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49" r:id="rId2"/>
  </p:sldMasterIdLst>
  <p:notesMasterIdLst>
    <p:notesMasterId r:id="rId66"/>
  </p:notesMasterIdLst>
  <p:sldIdLst>
    <p:sldId id="351" r:id="rId3"/>
    <p:sldId id="387" r:id="rId4"/>
    <p:sldId id="376" r:id="rId5"/>
    <p:sldId id="377" r:id="rId6"/>
    <p:sldId id="378" r:id="rId7"/>
    <p:sldId id="379" r:id="rId8"/>
    <p:sldId id="380" r:id="rId9"/>
    <p:sldId id="381" r:id="rId10"/>
    <p:sldId id="382" r:id="rId11"/>
    <p:sldId id="383" r:id="rId12"/>
    <p:sldId id="257" r:id="rId13"/>
    <p:sldId id="258" r:id="rId14"/>
    <p:sldId id="352" r:id="rId15"/>
    <p:sldId id="374" r:id="rId16"/>
    <p:sldId id="375" r:id="rId17"/>
    <p:sldId id="261" r:id="rId18"/>
    <p:sldId id="366" r:id="rId19"/>
    <p:sldId id="370" r:id="rId20"/>
    <p:sldId id="371" r:id="rId21"/>
    <p:sldId id="263" r:id="rId22"/>
    <p:sldId id="314" r:id="rId23"/>
    <p:sldId id="384" r:id="rId24"/>
    <p:sldId id="385" r:id="rId25"/>
    <p:sldId id="369" r:id="rId26"/>
    <p:sldId id="350" r:id="rId27"/>
    <p:sldId id="260" r:id="rId28"/>
    <p:sldId id="325" r:id="rId29"/>
    <p:sldId id="264" r:id="rId30"/>
    <p:sldId id="265" r:id="rId31"/>
    <p:sldId id="266" r:id="rId32"/>
    <p:sldId id="267" r:id="rId33"/>
    <p:sldId id="268" r:id="rId34"/>
    <p:sldId id="269" r:id="rId35"/>
    <p:sldId id="342" r:id="rId36"/>
    <p:sldId id="270" r:id="rId37"/>
    <p:sldId id="272" r:id="rId38"/>
    <p:sldId id="329" r:id="rId39"/>
    <p:sldId id="328" r:id="rId40"/>
    <p:sldId id="354" r:id="rId41"/>
    <p:sldId id="349" r:id="rId42"/>
    <p:sldId id="279" r:id="rId43"/>
    <p:sldId id="320" r:id="rId44"/>
    <p:sldId id="287" r:id="rId45"/>
    <p:sldId id="288" r:id="rId46"/>
    <p:sldId id="289" r:id="rId47"/>
    <p:sldId id="290" r:id="rId48"/>
    <p:sldId id="319" r:id="rId49"/>
    <p:sldId id="291" r:id="rId50"/>
    <p:sldId id="333" r:id="rId51"/>
    <p:sldId id="292" r:id="rId52"/>
    <p:sldId id="293" r:id="rId53"/>
    <p:sldId id="294" r:id="rId54"/>
    <p:sldId id="295" r:id="rId55"/>
    <p:sldId id="296" r:id="rId56"/>
    <p:sldId id="297" r:id="rId57"/>
    <p:sldId id="298" r:id="rId58"/>
    <p:sldId id="303" r:id="rId59"/>
    <p:sldId id="316" r:id="rId60"/>
    <p:sldId id="338" r:id="rId61"/>
    <p:sldId id="304" r:id="rId62"/>
    <p:sldId id="339" r:id="rId63"/>
    <p:sldId id="341" r:id="rId64"/>
    <p:sldId id="386" r:id="rId65"/>
  </p:sldIdLst>
  <p:sldSz cx="9144000" cy="6858000" type="screen4x3"/>
  <p:notesSz cx="6858000" cy="9144000"/>
  <p:defaultTextStyle>
    <a:defPPr>
      <a:defRPr lang="ru-RU"/>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FF0000"/>
    <a:srgbClr val="FF6699"/>
    <a:srgbClr val="9999FF"/>
    <a:srgbClr val="FFFF99"/>
    <a:srgbClr val="FF99FF"/>
    <a:srgbClr val="9900CC"/>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Средний стиль 3 - акцент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Средний стиль 3 - акцент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B9631B5-78F2-41C9-869B-9F39066F8104}" styleName="Средний стиль 3 - акцент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71" autoAdjust="0"/>
    <p:restoredTop sz="87984" autoAdjust="0"/>
  </p:normalViewPr>
  <p:slideViewPr>
    <p:cSldViewPr>
      <p:cViewPr varScale="1">
        <p:scale>
          <a:sx n="77" d="100"/>
          <a:sy n="77" d="100"/>
        </p:scale>
        <p:origin x="146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40"/>
    </p:cViewPr>
  </p:sorterViewPr>
  <p:notesViewPr>
    <p:cSldViewPr>
      <p:cViewPr varScale="1">
        <p:scale>
          <a:sx n="60" d="100"/>
          <a:sy n="60" d="100"/>
        </p:scale>
        <p:origin x="-248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image" Target="../media/image3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9.wmf"/><Relationship Id="rId7" Type="http://schemas.openxmlformats.org/officeDocument/2006/relationships/image" Target="../media/image20.wmf"/><Relationship Id="rId2" Type="http://schemas.openxmlformats.org/officeDocument/2006/relationships/image" Target="../media/image38.wmf"/><Relationship Id="rId1" Type="http://schemas.openxmlformats.org/officeDocument/2006/relationships/image" Target="../media/image37.wmf"/><Relationship Id="rId6" Type="http://schemas.openxmlformats.org/officeDocument/2006/relationships/image" Target="../media/image42.wmf"/><Relationship Id="rId5" Type="http://schemas.openxmlformats.org/officeDocument/2006/relationships/image" Target="../media/image41.wmf"/><Relationship Id="rId4" Type="http://schemas.openxmlformats.org/officeDocument/2006/relationships/image" Target="../media/image4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8.png"/></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wmf"/><Relationship Id="rId1" Type="http://schemas.openxmlformats.org/officeDocument/2006/relationships/image" Target="../media/image49.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image" Target="../media/image6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ru-RU"/>
          </a:p>
        </p:txBody>
      </p:sp>
      <p:sp>
        <p:nvSpPr>
          <p:cNvPr id="14339" name="Rectangle 3"/>
          <p:cNvSpPr>
            <a:spLocks noGrp="1" noChangeArrowheads="1"/>
          </p:cNvSpPr>
          <p:nvPr>
            <p:ph type="dt" idx="1"/>
          </p:nvPr>
        </p:nvSpPr>
        <p:spPr bwMode="auto">
          <a:xfrm>
            <a:off x="388620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ru-RU"/>
          </a:p>
        </p:txBody>
      </p:sp>
      <p:sp>
        <p:nvSpPr>
          <p:cNvPr id="890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914400" y="4343400"/>
            <a:ext cx="50292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4342" name="Rectangle 6"/>
          <p:cNvSpPr>
            <a:spLocks noGrp="1" noChangeArrowheads="1"/>
          </p:cNvSpPr>
          <p:nvPr>
            <p:ph type="ftr" sz="quarter" idx="4"/>
          </p:nvPr>
        </p:nvSpPr>
        <p:spPr bwMode="auto">
          <a:xfrm>
            <a:off x="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ru-RU"/>
          </a:p>
        </p:txBody>
      </p:sp>
      <p:sp>
        <p:nvSpPr>
          <p:cNvPr id="14343" name="Rectangle 7"/>
          <p:cNvSpPr>
            <a:spLocks noGrp="1" noChangeArrowheads="1"/>
          </p:cNvSpPr>
          <p:nvPr>
            <p:ph type="sldNum" sz="quarter" idx="5"/>
          </p:nvPr>
        </p:nvSpPr>
        <p:spPr bwMode="auto">
          <a:xfrm>
            <a:off x="388620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132BE277-67FE-4FEB-BC7E-19C715B21BE4}" type="slidenum">
              <a:rPr lang="ru-RU"/>
              <a:pPr>
                <a:defRPr/>
              </a:pPr>
              <a:t>‹#›</a:t>
            </a:fld>
            <a:endParaRPr lang="ru-RU"/>
          </a:p>
        </p:txBody>
      </p:sp>
    </p:spTree>
    <p:extLst>
      <p:ext uri="{BB962C8B-B14F-4D97-AF65-F5344CB8AC3E}">
        <p14:creationId xmlns:p14="http://schemas.microsoft.com/office/powerpoint/2010/main" val="37981800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ru-RU" smtClean="0"/>
              <a:t>Любые исследования начинаются с простейших методов изучения реальной действительности: наблюдений и сравнений. Сравнений межвременных и межстрановых.</a:t>
            </a:r>
          </a:p>
          <a:p>
            <a:pPr eaLnBrk="1" hangingPunct="1"/>
            <a:endParaRPr lang="ru-RU" smtClean="0"/>
          </a:p>
          <a:p>
            <a:pPr eaLnBrk="1" hangingPunct="1"/>
            <a:r>
              <a:rPr lang="ru-RU" smtClean="0"/>
              <a:t>Кроме того смотрите «Российский</a:t>
            </a:r>
            <a:r>
              <a:rPr lang="en-US" smtClean="0"/>
              <a:t> </a:t>
            </a:r>
            <a:r>
              <a:rPr lang="ru-RU" smtClean="0"/>
              <a:t>Статистический</a:t>
            </a:r>
            <a:r>
              <a:rPr lang="en-US" smtClean="0"/>
              <a:t> </a:t>
            </a:r>
            <a:r>
              <a:rPr lang="ru-RU" smtClean="0"/>
              <a:t>Ежегодник</a:t>
            </a:r>
            <a:r>
              <a:rPr lang="ru-RU" b="1" smtClean="0"/>
              <a:t>»</a:t>
            </a:r>
            <a:endParaRPr lang="ru-RU" smtClean="0"/>
          </a:p>
          <a:p>
            <a:pPr eaLnBrk="1" hangingPunct="1"/>
            <a:endParaRPr lang="ru-RU" smtClean="0"/>
          </a:p>
        </p:txBody>
      </p:sp>
      <p:sp>
        <p:nvSpPr>
          <p:cNvPr id="5325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0ACD35E-8A38-4376-B107-524DA3FA7293}" type="slidenum">
              <a:rPr lang="ru-RU" smtClean="0"/>
              <a:pPr eaLnBrk="1" hangingPunct="1"/>
              <a:t>3</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ru-RU" smtClean="0"/>
              <a:t>Сравнений межвременных и межстрановых.</a:t>
            </a:r>
          </a:p>
        </p:txBody>
      </p:sp>
      <p:sp>
        <p:nvSpPr>
          <p:cNvPr id="542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7164FCF-E3B5-4301-92B9-A25A997FE6E6}" type="slidenum">
              <a:rPr lang="ru-RU" smtClean="0"/>
              <a:pPr eaLnBrk="1" hangingPunct="1"/>
              <a:t>4</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ru-RU" smtClean="0">
                <a:latin typeface="Arial" pitchFamily="34" charset="0"/>
              </a:rPr>
              <a:t>Графики являются удобным инструментом для иллюстрации динамики какого-либо показателя с течением времени.</a:t>
            </a:r>
          </a:p>
        </p:txBody>
      </p:sp>
      <p:sp>
        <p:nvSpPr>
          <p:cNvPr id="553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E7C6F14-F402-4EB3-8A08-3CE41D8F007C}" type="slidenum">
              <a:rPr lang="en-US" smtClean="0"/>
              <a:pPr eaLnBrk="1" hangingPunct="1"/>
              <a:t>5</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smtClean="0">
                <a:latin typeface="Arial" pitchFamily="34" charset="0"/>
              </a:rPr>
              <a:t>Графики являются удобным инструментом для иллюстрации динамики какого-либо показателя с течением времени.</a:t>
            </a:r>
          </a:p>
        </p:txBody>
      </p:sp>
      <p:sp>
        <p:nvSpPr>
          <p:cNvPr id="5632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DC138CD-1031-4C5C-A41D-3A48B7F77309}" type="slidenum">
              <a:rPr lang="ru-RU" smtClean="0"/>
              <a:pPr eaLnBrk="1" hangingPunct="1"/>
              <a:t>6</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smtClean="0">
                <a:latin typeface="Arial" pitchFamily="34" charset="0"/>
              </a:rPr>
              <a:t>Графики являются удобным инструментом для иллюстрации динамики какого-либо показателя с течением времени, в т.ч. и в сопоставлении с другими странами.</a:t>
            </a:r>
          </a:p>
        </p:txBody>
      </p:sp>
      <p:sp>
        <p:nvSpPr>
          <p:cNvPr id="573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BB3EB53-88F6-4A04-97D2-C24194D88250}" type="slidenum">
              <a:rPr lang="ru-RU" smtClean="0"/>
              <a:pPr eaLnBrk="1" hangingPunct="1"/>
              <a:t>7</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a:bodyPr>
          <a:lstStyle/>
          <a:p>
            <a:pPr eaLnBrk="1" hangingPunct="1">
              <a:defRPr/>
            </a:pPr>
            <a:r>
              <a:rPr lang="ru-RU" b="1" dirty="0" smtClean="0"/>
              <a:t>Еще один удобный способ иллюстрации: цветовые карты</a:t>
            </a:r>
          </a:p>
        </p:txBody>
      </p:sp>
      <p:sp>
        <p:nvSpPr>
          <p:cNvPr id="583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93D71A3-FE41-41B2-B32F-078D4AA3B8C9}" type="slidenum">
              <a:rPr lang="en-US" smtClean="0"/>
              <a:pPr eaLnBrk="1" hangingPunct="1"/>
              <a:t>8</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a:bodyPr>
          <a:lstStyle/>
          <a:p>
            <a:pPr eaLnBrk="1" hangingPunct="1">
              <a:defRPr/>
            </a:pPr>
            <a:r>
              <a:rPr lang="ru-RU" b="1" dirty="0" smtClean="0"/>
              <a:t>Еще один удобный способ иллюстрации: цветовые карты</a:t>
            </a:r>
          </a:p>
        </p:txBody>
      </p:sp>
      <p:sp>
        <p:nvSpPr>
          <p:cNvPr id="5939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20D7F2F-F128-4839-BC8E-C5970DDC74D0}" type="slidenum">
              <a:rPr lang="en-US" smtClean="0"/>
              <a:pPr eaLnBrk="1" hangingPunct="1"/>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a:bodyPr>
          <a:lstStyle/>
          <a:p>
            <a:pPr eaLnBrk="1" hangingPunct="1">
              <a:defRPr/>
            </a:pPr>
            <a:r>
              <a:rPr lang="ru-RU" b="1" dirty="0" smtClean="0"/>
              <a:t>Ну или просто таблицы</a:t>
            </a:r>
          </a:p>
        </p:txBody>
      </p:sp>
      <p:sp>
        <p:nvSpPr>
          <p:cNvPr id="6042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C82E071-553E-419E-A18E-C71C507E5805}" type="slidenum">
              <a:rPr lang="en-US" smtClean="0"/>
              <a:pPr eaLnBrk="1" hangingPunct="1"/>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Про температуру,</a:t>
            </a:r>
            <a:r>
              <a:rPr lang="ru-RU" baseline="0" dirty="0" smtClean="0"/>
              <a:t> как индикатор состояния здоровья человека.</a:t>
            </a:r>
            <a:endParaRPr lang="ru-RU" dirty="0"/>
          </a:p>
        </p:txBody>
      </p:sp>
      <p:sp>
        <p:nvSpPr>
          <p:cNvPr id="4" name="Номер слайда 3"/>
          <p:cNvSpPr>
            <a:spLocks noGrp="1"/>
          </p:cNvSpPr>
          <p:nvPr>
            <p:ph type="sldNum" sz="quarter" idx="10"/>
          </p:nvPr>
        </p:nvSpPr>
        <p:spPr/>
        <p:txBody>
          <a:bodyPr/>
          <a:lstStyle/>
          <a:p>
            <a:pPr>
              <a:defRPr/>
            </a:pPr>
            <a:fld id="{132BE277-67FE-4FEB-BC7E-19C715B21BE4}" type="slidenum">
              <a:rPr lang="ru-RU" smtClean="0"/>
              <a:pPr>
                <a:defRPr/>
              </a:pPr>
              <a:t>12</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132BE277-67FE-4FEB-BC7E-19C715B21BE4}" type="slidenum">
              <a:rPr lang="ru-RU" smtClean="0"/>
              <a:pPr>
                <a:defRPr/>
              </a:pPr>
              <a:t>13</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609600" indent="-609600" eaLnBrk="1" hangingPunct="1">
              <a:lnSpc>
                <a:spcPct val="90000"/>
              </a:lnSpc>
              <a:spcBef>
                <a:spcPct val="0"/>
              </a:spcBef>
              <a:buFontTx/>
              <a:buAutoNum type="arabicParenR"/>
              <a:defRPr/>
            </a:pPr>
            <a:r>
              <a:rPr lang="ru-RU" sz="1200" b="1" dirty="0" smtClean="0">
                <a:solidFill>
                  <a:srgbClr val="FF6699"/>
                </a:solidFill>
                <a:effectLst>
                  <a:outerShdw blurRad="38100" dist="38100" dir="2700000" algn="tl">
                    <a:srgbClr val="C0C0C0"/>
                  </a:outerShdw>
                </a:effectLst>
              </a:rPr>
              <a:t>ВВП – стоимость конечных </a:t>
            </a:r>
            <a:r>
              <a:rPr lang="ru-RU" sz="1200" b="1" dirty="0" err="1" smtClean="0">
                <a:solidFill>
                  <a:srgbClr val="FF6699"/>
                </a:solidFill>
                <a:effectLst>
                  <a:outerShdw blurRad="38100" dist="38100" dir="2700000" algn="tl">
                    <a:srgbClr val="C0C0C0"/>
                  </a:outerShdw>
                </a:effectLst>
              </a:rPr>
              <a:t>ТиУ</a:t>
            </a:r>
            <a:r>
              <a:rPr lang="ru-RU" sz="1200" b="1" dirty="0" smtClean="0">
                <a:solidFill>
                  <a:srgbClr val="FF6699"/>
                </a:solidFill>
                <a:effectLst>
                  <a:outerShdw blurRad="38100" dist="38100" dir="2700000" algn="tl">
                    <a:srgbClr val="C0C0C0"/>
                  </a:outerShdw>
                </a:effectLst>
              </a:rPr>
              <a:t>, произведенных в экономике в течение данного периода.</a:t>
            </a:r>
          </a:p>
          <a:p>
            <a:pPr marL="609600" indent="-609600" eaLnBrk="1" hangingPunct="1">
              <a:lnSpc>
                <a:spcPct val="90000"/>
              </a:lnSpc>
              <a:spcBef>
                <a:spcPct val="0"/>
              </a:spcBef>
              <a:buFontTx/>
              <a:buAutoNum type="arabicParenR"/>
              <a:defRPr/>
            </a:pPr>
            <a:r>
              <a:rPr lang="ru-RU" sz="1200" b="1" dirty="0" smtClean="0">
                <a:solidFill>
                  <a:srgbClr val="339933"/>
                </a:solidFill>
                <a:effectLst>
                  <a:outerShdw blurRad="38100" dist="38100" dir="2700000" algn="tl">
                    <a:srgbClr val="C0C0C0"/>
                  </a:outerShdw>
                </a:effectLst>
              </a:rPr>
              <a:t>ВВП – сумма добавленных стоимостей в экономике в течение данного периода времени.</a:t>
            </a:r>
          </a:p>
          <a:p>
            <a:pPr marL="609600" indent="-609600" eaLnBrk="1" hangingPunct="1">
              <a:lnSpc>
                <a:spcPct val="90000"/>
              </a:lnSpc>
              <a:spcBef>
                <a:spcPct val="0"/>
              </a:spcBef>
              <a:buFontTx/>
              <a:buAutoNum type="arabicParenR"/>
              <a:defRPr/>
            </a:pPr>
            <a:r>
              <a:rPr lang="ru-RU" sz="1200" b="1" dirty="0" smtClean="0">
                <a:solidFill>
                  <a:srgbClr val="9900CC"/>
                </a:solidFill>
              </a:rPr>
              <a:t>ВВП – сумма доходов в экономике в течение данного периода времени.</a:t>
            </a:r>
          </a:p>
          <a:p>
            <a:endParaRPr lang="ru-RU" dirty="0"/>
          </a:p>
        </p:txBody>
      </p:sp>
      <p:sp>
        <p:nvSpPr>
          <p:cNvPr id="4" name="Номер слайда 3"/>
          <p:cNvSpPr>
            <a:spLocks noGrp="1"/>
          </p:cNvSpPr>
          <p:nvPr>
            <p:ph type="sldNum" sz="quarter" idx="10"/>
          </p:nvPr>
        </p:nvSpPr>
        <p:spPr/>
        <p:txBody>
          <a:bodyPr/>
          <a:lstStyle/>
          <a:p>
            <a:pPr>
              <a:defRPr/>
            </a:pPr>
            <a:fld id="{132BE277-67FE-4FEB-BC7E-19C715B21BE4}" type="slidenum">
              <a:rPr lang="ru-RU" smtClean="0"/>
              <a:pPr>
                <a:defRPr/>
              </a:pPr>
              <a:t>16</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Если бы все было так просто, то нам было бы достаточно выполнить парочку арифметических операции и мы бы узнали ВВП.</a:t>
            </a:r>
            <a:endParaRPr lang="ru-RU" dirty="0"/>
          </a:p>
        </p:txBody>
      </p:sp>
      <p:sp>
        <p:nvSpPr>
          <p:cNvPr id="4" name="Номер слайда 3"/>
          <p:cNvSpPr>
            <a:spLocks noGrp="1"/>
          </p:cNvSpPr>
          <p:nvPr>
            <p:ph type="sldNum" sz="quarter" idx="10"/>
          </p:nvPr>
        </p:nvSpPr>
        <p:spPr/>
        <p:txBody>
          <a:bodyPr/>
          <a:lstStyle/>
          <a:p>
            <a:pPr>
              <a:defRPr/>
            </a:pPr>
            <a:fld id="{132BE277-67FE-4FEB-BC7E-19C715B21BE4}" type="slidenum">
              <a:rPr lang="ru-RU" smtClean="0"/>
              <a:pPr>
                <a:defRPr/>
              </a:pPr>
              <a:t>17</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miter lim="800000"/>
            <a:headEnd/>
            <a:tailEnd/>
          </a:ln>
        </p:spPr>
        <p:txBody>
          <a:bodyPr/>
          <a:lstStyle/>
          <a:p>
            <a:fld id="{58813FA6-53FA-4B67-A338-6BA3D21CDEA0}" type="slidenum">
              <a:rPr lang="ru-RU" smtClean="0"/>
              <a:pPr/>
              <a:t>31</a:t>
            </a:fld>
            <a:endParaRPr lang="ru-RU"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r>
              <a:rPr lang="en-US" sz="1000" b="1" smtClean="0">
                <a:solidFill>
                  <a:srgbClr val="000000"/>
                </a:solidFill>
                <a:cs typeface="Times New Roman" pitchFamily="18" charset="0"/>
              </a:rPr>
              <a:t>Depreciation</a:t>
            </a:r>
            <a:r>
              <a:rPr lang="en-US" sz="1000" smtClean="0">
                <a:solidFill>
                  <a:srgbClr val="000000"/>
                </a:solidFill>
                <a:cs typeface="Times New Roman" pitchFamily="18" charset="0"/>
              </a:rPr>
              <a:t> is the decline in the value of capital over time due to wear or obsolescence. </a:t>
            </a:r>
            <a:endParaRPr lang="ru-RU" sz="1000" smtClean="0">
              <a:solidFill>
                <a:srgbClr val="000000"/>
              </a:solidFill>
              <a:cs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E86CE075-5AE2-4DB5-920F-0F24BA513C14}" type="slidenum">
              <a:rPr lang="ru-RU" smtClean="0"/>
              <a:pPr/>
              <a:t>36</a:t>
            </a:fld>
            <a:endParaRPr lang="ru-RU"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miter lim="800000"/>
            <a:headEnd/>
            <a:tailEnd/>
          </a:ln>
        </p:spPr>
        <p:txBody>
          <a:bodyPr/>
          <a:lstStyle/>
          <a:p>
            <a:fld id="{6268AFB2-6E5A-4D4C-92C4-92C99AD5AC6E}" type="slidenum">
              <a:rPr lang="ru-RU" smtClean="0"/>
              <a:pPr/>
              <a:t>54</a:t>
            </a:fld>
            <a:endParaRPr lang="ru-RU"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algn="just" eaLnBrk="1" hangingPunct="1"/>
            <a:r>
              <a:rPr lang="en-US" sz="1000" smtClean="0">
                <a:solidFill>
                  <a:srgbClr val="000000"/>
                </a:solidFill>
                <a:cs typeface="Times New Roman" pitchFamily="18" charset="0"/>
              </a:rPr>
              <a:t>Since the GDP Deflator reflects both price changes and substitutions away from goods that have become relatively expensive, it generally registers a lower inflation rate than the CPI. The CPI may overestimate the inflation rate, primarily due to its inflexible dependency on the base year market basket. If the price of one good (apples) goes up considerably, you might substitute oranges for apples. Since the CPI relies on a fixed market basket, such substitutions for less expensive goods and services are not accounted for in its measure of inflation. Quality improvements and price changes in new products that were not in the base year basket are also excluded from CPI inflation estimates.</a:t>
            </a:r>
          </a:p>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928D3F8-74DF-4EC5-9FD2-8BDF413B1D5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D01312C-A5E5-4086-B3AA-1F1A1E10A34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7F95F99-0B9A-4656-B059-3D2B17595DFA}"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B2105BC-D4F6-4A92-BAC9-0A2974A68AF4}"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FC58E072-AC3F-414D-9266-37E6770C7BD6}"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8C1C6C74-D16F-4E03-B035-3B7B380EE93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67D7C2AA-3C59-4E20-AC17-93D9758D226C}"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F201675-F313-451C-923C-F535A9426D98}"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529E889-896F-410C-98C3-503C857B0C36}"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F13BBC7-B4BC-4EEA-A811-5CE790C0D911}"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609600"/>
            <a:ext cx="1943100" cy="54864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609600"/>
            <a:ext cx="5676900" cy="5486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854A4CE-87B0-444E-9C5A-B0EF52A23B77}"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85800" y="1981200"/>
            <a:ext cx="7772400" cy="4114800"/>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DE516F0-1736-4568-9F3B-FE5222C268CA}"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6"/>
          <p:cNvGrpSpPr>
            <a:grpSpLocks/>
          </p:cNvGrpSpPr>
          <p:nvPr/>
        </p:nvGrpSpPr>
        <p:grpSpPr bwMode="auto">
          <a:xfrm>
            <a:off x="0" y="914400"/>
            <a:ext cx="8686800" cy="2514600"/>
            <a:chOff x="0" y="576"/>
            <a:chExt cx="5472" cy="1584"/>
          </a:xfrm>
        </p:grpSpPr>
        <p:sp>
          <p:nvSpPr>
            <p:cNvPr id="5"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lgn="ctr">
                <a:defRPr/>
              </a:pPr>
              <a:endParaRPr lang="ru-RU" sz="1800">
                <a:latin typeface="Arial" pitchFamily="34" charset="0"/>
              </a:endParaRPr>
            </a:p>
          </p:txBody>
        </p:sp>
        <p:sp>
          <p:nvSpPr>
            <p:cNvPr id="6" name="Rectangle 8"/>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lgn="ctr">
                <a:defRPr/>
              </a:pPr>
              <a:endParaRPr lang="ru-RU"/>
            </a:p>
          </p:txBody>
        </p:sp>
        <p:sp>
          <p:nvSpPr>
            <p:cNvPr id="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lang="ru-RU"/>
            </a:p>
          </p:txBody>
        </p:sp>
        <p:sp>
          <p:nvSpPr>
            <p:cNvPr id="8" name="Freeform 10"/>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ru-RU"/>
            </a:p>
          </p:txBody>
        </p:sp>
        <p:sp>
          <p:nvSpPr>
            <p:cNvPr id="9" name="Freeform 11"/>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ru-RU"/>
            </a:p>
          </p:txBody>
        </p:sp>
      </p:grpSp>
      <p:sp>
        <p:nvSpPr>
          <p:cNvPr id="96258"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a:lvl1pPr>
          </a:lstStyle>
          <a:p>
            <a:r>
              <a:rPr lang="ru-RU"/>
              <a:t>Образец подзаголовка</a:t>
            </a:r>
          </a:p>
        </p:txBody>
      </p:sp>
      <p:sp>
        <p:nvSpPr>
          <p:cNvPr id="96268" name="Rectangle 12"/>
          <p:cNvSpPr>
            <a:spLocks noGrp="1" noChangeArrowheads="1"/>
          </p:cNvSpPr>
          <p:nvPr>
            <p:ph type="ctrTitle"/>
          </p:nvPr>
        </p:nvSpPr>
        <p:spPr>
          <a:xfrm>
            <a:off x="838200" y="1443038"/>
            <a:ext cx="7086600" cy="1600200"/>
          </a:xfrm>
        </p:spPr>
        <p:txBody>
          <a:bodyPr anchor="ctr"/>
          <a:lstStyle>
            <a:lvl1pPr>
              <a:defRPr/>
            </a:lvl1pPr>
          </a:lstStyle>
          <a:p>
            <a:r>
              <a:rPr lang="ru-RU"/>
              <a:t>Образец заголовка</a:t>
            </a:r>
          </a:p>
        </p:txBody>
      </p:sp>
      <p:sp>
        <p:nvSpPr>
          <p:cNvPr id="10" name="Rectangle 3"/>
          <p:cNvSpPr>
            <a:spLocks noGrp="1" noChangeArrowheads="1"/>
          </p:cNvSpPr>
          <p:nvPr>
            <p:ph type="dt" sz="half" idx="10"/>
          </p:nvPr>
        </p:nvSpPr>
        <p:spPr>
          <a:xfrm>
            <a:off x="685800" y="6248400"/>
            <a:ext cx="1905000" cy="457200"/>
          </a:xfrm>
        </p:spPr>
        <p:txBody>
          <a:bodyPr/>
          <a:lstStyle>
            <a:lvl1pPr>
              <a:defRPr/>
            </a:lvl1pPr>
          </a:lstStyle>
          <a:p>
            <a:pPr>
              <a:defRPr/>
            </a:pPr>
            <a:fld id="{7953B9B3-B199-41DD-A402-E137C83215B8}" type="datetimeFigureOut">
              <a:rPr lang="ru-RU"/>
              <a:pPr>
                <a:defRPr/>
              </a:pPr>
              <a:t>20.02.2019</a:t>
            </a:fld>
            <a:endParaRPr lang="ru-RU"/>
          </a:p>
        </p:txBody>
      </p:sp>
      <p:sp>
        <p:nvSpPr>
          <p:cNvPr id="11" name="Rectangle 4"/>
          <p:cNvSpPr>
            <a:spLocks noGrp="1" noChangeArrowheads="1"/>
          </p:cNvSpPr>
          <p:nvPr>
            <p:ph type="ftr" sz="quarter" idx="11"/>
          </p:nvPr>
        </p:nvSpPr>
        <p:spPr>
          <a:xfrm>
            <a:off x="3124200" y="6248400"/>
            <a:ext cx="2895600" cy="457200"/>
          </a:xfrm>
        </p:spPr>
        <p:txBody>
          <a:bodyPr/>
          <a:lstStyle>
            <a:lvl1pPr>
              <a:defRPr/>
            </a:lvl1pPr>
          </a:lstStyle>
          <a:p>
            <a:pPr>
              <a:defRPr/>
            </a:pPr>
            <a:endParaRPr lang="ru-RU"/>
          </a:p>
        </p:txBody>
      </p:sp>
      <p:sp>
        <p:nvSpPr>
          <p:cNvPr id="12" name="Rectangle 5"/>
          <p:cNvSpPr>
            <a:spLocks noGrp="1" noChangeArrowheads="1"/>
          </p:cNvSpPr>
          <p:nvPr>
            <p:ph type="sldNum" sz="quarter" idx="12"/>
          </p:nvPr>
        </p:nvSpPr>
        <p:spPr>
          <a:xfrm>
            <a:off x="6553200" y="6248400"/>
            <a:ext cx="1905000" cy="457200"/>
          </a:xfrm>
        </p:spPr>
        <p:txBody>
          <a:bodyPr/>
          <a:lstStyle>
            <a:lvl1pPr>
              <a:defRPr/>
            </a:lvl1pPr>
          </a:lstStyle>
          <a:p>
            <a:pPr>
              <a:defRPr/>
            </a:pPr>
            <a:fld id="{31AED82D-CA6B-4F45-BECB-B5BE68BF9519}"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dt" sz="half" idx="10"/>
          </p:nvPr>
        </p:nvSpPr>
        <p:spPr>
          <a:ln/>
        </p:spPr>
        <p:txBody>
          <a:bodyPr/>
          <a:lstStyle>
            <a:lvl1pPr>
              <a:defRPr/>
            </a:lvl1pPr>
          </a:lstStyle>
          <a:p>
            <a:pPr>
              <a:defRPr/>
            </a:pPr>
            <a:fld id="{59BBD964-FB90-4507-BB78-8DA7C4B70453}" type="datetimeFigureOut">
              <a:rPr lang="ru-RU"/>
              <a:pPr>
                <a:defRPr/>
              </a:pPr>
              <a:t>20.02.2019</a:t>
            </a:fld>
            <a:endParaRPr lang="ru-RU"/>
          </a:p>
        </p:txBody>
      </p:sp>
      <p:sp>
        <p:nvSpPr>
          <p:cNvPr id="5" name="Rectangle 7"/>
          <p:cNvSpPr>
            <a:spLocks noGrp="1" noChangeArrowheads="1"/>
          </p:cNvSpPr>
          <p:nvPr>
            <p:ph type="ftr" sz="quarter" idx="11"/>
          </p:nvPr>
        </p:nvSpPr>
        <p:spPr>
          <a:ln/>
        </p:spPr>
        <p:txBody>
          <a:bodyPr/>
          <a:lstStyle>
            <a:lvl1pPr>
              <a:defRPr/>
            </a:lvl1pPr>
          </a:lstStyle>
          <a:p>
            <a:pPr>
              <a:defRPr/>
            </a:pPr>
            <a:endParaRPr lang="ru-RU"/>
          </a:p>
        </p:txBody>
      </p:sp>
      <p:sp>
        <p:nvSpPr>
          <p:cNvPr id="6" name="Rectangle 8"/>
          <p:cNvSpPr>
            <a:spLocks noGrp="1" noChangeArrowheads="1"/>
          </p:cNvSpPr>
          <p:nvPr>
            <p:ph type="sldNum" sz="quarter" idx="12"/>
          </p:nvPr>
        </p:nvSpPr>
        <p:spPr>
          <a:ln/>
        </p:spPr>
        <p:txBody>
          <a:bodyPr/>
          <a:lstStyle>
            <a:lvl1pPr>
              <a:defRPr/>
            </a:lvl1pPr>
          </a:lstStyle>
          <a:p>
            <a:pPr>
              <a:defRPr/>
            </a:pPr>
            <a:fld id="{3C1CC99F-19D1-42F8-95D8-5730046781C3}"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dt" sz="half" idx="10"/>
          </p:nvPr>
        </p:nvSpPr>
        <p:spPr>
          <a:ln/>
        </p:spPr>
        <p:txBody>
          <a:bodyPr/>
          <a:lstStyle>
            <a:lvl1pPr>
              <a:defRPr/>
            </a:lvl1pPr>
          </a:lstStyle>
          <a:p>
            <a:pPr>
              <a:defRPr/>
            </a:pPr>
            <a:fld id="{E07B2C05-838F-4B6B-9AD4-2B6AA7AA47C6}" type="datetimeFigureOut">
              <a:rPr lang="ru-RU"/>
              <a:pPr>
                <a:defRPr/>
              </a:pPr>
              <a:t>20.02.2019</a:t>
            </a:fld>
            <a:endParaRPr lang="ru-RU"/>
          </a:p>
        </p:txBody>
      </p:sp>
      <p:sp>
        <p:nvSpPr>
          <p:cNvPr id="5" name="Rectangle 7"/>
          <p:cNvSpPr>
            <a:spLocks noGrp="1" noChangeArrowheads="1"/>
          </p:cNvSpPr>
          <p:nvPr>
            <p:ph type="ftr" sz="quarter" idx="11"/>
          </p:nvPr>
        </p:nvSpPr>
        <p:spPr>
          <a:ln/>
        </p:spPr>
        <p:txBody>
          <a:bodyPr/>
          <a:lstStyle>
            <a:lvl1pPr>
              <a:defRPr/>
            </a:lvl1pPr>
          </a:lstStyle>
          <a:p>
            <a:pPr>
              <a:defRPr/>
            </a:pPr>
            <a:endParaRPr lang="ru-RU"/>
          </a:p>
        </p:txBody>
      </p:sp>
      <p:sp>
        <p:nvSpPr>
          <p:cNvPr id="6" name="Rectangle 8"/>
          <p:cNvSpPr>
            <a:spLocks noGrp="1" noChangeArrowheads="1"/>
          </p:cNvSpPr>
          <p:nvPr>
            <p:ph type="sldNum" sz="quarter" idx="12"/>
          </p:nvPr>
        </p:nvSpPr>
        <p:spPr>
          <a:ln/>
        </p:spPr>
        <p:txBody>
          <a:bodyPr/>
          <a:lstStyle>
            <a:lvl1pPr>
              <a:defRPr/>
            </a:lvl1pPr>
          </a:lstStyle>
          <a:p>
            <a:pPr>
              <a:defRPr/>
            </a:pPr>
            <a:fld id="{1461307C-57C4-4385-9E56-3C7B9DCE8AE9}"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dt" sz="half" idx="10"/>
          </p:nvPr>
        </p:nvSpPr>
        <p:spPr>
          <a:ln/>
        </p:spPr>
        <p:txBody>
          <a:bodyPr/>
          <a:lstStyle>
            <a:lvl1pPr>
              <a:defRPr/>
            </a:lvl1pPr>
          </a:lstStyle>
          <a:p>
            <a:pPr>
              <a:defRPr/>
            </a:pPr>
            <a:fld id="{44451F13-D736-4F6A-8B5C-79EA61819648}" type="datetimeFigureOut">
              <a:rPr lang="ru-RU"/>
              <a:pPr>
                <a:defRPr/>
              </a:pPr>
              <a:t>20.02.2019</a:t>
            </a:fld>
            <a:endParaRPr lang="ru-RU"/>
          </a:p>
        </p:txBody>
      </p:sp>
      <p:sp>
        <p:nvSpPr>
          <p:cNvPr id="6" name="Rectangle 7"/>
          <p:cNvSpPr>
            <a:spLocks noGrp="1" noChangeArrowheads="1"/>
          </p:cNvSpPr>
          <p:nvPr>
            <p:ph type="ftr" sz="quarter" idx="11"/>
          </p:nvPr>
        </p:nvSpPr>
        <p:spPr>
          <a:ln/>
        </p:spPr>
        <p:txBody>
          <a:bodyPr/>
          <a:lstStyle>
            <a:lvl1pPr>
              <a:defRPr/>
            </a:lvl1pPr>
          </a:lstStyle>
          <a:p>
            <a:pPr>
              <a:defRPr/>
            </a:pPr>
            <a:endParaRPr lang="ru-RU"/>
          </a:p>
        </p:txBody>
      </p:sp>
      <p:sp>
        <p:nvSpPr>
          <p:cNvPr id="7" name="Rectangle 8"/>
          <p:cNvSpPr>
            <a:spLocks noGrp="1" noChangeArrowheads="1"/>
          </p:cNvSpPr>
          <p:nvPr>
            <p:ph type="sldNum" sz="quarter" idx="12"/>
          </p:nvPr>
        </p:nvSpPr>
        <p:spPr>
          <a:ln/>
        </p:spPr>
        <p:txBody>
          <a:bodyPr/>
          <a:lstStyle>
            <a:lvl1pPr>
              <a:defRPr/>
            </a:lvl1pPr>
          </a:lstStyle>
          <a:p>
            <a:pPr>
              <a:defRPr/>
            </a:pPr>
            <a:fld id="{E72EC144-8272-4A3C-B435-28A46D4C59DF}"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dt" sz="half" idx="10"/>
          </p:nvPr>
        </p:nvSpPr>
        <p:spPr>
          <a:ln/>
        </p:spPr>
        <p:txBody>
          <a:bodyPr/>
          <a:lstStyle>
            <a:lvl1pPr>
              <a:defRPr/>
            </a:lvl1pPr>
          </a:lstStyle>
          <a:p>
            <a:pPr>
              <a:defRPr/>
            </a:pPr>
            <a:fld id="{04A4DC49-8CD5-46F2-A69A-65AE1D9DBD53}" type="datetimeFigureOut">
              <a:rPr lang="ru-RU"/>
              <a:pPr>
                <a:defRPr/>
              </a:pPr>
              <a:t>20.02.2019</a:t>
            </a:fld>
            <a:endParaRPr lang="ru-RU"/>
          </a:p>
        </p:txBody>
      </p:sp>
      <p:sp>
        <p:nvSpPr>
          <p:cNvPr id="8" name="Rectangle 7"/>
          <p:cNvSpPr>
            <a:spLocks noGrp="1" noChangeArrowheads="1"/>
          </p:cNvSpPr>
          <p:nvPr>
            <p:ph type="ftr" sz="quarter" idx="11"/>
          </p:nvPr>
        </p:nvSpPr>
        <p:spPr>
          <a:ln/>
        </p:spPr>
        <p:txBody>
          <a:bodyPr/>
          <a:lstStyle>
            <a:lvl1pPr>
              <a:defRPr/>
            </a:lvl1pPr>
          </a:lstStyle>
          <a:p>
            <a:pPr>
              <a:defRPr/>
            </a:pPr>
            <a:endParaRPr lang="ru-RU"/>
          </a:p>
        </p:txBody>
      </p:sp>
      <p:sp>
        <p:nvSpPr>
          <p:cNvPr id="9" name="Rectangle 8"/>
          <p:cNvSpPr>
            <a:spLocks noGrp="1" noChangeArrowheads="1"/>
          </p:cNvSpPr>
          <p:nvPr>
            <p:ph type="sldNum" sz="quarter" idx="12"/>
          </p:nvPr>
        </p:nvSpPr>
        <p:spPr>
          <a:ln/>
        </p:spPr>
        <p:txBody>
          <a:bodyPr/>
          <a:lstStyle>
            <a:lvl1pPr>
              <a:defRPr/>
            </a:lvl1pPr>
          </a:lstStyle>
          <a:p>
            <a:pPr>
              <a:defRPr/>
            </a:pPr>
            <a:fld id="{2F9AFD86-EBF1-4C58-8549-B46C6177AFD0}"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dt" sz="half" idx="10"/>
          </p:nvPr>
        </p:nvSpPr>
        <p:spPr>
          <a:ln/>
        </p:spPr>
        <p:txBody>
          <a:bodyPr/>
          <a:lstStyle>
            <a:lvl1pPr>
              <a:defRPr/>
            </a:lvl1pPr>
          </a:lstStyle>
          <a:p>
            <a:pPr>
              <a:defRPr/>
            </a:pPr>
            <a:fld id="{9CC44B58-B26E-4687-9ED1-437084B098C5}" type="datetimeFigureOut">
              <a:rPr lang="ru-RU"/>
              <a:pPr>
                <a:defRPr/>
              </a:pPr>
              <a:t>20.02.2019</a:t>
            </a:fld>
            <a:endParaRPr lang="ru-RU"/>
          </a:p>
        </p:txBody>
      </p:sp>
      <p:sp>
        <p:nvSpPr>
          <p:cNvPr id="4" name="Rectangle 7"/>
          <p:cNvSpPr>
            <a:spLocks noGrp="1" noChangeArrowheads="1"/>
          </p:cNvSpPr>
          <p:nvPr>
            <p:ph type="ftr" sz="quarter" idx="11"/>
          </p:nvPr>
        </p:nvSpPr>
        <p:spPr>
          <a:ln/>
        </p:spPr>
        <p:txBody>
          <a:bodyPr/>
          <a:lstStyle>
            <a:lvl1pPr>
              <a:defRPr/>
            </a:lvl1pPr>
          </a:lstStyle>
          <a:p>
            <a:pPr>
              <a:defRPr/>
            </a:pPr>
            <a:endParaRPr lang="ru-RU"/>
          </a:p>
        </p:txBody>
      </p:sp>
      <p:sp>
        <p:nvSpPr>
          <p:cNvPr id="5" name="Rectangle 8"/>
          <p:cNvSpPr>
            <a:spLocks noGrp="1" noChangeArrowheads="1"/>
          </p:cNvSpPr>
          <p:nvPr>
            <p:ph type="sldNum" sz="quarter" idx="12"/>
          </p:nvPr>
        </p:nvSpPr>
        <p:spPr>
          <a:ln/>
        </p:spPr>
        <p:txBody>
          <a:bodyPr/>
          <a:lstStyle>
            <a:lvl1pPr>
              <a:defRPr/>
            </a:lvl1pPr>
          </a:lstStyle>
          <a:p>
            <a:pPr>
              <a:defRPr/>
            </a:pPr>
            <a:fld id="{422E1760-F623-4E8A-B698-6C05826B5351}"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11DE6F34-6FE4-4539-A551-49860B80AF6B}" type="datetimeFigureOut">
              <a:rPr lang="ru-RU"/>
              <a:pPr>
                <a:defRPr/>
              </a:pPr>
              <a:t>20.02.2019</a:t>
            </a:fld>
            <a:endParaRPr lang="ru-RU"/>
          </a:p>
        </p:txBody>
      </p:sp>
      <p:sp>
        <p:nvSpPr>
          <p:cNvPr id="3" name="Rectangle 7"/>
          <p:cNvSpPr>
            <a:spLocks noGrp="1" noChangeArrowheads="1"/>
          </p:cNvSpPr>
          <p:nvPr>
            <p:ph type="ftr" sz="quarter" idx="11"/>
          </p:nvPr>
        </p:nvSpPr>
        <p:spPr>
          <a:ln/>
        </p:spPr>
        <p:txBody>
          <a:bodyPr/>
          <a:lstStyle>
            <a:lvl1pPr>
              <a:defRPr/>
            </a:lvl1pPr>
          </a:lstStyle>
          <a:p>
            <a:pPr>
              <a:defRPr/>
            </a:pPr>
            <a:endParaRPr lang="ru-RU"/>
          </a:p>
        </p:txBody>
      </p:sp>
      <p:sp>
        <p:nvSpPr>
          <p:cNvPr id="4" name="Rectangle 8"/>
          <p:cNvSpPr>
            <a:spLocks noGrp="1" noChangeArrowheads="1"/>
          </p:cNvSpPr>
          <p:nvPr>
            <p:ph type="sldNum" sz="quarter" idx="12"/>
          </p:nvPr>
        </p:nvSpPr>
        <p:spPr>
          <a:ln/>
        </p:spPr>
        <p:txBody>
          <a:bodyPr/>
          <a:lstStyle>
            <a:lvl1pPr>
              <a:defRPr/>
            </a:lvl1pPr>
          </a:lstStyle>
          <a:p>
            <a:pPr>
              <a:defRPr/>
            </a:pPr>
            <a:fld id="{7BE58435-C0A7-436C-930D-C81BF2E4C5B6}"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dt" sz="half" idx="10"/>
          </p:nvPr>
        </p:nvSpPr>
        <p:spPr>
          <a:ln/>
        </p:spPr>
        <p:txBody>
          <a:bodyPr/>
          <a:lstStyle>
            <a:lvl1pPr>
              <a:defRPr/>
            </a:lvl1pPr>
          </a:lstStyle>
          <a:p>
            <a:pPr>
              <a:defRPr/>
            </a:pPr>
            <a:fld id="{63893F62-2F21-40A4-AE57-C40509C80BAD}" type="datetimeFigureOut">
              <a:rPr lang="ru-RU"/>
              <a:pPr>
                <a:defRPr/>
              </a:pPr>
              <a:t>20.02.2019</a:t>
            </a:fld>
            <a:endParaRPr lang="ru-RU"/>
          </a:p>
        </p:txBody>
      </p:sp>
      <p:sp>
        <p:nvSpPr>
          <p:cNvPr id="6" name="Rectangle 7"/>
          <p:cNvSpPr>
            <a:spLocks noGrp="1" noChangeArrowheads="1"/>
          </p:cNvSpPr>
          <p:nvPr>
            <p:ph type="ftr" sz="quarter" idx="11"/>
          </p:nvPr>
        </p:nvSpPr>
        <p:spPr>
          <a:ln/>
        </p:spPr>
        <p:txBody>
          <a:bodyPr/>
          <a:lstStyle>
            <a:lvl1pPr>
              <a:defRPr/>
            </a:lvl1pPr>
          </a:lstStyle>
          <a:p>
            <a:pPr>
              <a:defRPr/>
            </a:pPr>
            <a:endParaRPr lang="ru-RU"/>
          </a:p>
        </p:txBody>
      </p:sp>
      <p:sp>
        <p:nvSpPr>
          <p:cNvPr id="7" name="Rectangle 8"/>
          <p:cNvSpPr>
            <a:spLocks noGrp="1" noChangeArrowheads="1"/>
          </p:cNvSpPr>
          <p:nvPr>
            <p:ph type="sldNum" sz="quarter" idx="12"/>
          </p:nvPr>
        </p:nvSpPr>
        <p:spPr>
          <a:ln/>
        </p:spPr>
        <p:txBody>
          <a:bodyPr/>
          <a:lstStyle>
            <a:lvl1pPr>
              <a:defRPr/>
            </a:lvl1pPr>
          </a:lstStyle>
          <a:p>
            <a:pPr>
              <a:defRPr/>
            </a:pPr>
            <a:fld id="{018550E4-534C-4CC7-978C-63FC46BED7CB}"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dt" sz="half" idx="10"/>
          </p:nvPr>
        </p:nvSpPr>
        <p:spPr>
          <a:ln/>
        </p:spPr>
        <p:txBody>
          <a:bodyPr/>
          <a:lstStyle>
            <a:lvl1pPr>
              <a:defRPr/>
            </a:lvl1pPr>
          </a:lstStyle>
          <a:p>
            <a:pPr>
              <a:defRPr/>
            </a:pPr>
            <a:fld id="{F139E847-F712-49F7-8A2C-C79EFC24FB15}" type="datetimeFigureOut">
              <a:rPr lang="ru-RU"/>
              <a:pPr>
                <a:defRPr/>
              </a:pPr>
              <a:t>20.02.2019</a:t>
            </a:fld>
            <a:endParaRPr lang="ru-RU"/>
          </a:p>
        </p:txBody>
      </p:sp>
      <p:sp>
        <p:nvSpPr>
          <p:cNvPr id="6" name="Rectangle 7"/>
          <p:cNvSpPr>
            <a:spLocks noGrp="1" noChangeArrowheads="1"/>
          </p:cNvSpPr>
          <p:nvPr>
            <p:ph type="ftr" sz="quarter" idx="11"/>
          </p:nvPr>
        </p:nvSpPr>
        <p:spPr>
          <a:ln/>
        </p:spPr>
        <p:txBody>
          <a:bodyPr/>
          <a:lstStyle>
            <a:lvl1pPr>
              <a:defRPr/>
            </a:lvl1pPr>
          </a:lstStyle>
          <a:p>
            <a:pPr>
              <a:defRPr/>
            </a:pPr>
            <a:endParaRPr lang="ru-RU"/>
          </a:p>
        </p:txBody>
      </p:sp>
      <p:sp>
        <p:nvSpPr>
          <p:cNvPr id="7" name="Rectangle 8"/>
          <p:cNvSpPr>
            <a:spLocks noGrp="1" noChangeArrowheads="1"/>
          </p:cNvSpPr>
          <p:nvPr>
            <p:ph type="sldNum" sz="quarter" idx="12"/>
          </p:nvPr>
        </p:nvSpPr>
        <p:spPr>
          <a:ln/>
        </p:spPr>
        <p:txBody>
          <a:bodyPr/>
          <a:lstStyle>
            <a:lvl1pPr>
              <a:defRPr/>
            </a:lvl1pPr>
          </a:lstStyle>
          <a:p>
            <a:pPr>
              <a:defRPr/>
            </a:pPr>
            <a:fld id="{87460128-1626-4E85-BC56-F86552DBD52E}"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dt" sz="half" idx="10"/>
          </p:nvPr>
        </p:nvSpPr>
        <p:spPr>
          <a:ln/>
        </p:spPr>
        <p:txBody>
          <a:bodyPr/>
          <a:lstStyle>
            <a:lvl1pPr>
              <a:defRPr/>
            </a:lvl1pPr>
          </a:lstStyle>
          <a:p>
            <a:pPr>
              <a:defRPr/>
            </a:pPr>
            <a:fld id="{7E168779-4C78-4CD2-B879-E7F4AE19BE12}" type="datetimeFigureOut">
              <a:rPr lang="ru-RU"/>
              <a:pPr>
                <a:defRPr/>
              </a:pPr>
              <a:t>20.02.2019</a:t>
            </a:fld>
            <a:endParaRPr lang="ru-RU"/>
          </a:p>
        </p:txBody>
      </p:sp>
      <p:sp>
        <p:nvSpPr>
          <p:cNvPr id="5" name="Rectangle 7"/>
          <p:cNvSpPr>
            <a:spLocks noGrp="1" noChangeArrowheads="1"/>
          </p:cNvSpPr>
          <p:nvPr>
            <p:ph type="ftr" sz="quarter" idx="11"/>
          </p:nvPr>
        </p:nvSpPr>
        <p:spPr>
          <a:ln/>
        </p:spPr>
        <p:txBody>
          <a:bodyPr/>
          <a:lstStyle>
            <a:lvl1pPr>
              <a:defRPr/>
            </a:lvl1pPr>
          </a:lstStyle>
          <a:p>
            <a:pPr>
              <a:defRPr/>
            </a:pPr>
            <a:endParaRPr lang="ru-RU"/>
          </a:p>
        </p:txBody>
      </p:sp>
      <p:sp>
        <p:nvSpPr>
          <p:cNvPr id="6" name="Rectangle 8"/>
          <p:cNvSpPr>
            <a:spLocks noGrp="1" noChangeArrowheads="1"/>
          </p:cNvSpPr>
          <p:nvPr>
            <p:ph type="sldNum" sz="quarter" idx="12"/>
          </p:nvPr>
        </p:nvSpPr>
        <p:spPr>
          <a:ln/>
        </p:spPr>
        <p:txBody>
          <a:bodyPr/>
          <a:lstStyle>
            <a:lvl1pPr>
              <a:defRPr/>
            </a:lvl1pPr>
          </a:lstStyle>
          <a:p>
            <a:pPr>
              <a:defRPr/>
            </a:pPr>
            <a:fld id="{4F75940C-272C-4734-9F83-4CCFA64EE1CA}" type="slidenum">
              <a:rPr lang="ru-RU"/>
              <a:pPr>
                <a:defRPr/>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91313" y="96838"/>
            <a:ext cx="1919287" cy="59991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931863" y="96838"/>
            <a:ext cx="5607050" cy="59991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dt" sz="half" idx="10"/>
          </p:nvPr>
        </p:nvSpPr>
        <p:spPr>
          <a:ln/>
        </p:spPr>
        <p:txBody>
          <a:bodyPr/>
          <a:lstStyle>
            <a:lvl1pPr>
              <a:defRPr/>
            </a:lvl1pPr>
          </a:lstStyle>
          <a:p>
            <a:pPr>
              <a:defRPr/>
            </a:pPr>
            <a:fld id="{7834BAAB-E51E-424D-9206-7EE2DA7184DB}" type="datetimeFigureOut">
              <a:rPr lang="ru-RU"/>
              <a:pPr>
                <a:defRPr/>
              </a:pPr>
              <a:t>20.02.2019</a:t>
            </a:fld>
            <a:endParaRPr lang="ru-RU"/>
          </a:p>
        </p:txBody>
      </p:sp>
      <p:sp>
        <p:nvSpPr>
          <p:cNvPr id="5" name="Rectangle 7"/>
          <p:cNvSpPr>
            <a:spLocks noGrp="1" noChangeArrowheads="1"/>
          </p:cNvSpPr>
          <p:nvPr>
            <p:ph type="ftr" sz="quarter" idx="11"/>
          </p:nvPr>
        </p:nvSpPr>
        <p:spPr>
          <a:ln/>
        </p:spPr>
        <p:txBody>
          <a:bodyPr/>
          <a:lstStyle>
            <a:lvl1pPr>
              <a:defRPr/>
            </a:lvl1pPr>
          </a:lstStyle>
          <a:p>
            <a:pPr>
              <a:defRPr/>
            </a:pPr>
            <a:endParaRPr lang="ru-RU"/>
          </a:p>
        </p:txBody>
      </p:sp>
      <p:sp>
        <p:nvSpPr>
          <p:cNvPr id="6" name="Rectangle 8"/>
          <p:cNvSpPr>
            <a:spLocks noGrp="1" noChangeArrowheads="1"/>
          </p:cNvSpPr>
          <p:nvPr>
            <p:ph type="sldNum" sz="quarter" idx="12"/>
          </p:nvPr>
        </p:nvSpPr>
        <p:spPr>
          <a:ln/>
        </p:spPr>
        <p:txBody>
          <a:bodyPr/>
          <a:lstStyle>
            <a:lvl1pPr>
              <a:defRPr/>
            </a:lvl1pPr>
          </a:lstStyle>
          <a:p>
            <a:pPr>
              <a:defRPr/>
            </a:pPr>
            <a:fld id="{41E776D5-5A80-48B2-8A37-31218FD0EDC1}"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1863" y="96838"/>
            <a:ext cx="7158037" cy="141287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949325" y="1981200"/>
            <a:ext cx="7661275" cy="4114800"/>
          </a:xfrm>
        </p:spPr>
        <p:txBody>
          <a:bodyPr/>
          <a:lstStyle/>
          <a:p>
            <a:pPr lvl="0"/>
            <a:endParaRPr lang="ru-RU" noProof="0" smtClean="0"/>
          </a:p>
        </p:txBody>
      </p:sp>
      <p:sp>
        <p:nvSpPr>
          <p:cNvPr id="4" name="Rectangle 6"/>
          <p:cNvSpPr>
            <a:spLocks noGrp="1" noChangeArrowheads="1"/>
          </p:cNvSpPr>
          <p:nvPr>
            <p:ph type="dt" sz="half" idx="10"/>
          </p:nvPr>
        </p:nvSpPr>
        <p:spPr>
          <a:ln/>
        </p:spPr>
        <p:txBody>
          <a:bodyPr/>
          <a:lstStyle>
            <a:lvl1pPr>
              <a:defRPr/>
            </a:lvl1pPr>
          </a:lstStyle>
          <a:p>
            <a:pPr>
              <a:defRPr/>
            </a:pPr>
            <a:endParaRPr lang="ru-RU"/>
          </a:p>
        </p:txBody>
      </p:sp>
      <p:sp>
        <p:nvSpPr>
          <p:cNvPr id="5" name="Rectangle 7"/>
          <p:cNvSpPr>
            <a:spLocks noGrp="1" noChangeArrowheads="1"/>
          </p:cNvSpPr>
          <p:nvPr>
            <p:ph type="ftr" sz="quarter" idx="11"/>
          </p:nvPr>
        </p:nvSpPr>
        <p:spPr>
          <a:ln/>
        </p:spPr>
        <p:txBody>
          <a:bodyPr/>
          <a:lstStyle>
            <a:lvl1pPr>
              <a:defRPr/>
            </a:lvl1pPr>
          </a:lstStyle>
          <a:p>
            <a:pPr>
              <a:defRPr/>
            </a:pPr>
            <a:endParaRPr lang="ru-RU"/>
          </a:p>
        </p:txBody>
      </p:sp>
      <p:sp>
        <p:nvSpPr>
          <p:cNvPr id="6" name="Rectangle 8"/>
          <p:cNvSpPr>
            <a:spLocks noGrp="1" noChangeArrowheads="1"/>
          </p:cNvSpPr>
          <p:nvPr>
            <p:ph type="sldNum" sz="quarter" idx="12"/>
          </p:nvPr>
        </p:nvSpPr>
        <p:spPr>
          <a:ln/>
        </p:spPr>
        <p:txBody>
          <a:bodyPr/>
          <a:lstStyle>
            <a:lvl1pPr>
              <a:defRPr/>
            </a:lvl1pPr>
          </a:lstStyle>
          <a:p>
            <a:pPr>
              <a:defRPr/>
            </a:pPr>
            <a:fld id="{27AC99E3-C6C5-495C-A10F-72010924DB16}" type="slidenum">
              <a:rPr lang="ru-RU"/>
              <a:pPr>
                <a:defRPr/>
              </a:pPr>
              <a:t>‹#›</a:t>
            </a:fld>
            <a:endParaRPr lang="ru-RU"/>
          </a:p>
        </p:txBody>
      </p:sp>
    </p:spTree>
    <p:extLst>
      <p:ext uri="{BB962C8B-B14F-4D97-AF65-F5344CB8AC3E}">
        <p14:creationId xmlns:p14="http://schemas.microsoft.com/office/powerpoint/2010/main" val="10966012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2969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C52656E2-888D-4E59-B003-2DD3F8507453}"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algn="ctr">
              <a:defRPr/>
            </a:pPr>
            <a:endParaRPr lang="ru-RU"/>
          </a:p>
        </p:txBody>
      </p:sp>
      <p:sp>
        <p:nvSpPr>
          <p:cNvPr id="95235"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lang="ru-RU"/>
          </a:p>
        </p:txBody>
      </p:sp>
      <p:sp>
        <p:nvSpPr>
          <p:cNvPr id="30724" name="Rectangle 4"/>
          <p:cNvSpPr>
            <a:spLocks noGrp="1" noChangeArrowheads="1"/>
          </p:cNvSpPr>
          <p:nvPr>
            <p:ph type="title"/>
          </p:nvPr>
        </p:nvSpPr>
        <p:spPr bwMode="auto">
          <a:xfrm>
            <a:off x="931863" y="96838"/>
            <a:ext cx="7158037" cy="14128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30725" name="Rectangle 5"/>
          <p:cNvSpPr>
            <a:spLocks noGrp="1" noChangeArrowheads="1"/>
          </p:cNvSpPr>
          <p:nvPr>
            <p:ph type="body" idx="1"/>
          </p:nvPr>
        </p:nvSpPr>
        <p:spPr bwMode="auto">
          <a:xfrm>
            <a:off x="949325" y="1981200"/>
            <a:ext cx="766127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95238" name="Rectangle 6"/>
          <p:cNvSpPr>
            <a:spLocks noGrp="1" noChangeArrowheads="1"/>
          </p:cNvSpPr>
          <p:nvPr>
            <p:ph type="dt" sz="half" idx="2"/>
          </p:nvPr>
        </p:nvSpPr>
        <p:spPr bwMode="auto">
          <a:xfrm>
            <a:off x="94615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mn-lt"/>
              </a:defRPr>
            </a:lvl1pPr>
          </a:lstStyle>
          <a:p>
            <a:pPr>
              <a:defRPr/>
            </a:pPr>
            <a:fld id="{FF012D75-C5FC-41B1-9485-6D3A6C1EE888}" type="datetimeFigureOut">
              <a:rPr lang="ru-RU"/>
              <a:pPr>
                <a:defRPr/>
              </a:pPr>
              <a:t>20.02.2019</a:t>
            </a:fld>
            <a:endParaRPr lang="ru-RU"/>
          </a:p>
        </p:txBody>
      </p:sp>
      <p:sp>
        <p:nvSpPr>
          <p:cNvPr id="95239" name="Rectangle 7"/>
          <p:cNvSpPr>
            <a:spLocks noGrp="1" noChangeArrowheads="1"/>
          </p:cNvSpPr>
          <p:nvPr>
            <p:ph type="ftr" sz="quarter" idx="3"/>
          </p:nvPr>
        </p:nvSpPr>
        <p:spPr bwMode="auto">
          <a:xfrm>
            <a:off x="3352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mn-lt"/>
              </a:defRPr>
            </a:lvl1pPr>
          </a:lstStyle>
          <a:p>
            <a:pPr>
              <a:defRPr/>
            </a:pPr>
            <a:endParaRPr lang="ru-RU"/>
          </a:p>
        </p:txBody>
      </p:sp>
      <p:sp>
        <p:nvSpPr>
          <p:cNvPr id="95240" name="Rectangle 8"/>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mn-lt"/>
              </a:defRPr>
            </a:lvl1pPr>
          </a:lstStyle>
          <a:p>
            <a:pPr>
              <a:defRPr/>
            </a:pPr>
            <a:fld id="{6E3D6969-62C6-4143-A4EB-969AE687C911}" type="slidenum">
              <a:rPr lang="ru-RU"/>
              <a:pPr>
                <a:defRPr/>
              </a:pPr>
              <a:t>‹#›</a:t>
            </a:fld>
            <a:endParaRPr lang="ru-RU"/>
          </a:p>
        </p:txBody>
      </p:sp>
      <p:sp>
        <p:nvSpPr>
          <p:cNvPr id="95241" name="Freeform 9"/>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ru-RU"/>
          </a:p>
        </p:txBody>
      </p:sp>
      <p:sp>
        <p:nvSpPr>
          <p:cNvPr id="95242" name="Freeform 10"/>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ru-RU"/>
          </a:p>
        </p:txBody>
      </p:sp>
    </p:spTree>
  </p:cSld>
  <p:clrMap bg1="lt1" tx1="dk1" bg2="lt2" tx2="dk2" accent1="accent1" accent2="accent2" accent3="accent3" accent4="accent4" accent5="accent5" accent6="accent6" hlink="hlink" folHlink="folHlink"/>
  <p:sldLayoutIdLst>
    <p:sldLayoutId id="2147483792"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3" r:id="rId12"/>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pitchFamily="34" charset="0"/>
        </a:defRPr>
      </a:lvl2pPr>
      <a:lvl3pPr algn="l" rtl="0" eaLnBrk="0" fontAlgn="base" hangingPunct="0">
        <a:spcBef>
          <a:spcPct val="0"/>
        </a:spcBef>
        <a:spcAft>
          <a:spcPct val="0"/>
        </a:spcAft>
        <a:defRPr sz="4000">
          <a:solidFill>
            <a:schemeClr val="tx2"/>
          </a:solidFill>
          <a:latin typeface="Arial" pitchFamily="34" charset="0"/>
        </a:defRPr>
      </a:lvl3pPr>
      <a:lvl4pPr algn="l" rtl="0" eaLnBrk="0" fontAlgn="base" hangingPunct="0">
        <a:spcBef>
          <a:spcPct val="0"/>
        </a:spcBef>
        <a:spcAft>
          <a:spcPct val="0"/>
        </a:spcAft>
        <a:defRPr sz="4000">
          <a:solidFill>
            <a:schemeClr val="tx2"/>
          </a:solidFill>
          <a:latin typeface="Arial" pitchFamily="34" charset="0"/>
        </a:defRPr>
      </a:lvl4pPr>
      <a:lvl5pPr algn="l" rtl="0" eaLnBrk="0" fontAlgn="base" hangingPunct="0">
        <a:spcBef>
          <a:spcPct val="0"/>
        </a:spcBef>
        <a:spcAft>
          <a:spcPct val="0"/>
        </a:spcAft>
        <a:defRPr sz="4000">
          <a:solidFill>
            <a:schemeClr val="tx2"/>
          </a:solidFill>
          <a:latin typeface="Arial" pitchFamily="34" charset="0"/>
        </a:defRPr>
      </a:lvl5pPr>
      <a:lvl6pPr marL="457200" algn="l" rtl="0" fontAlgn="base">
        <a:spcBef>
          <a:spcPct val="0"/>
        </a:spcBef>
        <a:spcAft>
          <a:spcPct val="0"/>
        </a:spcAft>
        <a:defRPr sz="4000">
          <a:solidFill>
            <a:schemeClr val="tx2"/>
          </a:solidFill>
          <a:latin typeface="Arial" pitchFamily="34" charset="0"/>
        </a:defRPr>
      </a:lvl6pPr>
      <a:lvl7pPr marL="914400" algn="l" rtl="0" fontAlgn="base">
        <a:spcBef>
          <a:spcPct val="0"/>
        </a:spcBef>
        <a:spcAft>
          <a:spcPct val="0"/>
        </a:spcAft>
        <a:defRPr sz="4000">
          <a:solidFill>
            <a:schemeClr val="tx2"/>
          </a:solidFill>
          <a:latin typeface="Arial" pitchFamily="34" charset="0"/>
        </a:defRPr>
      </a:lvl7pPr>
      <a:lvl8pPr marL="1371600" algn="l" rtl="0" fontAlgn="base">
        <a:spcBef>
          <a:spcPct val="0"/>
        </a:spcBef>
        <a:spcAft>
          <a:spcPct val="0"/>
        </a:spcAft>
        <a:defRPr sz="4000">
          <a:solidFill>
            <a:schemeClr val="tx2"/>
          </a:solidFill>
          <a:latin typeface="Arial" pitchFamily="34" charset="0"/>
        </a:defRPr>
      </a:lvl8pPr>
      <a:lvl9pPr marL="1828800" algn="l" rtl="0" fontAlgn="base">
        <a:spcBef>
          <a:spcPct val="0"/>
        </a:spcBef>
        <a:spcAft>
          <a:spcPct val="0"/>
        </a:spcAft>
        <a:defRPr sz="4000">
          <a:solidFill>
            <a:schemeClr val="tx2"/>
          </a:solidFill>
          <a:latin typeface="Arial" pitchFamily="34" charset="0"/>
        </a:defRPr>
      </a:lvl9pPr>
    </p:titleStyle>
    <p:bodyStyle>
      <a:lvl1pPr marL="447675" indent="-447675" algn="l" rtl="0" eaLnBrk="0" fontAlgn="base" hangingPunct="0">
        <a:spcBef>
          <a:spcPct val="20000"/>
        </a:spcBef>
        <a:spcAft>
          <a:spcPct val="0"/>
        </a:spcAft>
        <a:buClr>
          <a:schemeClr val="accent1"/>
        </a:buClr>
        <a:buSzPct val="70000"/>
        <a:buFont typeface="Wingdings"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vgUwHs-vK-Q&amp;list=PLpmpdicfeBju0Jj5SPdBr3GMe_Kq2nn3-" TargetMode="Externa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www.worldbank.org/" TargetMode="External"/><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hyperlink" Target="http://www.worldbank.org/" TargetMode="External"/><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9.xml"/><Relationship Id="rId1" Type="http://schemas.openxmlformats.org/officeDocument/2006/relationships/vmlDrawing" Target="../drawings/vmlDrawing1.vml"/><Relationship Id="rId6" Type="http://schemas.openxmlformats.org/officeDocument/2006/relationships/hyperlink" Target="http://www.gks.ru/wps/wcm/connect/rosstat_main/rosstat/ru/statistics/accounts/" TargetMode="External"/><Relationship Id="rId5" Type="http://schemas.openxmlformats.org/officeDocument/2006/relationships/image" Target="../media/image2.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hyperlink" Target="http://www.worldbank.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hyperlink" Target="http://www.worldbank.or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wmf"/><Relationship Id="rId5" Type="http://schemas.openxmlformats.org/officeDocument/2006/relationships/oleObject" Target="../embeddings/oleObject3.bin"/><Relationship Id="rId4" Type="http://schemas.openxmlformats.org/officeDocument/2006/relationships/image" Target="../media/image6.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akstat.gks.ru/wps/wcm/connect/rosstat_ts/akstat/resources/d794ac804e97e61b9be9bba638e2bbf1/metod.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8" Type="http://schemas.openxmlformats.org/officeDocument/2006/relationships/image" Target="http://www.argolis-yacht.ru/ANIMATED/boat2.gif" TargetMode="External"/><Relationship Id="rId3" Type="http://schemas.openxmlformats.org/officeDocument/2006/relationships/image" Target="../media/image10.wmf"/><Relationship Id="rId7" Type="http://schemas.openxmlformats.org/officeDocument/2006/relationships/image" Target="../media/image14.gif"/><Relationship Id="rId2" Type="http://schemas.openxmlformats.org/officeDocument/2006/relationships/image" Target="../media/image9.wmf"/><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wmf"/><Relationship Id="rId10" Type="http://schemas.openxmlformats.org/officeDocument/2006/relationships/image" Target="../media/image16.wmf"/><Relationship Id="rId4" Type="http://schemas.openxmlformats.org/officeDocument/2006/relationships/image" Target="../media/image11.wmf"/><Relationship Id="rId9" Type="http://schemas.openxmlformats.org/officeDocument/2006/relationships/image" Target="../media/image15.wmf"/></Relationships>
</file>

<file path=ppt/slides/_rels/slide29.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17.wmf"/><Relationship Id="rId7"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6.wmf"/><Relationship Id="rId4" Type="http://schemas.openxmlformats.org/officeDocument/2006/relationships/oleObject" Target="../embeddings/oleObject5.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image" Target="../media/image21.wmf"/><Relationship Id="rId7" Type="http://schemas.openxmlformats.org/officeDocument/2006/relationships/image" Target="../media/image25.wmf"/><Relationship Id="rId12"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4.wmf"/><Relationship Id="rId11" Type="http://schemas.openxmlformats.org/officeDocument/2006/relationships/oleObject" Target="../embeddings/oleObject7.bin"/><Relationship Id="rId5" Type="http://schemas.openxmlformats.org/officeDocument/2006/relationships/image" Target="../media/image23.wmf"/><Relationship Id="rId10" Type="http://schemas.openxmlformats.org/officeDocument/2006/relationships/image" Target="../media/image28.wmf"/><Relationship Id="rId4" Type="http://schemas.openxmlformats.org/officeDocument/2006/relationships/image" Target="../media/image22.wmf"/><Relationship Id="rId9" Type="http://schemas.openxmlformats.org/officeDocument/2006/relationships/image" Target="../media/image27.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9.wmf"/></Relationships>
</file>

<file path=ppt/slides/_rels/slide35.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31.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33.png"/><Relationship Id="rId5" Type="http://schemas.openxmlformats.org/officeDocument/2006/relationships/oleObject" Target="../embeddings/oleObject11.bin"/><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35.w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2.xml"/><Relationship Id="rId1" Type="http://schemas.openxmlformats.org/officeDocument/2006/relationships/vmlDrawing" Target="../drawings/vmlDrawing11.v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8" Type="http://schemas.openxmlformats.org/officeDocument/2006/relationships/image" Target="../media/image39.wmf"/><Relationship Id="rId13" Type="http://schemas.openxmlformats.org/officeDocument/2006/relationships/oleObject" Target="../embeddings/oleObject20.bin"/><Relationship Id="rId18" Type="http://schemas.openxmlformats.org/officeDocument/2006/relationships/image" Target="../media/image46.wmf"/><Relationship Id="rId3" Type="http://schemas.openxmlformats.org/officeDocument/2006/relationships/oleObject" Target="../embeddings/oleObject15.bin"/><Relationship Id="rId7" Type="http://schemas.openxmlformats.org/officeDocument/2006/relationships/oleObject" Target="../embeddings/oleObject17.bin"/><Relationship Id="rId12" Type="http://schemas.openxmlformats.org/officeDocument/2006/relationships/image" Target="../media/image41.wmf"/><Relationship Id="rId17" Type="http://schemas.openxmlformats.org/officeDocument/2006/relationships/image" Target="../media/image45.wmf"/><Relationship Id="rId2" Type="http://schemas.openxmlformats.org/officeDocument/2006/relationships/slideLayout" Target="../slideLayouts/slideLayout2.xml"/><Relationship Id="rId16" Type="http://schemas.openxmlformats.org/officeDocument/2006/relationships/image" Target="../media/image44.wmf"/><Relationship Id="rId20" Type="http://schemas.openxmlformats.org/officeDocument/2006/relationships/image" Target="../media/image20.wmf"/><Relationship Id="rId1" Type="http://schemas.openxmlformats.org/officeDocument/2006/relationships/vmlDrawing" Target="../drawings/vmlDrawing12.vml"/><Relationship Id="rId6" Type="http://schemas.openxmlformats.org/officeDocument/2006/relationships/image" Target="../media/image38.wmf"/><Relationship Id="rId11" Type="http://schemas.openxmlformats.org/officeDocument/2006/relationships/oleObject" Target="../embeddings/oleObject19.bin"/><Relationship Id="rId5" Type="http://schemas.openxmlformats.org/officeDocument/2006/relationships/oleObject" Target="../embeddings/oleObject16.bin"/><Relationship Id="rId15" Type="http://schemas.openxmlformats.org/officeDocument/2006/relationships/image" Target="../media/image43.png"/><Relationship Id="rId10" Type="http://schemas.openxmlformats.org/officeDocument/2006/relationships/image" Target="../media/image40.wmf"/><Relationship Id="rId19" Type="http://schemas.openxmlformats.org/officeDocument/2006/relationships/oleObject" Target="../embeddings/oleObject21.bin"/><Relationship Id="rId4" Type="http://schemas.openxmlformats.org/officeDocument/2006/relationships/image" Target="../media/image37.wmf"/><Relationship Id="rId9" Type="http://schemas.openxmlformats.org/officeDocument/2006/relationships/oleObject" Target="../embeddings/oleObject18.bin"/><Relationship Id="rId14" Type="http://schemas.openxmlformats.org/officeDocument/2006/relationships/image" Target="../media/image42.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oleObject" Target="../embeddings/oleObject24.bin"/><Relationship Id="rId7"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50.wmf"/><Relationship Id="rId5" Type="http://schemas.openxmlformats.org/officeDocument/2006/relationships/oleObject" Target="../embeddings/oleObject25.bin"/><Relationship Id="rId4" Type="http://schemas.openxmlformats.org/officeDocument/2006/relationships/image" Target="../media/image49.wmf"/></Relationships>
</file>

<file path=ppt/slides/_rels/slide51.x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54.wmf"/><Relationship Id="rId5" Type="http://schemas.openxmlformats.org/officeDocument/2006/relationships/oleObject" Target="../embeddings/oleObject28.bin"/><Relationship Id="rId4" Type="http://schemas.openxmlformats.org/officeDocument/2006/relationships/image" Target="../media/image53.wmf"/></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6.xml"/><Relationship Id="rId1" Type="http://schemas.openxmlformats.org/officeDocument/2006/relationships/vmlDrawing" Target="../drawings/vmlDrawing17.vml"/><Relationship Id="rId5" Type="http://schemas.openxmlformats.org/officeDocument/2006/relationships/image" Target="../media/image56.wmf"/><Relationship Id="rId4" Type="http://schemas.openxmlformats.org/officeDocument/2006/relationships/image" Target="../media/image55.wm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59.wmf"/><Relationship Id="rId7" Type="http://schemas.openxmlformats.org/officeDocument/2006/relationships/image" Target="../media/image58.w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31.bin"/><Relationship Id="rId5" Type="http://schemas.openxmlformats.org/officeDocument/2006/relationships/image" Target="../media/image57.wmf"/><Relationship Id="rId4" Type="http://schemas.openxmlformats.org/officeDocument/2006/relationships/oleObject" Target="../embeddings/oleObject30.bin"/></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60.png"/></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62.wmf"/><Relationship Id="rId5" Type="http://schemas.openxmlformats.org/officeDocument/2006/relationships/oleObject" Target="../embeddings/oleObject34.bin"/><Relationship Id="rId4" Type="http://schemas.openxmlformats.org/officeDocument/2006/relationships/image" Target="../media/image61.w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64.wmf"/><Relationship Id="rId4" Type="http://schemas.openxmlformats.org/officeDocument/2006/relationships/image" Target="../media/image63.wmf"/></Relationships>
</file>

<file path=ppt/slides/_rels/slide6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p:txBody>
          <a:bodyPr/>
          <a:lstStyle/>
          <a:p>
            <a:pPr eaLnBrk="1" hangingPunct="1"/>
            <a:r>
              <a:rPr lang="ru-RU" dirty="0" smtClean="0"/>
              <a:t>Макроэкономика</a:t>
            </a:r>
          </a:p>
        </p:txBody>
      </p:sp>
      <p:sp>
        <p:nvSpPr>
          <p:cNvPr id="2051" name="Rectangle 3"/>
          <p:cNvSpPr>
            <a:spLocks noGrp="1" noChangeArrowheads="1"/>
          </p:cNvSpPr>
          <p:nvPr>
            <p:ph type="subTitle" idx="1"/>
          </p:nvPr>
        </p:nvSpPr>
        <p:spPr>
          <a:xfrm>
            <a:off x="2286000" y="3581400"/>
            <a:ext cx="6030913" cy="2871788"/>
          </a:xfrm>
        </p:spPr>
        <p:txBody>
          <a:bodyPr/>
          <a:lstStyle/>
          <a:p>
            <a:pPr eaLnBrk="1" hangingPunct="1">
              <a:lnSpc>
                <a:spcPct val="80000"/>
              </a:lnSpc>
              <a:defRPr/>
            </a:pPr>
            <a:r>
              <a:rPr lang="ru-RU" sz="2800" b="1" dirty="0" smtClean="0">
                <a:effectLst>
                  <a:outerShdw blurRad="38100" dist="38100" dir="2700000" algn="tl">
                    <a:srgbClr val="C0C0C0"/>
                  </a:outerShdw>
                </a:effectLst>
              </a:rPr>
              <a:t>Основные макроэкономические показатели</a:t>
            </a:r>
            <a:endParaRPr lang="ru-RU" sz="4400" dirty="0" smtClean="0"/>
          </a:p>
          <a:p>
            <a:pPr algn="r" eaLnBrk="1" hangingPunct="1">
              <a:lnSpc>
                <a:spcPct val="80000"/>
              </a:lnSpc>
              <a:defRPr/>
            </a:pPr>
            <a:endParaRPr lang="ru-RU" sz="2400" i="1" dirty="0" smtClean="0"/>
          </a:p>
          <a:p>
            <a:pPr algn="r" eaLnBrk="1" hangingPunct="1">
              <a:lnSpc>
                <a:spcPct val="80000"/>
              </a:lnSpc>
              <a:defRPr/>
            </a:pPr>
            <a:endParaRPr lang="en-US" sz="1800" i="1" dirty="0" smtClean="0"/>
          </a:p>
          <a:p>
            <a:pPr algn="r" eaLnBrk="1" hangingPunct="1">
              <a:lnSpc>
                <a:spcPct val="80000"/>
              </a:lnSpc>
              <a:defRPr/>
            </a:pPr>
            <a:r>
              <a:rPr lang="en-US" sz="1800" i="1" dirty="0" smtClean="0"/>
              <a:t>vvedernikov@hse.ru</a:t>
            </a:r>
            <a:endParaRPr lang="en-US" sz="1800" i="1" dirty="0"/>
          </a:p>
          <a:p>
            <a:pPr algn="r" eaLnBrk="1" hangingPunct="1">
              <a:lnSpc>
                <a:spcPct val="80000"/>
              </a:lnSpc>
              <a:defRPr/>
            </a:pPr>
            <a:endParaRPr lang="en-US" sz="1800" i="1" dirty="0"/>
          </a:p>
          <a:p>
            <a:pPr algn="r" eaLnBrk="1" hangingPunct="1">
              <a:lnSpc>
                <a:spcPct val="80000"/>
              </a:lnSpc>
              <a:defRPr/>
            </a:pPr>
            <a:r>
              <a:rPr lang="ru-RU" sz="1800" i="1" dirty="0" smtClean="0"/>
              <a:t>Ведерников</a:t>
            </a:r>
            <a:r>
              <a:rPr lang="en-US" sz="1800" i="1" dirty="0" smtClean="0"/>
              <a:t> </a:t>
            </a:r>
            <a:r>
              <a:rPr lang="ru-RU" sz="1800" i="1" dirty="0" smtClean="0"/>
              <a:t>Василий Владимирович</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3"/>
          <p:cNvSpPr>
            <a:spLocks noGrp="1"/>
          </p:cNvSpPr>
          <p:nvPr>
            <p:ph type="title"/>
          </p:nvPr>
        </p:nvSpPr>
        <p:spPr/>
        <p:txBody>
          <a:bodyPr/>
          <a:lstStyle/>
          <a:p>
            <a:pPr eaLnBrk="1" hangingPunct="1"/>
            <a:r>
              <a:rPr lang="ru-RU" b="1" dirty="0" smtClean="0">
                <a:solidFill>
                  <a:srgbClr val="3333CC"/>
                </a:solidFill>
                <a:latin typeface="Times New Roman" pitchFamily="18" charset="0"/>
                <a:cs typeface="Times New Roman" pitchFamily="18" charset="0"/>
              </a:rPr>
              <a:t>Литература</a:t>
            </a:r>
            <a:endParaRPr lang="ru-RU" dirty="0" smtClean="0">
              <a:solidFill>
                <a:srgbClr val="3333CC"/>
              </a:solidFill>
              <a:latin typeface="Times New Roman" pitchFamily="18" charset="0"/>
              <a:cs typeface="Times New Roman" pitchFamily="18" charset="0"/>
            </a:endParaRPr>
          </a:p>
        </p:txBody>
      </p:sp>
      <p:sp>
        <p:nvSpPr>
          <p:cNvPr id="33795" name="Rectangle 3"/>
          <p:cNvSpPr>
            <a:spLocks noGrp="1" noChangeArrowheads="1"/>
          </p:cNvSpPr>
          <p:nvPr>
            <p:ph idx="1"/>
          </p:nvPr>
        </p:nvSpPr>
        <p:spPr>
          <a:xfrm>
            <a:off x="971550" y="1773238"/>
            <a:ext cx="7661275" cy="4687887"/>
          </a:xfrm>
        </p:spPr>
        <p:txBody>
          <a:bodyPr/>
          <a:lstStyle/>
          <a:p>
            <a:pPr eaLnBrk="1" hangingPunct="1">
              <a:lnSpc>
                <a:spcPct val="90000"/>
              </a:lnSpc>
            </a:pPr>
            <a:r>
              <a:rPr lang="ru-RU" sz="2800" u="sng" dirty="0" smtClean="0"/>
              <a:t>Базовый учебник</a:t>
            </a:r>
          </a:p>
          <a:p>
            <a:pPr lvl="1" eaLnBrk="1" hangingPunct="1">
              <a:lnSpc>
                <a:spcPct val="90000"/>
              </a:lnSpc>
            </a:pPr>
            <a:r>
              <a:rPr lang="ru-RU" sz="2400" dirty="0" smtClean="0"/>
              <a:t>Матвеева Т.Ю. Введение в макроэкономику. Гл. 1.</a:t>
            </a:r>
            <a:endParaRPr lang="ru-RU" sz="2400" u="sng" dirty="0" smtClean="0"/>
          </a:p>
          <a:p>
            <a:pPr eaLnBrk="1" hangingPunct="1">
              <a:lnSpc>
                <a:spcPct val="90000"/>
              </a:lnSpc>
            </a:pPr>
            <a:r>
              <a:rPr lang="ru-RU" sz="2800" u="sng" dirty="0" smtClean="0"/>
              <a:t>Основная</a:t>
            </a:r>
          </a:p>
          <a:p>
            <a:pPr lvl="1" eaLnBrk="1" hangingPunct="1">
              <a:lnSpc>
                <a:spcPct val="90000"/>
              </a:lnSpc>
            </a:pPr>
            <a:r>
              <a:rPr lang="ru-RU" sz="2400" dirty="0" smtClean="0"/>
              <a:t>Агапова Т.А., Серегина С.Ф. Макроэкономика.</a:t>
            </a:r>
            <a:r>
              <a:rPr lang="en-US" sz="2400" dirty="0" smtClean="0"/>
              <a:t> </a:t>
            </a:r>
            <a:r>
              <a:rPr lang="ru-RU" sz="2400" dirty="0" smtClean="0"/>
              <a:t>Гл.1.</a:t>
            </a:r>
            <a:endParaRPr lang="en-US" sz="2400" dirty="0" smtClean="0"/>
          </a:p>
          <a:p>
            <a:pPr lvl="1" eaLnBrk="1" hangingPunct="1">
              <a:lnSpc>
                <a:spcPct val="90000"/>
              </a:lnSpc>
            </a:pPr>
            <a:r>
              <a:rPr lang="ru-RU" sz="2400" dirty="0" smtClean="0"/>
              <a:t>Оливье </a:t>
            </a:r>
            <a:r>
              <a:rPr lang="ru-RU" sz="2400" dirty="0" err="1" smtClean="0"/>
              <a:t>Бланшар</a:t>
            </a:r>
            <a:r>
              <a:rPr lang="en-US" sz="2400" dirty="0" smtClean="0"/>
              <a:t> (20</a:t>
            </a:r>
            <a:r>
              <a:rPr lang="ru-RU" sz="2400" dirty="0" smtClean="0"/>
              <a:t>10</a:t>
            </a:r>
            <a:r>
              <a:rPr lang="en-US" sz="2400" dirty="0" smtClean="0"/>
              <a:t>), </a:t>
            </a:r>
            <a:r>
              <a:rPr lang="ru-RU" sz="2400" dirty="0" smtClean="0"/>
              <a:t>Макроэкономика</a:t>
            </a:r>
            <a:r>
              <a:rPr lang="en-US" sz="2400" dirty="0" smtClean="0"/>
              <a:t>.</a:t>
            </a:r>
            <a:r>
              <a:rPr lang="ru-RU" sz="2400" dirty="0" smtClean="0"/>
              <a:t> Гл.1</a:t>
            </a:r>
          </a:p>
          <a:p>
            <a:pPr eaLnBrk="1" hangingPunct="1">
              <a:lnSpc>
                <a:spcPct val="90000"/>
              </a:lnSpc>
            </a:pPr>
            <a:r>
              <a:rPr lang="ru-RU" sz="2800" u="sng" dirty="0" smtClean="0"/>
              <a:t>Дополнительная:</a:t>
            </a:r>
            <a:endParaRPr lang="ru-RU" sz="2800" dirty="0" smtClean="0"/>
          </a:p>
          <a:p>
            <a:pPr lvl="1" eaLnBrk="1" hangingPunct="1">
              <a:lnSpc>
                <a:spcPct val="90000"/>
              </a:lnSpc>
            </a:pPr>
            <a:r>
              <a:rPr lang="ru-RU" sz="2400" dirty="0" err="1" smtClean="0"/>
              <a:t>Мэнкью</a:t>
            </a:r>
            <a:r>
              <a:rPr lang="ru-RU" sz="2400" dirty="0" smtClean="0"/>
              <a:t> Г., Макроэкономика. Гл. 2</a:t>
            </a:r>
            <a:endParaRPr lang="en-US" sz="2400" dirty="0" smtClean="0"/>
          </a:p>
          <a:p>
            <a:pPr lvl="1" eaLnBrk="1" hangingPunct="1">
              <a:lnSpc>
                <a:spcPct val="90000"/>
              </a:lnSpc>
            </a:pPr>
            <a:r>
              <a:rPr lang="ru-RU" sz="2400" dirty="0" smtClean="0">
                <a:hlinkClick r:id="rId2"/>
              </a:rPr>
              <a:t>Ким И.А. Экономика не для экономистов</a:t>
            </a:r>
            <a:r>
              <a:rPr lang="ru-RU" sz="2400" dirty="0" smtClean="0"/>
              <a:t>. Лекции 6.1 – 6.5</a:t>
            </a:r>
          </a:p>
        </p:txBody>
      </p:sp>
    </p:spTree>
    <p:extLst>
      <p:ext uri="{BB962C8B-B14F-4D97-AF65-F5344CB8AC3E}">
        <p14:creationId xmlns:p14="http://schemas.microsoft.com/office/powerpoint/2010/main" val="39628515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58"/>
          <p:cNvSpPr>
            <a:spLocks noGrp="1" noChangeArrowheads="1"/>
          </p:cNvSpPr>
          <p:nvPr>
            <p:ph type="title"/>
          </p:nvPr>
        </p:nvSpPr>
        <p:spPr>
          <a:xfrm>
            <a:off x="931863" y="476250"/>
            <a:ext cx="7158037" cy="1033463"/>
          </a:xfrm>
        </p:spPr>
        <p:txBody>
          <a:bodyPr/>
          <a:lstStyle/>
          <a:p>
            <a:pPr eaLnBrk="1" hangingPunct="1"/>
            <a:r>
              <a:rPr lang="ru-RU" b="1" smtClean="0"/>
              <a:t>Статистика</a:t>
            </a:r>
          </a:p>
        </p:txBody>
      </p:sp>
      <p:graphicFrame>
        <p:nvGraphicFramePr>
          <p:cNvPr id="69563" name="Group 955"/>
          <p:cNvGraphicFramePr>
            <a:graphicFrameLocks noGrp="1"/>
          </p:cNvGraphicFramePr>
          <p:nvPr>
            <p:ph idx="1"/>
          </p:nvPr>
        </p:nvGraphicFramePr>
        <p:xfrm>
          <a:off x="250825" y="2060575"/>
          <a:ext cx="8643938" cy="4176712"/>
        </p:xfrm>
        <a:graphic>
          <a:graphicData uri="http://schemas.openxmlformats.org/drawingml/2006/table">
            <a:tbl>
              <a:tblPr>
                <a:tableStyleId>{ED083AE6-46FA-4A59-8FB0-9F97EB10719F}</a:tableStyleId>
              </a:tblPr>
              <a:tblGrid>
                <a:gridCol w="2584911">
                  <a:extLst>
                    <a:ext uri="{9D8B030D-6E8A-4147-A177-3AD203B41FA5}">
                      <a16:colId xmlns:a16="http://schemas.microsoft.com/office/drawing/2014/main" val="20000"/>
                    </a:ext>
                  </a:extLst>
                </a:gridCol>
                <a:gridCol w="1709946">
                  <a:extLst>
                    <a:ext uri="{9D8B030D-6E8A-4147-A177-3AD203B41FA5}">
                      <a16:colId xmlns:a16="http://schemas.microsoft.com/office/drawing/2014/main" val="20001"/>
                    </a:ext>
                  </a:extLst>
                </a:gridCol>
                <a:gridCol w="1519446">
                  <a:extLst>
                    <a:ext uri="{9D8B030D-6E8A-4147-A177-3AD203B41FA5}">
                      <a16:colId xmlns:a16="http://schemas.microsoft.com/office/drawing/2014/main" val="20002"/>
                    </a:ext>
                  </a:extLst>
                </a:gridCol>
                <a:gridCol w="1328946">
                  <a:extLst>
                    <a:ext uri="{9D8B030D-6E8A-4147-A177-3AD203B41FA5}">
                      <a16:colId xmlns:a16="http://schemas.microsoft.com/office/drawing/2014/main" val="20003"/>
                    </a:ext>
                  </a:extLst>
                </a:gridCol>
                <a:gridCol w="1500689">
                  <a:extLst>
                    <a:ext uri="{9D8B030D-6E8A-4147-A177-3AD203B41FA5}">
                      <a16:colId xmlns:a16="http://schemas.microsoft.com/office/drawing/2014/main" val="20004"/>
                    </a:ext>
                  </a:extLst>
                </a:gridCol>
              </a:tblGrid>
              <a:tr h="976096">
                <a:tc>
                  <a:txBody>
                    <a:bodyPr/>
                    <a:lstStyle/>
                    <a:p>
                      <a:pPr marL="447675" marR="0" lvl="0" indent="-447675" algn="l" defTabSz="914400" rtl="0" eaLnBrk="1" fontAlgn="b" latinLnBrk="0" hangingPunct="1">
                        <a:lnSpc>
                          <a:spcPct val="100000"/>
                        </a:lnSpc>
                        <a:spcBef>
                          <a:spcPct val="0"/>
                        </a:spcBef>
                        <a:spcAft>
                          <a:spcPct val="0"/>
                        </a:spcAft>
                        <a:buClrTx/>
                        <a:buSzPct val="70000"/>
                        <a:buFontTx/>
                        <a:buNone/>
                        <a:tabLst/>
                      </a:pPr>
                      <a:r>
                        <a:rPr kumimoji="0" lang="ru-RU" sz="3200" u="none" strike="noStrike" kern="1200" cap="none" normalizeH="0" baseline="0" dirty="0" smtClean="0">
                          <a:ln>
                            <a:noFill/>
                          </a:ln>
                          <a:effectLst/>
                        </a:rPr>
                        <a:t> </a:t>
                      </a:r>
                      <a:r>
                        <a:rPr kumimoji="0" lang="en-US" sz="3200" u="none" strike="noStrike" kern="1200" cap="none" normalizeH="0" baseline="0" dirty="0" smtClean="0">
                          <a:ln>
                            <a:noFill/>
                          </a:ln>
                          <a:effectLst/>
                        </a:rPr>
                        <a:t>2007</a:t>
                      </a:r>
                      <a:r>
                        <a:rPr kumimoji="0" lang="ru-RU" sz="3200" u="none" strike="noStrike" kern="1200" cap="none" normalizeH="0" baseline="0" dirty="0" smtClean="0">
                          <a:ln>
                            <a:noFill/>
                          </a:ln>
                          <a:effectLst/>
                        </a:rPr>
                        <a:t> </a:t>
                      </a:r>
                      <a:r>
                        <a:rPr kumimoji="0" lang="en-US" sz="3200" u="none" strike="noStrike" kern="1200" cap="none" normalizeH="0" baseline="0" dirty="0" smtClean="0">
                          <a:ln>
                            <a:noFill/>
                          </a:ln>
                          <a:effectLst/>
                        </a:rPr>
                        <a:t>year</a:t>
                      </a:r>
                      <a:endParaRPr kumimoji="0" lang="ru-RU" sz="3200" b="1" i="0" u="none" strike="noStrike" kern="1200" cap="none" normalizeH="0" baseline="0" dirty="0" smtClean="0">
                        <a:ln>
                          <a:noFill/>
                        </a:ln>
                        <a:solidFill>
                          <a:schemeClr val="tx1"/>
                        </a:solidFill>
                        <a:effectLst/>
                        <a:latin typeface="Arial Narrow" pitchFamily="34" charset="0"/>
                        <a:ea typeface="+mn-ea"/>
                        <a:cs typeface="Arial"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3200" u="none" strike="noStrike" cap="none" normalizeH="0" baseline="0" dirty="0" smtClean="0">
                          <a:ln>
                            <a:noFill/>
                          </a:ln>
                          <a:effectLst/>
                        </a:rPr>
                        <a:t>World</a:t>
                      </a:r>
                      <a:endParaRPr kumimoji="0" lang="ru-RU" sz="32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3200" u="none" strike="noStrike" cap="none" normalizeH="0" baseline="0" dirty="0" smtClean="0">
                          <a:ln>
                            <a:noFill/>
                          </a:ln>
                          <a:effectLst/>
                        </a:rPr>
                        <a:t>RF</a:t>
                      </a:r>
                      <a:endParaRPr kumimoji="0" lang="ru-RU" sz="32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3200" u="none" strike="noStrike" cap="none" normalizeH="0" baseline="0" dirty="0" smtClean="0">
                          <a:ln>
                            <a:noFill/>
                          </a:ln>
                          <a:effectLst/>
                        </a:rPr>
                        <a:t>China</a:t>
                      </a:r>
                      <a:endParaRPr kumimoji="0" lang="ru-RU" sz="32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3200" u="none" strike="noStrike" cap="none" normalizeH="0" baseline="0" dirty="0" smtClean="0">
                          <a:ln>
                            <a:noFill/>
                          </a:ln>
                          <a:effectLst/>
                        </a:rPr>
                        <a:t>USA</a:t>
                      </a:r>
                      <a:endParaRPr kumimoji="0" lang="ru-RU" sz="32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extLst>
                  <a:ext uri="{0D108BD9-81ED-4DB2-BD59-A6C34878D82A}">
                    <a16:rowId xmlns:a16="http://schemas.microsoft.com/office/drawing/2014/main" val="10000"/>
                  </a:ext>
                </a:extLst>
              </a:tr>
              <a:tr h="969757">
                <a:tc>
                  <a:txBody>
                    <a:bodyPr/>
                    <a:lstStyle/>
                    <a:p>
                      <a:pPr marL="0" marR="0" lvl="0" indent="0" algn="l" defTabSz="914400" rtl="0" eaLnBrk="1" fontAlgn="b" latinLnBrk="0" hangingPunct="1">
                        <a:lnSpc>
                          <a:spcPct val="100000"/>
                        </a:lnSpc>
                        <a:spcBef>
                          <a:spcPct val="0"/>
                        </a:spcBef>
                        <a:spcAft>
                          <a:spcPct val="0"/>
                        </a:spcAft>
                        <a:buClrTx/>
                        <a:buSzPct val="70000"/>
                        <a:buFontTx/>
                        <a:buNone/>
                        <a:tabLst/>
                      </a:pPr>
                      <a:r>
                        <a:rPr kumimoji="0" lang="ru-RU" sz="2400" u="sng" strike="noStrike" cap="none" normalizeH="0" baseline="0" dirty="0" smtClean="0">
                          <a:ln>
                            <a:noFill/>
                          </a:ln>
                          <a:effectLst/>
                        </a:rPr>
                        <a:t>GDP (</a:t>
                      </a:r>
                      <a:r>
                        <a:rPr kumimoji="0" lang="ru-RU" sz="2400" u="sng" strike="noStrike" cap="none" normalizeH="0" baseline="0" dirty="0" err="1" smtClean="0">
                          <a:ln>
                            <a:noFill/>
                          </a:ln>
                          <a:effectLst/>
                        </a:rPr>
                        <a:t>current</a:t>
                      </a:r>
                      <a:r>
                        <a:rPr kumimoji="0" lang="ru-RU" sz="2400" u="sng" strike="noStrike" cap="none" normalizeH="0" baseline="0" dirty="0" smtClean="0">
                          <a:ln>
                            <a:noFill/>
                          </a:ln>
                          <a:effectLst/>
                        </a:rPr>
                        <a:t> US$) (</a:t>
                      </a:r>
                      <a:r>
                        <a:rPr kumimoji="0" lang="en-US" sz="2400" u="sng" strike="noStrike" cap="none" normalizeH="0" baseline="0" dirty="0" smtClean="0">
                          <a:ln>
                            <a:noFill/>
                          </a:ln>
                          <a:effectLst/>
                        </a:rPr>
                        <a:t>trillion</a:t>
                      </a:r>
                      <a:r>
                        <a:rPr kumimoji="0" lang="ru-RU" sz="2400" u="sng" strike="noStrike" cap="none" normalizeH="0" baseline="0" dirty="0" smtClean="0">
                          <a:ln>
                            <a:noFill/>
                          </a:ln>
                          <a:effectLst/>
                        </a:rPr>
                        <a:t>)</a:t>
                      </a:r>
                      <a:endParaRPr kumimoji="0" lang="ru-RU" sz="2400" b="1" i="0" u="none" strike="noStrike" cap="none" normalizeH="0" baseline="0" dirty="0" smtClean="0">
                        <a:ln>
                          <a:noFill/>
                        </a:ln>
                        <a:solidFill>
                          <a:schemeClr val="tx1"/>
                        </a:solidFill>
                        <a:effectLst/>
                        <a:latin typeface="Arial Narrow" pitchFamily="34" charset="0"/>
                      </a:endParaRPr>
                    </a:p>
                  </a:txBody>
                  <a:tcPr marL="91433" marR="91433" marT="45721" marB="45721" anchor="b"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5</a:t>
                      </a:r>
                      <a:r>
                        <a:rPr kumimoji="0" lang="en-US" sz="2800" u="none" strike="noStrike" cap="none" normalizeH="0" baseline="0" dirty="0" smtClean="0">
                          <a:ln>
                            <a:noFill/>
                          </a:ln>
                          <a:effectLst/>
                        </a:rPr>
                        <a:t>6,69</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1</a:t>
                      </a:r>
                      <a:r>
                        <a:rPr kumimoji="0" lang="en-US" sz="2800" u="none" strike="noStrike" cap="none" normalizeH="0" baseline="0" dirty="0" smtClean="0">
                          <a:ln>
                            <a:noFill/>
                          </a:ln>
                          <a:effectLst/>
                        </a:rPr>
                        <a:t>,</a:t>
                      </a:r>
                      <a:r>
                        <a:rPr kumimoji="0" lang="ru-RU" sz="2800" u="none" strike="noStrike" cap="none" normalizeH="0" baseline="0" dirty="0" smtClean="0">
                          <a:ln>
                            <a:noFill/>
                          </a:ln>
                          <a:effectLst/>
                        </a:rPr>
                        <a:t>29</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3</a:t>
                      </a:r>
                      <a:r>
                        <a:rPr kumimoji="0" lang="en-US" sz="2800" u="none" strike="noStrike" cap="none" normalizeH="0" baseline="0" dirty="0" smtClean="0">
                          <a:ln>
                            <a:noFill/>
                          </a:ln>
                          <a:effectLst/>
                        </a:rPr>
                        <a:t>,49</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1</a:t>
                      </a:r>
                      <a:r>
                        <a:rPr kumimoji="0" lang="en-US" sz="2800" u="none" strike="noStrike" cap="none" normalizeH="0" baseline="0" dirty="0" smtClean="0">
                          <a:ln>
                            <a:noFill/>
                          </a:ln>
                          <a:effectLst/>
                        </a:rPr>
                        <a:t>4,48</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extLst>
                  <a:ext uri="{0D108BD9-81ED-4DB2-BD59-A6C34878D82A}">
                    <a16:rowId xmlns:a16="http://schemas.microsoft.com/office/drawing/2014/main" val="10001"/>
                  </a:ext>
                </a:extLst>
              </a:tr>
              <a:tr h="1257931">
                <a:tc>
                  <a:txBody>
                    <a:bodyPr/>
                    <a:lstStyle/>
                    <a:p>
                      <a:pPr marL="0" marR="0" lvl="0" indent="0" algn="l" defTabSz="914400" rtl="0" eaLnBrk="1" fontAlgn="b" latinLnBrk="0" hangingPunct="1">
                        <a:lnSpc>
                          <a:spcPct val="100000"/>
                        </a:lnSpc>
                        <a:spcBef>
                          <a:spcPct val="0"/>
                        </a:spcBef>
                        <a:spcAft>
                          <a:spcPct val="0"/>
                        </a:spcAft>
                        <a:buClrTx/>
                        <a:buSzPct val="70000"/>
                        <a:buFontTx/>
                        <a:buNone/>
                        <a:tabLst/>
                      </a:pPr>
                      <a:r>
                        <a:rPr kumimoji="0" lang="en-US" sz="2400" u="sng" strike="noStrike" cap="none" normalizeH="0" baseline="0" dirty="0" smtClean="0">
                          <a:ln>
                            <a:noFill/>
                          </a:ln>
                          <a:effectLst/>
                        </a:rPr>
                        <a:t>GNI per capita, Atlas method (current US$)</a:t>
                      </a:r>
                      <a:endParaRPr kumimoji="0" lang="en-US" sz="2400" b="1" i="0" u="none" strike="noStrike" cap="none" normalizeH="0" baseline="0" dirty="0" smtClean="0">
                        <a:ln>
                          <a:noFill/>
                        </a:ln>
                        <a:solidFill>
                          <a:schemeClr val="tx1"/>
                        </a:solidFill>
                        <a:effectLst/>
                        <a:latin typeface="Arial Narrow" pitchFamily="34" charset="0"/>
                      </a:endParaRPr>
                    </a:p>
                  </a:txBody>
                  <a:tcPr marL="91433" marR="91433" marT="45721" marB="45721" anchor="b"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u="none" strike="noStrike" cap="none" normalizeH="0" baseline="0" dirty="0" smtClean="0">
                          <a:ln>
                            <a:noFill/>
                          </a:ln>
                          <a:effectLst/>
                        </a:rPr>
                        <a:t>8225</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760</a:t>
                      </a:r>
                      <a:r>
                        <a:rPr kumimoji="0" lang="en-US" sz="2800" u="none" strike="noStrike" cap="none" normalizeH="0" baseline="0" dirty="0" smtClean="0">
                          <a:ln>
                            <a:noFill/>
                          </a:ln>
                          <a:effectLst/>
                        </a:rPr>
                        <a:t>0</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u="none" strike="noStrike" cap="none" normalizeH="0" baseline="0" dirty="0" smtClean="0">
                          <a:ln>
                            <a:noFill/>
                          </a:ln>
                          <a:effectLst/>
                        </a:rPr>
                        <a:t>2470</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u="none" strike="noStrike" cap="none" normalizeH="0" baseline="0" dirty="0" smtClean="0">
                          <a:ln>
                            <a:noFill/>
                          </a:ln>
                          <a:effectLst/>
                        </a:rPr>
                        <a:t>48640</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extLst>
                  <a:ext uri="{0D108BD9-81ED-4DB2-BD59-A6C34878D82A}">
                    <a16:rowId xmlns:a16="http://schemas.microsoft.com/office/drawing/2014/main" val="10002"/>
                  </a:ext>
                </a:extLst>
              </a:tr>
              <a:tr h="972928">
                <a:tc>
                  <a:txBody>
                    <a:bodyPr/>
                    <a:lstStyle/>
                    <a:p>
                      <a:pPr marL="0" marR="0" lvl="0" indent="0" algn="l" defTabSz="914400" rtl="0" eaLnBrk="1" fontAlgn="b" latinLnBrk="0" hangingPunct="1">
                        <a:lnSpc>
                          <a:spcPct val="100000"/>
                        </a:lnSpc>
                        <a:spcBef>
                          <a:spcPct val="0"/>
                        </a:spcBef>
                        <a:spcAft>
                          <a:spcPct val="0"/>
                        </a:spcAft>
                        <a:buClrTx/>
                        <a:buSzPct val="70000"/>
                        <a:buFontTx/>
                        <a:buNone/>
                        <a:tabLst/>
                      </a:pPr>
                      <a:r>
                        <a:rPr kumimoji="0" lang="ru-RU" sz="2400" u="sng" strike="noStrike" cap="none" normalizeH="0" baseline="0" dirty="0" err="1" smtClean="0">
                          <a:ln>
                            <a:noFill/>
                          </a:ln>
                          <a:effectLst/>
                        </a:rPr>
                        <a:t>Population</a:t>
                      </a:r>
                      <a:r>
                        <a:rPr kumimoji="0" lang="ru-RU" sz="2400" u="sng" strike="noStrike" cap="none" normalizeH="0" baseline="0" dirty="0" smtClean="0">
                          <a:ln>
                            <a:noFill/>
                          </a:ln>
                          <a:effectLst/>
                        </a:rPr>
                        <a:t>, </a:t>
                      </a:r>
                      <a:r>
                        <a:rPr kumimoji="0" lang="ru-RU" sz="2400" u="sng" strike="noStrike" cap="none" normalizeH="0" baseline="0" dirty="0" err="1" smtClean="0">
                          <a:ln>
                            <a:noFill/>
                          </a:ln>
                          <a:effectLst/>
                        </a:rPr>
                        <a:t>total</a:t>
                      </a:r>
                      <a:r>
                        <a:rPr kumimoji="0" lang="ru-RU" sz="2400" u="sng" strike="noStrike" cap="none" normalizeH="0" baseline="0" dirty="0" smtClean="0">
                          <a:ln>
                            <a:noFill/>
                          </a:ln>
                          <a:effectLst/>
                        </a:rPr>
                        <a:t> (</a:t>
                      </a:r>
                      <a:r>
                        <a:rPr kumimoji="0" lang="ru-RU" sz="2400" u="sng" strike="noStrike" cap="none" normalizeH="0" baseline="0" dirty="0" err="1" smtClean="0">
                          <a:ln>
                            <a:noFill/>
                          </a:ln>
                          <a:effectLst/>
                        </a:rPr>
                        <a:t>millions</a:t>
                      </a:r>
                      <a:r>
                        <a:rPr kumimoji="0" lang="ru-RU" sz="2400" u="sng" strike="noStrike" cap="none" normalizeH="0" baseline="0" dirty="0" smtClean="0">
                          <a:ln>
                            <a:noFill/>
                          </a:ln>
                          <a:effectLst/>
                        </a:rPr>
                        <a:t>)</a:t>
                      </a:r>
                      <a:endParaRPr kumimoji="0" lang="ru-RU" sz="2400" b="1" i="0" u="none" strike="noStrike" cap="none" normalizeH="0" baseline="0" dirty="0" smtClean="0">
                        <a:ln>
                          <a:noFill/>
                        </a:ln>
                        <a:solidFill>
                          <a:schemeClr val="tx1"/>
                        </a:solidFill>
                        <a:effectLst/>
                        <a:latin typeface="Arial Narrow" pitchFamily="34" charset="0"/>
                      </a:endParaRPr>
                    </a:p>
                  </a:txBody>
                  <a:tcPr marL="91433" marR="91433" marT="45721" marB="45721" anchor="b"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66</a:t>
                      </a:r>
                      <a:r>
                        <a:rPr kumimoji="0" lang="en-US" sz="2800" u="none" strike="noStrike" cap="none" normalizeH="0" baseline="0" dirty="0" smtClean="0">
                          <a:ln>
                            <a:noFill/>
                          </a:ln>
                          <a:effectLst/>
                        </a:rPr>
                        <a:t>45,7</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14</a:t>
                      </a:r>
                      <a:r>
                        <a:rPr kumimoji="0" lang="en-US" sz="2800" u="none" strike="noStrike" cap="none" normalizeH="0" baseline="0" dirty="0" smtClean="0">
                          <a:ln>
                            <a:noFill/>
                          </a:ln>
                          <a:effectLst/>
                        </a:rPr>
                        <a:t>2</a:t>
                      </a:r>
                      <a:r>
                        <a:rPr kumimoji="0" lang="ru-RU" sz="2800" u="none" strike="noStrike" cap="none" normalizeH="0" baseline="0" dirty="0" smtClean="0">
                          <a:ln>
                            <a:noFill/>
                          </a:ln>
                          <a:effectLst/>
                        </a:rPr>
                        <a:t>,</a:t>
                      </a:r>
                      <a:r>
                        <a:rPr kumimoji="0" lang="en-US" sz="2800" u="none" strike="noStrike" cap="none" normalizeH="0" baseline="0" dirty="0" smtClean="0">
                          <a:ln>
                            <a:noFill/>
                          </a:ln>
                          <a:effectLst/>
                        </a:rPr>
                        <a:t>1</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u="none" strike="noStrike" cap="none" normalizeH="0" baseline="0" dirty="0" smtClean="0">
                          <a:ln>
                            <a:noFill/>
                          </a:ln>
                          <a:effectLst/>
                        </a:rPr>
                        <a:t>1317,9</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301,</a:t>
                      </a:r>
                      <a:r>
                        <a:rPr kumimoji="0" lang="en-US" sz="2800" u="none" strike="noStrike" cap="none" normalizeH="0" baseline="0" dirty="0" smtClean="0">
                          <a:ln>
                            <a:noFill/>
                          </a:ln>
                          <a:effectLst/>
                        </a:rPr>
                        <a:t>2</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extLst>
                  <a:ext uri="{0D108BD9-81ED-4DB2-BD59-A6C34878D82A}">
                    <a16:rowId xmlns:a16="http://schemas.microsoft.com/office/drawing/2014/main" val="10003"/>
                  </a:ext>
                </a:extLst>
              </a:tr>
            </a:tbl>
          </a:graphicData>
        </a:graphic>
      </p:graphicFrame>
      <p:sp>
        <p:nvSpPr>
          <p:cNvPr id="13347" name="TextBox 3"/>
          <p:cNvSpPr txBox="1">
            <a:spLocks noChangeArrowheads="1"/>
          </p:cNvSpPr>
          <p:nvPr/>
        </p:nvSpPr>
        <p:spPr bwMode="auto">
          <a:xfrm>
            <a:off x="274638" y="6345238"/>
            <a:ext cx="4535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ru-RU"/>
              <a:t>Источник: </a:t>
            </a:r>
            <a:r>
              <a:rPr lang="en-US" b="1">
                <a:hlinkClick r:id="rId3"/>
              </a:rPr>
              <a:t>www.worldbank.org</a:t>
            </a:r>
            <a:r>
              <a:rPr lang="en-US" b="1"/>
              <a:t> </a:t>
            </a:r>
            <a:endParaRPr lang="ru-RU"/>
          </a:p>
        </p:txBody>
      </p:sp>
    </p:spTree>
    <p:extLst>
      <p:ext uri="{BB962C8B-B14F-4D97-AF65-F5344CB8AC3E}">
        <p14:creationId xmlns:p14="http://schemas.microsoft.com/office/powerpoint/2010/main" val="82393567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58"/>
          <p:cNvSpPr>
            <a:spLocks noGrp="1" noChangeArrowheads="1"/>
          </p:cNvSpPr>
          <p:nvPr>
            <p:ph type="title"/>
          </p:nvPr>
        </p:nvSpPr>
        <p:spPr>
          <a:xfrm>
            <a:off x="931863" y="476250"/>
            <a:ext cx="7158037" cy="1033463"/>
          </a:xfrm>
        </p:spPr>
        <p:txBody>
          <a:bodyPr/>
          <a:lstStyle/>
          <a:p>
            <a:pPr eaLnBrk="1" hangingPunct="1"/>
            <a:r>
              <a:rPr lang="ru-RU" b="1" smtClean="0"/>
              <a:t>Статистика</a:t>
            </a:r>
          </a:p>
        </p:txBody>
      </p:sp>
      <p:graphicFrame>
        <p:nvGraphicFramePr>
          <p:cNvPr id="69563" name="Group 955"/>
          <p:cNvGraphicFramePr>
            <a:graphicFrameLocks noGrp="1"/>
          </p:cNvGraphicFramePr>
          <p:nvPr>
            <p:ph idx="1"/>
          </p:nvPr>
        </p:nvGraphicFramePr>
        <p:xfrm>
          <a:off x="250825" y="2060575"/>
          <a:ext cx="8643938" cy="4176712"/>
        </p:xfrm>
        <a:graphic>
          <a:graphicData uri="http://schemas.openxmlformats.org/drawingml/2006/table">
            <a:tbl>
              <a:tblPr>
                <a:tableStyleId>{ED083AE6-46FA-4A59-8FB0-9F97EB10719F}</a:tableStyleId>
              </a:tblPr>
              <a:tblGrid>
                <a:gridCol w="2584911">
                  <a:extLst>
                    <a:ext uri="{9D8B030D-6E8A-4147-A177-3AD203B41FA5}">
                      <a16:colId xmlns:a16="http://schemas.microsoft.com/office/drawing/2014/main" val="20000"/>
                    </a:ext>
                  </a:extLst>
                </a:gridCol>
                <a:gridCol w="1709946">
                  <a:extLst>
                    <a:ext uri="{9D8B030D-6E8A-4147-A177-3AD203B41FA5}">
                      <a16:colId xmlns:a16="http://schemas.microsoft.com/office/drawing/2014/main" val="20001"/>
                    </a:ext>
                  </a:extLst>
                </a:gridCol>
                <a:gridCol w="1519446">
                  <a:extLst>
                    <a:ext uri="{9D8B030D-6E8A-4147-A177-3AD203B41FA5}">
                      <a16:colId xmlns:a16="http://schemas.microsoft.com/office/drawing/2014/main" val="20002"/>
                    </a:ext>
                  </a:extLst>
                </a:gridCol>
                <a:gridCol w="1328946">
                  <a:extLst>
                    <a:ext uri="{9D8B030D-6E8A-4147-A177-3AD203B41FA5}">
                      <a16:colId xmlns:a16="http://schemas.microsoft.com/office/drawing/2014/main" val="20003"/>
                    </a:ext>
                  </a:extLst>
                </a:gridCol>
                <a:gridCol w="1500689">
                  <a:extLst>
                    <a:ext uri="{9D8B030D-6E8A-4147-A177-3AD203B41FA5}">
                      <a16:colId xmlns:a16="http://schemas.microsoft.com/office/drawing/2014/main" val="20004"/>
                    </a:ext>
                  </a:extLst>
                </a:gridCol>
              </a:tblGrid>
              <a:tr h="976096">
                <a:tc>
                  <a:txBody>
                    <a:bodyPr/>
                    <a:lstStyle/>
                    <a:p>
                      <a:pPr marL="447675" marR="0" lvl="0" indent="-447675" algn="l" defTabSz="914400" rtl="0" eaLnBrk="1" fontAlgn="b" latinLnBrk="0" hangingPunct="1">
                        <a:lnSpc>
                          <a:spcPct val="100000"/>
                        </a:lnSpc>
                        <a:spcBef>
                          <a:spcPct val="0"/>
                        </a:spcBef>
                        <a:spcAft>
                          <a:spcPct val="0"/>
                        </a:spcAft>
                        <a:buClrTx/>
                        <a:buSzPct val="70000"/>
                        <a:buFontTx/>
                        <a:buNone/>
                        <a:tabLst/>
                      </a:pPr>
                      <a:r>
                        <a:rPr kumimoji="0" lang="ru-RU" sz="3200" u="none" strike="noStrike" kern="1200" cap="none" normalizeH="0" baseline="0" dirty="0" smtClean="0">
                          <a:ln>
                            <a:noFill/>
                          </a:ln>
                          <a:effectLst/>
                        </a:rPr>
                        <a:t> </a:t>
                      </a:r>
                      <a:r>
                        <a:rPr kumimoji="0" lang="en-US" sz="3200" u="none" strike="noStrike" kern="1200" cap="none" normalizeH="0" baseline="0" dirty="0" smtClean="0">
                          <a:ln>
                            <a:noFill/>
                          </a:ln>
                          <a:effectLst/>
                        </a:rPr>
                        <a:t>20</a:t>
                      </a:r>
                      <a:r>
                        <a:rPr kumimoji="0" lang="ru-RU" sz="3200" u="none" strike="noStrike" kern="1200" cap="none" normalizeH="0" baseline="0" dirty="0" smtClean="0">
                          <a:ln>
                            <a:noFill/>
                          </a:ln>
                          <a:effectLst/>
                        </a:rPr>
                        <a:t>1</a:t>
                      </a:r>
                      <a:r>
                        <a:rPr kumimoji="0" lang="en-US" sz="3200" u="none" strike="noStrike" kern="1200" cap="none" normalizeH="0" baseline="0" dirty="0" smtClean="0">
                          <a:ln>
                            <a:noFill/>
                          </a:ln>
                          <a:effectLst/>
                        </a:rPr>
                        <a:t>3</a:t>
                      </a:r>
                      <a:r>
                        <a:rPr kumimoji="0" lang="ru-RU" sz="3200" u="none" strike="noStrike" kern="1200" cap="none" normalizeH="0" baseline="0" dirty="0" smtClean="0">
                          <a:ln>
                            <a:noFill/>
                          </a:ln>
                          <a:effectLst/>
                        </a:rPr>
                        <a:t> </a:t>
                      </a:r>
                      <a:r>
                        <a:rPr kumimoji="0" lang="en-US" sz="3200" u="none" strike="noStrike" kern="1200" cap="none" normalizeH="0" baseline="0" dirty="0" smtClean="0">
                          <a:ln>
                            <a:noFill/>
                          </a:ln>
                          <a:effectLst/>
                        </a:rPr>
                        <a:t>year</a:t>
                      </a:r>
                      <a:endParaRPr kumimoji="0" lang="ru-RU" sz="3200" b="1" i="0" u="none" strike="noStrike" kern="1200" cap="none" normalizeH="0" baseline="0" dirty="0" smtClean="0">
                        <a:ln>
                          <a:noFill/>
                        </a:ln>
                        <a:solidFill>
                          <a:schemeClr val="tx1"/>
                        </a:solidFill>
                        <a:effectLst/>
                        <a:latin typeface="Arial Narrow" pitchFamily="34" charset="0"/>
                        <a:ea typeface="+mn-ea"/>
                        <a:cs typeface="Arial"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3200" u="none" strike="noStrike" cap="none" normalizeH="0" baseline="0" dirty="0" smtClean="0">
                          <a:ln>
                            <a:noFill/>
                          </a:ln>
                          <a:effectLst/>
                        </a:rPr>
                        <a:t>World</a:t>
                      </a:r>
                      <a:endParaRPr kumimoji="0" lang="ru-RU" sz="32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3200" u="none" strike="noStrike" cap="none" normalizeH="0" baseline="0" dirty="0" smtClean="0">
                          <a:ln>
                            <a:noFill/>
                          </a:ln>
                          <a:effectLst/>
                        </a:rPr>
                        <a:t>RF</a:t>
                      </a:r>
                      <a:endParaRPr kumimoji="0" lang="ru-RU" sz="32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3200" u="none" strike="noStrike" cap="none" normalizeH="0" baseline="0" dirty="0" smtClean="0">
                          <a:ln>
                            <a:noFill/>
                          </a:ln>
                          <a:effectLst/>
                        </a:rPr>
                        <a:t>China</a:t>
                      </a:r>
                      <a:endParaRPr kumimoji="0" lang="ru-RU" sz="32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3200" u="none" strike="noStrike" cap="none" normalizeH="0" baseline="0" dirty="0" smtClean="0">
                          <a:ln>
                            <a:noFill/>
                          </a:ln>
                          <a:effectLst/>
                        </a:rPr>
                        <a:t>USA</a:t>
                      </a:r>
                      <a:endParaRPr kumimoji="0" lang="ru-RU" sz="32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extLst>
                  <a:ext uri="{0D108BD9-81ED-4DB2-BD59-A6C34878D82A}">
                    <a16:rowId xmlns:a16="http://schemas.microsoft.com/office/drawing/2014/main" val="10000"/>
                  </a:ext>
                </a:extLst>
              </a:tr>
              <a:tr h="969757">
                <a:tc>
                  <a:txBody>
                    <a:bodyPr/>
                    <a:lstStyle/>
                    <a:p>
                      <a:pPr marL="0" marR="0" lvl="0" indent="0" algn="l" defTabSz="914400" rtl="0" eaLnBrk="1" fontAlgn="b" latinLnBrk="0" hangingPunct="1">
                        <a:lnSpc>
                          <a:spcPct val="100000"/>
                        </a:lnSpc>
                        <a:spcBef>
                          <a:spcPct val="0"/>
                        </a:spcBef>
                        <a:spcAft>
                          <a:spcPct val="0"/>
                        </a:spcAft>
                        <a:buClrTx/>
                        <a:buSzPct val="70000"/>
                        <a:buFontTx/>
                        <a:buNone/>
                        <a:tabLst/>
                      </a:pPr>
                      <a:r>
                        <a:rPr kumimoji="0" lang="ru-RU" sz="2400" u="sng" strike="noStrike" cap="none" normalizeH="0" baseline="0" dirty="0" smtClean="0">
                          <a:ln>
                            <a:noFill/>
                          </a:ln>
                          <a:effectLst/>
                        </a:rPr>
                        <a:t>GDP (</a:t>
                      </a:r>
                      <a:r>
                        <a:rPr kumimoji="0" lang="ru-RU" sz="2400" u="sng" strike="noStrike" cap="none" normalizeH="0" baseline="0" dirty="0" err="1" smtClean="0">
                          <a:ln>
                            <a:noFill/>
                          </a:ln>
                          <a:effectLst/>
                        </a:rPr>
                        <a:t>current</a:t>
                      </a:r>
                      <a:r>
                        <a:rPr kumimoji="0" lang="ru-RU" sz="2400" u="sng" strike="noStrike" cap="none" normalizeH="0" baseline="0" dirty="0" smtClean="0">
                          <a:ln>
                            <a:noFill/>
                          </a:ln>
                          <a:effectLst/>
                        </a:rPr>
                        <a:t> US$) (</a:t>
                      </a:r>
                      <a:r>
                        <a:rPr kumimoji="0" lang="en-US" sz="2400" u="sng" strike="noStrike" cap="none" normalizeH="0" baseline="0" dirty="0" smtClean="0">
                          <a:ln>
                            <a:noFill/>
                          </a:ln>
                          <a:effectLst/>
                        </a:rPr>
                        <a:t>trillion</a:t>
                      </a:r>
                      <a:r>
                        <a:rPr kumimoji="0" lang="ru-RU" sz="2400" u="sng" strike="noStrike" cap="none" normalizeH="0" baseline="0" dirty="0" smtClean="0">
                          <a:ln>
                            <a:noFill/>
                          </a:ln>
                          <a:effectLst/>
                        </a:rPr>
                        <a:t>)</a:t>
                      </a:r>
                      <a:endParaRPr kumimoji="0" lang="ru-RU" sz="2400" b="1" i="0" u="none" strike="noStrike" cap="none" normalizeH="0" baseline="0" dirty="0" smtClean="0">
                        <a:ln>
                          <a:noFill/>
                        </a:ln>
                        <a:solidFill>
                          <a:schemeClr val="tx1"/>
                        </a:solidFill>
                        <a:effectLst/>
                        <a:latin typeface="Arial Narrow" pitchFamily="34" charset="0"/>
                      </a:endParaRPr>
                    </a:p>
                  </a:txBody>
                  <a:tcPr marL="91433" marR="91433" marT="45721" marB="45721" anchor="b"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b="0" i="0" u="none" strike="noStrike" cap="none" normalizeH="0" baseline="0" dirty="0" smtClean="0">
                          <a:ln>
                            <a:noFill/>
                          </a:ln>
                          <a:solidFill>
                            <a:schemeClr val="tx1"/>
                          </a:solidFill>
                          <a:effectLst/>
                          <a:latin typeface="+mn-lt"/>
                        </a:rPr>
                        <a:t>74,89</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u="none" strike="noStrike" cap="none" normalizeH="0" baseline="0" dirty="0" smtClean="0">
                          <a:ln>
                            <a:noFill/>
                          </a:ln>
                          <a:effectLst/>
                        </a:rPr>
                        <a:t>2,09</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u="none" strike="noStrike" cap="none" normalizeH="0" baseline="0" dirty="0" smtClean="0">
                          <a:ln>
                            <a:noFill/>
                          </a:ln>
                          <a:effectLst/>
                        </a:rPr>
                        <a:t>7,32</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15,09</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extLst>
                  <a:ext uri="{0D108BD9-81ED-4DB2-BD59-A6C34878D82A}">
                    <a16:rowId xmlns:a16="http://schemas.microsoft.com/office/drawing/2014/main" val="10001"/>
                  </a:ext>
                </a:extLst>
              </a:tr>
              <a:tr h="1257931">
                <a:tc>
                  <a:txBody>
                    <a:bodyPr/>
                    <a:lstStyle/>
                    <a:p>
                      <a:pPr marL="0" marR="0" lvl="0" indent="0" algn="l" defTabSz="914400" rtl="0" eaLnBrk="1" fontAlgn="b" latinLnBrk="0" hangingPunct="1">
                        <a:lnSpc>
                          <a:spcPct val="100000"/>
                        </a:lnSpc>
                        <a:spcBef>
                          <a:spcPct val="0"/>
                        </a:spcBef>
                        <a:spcAft>
                          <a:spcPct val="0"/>
                        </a:spcAft>
                        <a:buClrTx/>
                        <a:buSzPct val="70000"/>
                        <a:buFontTx/>
                        <a:buNone/>
                        <a:tabLst/>
                      </a:pPr>
                      <a:r>
                        <a:rPr kumimoji="0" lang="en-US" sz="2400" u="sng" strike="noStrike" cap="none" normalizeH="0" baseline="0" dirty="0" smtClean="0">
                          <a:ln>
                            <a:noFill/>
                          </a:ln>
                          <a:effectLst/>
                        </a:rPr>
                        <a:t>GNI per capita, Atlas method (current US$)</a:t>
                      </a:r>
                      <a:endParaRPr kumimoji="0" lang="en-US" sz="2400" b="1" i="0" u="none" strike="noStrike" cap="none" normalizeH="0" baseline="0" dirty="0" smtClean="0">
                        <a:ln>
                          <a:noFill/>
                        </a:ln>
                        <a:solidFill>
                          <a:schemeClr val="tx1"/>
                        </a:solidFill>
                        <a:effectLst/>
                        <a:latin typeface="Arial Narrow" pitchFamily="34" charset="0"/>
                      </a:endParaRPr>
                    </a:p>
                  </a:txBody>
                  <a:tcPr marL="91433" marR="91433" marT="45721" marB="45721" anchor="b"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b="0" i="0" u="none" strike="noStrike" cap="none" normalizeH="0" baseline="0" dirty="0" smtClean="0">
                          <a:ln>
                            <a:noFill/>
                          </a:ln>
                          <a:solidFill>
                            <a:schemeClr val="tx1"/>
                          </a:solidFill>
                          <a:effectLst/>
                          <a:latin typeface="+mn-lt"/>
                        </a:rPr>
                        <a:t>10564</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u="none" strike="noStrike" cap="none" normalizeH="0" baseline="0" dirty="0" smtClean="0">
                          <a:ln>
                            <a:noFill/>
                          </a:ln>
                          <a:effectLst/>
                        </a:rPr>
                        <a:t>10400</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u="none" strike="noStrike" cap="none" normalizeH="0" baseline="0" dirty="0" smtClean="0">
                          <a:ln>
                            <a:noFill/>
                          </a:ln>
                          <a:effectLst/>
                        </a:rPr>
                        <a:t>4940</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u="none" strike="noStrike" cap="none" normalizeH="0" baseline="0" dirty="0" smtClean="0">
                          <a:ln>
                            <a:noFill/>
                          </a:ln>
                          <a:effectLst/>
                        </a:rPr>
                        <a:t>48450</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extLst>
                  <a:ext uri="{0D108BD9-81ED-4DB2-BD59-A6C34878D82A}">
                    <a16:rowId xmlns:a16="http://schemas.microsoft.com/office/drawing/2014/main" val="10002"/>
                  </a:ext>
                </a:extLst>
              </a:tr>
              <a:tr h="972928">
                <a:tc>
                  <a:txBody>
                    <a:bodyPr/>
                    <a:lstStyle/>
                    <a:p>
                      <a:pPr marL="0" marR="0" lvl="0" indent="0" algn="l" defTabSz="914400" rtl="0" eaLnBrk="1" fontAlgn="b" latinLnBrk="0" hangingPunct="1">
                        <a:lnSpc>
                          <a:spcPct val="100000"/>
                        </a:lnSpc>
                        <a:spcBef>
                          <a:spcPct val="0"/>
                        </a:spcBef>
                        <a:spcAft>
                          <a:spcPct val="0"/>
                        </a:spcAft>
                        <a:buClrTx/>
                        <a:buSzPct val="70000"/>
                        <a:buFontTx/>
                        <a:buNone/>
                        <a:tabLst/>
                      </a:pPr>
                      <a:r>
                        <a:rPr kumimoji="0" lang="ru-RU" sz="2400" u="sng" strike="noStrike" cap="none" normalizeH="0" baseline="0" dirty="0" err="1" smtClean="0">
                          <a:ln>
                            <a:noFill/>
                          </a:ln>
                          <a:effectLst/>
                        </a:rPr>
                        <a:t>Population</a:t>
                      </a:r>
                      <a:r>
                        <a:rPr kumimoji="0" lang="ru-RU" sz="2400" u="sng" strike="noStrike" cap="none" normalizeH="0" baseline="0" dirty="0" smtClean="0">
                          <a:ln>
                            <a:noFill/>
                          </a:ln>
                          <a:effectLst/>
                        </a:rPr>
                        <a:t>, </a:t>
                      </a:r>
                      <a:r>
                        <a:rPr kumimoji="0" lang="ru-RU" sz="2400" u="sng" strike="noStrike" cap="none" normalizeH="0" baseline="0" dirty="0" err="1" smtClean="0">
                          <a:ln>
                            <a:noFill/>
                          </a:ln>
                          <a:effectLst/>
                        </a:rPr>
                        <a:t>total</a:t>
                      </a:r>
                      <a:r>
                        <a:rPr kumimoji="0" lang="ru-RU" sz="2400" u="sng" strike="noStrike" cap="none" normalizeH="0" baseline="0" dirty="0" smtClean="0">
                          <a:ln>
                            <a:noFill/>
                          </a:ln>
                          <a:effectLst/>
                        </a:rPr>
                        <a:t> (</a:t>
                      </a:r>
                      <a:r>
                        <a:rPr kumimoji="0" lang="ru-RU" sz="2400" u="sng" strike="noStrike" cap="none" normalizeH="0" baseline="0" dirty="0" err="1" smtClean="0">
                          <a:ln>
                            <a:noFill/>
                          </a:ln>
                          <a:effectLst/>
                        </a:rPr>
                        <a:t>millions</a:t>
                      </a:r>
                      <a:r>
                        <a:rPr kumimoji="0" lang="ru-RU" sz="2400" u="sng" strike="noStrike" cap="none" normalizeH="0" baseline="0" dirty="0" smtClean="0">
                          <a:ln>
                            <a:noFill/>
                          </a:ln>
                          <a:effectLst/>
                        </a:rPr>
                        <a:t>)</a:t>
                      </a:r>
                      <a:endParaRPr kumimoji="0" lang="ru-RU" sz="2400" b="1" i="0" u="none" strike="noStrike" cap="none" normalizeH="0" baseline="0" dirty="0" smtClean="0">
                        <a:ln>
                          <a:noFill/>
                        </a:ln>
                        <a:solidFill>
                          <a:schemeClr val="tx1"/>
                        </a:solidFill>
                        <a:effectLst/>
                        <a:latin typeface="Arial Narrow" pitchFamily="34" charset="0"/>
                      </a:endParaRPr>
                    </a:p>
                  </a:txBody>
                  <a:tcPr marL="91433" marR="91433" marT="45721" marB="45721" anchor="b"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en-US" sz="2800" b="0" i="0" u="none" strike="noStrike" cap="none" normalizeH="0" baseline="0" dirty="0" smtClean="0">
                          <a:ln>
                            <a:noFill/>
                          </a:ln>
                          <a:solidFill>
                            <a:schemeClr val="tx1"/>
                          </a:solidFill>
                          <a:effectLst/>
                          <a:latin typeface="+mn-lt"/>
                        </a:rPr>
                        <a:t>7124,5</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14</a:t>
                      </a:r>
                      <a:r>
                        <a:rPr kumimoji="0" lang="en-US" sz="2800" u="none" strike="noStrike" cap="none" normalizeH="0" baseline="0" dirty="0" smtClean="0">
                          <a:ln>
                            <a:noFill/>
                          </a:ln>
                          <a:effectLst/>
                        </a:rPr>
                        <a:t>3</a:t>
                      </a:r>
                      <a:r>
                        <a:rPr kumimoji="0" lang="ru-RU" sz="2800" u="none" strike="noStrike" cap="none" normalizeH="0" baseline="0" dirty="0" smtClean="0">
                          <a:ln>
                            <a:noFill/>
                          </a:ln>
                          <a:effectLst/>
                        </a:rPr>
                        <a:t>,</a:t>
                      </a:r>
                      <a:r>
                        <a:rPr kumimoji="0" lang="en-US" sz="2800" u="none" strike="noStrike" cap="none" normalizeH="0" baseline="0" dirty="0" smtClean="0">
                          <a:ln>
                            <a:noFill/>
                          </a:ln>
                          <a:effectLst/>
                        </a:rPr>
                        <a:t>5</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13</a:t>
                      </a:r>
                      <a:r>
                        <a:rPr kumimoji="0" lang="en-US" sz="2800" u="none" strike="noStrike" cap="none" normalizeH="0" baseline="0" dirty="0" smtClean="0">
                          <a:ln>
                            <a:noFill/>
                          </a:ln>
                          <a:effectLst/>
                        </a:rPr>
                        <a:t>57,4</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tc>
                  <a:txBody>
                    <a:bodyPr/>
                    <a:lstStyle/>
                    <a:p>
                      <a:pPr marL="0" marR="0" lvl="0" indent="0" algn="ctr" defTabSz="914400" rtl="0" eaLnBrk="1" fontAlgn="b" latinLnBrk="0" hangingPunct="1">
                        <a:lnSpc>
                          <a:spcPct val="100000"/>
                        </a:lnSpc>
                        <a:spcBef>
                          <a:spcPct val="0"/>
                        </a:spcBef>
                        <a:spcAft>
                          <a:spcPct val="0"/>
                        </a:spcAft>
                        <a:buClrTx/>
                        <a:buSzPct val="70000"/>
                        <a:buFontTx/>
                        <a:buNone/>
                        <a:tabLst/>
                      </a:pPr>
                      <a:r>
                        <a:rPr kumimoji="0" lang="ru-RU" sz="2800" u="none" strike="noStrike" cap="none" normalizeH="0" baseline="0" dirty="0" smtClean="0">
                          <a:ln>
                            <a:noFill/>
                          </a:ln>
                          <a:effectLst/>
                        </a:rPr>
                        <a:t>3</a:t>
                      </a:r>
                      <a:r>
                        <a:rPr kumimoji="0" lang="en-US" sz="2800" u="none" strike="noStrike" cap="none" normalizeH="0" baseline="0" dirty="0" smtClean="0">
                          <a:ln>
                            <a:noFill/>
                          </a:ln>
                          <a:effectLst/>
                        </a:rPr>
                        <a:t>16</a:t>
                      </a:r>
                      <a:r>
                        <a:rPr kumimoji="0" lang="ru-RU" sz="2800" u="none" strike="noStrike" cap="none" normalizeH="0" baseline="0" dirty="0" smtClean="0">
                          <a:ln>
                            <a:noFill/>
                          </a:ln>
                          <a:effectLst/>
                        </a:rPr>
                        <a:t>,</a:t>
                      </a:r>
                      <a:r>
                        <a:rPr kumimoji="0" lang="en-US" sz="2800" u="none" strike="noStrike" cap="none" normalizeH="0" baseline="0" dirty="0" smtClean="0">
                          <a:ln>
                            <a:noFill/>
                          </a:ln>
                          <a:effectLst/>
                        </a:rPr>
                        <a:t>1</a:t>
                      </a:r>
                      <a:endParaRPr kumimoji="0" lang="ru-RU" sz="2800" b="1" i="0" u="none" strike="noStrike" cap="none" normalizeH="0" baseline="0" dirty="0" smtClean="0">
                        <a:ln>
                          <a:noFill/>
                        </a:ln>
                        <a:solidFill>
                          <a:schemeClr val="tx1"/>
                        </a:solidFill>
                        <a:effectLst/>
                        <a:latin typeface="Arial Narrow" pitchFamily="34" charset="0"/>
                      </a:endParaRPr>
                    </a:p>
                  </a:txBody>
                  <a:tcPr marL="91433" marR="91433" marT="45721" marB="45721" anchor="ctr" horzOverflow="overflow"/>
                </a:tc>
                <a:extLst>
                  <a:ext uri="{0D108BD9-81ED-4DB2-BD59-A6C34878D82A}">
                    <a16:rowId xmlns:a16="http://schemas.microsoft.com/office/drawing/2014/main" val="10003"/>
                  </a:ext>
                </a:extLst>
              </a:tr>
            </a:tbl>
          </a:graphicData>
        </a:graphic>
      </p:graphicFrame>
      <p:sp>
        <p:nvSpPr>
          <p:cNvPr id="14371" name="TextBox 3"/>
          <p:cNvSpPr txBox="1">
            <a:spLocks noChangeArrowheads="1"/>
          </p:cNvSpPr>
          <p:nvPr/>
        </p:nvSpPr>
        <p:spPr bwMode="auto">
          <a:xfrm>
            <a:off x="274638" y="6345238"/>
            <a:ext cx="4535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ru-RU"/>
              <a:t>Источник: </a:t>
            </a:r>
            <a:r>
              <a:rPr lang="en-US" b="1">
                <a:hlinkClick r:id="rId3"/>
              </a:rPr>
              <a:t>www.worldbank.org</a:t>
            </a:r>
            <a:r>
              <a:rPr lang="en-US" b="1"/>
              <a:t> </a:t>
            </a:r>
            <a:endParaRPr lang="ru-RU"/>
          </a:p>
        </p:txBody>
      </p:sp>
    </p:spTree>
    <p:extLst>
      <p:ext uri="{BB962C8B-B14F-4D97-AF65-F5344CB8AC3E}">
        <p14:creationId xmlns:p14="http://schemas.microsoft.com/office/powerpoint/2010/main" val="1292682553"/>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p:txBody>
          <a:bodyPr/>
          <a:lstStyle/>
          <a:p>
            <a:pPr eaLnBrk="1" hangingPunct="1"/>
            <a:r>
              <a:rPr lang="en-US" smtClean="0"/>
              <a:t>Long-term real growth US GDP per capita: 1870-2009</a:t>
            </a:r>
            <a:endParaRPr lang="ru-RU" smtClean="0"/>
          </a:p>
        </p:txBody>
      </p:sp>
      <p:pic>
        <p:nvPicPr>
          <p:cNvPr id="15363" name="Содержимое 3" descr="long-term real growth in US GDP per capita.jpg"/>
          <p:cNvPicPr>
            <a:picLocks noGrp="1" noChangeAspect="1"/>
          </p:cNvPicPr>
          <p:nvPr>
            <p:ph idx="1"/>
          </p:nvPr>
        </p:nvPicPr>
        <p:blipFill>
          <a:blip r:embed="rId3">
            <a:lum bright="-10000" contrast="10000"/>
            <a:extLst>
              <a:ext uri="{28A0092B-C50C-407E-A947-70E740481C1C}">
                <a14:useLocalDpi xmlns:a14="http://schemas.microsoft.com/office/drawing/2010/main" val="0"/>
              </a:ext>
            </a:extLst>
          </a:blip>
          <a:srcRect t="6767"/>
          <a:stretch>
            <a:fillRect/>
          </a:stretch>
        </p:blipFill>
        <p:spPr>
          <a:xfrm>
            <a:off x="679450" y="1427163"/>
            <a:ext cx="8240713" cy="5322887"/>
          </a:xfrm>
        </p:spPr>
      </p:pic>
    </p:spTree>
    <p:extLst>
      <p:ext uri="{BB962C8B-B14F-4D97-AF65-F5344CB8AC3E}">
        <p14:creationId xmlns:p14="http://schemas.microsoft.com/office/powerpoint/2010/main" val="251162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4CB2E6E-D8B8-47A2-BA26-21D134BDD1BD}" type="slidenum">
              <a:rPr lang="ru-RU" smtClean="0"/>
              <a:pPr eaLnBrk="1" hangingPunct="1"/>
              <a:t>6</a:t>
            </a:fld>
            <a:endParaRPr lang="ru-RU" smtClean="0"/>
          </a:p>
        </p:txBody>
      </p:sp>
      <p:sp>
        <p:nvSpPr>
          <p:cNvPr id="16387" name="Rectangle 2"/>
          <p:cNvSpPr>
            <a:spLocks noGrp="1" noChangeArrowheads="1"/>
          </p:cNvSpPr>
          <p:nvPr/>
        </p:nvSpPr>
        <p:spPr bwMode="auto">
          <a:xfrm>
            <a:off x="1116013" y="404813"/>
            <a:ext cx="7342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lnSpc>
                <a:spcPct val="85000"/>
              </a:lnSpc>
            </a:pPr>
            <a:r>
              <a:rPr lang="ru-RU" sz="3200" b="1" dirty="0"/>
              <a:t>Номинальный и реальный ВВП России, 1995 </a:t>
            </a:r>
            <a:r>
              <a:rPr lang="ru-RU" sz="3200" b="1" dirty="0" smtClean="0"/>
              <a:t>– 2005*</a:t>
            </a:r>
            <a:endParaRPr lang="ru-RU" sz="3200" b="1" dirty="0"/>
          </a:p>
        </p:txBody>
      </p:sp>
      <p:graphicFrame>
        <p:nvGraphicFramePr>
          <p:cNvPr id="16388" name="Object 4"/>
          <p:cNvGraphicFramePr>
            <a:graphicFrameLocks noChangeAspect="1"/>
          </p:cNvGraphicFramePr>
          <p:nvPr>
            <p:extLst>
              <p:ext uri="{D42A27DB-BD31-4B8C-83A1-F6EECF244321}">
                <p14:modId xmlns:p14="http://schemas.microsoft.com/office/powerpoint/2010/main" val="3205925029"/>
              </p:ext>
            </p:extLst>
          </p:nvPr>
        </p:nvGraphicFramePr>
        <p:xfrm>
          <a:off x="634258" y="1776738"/>
          <a:ext cx="7993583" cy="4543073"/>
        </p:xfrm>
        <a:graphic>
          <a:graphicData uri="http://schemas.openxmlformats.org/presentationml/2006/ole">
            <mc:AlternateContent xmlns:mc="http://schemas.openxmlformats.org/markup-compatibility/2006">
              <mc:Choice xmlns:v="urn:schemas-microsoft-com:vml" Requires="v">
                <p:oleObj spid="_x0000_s216079" r:id="rId4" imgW="8669263" imgH="4925995" progId="Excel.Chart.8">
                  <p:embed/>
                </p:oleObj>
              </mc:Choice>
              <mc:Fallback>
                <p:oleObj r:id="rId4" imgW="8669263" imgH="4925995"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258" y="1776738"/>
                        <a:ext cx="7993583" cy="4543073"/>
                      </a:xfrm>
                      <a:prstGeom prst="rect">
                        <a:avLst/>
                      </a:prstGeom>
                      <a:noFill/>
                      <a:ln>
                        <a:noFill/>
                      </a:ln>
                      <a:extLst/>
                    </p:spPr>
                  </p:pic>
                </p:oleObj>
              </mc:Fallback>
            </mc:AlternateContent>
          </a:graphicData>
        </a:graphic>
      </p:graphicFrame>
      <p:sp>
        <p:nvSpPr>
          <p:cNvPr id="2" name="TextBox 1"/>
          <p:cNvSpPr txBox="1"/>
          <p:nvPr/>
        </p:nvSpPr>
        <p:spPr>
          <a:xfrm>
            <a:off x="814625" y="6309320"/>
            <a:ext cx="3816424" cy="338554"/>
          </a:xfrm>
          <a:prstGeom prst="rect">
            <a:avLst/>
          </a:prstGeom>
          <a:noFill/>
        </p:spPr>
        <p:txBody>
          <a:bodyPr wrap="square" rtlCol="0">
            <a:spAutoFit/>
          </a:bodyPr>
          <a:lstStyle/>
          <a:p>
            <a:r>
              <a:rPr lang="en-US" sz="1600" dirty="0" smtClean="0"/>
              <a:t>*</a:t>
            </a:r>
            <a:r>
              <a:rPr lang="ru-RU" sz="1600" dirty="0" smtClean="0"/>
              <a:t>по данным </a:t>
            </a:r>
            <a:r>
              <a:rPr lang="ru-RU" sz="1600" dirty="0" smtClean="0">
                <a:hlinkClick r:id="rId6"/>
              </a:rPr>
              <a:t>Росстата</a:t>
            </a:r>
            <a:endParaRPr lang="ru-RU" sz="1600" dirty="0"/>
          </a:p>
        </p:txBody>
      </p:sp>
    </p:spTree>
    <p:extLst>
      <p:ext uri="{BB962C8B-B14F-4D97-AF65-F5344CB8AC3E}">
        <p14:creationId xmlns:p14="http://schemas.microsoft.com/office/powerpoint/2010/main" val="42559808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D95B882-2D7E-4718-A50F-B01B2C95F577}" type="slidenum">
              <a:rPr lang="ru-RU" smtClean="0"/>
              <a:pPr eaLnBrk="1" hangingPunct="1"/>
              <a:t>7</a:t>
            </a:fld>
            <a:endParaRPr lang="ru-RU" smtClean="0"/>
          </a:p>
        </p:txBody>
      </p:sp>
      <p:pic>
        <p:nvPicPr>
          <p:cNvPr id="17411" name="Picture 1026" descr="deL28487_01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773238"/>
            <a:ext cx="7015162"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1027"/>
          <p:cNvSpPr>
            <a:spLocks noGrp="1" noChangeArrowheads="1"/>
          </p:cNvSpPr>
          <p:nvPr/>
        </p:nvSpPr>
        <p:spPr bwMode="auto">
          <a:xfrm>
            <a:off x="900113" y="620713"/>
            <a:ext cx="748823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lnSpc>
                <a:spcPct val="85000"/>
              </a:lnSpc>
            </a:pPr>
            <a:r>
              <a:rPr lang="ru-RU" sz="3200" b="1"/>
              <a:t>Долгосрочный экономический рост</a:t>
            </a:r>
            <a:r>
              <a:rPr lang="en-US" sz="3200" b="1"/>
              <a:t>:</a:t>
            </a:r>
            <a:r>
              <a:rPr lang="ru-RU" sz="3200" b="1"/>
              <a:t> Швеция и Аргентина</a:t>
            </a:r>
            <a:r>
              <a:rPr lang="en-US" sz="3200" b="1"/>
              <a:t>, </a:t>
            </a:r>
            <a:r>
              <a:rPr lang="ru-RU" sz="3200" b="1"/>
              <a:t/>
            </a:r>
            <a:br>
              <a:rPr lang="ru-RU" sz="3200" b="1"/>
            </a:br>
            <a:r>
              <a:rPr lang="en-US" sz="3200" b="1"/>
              <a:t>1900-2000</a:t>
            </a:r>
            <a:endParaRPr lang="ru-RU" sz="3200" b="1"/>
          </a:p>
        </p:txBody>
      </p:sp>
    </p:spTree>
    <p:extLst>
      <p:ext uri="{BB962C8B-B14F-4D97-AF65-F5344CB8AC3E}">
        <p14:creationId xmlns:p14="http://schemas.microsoft.com/office/powerpoint/2010/main" val="1858085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lum bright="-20000" contrast="40000"/>
            <a:extLst>
              <a:ext uri="{28A0092B-C50C-407E-A947-70E740481C1C}">
                <a14:useLocalDpi xmlns:a14="http://schemas.microsoft.com/office/drawing/2010/main" val="0"/>
              </a:ext>
            </a:extLst>
          </a:blip>
          <a:srcRect l="12161" t="8379" r="2271" b="6450"/>
          <a:stretch>
            <a:fillRect/>
          </a:stretch>
        </p:blipFill>
        <p:spPr bwMode="auto">
          <a:xfrm>
            <a:off x="0" y="1741488"/>
            <a:ext cx="9144000" cy="511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35" name="Заголовок 1"/>
          <p:cNvSpPr>
            <a:spLocks noGrp="1"/>
          </p:cNvSpPr>
          <p:nvPr>
            <p:ph type="title"/>
          </p:nvPr>
        </p:nvSpPr>
        <p:spPr>
          <a:xfrm>
            <a:off x="1042988" y="236538"/>
            <a:ext cx="7416800" cy="1195387"/>
          </a:xfrm>
        </p:spPr>
        <p:txBody>
          <a:bodyPr/>
          <a:lstStyle/>
          <a:p>
            <a:pPr eaLnBrk="1" hangingPunct="1"/>
            <a:r>
              <a:rPr lang="en-US" sz="3600" smtClean="0"/>
              <a:t>International Differences in the GDP (current US$)</a:t>
            </a:r>
            <a:r>
              <a:rPr lang="ru-RU" sz="3600" smtClean="0"/>
              <a:t>: </a:t>
            </a:r>
            <a:r>
              <a:rPr lang="en-US" sz="3600" smtClean="0"/>
              <a:t>2010</a:t>
            </a:r>
            <a:endParaRPr lang="ru-RU" sz="3600" smtClean="0"/>
          </a:p>
        </p:txBody>
      </p:sp>
      <p:sp>
        <p:nvSpPr>
          <p:cNvPr id="18436" name="TextBox 6"/>
          <p:cNvSpPr txBox="1">
            <a:spLocks noChangeArrowheads="1"/>
          </p:cNvSpPr>
          <p:nvPr/>
        </p:nvSpPr>
        <p:spPr bwMode="auto">
          <a:xfrm>
            <a:off x="0" y="5934075"/>
            <a:ext cx="63325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i="1"/>
              <a:t>Source</a:t>
            </a:r>
            <a:r>
              <a:rPr lang="ru-RU"/>
              <a:t>: </a:t>
            </a:r>
            <a:r>
              <a:rPr lang="en-US">
                <a:hlinkClick r:id="rId4"/>
              </a:rPr>
              <a:t>www.worldbank.org</a:t>
            </a:r>
            <a:r>
              <a:rPr lang="en-US"/>
              <a:t> (http://data.worldbank.org/indicator/NY.GDP.MKTP.CD/countries?display=map)</a:t>
            </a:r>
            <a:endParaRPr lang="ru-RU"/>
          </a:p>
        </p:txBody>
      </p:sp>
    </p:spTree>
    <p:extLst>
      <p:ext uri="{BB962C8B-B14F-4D97-AF65-F5344CB8AC3E}">
        <p14:creationId xmlns:p14="http://schemas.microsoft.com/office/powerpoint/2010/main" val="836548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lum bright="-20000" contrast="30000"/>
            <a:extLst>
              <a:ext uri="{28A0092B-C50C-407E-A947-70E740481C1C}">
                <a14:useLocalDpi xmlns:a14="http://schemas.microsoft.com/office/drawing/2010/main" val="0"/>
              </a:ext>
            </a:extLst>
          </a:blip>
          <a:srcRect l="11340" t="8485" r="2876" b="6250"/>
          <a:stretch>
            <a:fillRect/>
          </a:stretch>
        </p:blipFill>
        <p:spPr bwMode="auto">
          <a:xfrm>
            <a:off x="0" y="1773238"/>
            <a:ext cx="9099550" cy="50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459" name="Заголовок 1"/>
          <p:cNvSpPr>
            <a:spLocks noGrp="1"/>
          </p:cNvSpPr>
          <p:nvPr>
            <p:ph type="title"/>
          </p:nvPr>
        </p:nvSpPr>
        <p:spPr>
          <a:xfrm>
            <a:off x="1042988" y="236538"/>
            <a:ext cx="7416800" cy="1195387"/>
          </a:xfrm>
        </p:spPr>
        <p:txBody>
          <a:bodyPr/>
          <a:lstStyle/>
          <a:p>
            <a:pPr eaLnBrk="1" hangingPunct="1"/>
            <a:r>
              <a:rPr lang="en-US" sz="3600" smtClean="0"/>
              <a:t>International Differences in the GNI (current US$)</a:t>
            </a:r>
            <a:r>
              <a:rPr lang="ru-RU" sz="3600" smtClean="0"/>
              <a:t>: </a:t>
            </a:r>
            <a:r>
              <a:rPr lang="en-US" sz="3600" smtClean="0"/>
              <a:t>2010</a:t>
            </a:r>
            <a:endParaRPr lang="ru-RU" sz="3600" smtClean="0"/>
          </a:p>
        </p:txBody>
      </p:sp>
      <p:sp>
        <p:nvSpPr>
          <p:cNvPr id="19460" name="TextBox 6"/>
          <p:cNvSpPr txBox="1">
            <a:spLocks noChangeArrowheads="1"/>
          </p:cNvSpPr>
          <p:nvPr/>
        </p:nvSpPr>
        <p:spPr bwMode="auto">
          <a:xfrm>
            <a:off x="0" y="6488113"/>
            <a:ext cx="63325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i="1"/>
              <a:t>Source</a:t>
            </a:r>
            <a:r>
              <a:rPr lang="ru-RU"/>
              <a:t>: </a:t>
            </a:r>
            <a:r>
              <a:rPr lang="en-US">
                <a:hlinkClick r:id="rId4"/>
              </a:rPr>
              <a:t>www.worldbank.org</a:t>
            </a:r>
            <a:endParaRPr lang="ru-RU"/>
          </a:p>
        </p:txBody>
      </p:sp>
    </p:spTree>
    <p:extLst>
      <p:ext uri="{BB962C8B-B14F-4D97-AF65-F5344CB8AC3E}">
        <p14:creationId xmlns:p14="http://schemas.microsoft.com/office/powerpoint/2010/main" val="964501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a:xfrm>
            <a:off x="1042988" y="236538"/>
            <a:ext cx="7416800" cy="1195387"/>
          </a:xfrm>
        </p:spPr>
        <p:txBody>
          <a:bodyPr/>
          <a:lstStyle/>
          <a:p>
            <a:pPr eaLnBrk="1" hangingPunct="1"/>
            <a:r>
              <a:rPr lang="en-US" sz="3600" smtClean="0"/>
              <a:t>International Differences in the GNI per capita (current US$)</a:t>
            </a:r>
            <a:r>
              <a:rPr lang="ru-RU" sz="3600" smtClean="0"/>
              <a:t>: </a:t>
            </a:r>
            <a:r>
              <a:rPr lang="en-US" sz="3600" smtClean="0"/>
              <a:t>2010</a:t>
            </a:r>
            <a:endParaRPr lang="ru-RU" sz="3600" smtClean="0"/>
          </a:p>
        </p:txBody>
      </p:sp>
      <p:graphicFrame>
        <p:nvGraphicFramePr>
          <p:cNvPr id="5" name="Содержимое 3"/>
          <p:cNvGraphicFramePr>
            <a:graphicFrameLocks/>
          </p:cNvGraphicFramePr>
          <p:nvPr/>
        </p:nvGraphicFramePr>
        <p:xfrm>
          <a:off x="250825" y="1773238"/>
          <a:ext cx="8677276" cy="4303712"/>
        </p:xfrm>
        <a:graphic>
          <a:graphicData uri="http://schemas.openxmlformats.org/drawingml/2006/table">
            <a:tbl>
              <a:tblPr firstRow="1" bandRow="1">
                <a:tableStyleId>{93296810-A885-4BE3-A3E7-6D5BEEA58F35}</a:tableStyleId>
              </a:tblPr>
              <a:tblGrid>
                <a:gridCol w="2169319">
                  <a:extLst>
                    <a:ext uri="{9D8B030D-6E8A-4147-A177-3AD203B41FA5}">
                      <a16:colId xmlns:a16="http://schemas.microsoft.com/office/drawing/2014/main" val="20000"/>
                    </a:ext>
                  </a:extLst>
                </a:gridCol>
                <a:gridCol w="2169319">
                  <a:extLst>
                    <a:ext uri="{9D8B030D-6E8A-4147-A177-3AD203B41FA5}">
                      <a16:colId xmlns:a16="http://schemas.microsoft.com/office/drawing/2014/main" val="20001"/>
                    </a:ext>
                  </a:extLst>
                </a:gridCol>
                <a:gridCol w="2169319">
                  <a:extLst>
                    <a:ext uri="{9D8B030D-6E8A-4147-A177-3AD203B41FA5}">
                      <a16:colId xmlns:a16="http://schemas.microsoft.com/office/drawing/2014/main" val="20002"/>
                    </a:ext>
                  </a:extLst>
                </a:gridCol>
                <a:gridCol w="2169319">
                  <a:extLst>
                    <a:ext uri="{9D8B030D-6E8A-4147-A177-3AD203B41FA5}">
                      <a16:colId xmlns:a16="http://schemas.microsoft.com/office/drawing/2014/main" val="20003"/>
                    </a:ext>
                  </a:extLst>
                </a:gridCol>
              </a:tblGrid>
              <a:tr h="1043276">
                <a:tc>
                  <a:txBody>
                    <a:bodyPr/>
                    <a:lstStyle/>
                    <a:p>
                      <a:pPr algn="ctr"/>
                      <a:r>
                        <a:rPr lang="en-US" sz="2400" dirty="0" smtClean="0"/>
                        <a:t>Country</a:t>
                      </a:r>
                      <a:endParaRPr lang="ru-RU" sz="2400" dirty="0"/>
                    </a:p>
                  </a:txBody>
                  <a:tcPr marL="91438" marR="91438" marT="45718" marB="45718"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GNI per capita</a:t>
                      </a:r>
                      <a:endParaRPr lang="ru-RU" sz="2400" dirty="0"/>
                    </a:p>
                  </a:txBody>
                  <a:tcPr marL="91438" marR="91438" marT="45718" marB="45718"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Country</a:t>
                      </a:r>
                      <a:endParaRPr lang="ru-RU" sz="2400" dirty="0"/>
                    </a:p>
                  </a:txBody>
                  <a:tcPr marL="91438" marR="91438" marT="45718" marB="45718"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GNI per capita</a:t>
                      </a:r>
                      <a:endParaRPr lang="ru-RU" sz="2400" dirty="0"/>
                    </a:p>
                  </a:txBody>
                  <a:tcPr marL="91438" marR="91438" marT="45718" marB="45718"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43406">
                <a:tc>
                  <a:txBody>
                    <a:bodyPr/>
                    <a:lstStyle/>
                    <a:p>
                      <a:pPr algn="ctr"/>
                      <a:r>
                        <a:rPr lang="en-US" sz="2400" b="1" dirty="0" smtClean="0"/>
                        <a:t>USA</a:t>
                      </a:r>
                      <a:endParaRPr lang="ru-RU" sz="2400" b="1" dirty="0"/>
                    </a:p>
                  </a:txBody>
                  <a:tcPr marL="91438" marR="91438" marT="45718" marB="45718" anchor="ctr">
                    <a:lnT w="3175" cap="flat" cmpd="sng" algn="ctr">
                      <a:solidFill>
                        <a:schemeClr val="bg1"/>
                      </a:solidFill>
                      <a:prstDash val="solid"/>
                      <a:round/>
                      <a:headEnd type="none" w="med" len="med"/>
                      <a:tailEnd type="none" w="med" len="med"/>
                    </a:lnT>
                  </a:tcPr>
                </a:tc>
                <a:tc>
                  <a:txBody>
                    <a:bodyPr/>
                    <a:lstStyle/>
                    <a:p>
                      <a:pPr algn="ctr"/>
                      <a:r>
                        <a:rPr lang="en-US" sz="2400" b="1" dirty="0" smtClean="0"/>
                        <a:t>47240</a:t>
                      </a:r>
                      <a:endParaRPr lang="ru-RU" sz="2400" b="1" dirty="0"/>
                    </a:p>
                  </a:txBody>
                  <a:tcPr marL="91438" marR="91438" marT="45718" marB="45718" anchor="ctr">
                    <a:lnT w="3175" cap="flat" cmpd="sng" algn="ctr">
                      <a:solidFill>
                        <a:schemeClr val="bg1"/>
                      </a:solidFill>
                      <a:prstDash val="solid"/>
                      <a:round/>
                      <a:headEnd type="none" w="med" len="med"/>
                      <a:tailEnd type="none" w="med" len="med"/>
                    </a:lnT>
                  </a:tcPr>
                </a:tc>
                <a:tc>
                  <a:txBody>
                    <a:bodyPr/>
                    <a:lstStyle/>
                    <a:p>
                      <a:pPr algn="ctr"/>
                      <a:r>
                        <a:rPr lang="en-US" sz="2400" b="1" dirty="0" smtClean="0"/>
                        <a:t>Brazil</a:t>
                      </a:r>
                      <a:endParaRPr lang="ru-RU" sz="2400" b="1" dirty="0"/>
                    </a:p>
                  </a:txBody>
                  <a:tcPr marL="91438" marR="91438" marT="45718" marB="45718" anchor="ctr">
                    <a:lnT w="3175" cap="flat" cmpd="sng" algn="ctr">
                      <a:solidFill>
                        <a:schemeClr val="bg1"/>
                      </a:solidFill>
                      <a:prstDash val="solid"/>
                      <a:round/>
                      <a:headEnd type="none" w="med" len="med"/>
                      <a:tailEnd type="none" w="med" len="med"/>
                    </a:lnT>
                  </a:tcPr>
                </a:tc>
                <a:tc>
                  <a:txBody>
                    <a:bodyPr/>
                    <a:lstStyle/>
                    <a:p>
                      <a:pPr algn="ctr"/>
                      <a:r>
                        <a:rPr lang="en-US" sz="2400" b="1" dirty="0" smtClean="0"/>
                        <a:t>9390</a:t>
                      </a:r>
                      <a:endParaRPr lang="ru-RU" sz="2400" b="1" dirty="0"/>
                    </a:p>
                  </a:txBody>
                  <a:tcPr marL="91438" marR="91438" marT="45718" marB="45718" anchor="ctr">
                    <a:lnT w="31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1"/>
                  </a:ext>
                </a:extLst>
              </a:tr>
              <a:tr h="543406">
                <a:tc>
                  <a:txBody>
                    <a:bodyPr/>
                    <a:lstStyle/>
                    <a:p>
                      <a:pPr algn="ctr"/>
                      <a:r>
                        <a:rPr lang="en-US" sz="2400" b="1" dirty="0" smtClean="0"/>
                        <a:t>Germany</a:t>
                      </a:r>
                      <a:endParaRPr lang="ru-RU" sz="2400" b="1" dirty="0"/>
                    </a:p>
                  </a:txBody>
                  <a:tcPr marL="91438" marR="91438" marT="45718" marB="45718" anchor="ctr"/>
                </a:tc>
                <a:tc>
                  <a:txBody>
                    <a:bodyPr/>
                    <a:lstStyle/>
                    <a:p>
                      <a:pPr algn="ctr"/>
                      <a:r>
                        <a:rPr lang="en-US" sz="2400" b="1" dirty="0" smtClean="0"/>
                        <a:t>43290</a:t>
                      </a:r>
                      <a:endParaRPr lang="ru-RU" sz="2400" b="1" dirty="0"/>
                    </a:p>
                  </a:txBody>
                  <a:tcPr marL="91438" marR="91438" marT="45718" marB="45718" anchor="ctr"/>
                </a:tc>
                <a:tc>
                  <a:txBody>
                    <a:bodyPr/>
                    <a:lstStyle/>
                    <a:p>
                      <a:pPr algn="ctr"/>
                      <a:r>
                        <a:rPr lang="en-US" sz="2400" b="1" dirty="0" smtClean="0"/>
                        <a:t>Mexico</a:t>
                      </a:r>
                      <a:endParaRPr lang="ru-RU" sz="2400" b="1" dirty="0"/>
                    </a:p>
                  </a:txBody>
                  <a:tcPr marL="91438" marR="91438" marT="45718" marB="45718" anchor="ctr"/>
                </a:tc>
                <a:tc>
                  <a:txBody>
                    <a:bodyPr/>
                    <a:lstStyle/>
                    <a:p>
                      <a:pPr algn="ctr"/>
                      <a:r>
                        <a:rPr lang="en-US" sz="2400" b="1" dirty="0" smtClean="0"/>
                        <a:t>8930</a:t>
                      </a:r>
                      <a:endParaRPr lang="ru-RU" sz="2400" b="1" dirty="0"/>
                    </a:p>
                  </a:txBody>
                  <a:tcPr marL="91438" marR="91438" marT="45718" marB="45718" anchor="ctr"/>
                </a:tc>
                <a:extLst>
                  <a:ext uri="{0D108BD9-81ED-4DB2-BD59-A6C34878D82A}">
                    <a16:rowId xmlns:a16="http://schemas.microsoft.com/office/drawing/2014/main" val="10002"/>
                  </a:ext>
                </a:extLst>
              </a:tr>
              <a:tr h="543406">
                <a:tc>
                  <a:txBody>
                    <a:bodyPr/>
                    <a:lstStyle/>
                    <a:p>
                      <a:pPr algn="ctr"/>
                      <a:r>
                        <a:rPr lang="en-US" sz="2400" b="1" dirty="0" smtClean="0"/>
                        <a:t>France</a:t>
                      </a:r>
                      <a:endParaRPr lang="ru-RU" sz="2400" b="1" dirty="0"/>
                    </a:p>
                  </a:txBody>
                  <a:tcPr marL="91438" marR="91438" marT="45718" marB="45718" anchor="ctr"/>
                </a:tc>
                <a:tc>
                  <a:txBody>
                    <a:bodyPr/>
                    <a:lstStyle/>
                    <a:p>
                      <a:pPr algn="ctr"/>
                      <a:r>
                        <a:rPr lang="en-US" sz="2400" b="1" dirty="0" smtClean="0"/>
                        <a:t>42390</a:t>
                      </a:r>
                      <a:endParaRPr lang="ru-RU" sz="2400" b="1" dirty="0"/>
                    </a:p>
                  </a:txBody>
                  <a:tcPr marL="91438" marR="91438" marT="45718" marB="45718" anchor="ctr"/>
                </a:tc>
                <a:tc>
                  <a:txBody>
                    <a:bodyPr/>
                    <a:lstStyle/>
                    <a:p>
                      <a:pPr algn="ctr"/>
                      <a:r>
                        <a:rPr lang="en-US" sz="2400" b="1" dirty="0" smtClean="0"/>
                        <a:t>China</a:t>
                      </a:r>
                      <a:endParaRPr lang="ru-RU" sz="2400" b="1" dirty="0"/>
                    </a:p>
                  </a:txBody>
                  <a:tcPr marL="91438" marR="91438" marT="45718" marB="45718" anchor="ctr"/>
                </a:tc>
                <a:tc>
                  <a:txBody>
                    <a:bodyPr/>
                    <a:lstStyle/>
                    <a:p>
                      <a:pPr algn="ctr"/>
                      <a:r>
                        <a:rPr lang="en-US" sz="2400" b="1" dirty="0" smtClean="0"/>
                        <a:t>4260</a:t>
                      </a:r>
                      <a:endParaRPr lang="ru-RU" sz="2400" b="1" dirty="0"/>
                    </a:p>
                  </a:txBody>
                  <a:tcPr marL="91438" marR="91438" marT="45718" marB="45718" anchor="ctr"/>
                </a:tc>
                <a:extLst>
                  <a:ext uri="{0D108BD9-81ED-4DB2-BD59-A6C34878D82A}">
                    <a16:rowId xmlns:a16="http://schemas.microsoft.com/office/drawing/2014/main" val="10003"/>
                  </a:ext>
                </a:extLst>
              </a:tr>
              <a:tr h="543406">
                <a:tc>
                  <a:txBody>
                    <a:bodyPr/>
                    <a:lstStyle/>
                    <a:p>
                      <a:pPr algn="ctr"/>
                      <a:r>
                        <a:rPr lang="en-US" sz="2400" b="1" dirty="0" smtClean="0"/>
                        <a:t>Japan</a:t>
                      </a:r>
                      <a:endParaRPr lang="ru-RU" sz="2400" b="1" dirty="0"/>
                    </a:p>
                  </a:txBody>
                  <a:tcPr marL="91438" marR="91438" marT="45718" marB="45718" anchor="ctr"/>
                </a:tc>
                <a:tc>
                  <a:txBody>
                    <a:bodyPr/>
                    <a:lstStyle/>
                    <a:p>
                      <a:pPr algn="ctr"/>
                      <a:r>
                        <a:rPr lang="en-US" sz="2400" b="1" dirty="0" smtClean="0"/>
                        <a:t>42130</a:t>
                      </a:r>
                      <a:endParaRPr lang="ru-RU" sz="2400" b="1" dirty="0"/>
                    </a:p>
                  </a:txBody>
                  <a:tcPr marL="91438" marR="91438" marT="45718" marB="45718" anchor="ctr"/>
                </a:tc>
                <a:tc>
                  <a:txBody>
                    <a:bodyPr/>
                    <a:lstStyle/>
                    <a:p>
                      <a:pPr algn="ctr"/>
                      <a:r>
                        <a:rPr lang="en-US" sz="2400" b="1" dirty="0" smtClean="0"/>
                        <a:t>India</a:t>
                      </a:r>
                      <a:endParaRPr lang="ru-RU" sz="2400" b="1" dirty="0"/>
                    </a:p>
                  </a:txBody>
                  <a:tcPr marL="91438" marR="91438" marT="45718" marB="45718" anchor="ctr"/>
                </a:tc>
                <a:tc>
                  <a:txBody>
                    <a:bodyPr/>
                    <a:lstStyle/>
                    <a:p>
                      <a:pPr algn="ctr"/>
                      <a:r>
                        <a:rPr lang="en-US" sz="2400" b="1" dirty="0" smtClean="0"/>
                        <a:t>1340</a:t>
                      </a:r>
                      <a:endParaRPr lang="ru-RU" sz="2400" b="1" dirty="0"/>
                    </a:p>
                  </a:txBody>
                  <a:tcPr marL="91438" marR="91438" marT="45718" marB="45718" anchor="ctr"/>
                </a:tc>
                <a:extLst>
                  <a:ext uri="{0D108BD9-81ED-4DB2-BD59-A6C34878D82A}">
                    <a16:rowId xmlns:a16="http://schemas.microsoft.com/office/drawing/2014/main" val="10004"/>
                  </a:ext>
                </a:extLst>
              </a:tr>
              <a:tr h="543406">
                <a:tc>
                  <a:txBody>
                    <a:bodyPr/>
                    <a:lstStyle/>
                    <a:p>
                      <a:pPr algn="ctr"/>
                      <a:r>
                        <a:rPr lang="en-US" sz="2400" b="1" dirty="0" smtClean="0"/>
                        <a:t>UK</a:t>
                      </a:r>
                      <a:endParaRPr lang="ru-RU" sz="2400" b="1" dirty="0"/>
                    </a:p>
                  </a:txBody>
                  <a:tcPr marL="91438" marR="91438" marT="45718" marB="45718" anchor="ctr"/>
                </a:tc>
                <a:tc>
                  <a:txBody>
                    <a:bodyPr/>
                    <a:lstStyle/>
                    <a:p>
                      <a:pPr algn="ctr"/>
                      <a:r>
                        <a:rPr lang="en-US" sz="2400" b="1" dirty="0" smtClean="0"/>
                        <a:t>38560</a:t>
                      </a:r>
                      <a:endParaRPr lang="ru-RU" sz="2400" b="1" dirty="0"/>
                    </a:p>
                  </a:txBody>
                  <a:tcPr marL="91438" marR="91438" marT="45718" marB="45718" anchor="ctr"/>
                </a:tc>
                <a:tc>
                  <a:txBody>
                    <a:bodyPr/>
                    <a:lstStyle/>
                    <a:p>
                      <a:pPr algn="ctr"/>
                      <a:r>
                        <a:rPr lang="en-US" sz="2400" b="1" dirty="0" smtClean="0"/>
                        <a:t>Nigeria</a:t>
                      </a:r>
                      <a:endParaRPr lang="ru-RU" sz="2400" b="1" dirty="0"/>
                    </a:p>
                  </a:txBody>
                  <a:tcPr marL="91438" marR="91438" marT="45718" marB="45718" anchor="ctr"/>
                </a:tc>
                <a:tc>
                  <a:txBody>
                    <a:bodyPr/>
                    <a:lstStyle/>
                    <a:p>
                      <a:pPr algn="ctr"/>
                      <a:r>
                        <a:rPr lang="en-US" sz="2400" b="1" dirty="0" smtClean="0"/>
                        <a:t>1180</a:t>
                      </a:r>
                      <a:endParaRPr lang="ru-RU" sz="2400" b="1" dirty="0"/>
                    </a:p>
                  </a:txBody>
                  <a:tcPr marL="91438" marR="91438" marT="45718" marB="45718" anchor="ctr"/>
                </a:tc>
                <a:extLst>
                  <a:ext uri="{0D108BD9-81ED-4DB2-BD59-A6C34878D82A}">
                    <a16:rowId xmlns:a16="http://schemas.microsoft.com/office/drawing/2014/main" val="10005"/>
                  </a:ext>
                </a:extLst>
              </a:tr>
              <a:tr h="543406">
                <a:tc>
                  <a:txBody>
                    <a:bodyPr/>
                    <a:lstStyle/>
                    <a:p>
                      <a:pPr algn="ctr"/>
                      <a:r>
                        <a:rPr lang="en-US" sz="2400" b="1" dirty="0" smtClean="0"/>
                        <a:t>Russia</a:t>
                      </a:r>
                      <a:endParaRPr lang="ru-RU" sz="2400" b="1" dirty="0"/>
                    </a:p>
                  </a:txBody>
                  <a:tcPr marL="91438" marR="91438" marT="45718" marB="45718" anchor="ctr"/>
                </a:tc>
                <a:tc>
                  <a:txBody>
                    <a:bodyPr/>
                    <a:lstStyle/>
                    <a:p>
                      <a:pPr algn="ctr"/>
                      <a:r>
                        <a:rPr lang="en-US" sz="2400" b="1" dirty="0" smtClean="0"/>
                        <a:t>9910</a:t>
                      </a:r>
                      <a:endParaRPr lang="ru-RU" sz="2400" b="1" dirty="0"/>
                    </a:p>
                  </a:txBody>
                  <a:tcPr marL="91438" marR="91438" marT="45718" marB="45718" anchor="ctr"/>
                </a:tc>
                <a:tc>
                  <a:txBody>
                    <a:bodyPr/>
                    <a:lstStyle/>
                    <a:p>
                      <a:pPr algn="ctr"/>
                      <a:r>
                        <a:rPr lang="en-US" sz="2400" b="1" dirty="0" smtClean="0"/>
                        <a:t>Pakistan</a:t>
                      </a:r>
                      <a:endParaRPr lang="ru-RU" sz="2400" b="1" dirty="0"/>
                    </a:p>
                  </a:txBody>
                  <a:tcPr marL="91438" marR="91438" marT="45718" marB="45718" anchor="ctr"/>
                </a:tc>
                <a:tc>
                  <a:txBody>
                    <a:bodyPr/>
                    <a:lstStyle/>
                    <a:p>
                      <a:pPr algn="ctr"/>
                      <a:r>
                        <a:rPr lang="en-US" sz="2400" b="1" dirty="0" smtClean="0"/>
                        <a:t>1050</a:t>
                      </a:r>
                      <a:endParaRPr lang="ru-RU" sz="2400" b="1" dirty="0"/>
                    </a:p>
                  </a:txBody>
                  <a:tcPr marL="91438" marR="91438" marT="45718" marB="45718" anchor="ctr"/>
                </a:tc>
                <a:extLst>
                  <a:ext uri="{0D108BD9-81ED-4DB2-BD59-A6C34878D82A}">
                    <a16:rowId xmlns:a16="http://schemas.microsoft.com/office/drawing/2014/main" val="10006"/>
                  </a:ext>
                </a:extLst>
              </a:tr>
            </a:tbl>
          </a:graphicData>
        </a:graphic>
      </p:graphicFrame>
      <p:sp>
        <p:nvSpPr>
          <p:cNvPr id="20530" name="TextBox 6"/>
          <p:cNvSpPr txBox="1">
            <a:spLocks noChangeArrowheads="1"/>
          </p:cNvSpPr>
          <p:nvPr/>
        </p:nvSpPr>
        <p:spPr bwMode="auto">
          <a:xfrm>
            <a:off x="479425" y="6183313"/>
            <a:ext cx="63325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i="1"/>
              <a:t>Source</a:t>
            </a:r>
            <a:r>
              <a:rPr lang="ru-RU"/>
              <a:t>: </a:t>
            </a:r>
            <a:r>
              <a:rPr lang="en-US"/>
              <a:t>www.worldbank.org</a:t>
            </a:r>
            <a:endParaRPr lang="ru-RU"/>
          </a:p>
        </p:txBody>
      </p:sp>
    </p:spTree>
    <p:extLst>
      <p:ext uri="{BB962C8B-B14F-4D97-AF65-F5344CB8AC3E}">
        <p14:creationId xmlns:p14="http://schemas.microsoft.com/office/powerpoint/2010/main" val="2769378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Номер слайда 5"/>
          <p:cNvSpPr>
            <a:spLocks noGrp="1"/>
          </p:cNvSpPr>
          <p:nvPr>
            <p:ph type="sldNum" sz="quarter" idx="12"/>
          </p:nvPr>
        </p:nvSpPr>
        <p:spPr>
          <a:noFill/>
          <a:ln>
            <a:miter lim="800000"/>
            <a:headEnd/>
            <a:tailEnd/>
          </a:ln>
        </p:spPr>
        <p:txBody>
          <a:bodyPr/>
          <a:lstStyle/>
          <a:p>
            <a:fld id="{57065D1B-50F0-4328-B91C-4F81C7B40B7E}" type="slidenum">
              <a:rPr lang="ru-RU" smtClean="0"/>
              <a:pPr/>
              <a:t>11</a:t>
            </a:fld>
            <a:endParaRPr lang="ru-RU" smtClean="0"/>
          </a:p>
        </p:txBody>
      </p:sp>
      <p:sp>
        <p:nvSpPr>
          <p:cNvPr id="2" name="Rectangle 2"/>
          <p:cNvSpPr>
            <a:spLocks noGrp="1" noChangeArrowheads="1"/>
          </p:cNvSpPr>
          <p:nvPr>
            <p:ph type="title"/>
          </p:nvPr>
        </p:nvSpPr>
        <p:spPr>
          <a:xfrm>
            <a:off x="395288" y="476250"/>
            <a:ext cx="8353425" cy="1143000"/>
          </a:xfrm>
        </p:spPr>
        <p:txBody>
          <a:bodyPr/>
          <a:lstStyle/>
          <a:p>
            <a:pPr eaLnBrk="1" hangingPunct="1">
              <a:lnSpc>
                <a:spcPct val="85000"/>
              </a:lnSpc>
              <a:defRPr/>
            </a:pPr>
            <a:r>
              <a:rPr lang="ru-RU" sz="3600" b="1" dirty="0" smtClean="0">
                <a:solidFill>
                  <a:schemeClr val="accent2"/>
                </a:solidFill>
                <a:effectLst>
                  <a:outerShdw blurRad="38100" dist="38100" dir="2700000" algn="tl">
                    <a:srgbClr val="C0C0C0"/>
                  </a:outerShdw>
                </a:effectLst>
              </a:rPr>
              <a:t>План лекции</a:t>
            </a:r>
          </a:p>
        </p:txBody>
      </p:sp>
      <p:sp>
        <p:nvSpPr>
          <p:cNvPr id="3075" name="Rectangle 3"/>
          <p:cNvSpPr>
            <a:spLocks noGrp="1" noChangeArrowheads="1"/>
          </p:cNvSpPr>
          <p:nvPr>
            <p:ph type="body" idx="1"/>
          </p:nvPr>
        </p:nvSpPr>
        <p:spPr>
          <a:xfrm>
            <a:off x="755576" y="1772816"/>
            <a:ext cx="7992888" cy="4320902"/>
          </a:xfrm>
        </p:spPr>
        <p:txBody>
          <a:bodyPr/>
          <a:lstStyle/>
          <a:p>
            <a:pPr eaLnBrk="1" hangingPunct="1"/>
            <a:r>
              <a:rPr lang="ru-RU" dirty="0" smtClean="0"/>
              <a:t>Валовой внутренний продукт (ВВП)</a:t>
            </a:r>
          </a:p>
          <a:p>
            <a:pPr eaLnBrk="1" hangingPunct="1"/>
            <a:r>
              <a:rPr lang="ru-RU" dirty="0" smtClean="0"/>
              <a:t>Методы подсчета ВВП</a:t>
            </a:r>
            <a:endParaRPr lang="en-US" dirty="0" smtClean="0"/>
          </a:p>
          <a:p>
            <a:pPr eaLnBrk="1" hangingPunct="1"/>
            <a:r>
              <a:rPr lang="ru-RU" dirty="0" smtClean="0"/>
              <a:t>Валовой национальный доход (ВНД)</a:t>
            </a:r>
          </a:p>
          <a:p>
            <a:pPr eaLnBrk="1" hangingPunct="1"/>
            <a:r>
              <a:rPr lang="ru-RU" dirty="0" smtClean="0"/>
              <a:t>Номинальный и реальный ВВП</a:t>
            </a:r>
          </a:p>
          <a:p>
            <a:pPr eaLnBrk="1" hangingPunct="1"/>
            <a:r>
              <a:rPr lang="ru-RU" dirty="0" smtClean="0"/>
              <a:t>Индексы цен</a:t>
            </a:r>
            <a:r>
              <a:rPr lang="en-US" dirty="0" smtClean="0"/>
              <a:t> </a:t>
            </a:r>
            <a:r>
              <a:rPr lang="ru-RU" dirty="0" smtClean="0"/>
              <a:t>и измерение инфляции</a:t>
            </a:r>
          </a:p>
          <a:p>
            <a:pPr eaLnBrk="1" hangingPunct="1"/>
            <a:r>
              <a:rPr lang="ru-RU" dirty="0" smtClean="0"/>
              <a:t>Измерение экономического роста</a:t>
            </a:r>
            <a:endParaRPr lang="en-US" dirty="0" smtClean="0"/>
          </a:p>
          <a:p>
            <a:pPr eaLnBrk="1" hangingPunct="1"/>
            <a:r>
              <a:rPr lang="ru-RU" dirty="0" smtClean="0"/>
              <a:t>Проблема инфляции и процентные ставки</a:t>
            </a:r>
          </a:p>
          <a:p>
            <a:pPr eaLnBrk="1" hangingPunct="1">
              <a:buFontTx/>
              <a:buNone/>
            </a:pPr>
            <a:endParaRPr lang="ru-RU"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3075">
                                            <p:txEl>
                                              <p:pRg st="0" end="0"/>
                                            </p:txEl>
                                          </p:spTgt>
                                        </p:tgtEl>
                                        <p:attrNameLst>
                                          <p:attrName>style.visibility</p:attrName>
                                        </p:attrNameLst>
                                      </p:cBhvr>
                                      <p:to>
                                        <p:strVal val="visible"/>
                                      </p:to>
                                    </p:set>
                                  </p:childTnLst>
                                </p:cTn>
                              </p:par>
                            </p:childTnLst>
                          </p:cTn>
                        </p:par>
                        <p:par>
                          <p:cTn id="7" fill="hold" nodeType="afterGroup">
                            <p:stCondLst>
                              <p:cond delay="1500"/>
                            </p:stCondLst>
                            <p:childTnLst>
                              <p:par>
                                <p:cTn id="8" presetID="1" presetClass="entr" presetSubtype="0" fill="hold" grpId="0" nodeType="afterEffect">
                                  <p:stCondLst>
                                    <p:cond delay="1000"/>
                                  </p:stCondLst>
                                  <p:childTnLst>
                                    <p:set>
                                      <p:cBhvr>
                                        <p:cTn id="9" dur="1" fill="hold">
                                          <p:stCondLst>
                                            <p:cond delay="499"/>
                                          </p:stCondLst>
                                        </p:cTn>
                                        <p:tgtEl>
                                          <p:spTgt spid="3075">
                                            <p:txEl>
                                              <p:pRg st="1" end="1"/>
                                            </p:txEl>
                                          </p:spTgt>
                                        </p:tgtEl>
                                        <p:attrNameLst>
                                          <p:attrName>style.visibility</p:attrName>
                                        </p:attrNameLst>
                                      </p:cBhvr>
                                      <p:to>
                                        <p:strVal val="visible"/>
                                      </p:to>
                                    </p:set>
                                  </p:childTnLst>
                                </p:cTn>
                              </p:par>
                            </p:childTnLst>
                          </p:cTn>
                        </p:par>
                        <p:par>
                          <p:cTn id="10" fill="hold" nodeType="afterGroup">
                            <p:stCondLst>
                              <p:cond delay="3000"/>
                            </p:stCondLst>
                            <p:childTnLst>
                              <p:par>
                                <p:cTn id="11" presetID="1" presetClass="entr" presetSubtype="0" fill="hold" grpId="0" nodeType="afterEffect">
                                  <p:stCondLst>
                                    <p:cond delay="1000"/>
                                  </p:stCondLst>
                                  <p:childTnLst>
                                    <p:set>
                                      <p:cBhvr>
                                        <p:cTn id="12" dur="1" fill="hold">
                                          <p:stCondLst>
                                            <p:cond delay="499"/>
                                          </p:stCondLst>
                                        </p:cTn>
                                        <p:tgtEl>
                                          <p:spTgt spid="3075">
                                            <p:txEl>
                                              <p:pRg st="2" end="2"/>
                                            </p:txEl>
                                          </p:spTgt>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grpId="0" nodeType="afterEffect">
                                  <p:stCondLst>
                                    <p:cond delay="1000"/>
                                  </p:stCondLst>
                                  <p:childTnLst>
                                    <p:set>
                                      <p:cBhvr>
                                        <p:cTn id="15" dur="1" fill="hold">
                                          <p:stCondLst>
                                            <p:cond delay="499"/>
                                          </p:stCondLst>
                                        </p:cTn>
                                        <p:tgtEl>
                                          <p:spTgt spid="3075">
                                            <p:txEl>
                                              <p:pRg st="3" end="3"/>
                                            </p:txEl>
                                          </p:spTgt>
                                        </p:tgtEl>
                                        <p:attrNameLst>
                                          <p:attrName>style.visibility</p:attrName>
                                        </p:attrNameLst>
                                      </p:cBhvr>
                                      <p:to>
                                        <p:strVal val="visible"/>
                                      </p:to>
                                    </p:set>
                                  </p:childTnLst>
                                </p:cTn>
                              </p:par>
                            </p:childTnLst>
                          </p:cTn>
                        </p:par>
                        <p:par>
                          <p:cTn id="16" fill="hold" nodeType="afterGroup">
                            <p:stCondLst>
                              <p:cond delay="6000"/>
                            </p:stCondLst>
                            <p:childTnLst>
                              <p:par>
                                <p:cTn id="17" presetID="1" presetClass="entr" presetSubtype="0" fill="hold" grpId="0" nodeType="afterEffect">
                                  <p:stCondLst>
                                    <p:cond delay="1000"/>
                                  </p:stCondLst>
                                  <p:childTnLst>
                                    <p:set>
                                      <p:cBhvr>
                                        <p:cTn id="18" dur="1" fill="hold">
                                          <p:stCondLst>
                                            <p:cond delay="499"/>
                                          </p:stCondLst>
                                        </p:cTn>
                                        <p:tgtEl>
                                          <p:spTgt spid="3075">
                                            <p:txEl>
                                              <p:pRg st="4" end="4"/>
                                            </p:txEl>
                                          </p:spTgt>
                                        </p:tgtEl>
                                        <p:attrNameLst>
                                          <p:attrName>style.visibility</p:attrName>
                                        </p:attrNameLst>
                                      </p:cBhvr>
                                      <p:to>
                                        <p:strVal val="visible"/>
                                      </p:to>
                                    </p:set>
                                  </p:childTnLst>
                                </p:cTn>
                              </p:par>
                            </p:childTnLst>
                          </p:cTn>
                        </p:par>
                        <p:par>
                          <p:cTn id="19" fill="hold" nodeType="afterGroup">
                            <p:stCondLst>
                              <p:cond delay="7500"/>
                            </p:stCondLst>
                            <p:childTnLst>
                              <p:par>
                                <p:cTn id="20" presetID="1" presetClass="entr" presetSubtype="0" fill="hold" grpId="0" nodeType="afterEffect">
                                  <p:stCondLst>
                                    <p:cond delay="1000"/>
                                  </p:stCondLst>
                                  <p:childTnLst>
                                    <p:set>
                                      <p:cBhvr>
                                        <p:cTn id="21" dur="1" fill="hold">
                                          <p:stCondLst>
                                            <p:cond delay="499"/>
                                          </p:stCondLst>
                                        </p:cTn>
                                        <p:tgtEl>
                                          <p:spTgt spid="3075">
                                            <p:txEl>
                                              <p:pRg st="5" end="5"/>
                                            </p:txEl>
                                          </p:spTgt>
                                        </p:tgtEl>
                                        <p:attrNameLst>
                                          <p:attrName>style.visibility</p:attrName>
                                        </p:attrNameLst>
                                      </p:cBhvr>
                                      <p:to>
                                        <p:strVal val="visible"/>
                                      </p:to>
                                    </p:set>
                                  </p:childTnLst>
                                </p:cTn>
                              </p:par>
                            </p:childTnLst>
                          </p:cTn>
                        </p:par>
                        <p:par>
                          <p:cTn id="22" fill="hold">
                            <p:stCondLst>
                              <p:cond delay="9000"/>
                            </p:stCondLst>
                            <p:childTnLst>
                              <p:par>
                                <p:cTn id="23" presetID="1" presetClass="entr" presetSubtype="0" fill="hold" grpId="0" nodeType="afterEffect">
                                  <p:stCondLst>
                                    <p:cond delay="1000"/>
                                  </p:stCondLst>
                                  <p:childTnLst>
                                    <p:set>
                                      <p:cBhvr>
                                        <p:cTn id="24" dur="1" fill="hold">
                                          <p:stCondLst>
                                            <p:cond delay="499"/>
                                          </p:stCondLst>
                                        </p:cTn>
                                        <p:tgtEl>
                                          <p:spTgt spid="30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advAuto="100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Номер слайда 6"/>
          <p:cNvSpPr>
            <a:spLocks noGrp="1"/>
          </p:cNvSpPr>
          <p:nvPr>
            <p:ph type="sldNum" sz="quarter" idx="12"/>
          </p:nvPr>
        </p:nvSpPr>
        <p:spPr>
          <a:noFill/>
          <a:ln>
            <a:miter lim="800000"/>
            <a:headEnd/>
            <a:tailEnd/>
          </a:ln>
        </p:spPr>
        <p:txBody>
          <a:bodyPr/>
          <a:lstStyle/>
          <a:p>
            <a:fld id="{1E2CA9F7-D768-4BAB-9655-B32DFB69A4A9}" type="slidenum">
              <a:rPr lang="ru-RU" smtClean="0"/>
              <a:pPr/>
              <a:t>12</a:t>
            </a:fld>
            <a:endParaRPr lang="ru-RU" smtClean="0"/>
          </a:p>
        </p:txBody>
      </p:sp>
      <p:sp>
        <p:nvSpPr>
          <p:cNvPr id="4098" name="Rectangle 2"/>
          <p:cNvSpPr>
            <a:spLocks noGrp="1" noChangeArrowheads="1"/>
          </p:cNvSpPr>
          <p:nvPr>
            <p:ph type="title"/>
          </p:nvPr>
        </p:nvSpPr>
        <p:spPr>
          <a:xfrm>
            <a:off x="611560" y="42138"/>
            <a:ext cx="7776864" cy="1066800"/>
          </a:xfrm>
        </p:spPr>
        <p:txBody>
          <a:bodyPr/>
          <a:lstStyle/>
          <a:p>
            <a:pPr eaLnBrk="1" hangingPunct="1">
              <a:lnSpc>
                <a:spcPct val="85000"/>
              </a:lnSpc>
              <a:defRPr/>
            </a:pPr>
            <a:r>
              <a:rPr lang="en-US" sz="3600" b="1" dirty="0" smtClean="0">
                <a:solidFill>
                  <a:schemeClr val="accent6"/>
                </a:solidFill>
              </a:rPr>
              <a:t/>
            </a:r>
            <a:br>
              <a:rPr lang="en-US" sz="3600" b="1" dirty="0" smtClean="0">
                <a:solidFill>
                  <a:schemeClr val="accent6"/>
                </a:solidFill>
              </a:rPr>
            </a:br>
            <a:r>
              <a:rPr lang="en-US" sz="3600" b="1" dirty="0" smtClean="0">
                <a:solidFill>
                  <a:schemeClr val="accent6"/>
                </a:solidFill>
              </a:rPr>
              <a:t/>
            </a:r>
            <a:br>
              <a:rPr lang="en-US" sz="3600" b="1" dirty="0" smtClean="0">
                <a:solidFill>
                  <a:schemeClr val="accent6"/>
                </a:solidFill>
              </a:rPr>
            </a:br>
            <a:r>
              <a:rPr lang="ru-RU" sz="3600" b="1" dirty="0" smtClean="0">
                <a:solidFill>
                  <a:schemeClr val="accent6"/>
                </a:solidFill>
                <a:effectLst>
                  <a:outerShdw blurRad="38100" dist="38100" dir="2700000" algn="tl">
                    <a:srgbClr val="C0C0C0"/>
                  </a:outerShdw>
                </a:effectLst>
              </a:rPr>
              <a:t>Основные показатели совокупного выпуска и дохода</a:t>
            </a:r>
            <a:r>
              <a:rPr lang="en-US" sz="3600" b="1" dirty="0" smtClean="0">
                <a:solidFill>
                  <a:schemeClr val="accent6"/>
                </a:solidFill>
              </a:rPr>
              <a:t/>
            </a:r>
            <a:br>
              <a:rPr lang="en-US" sz="3600" b="1" dirty="0" smtClean="0">
                <a:solidFill>
                  <a:schemeClr val="accent6"/>
                </a:solidFill>
              </a:rPr>
            </a:br>
            <a:r>
              <a:rPr lang="en-US" sz="3600" b="1" dirty="0" smtClean="0">
                <a:solidFill>
                  <a:schemeClr val="accent6"/>
                </a:solidFill>
              </a:rPr>
              <a:t>  </a:t>
            </a:r>
            <a:r>
              <a:rPr lang="en-US" sz="2800" b="1" dirty="0" smtClean="0">
                <a:solidFill>
                  <a:schemeClr val="accent6"/>
                </a:solidFill>
              </a:rPr>
              <a:t>     </a:t>
            </a:r>
            <a:br>
              <a:rPr lang="en-US" sz="2800" b="1" dirty="0" smtClean="0">
                <a:solidFill>
                  <a:schemeClr val="accent6"/>
                </a:solidFill>
              </a:rPr>
            </a:br>
            <a:r>
              <a:rPr lang="ru-RU" sz="2800" b="1" dirty="0" smtClean="0">
                <a:solidFill>
                  <a:schemeClr val="accent6"/>
                </a:solidFill>
              </a:rPr>
              <a:t>	</a:t>
            </a:r>
          </a:p>
        </p:txBody>
      </p:sp>
      <p:sp>
        <p:nvSpPr>
          <p:cNvPr id="4099" name="Rectangle 3"/>
          <p:cNvSpPr>
            <a:spLocks noGrp="1" noChangeArrowheads="1"/>
          </p:cNvSpPr>
          <p:nvPr>
            <p:ph type="body" sz="half" idx="1"/>
          </p:nvPr>
        </p:nvSpPr>
        <p:spPr>
          <a:xfrm>
            <a:off x="323850" y="2349500"/>
            <a:ext cx="4267200" cy="3733800"/>
          </a:xfrm>
          <a:ln w="38100">
            <a:solidFill>
              <a:srgbClr val="339933"/>
            </a:solidFill>
          </a:ln>
        </p:spPr>
        <p:txBody>
          <a:bodyPr/>
          <a:lstStyle/>
          <a:p>
            <a:pPr eaLnBrk="1" hangingPunct="1">
              <a:lnSpc>
                <a:spcPct val="80000"/>
              </a:lnSpc>
              <a:buFontTx/>
              <a:buNone/>
              <a:defRPr/>
            </a:pPr>
            <a:r>
              <a:rPr lang="en-US" sz="2000" dirty="0" smtClean="0"/>
              <a:t>     </a:t>
            </a:r>
            <a:r>
              <a:rPr lang="ru-RU" sz="2000" dirty="0" smtClean="0"/>
              <a:t>Основные измерители </a:t>
            </a:r>
            <a:r>
              <a:rPr lang="en-US" sz="2000" dirty="0" smtClean="0"/>
              <a:t> </a:t>
            </a:r>
          </a:p>
          <a:p>
            <a:pPr eaLnBrk="1" hangingPunct="1">
              <a:lnSpc>
                <a:spcPct val="80000"/>
              </a:lnSpc>
              <a:spcBef>
                <a:spcPct val="0"/>
              </a:spcBef>
              <a:buFontTx/>
              <a:buNone/>
              <a:defRPr/>
            </a:pPr>
            <a:r>
              <a:rPr lang="en-US" sz="2000" dirty="0" smtClean="0"/>
              <a:t>     </a:t>
            </a:r>
            <a:r>
              <a:rPr lang="ru-RU" sz="2000" u="sng" dirty="0" smtClean="0">
                <a:solidFill>
                  <a:srgbClr val="339933"/>
                </a:solidFill>
                <a:effectLst>
                  <a:outerShdw blurRad="38100" dist="38100" dir="2700000" algn="tl">
                    <a:srgbClr val="C0C0C0"/>
                  </a:outerShdw>
                </a:effectLst>
              </a:rPr>
              <a:t>совокупного выпуска</a:t>
            </a:r>
            <a:r>
              <a:rPr lang="en-US" sz="2000" dirty="0" smtClean="0">
                <a:solidFill>
                  <a:srgbClr val="339933"/>
                </a:solidFill>
              </a:rPr>
              <a:t>:</a:t>
            </a:r>
          </a:p>
          <a:p>
            <a:pPr eaLnBrk="1" hangingPunct="1">
              <a:lnSpc>
                <a:spcPct val="80000"/>
              </a:lnSpc>
              <a:defRPr/>
            </a:pPr>
            <a:r>
              <a:rPr lang="ru-RU" sz="2000" b="1" dirty="0" smtClean="0">
                <a:solidFill>
                  <a:srgbClr val="339933"/>
                </a:solidFill>
                <a:effectLst>
                  <a:outerShdw blurRad="38100" dist="38100" dir="2700000" algn="tl">
                    <a:srgbClr val="C0C0C0"/>
                  </a:outerShdw>
                </a:effectLst>
              </a:rPr>
              <a:t>Валовой внутренний продукт (ВВП)</a:t>
            </a:r>
            <a:endParaRPr lang="en-US" sz="2000" b="1" dirty="0" smtClean="0">
              <a:solidFill>
                <a:srgbClr val="339933"/>
              </a:solidFill>
              <a:effectLst>
                <a:outerShdw blurRad="38100" dist="38100" dir="2700000" algn="tl">
                  <a:srgbClr val="C0C0C0"/>
                </a:outerShdw>
              </a:effectLst>
            </a:endParaRPr>
          </a:p>
          <a:p>
            <a:pPr eaLnBrk="1" hangingPunct="1">
              <a:lnSpc>
                <a:spcPct val="80000"/>
              </a:lnSpc>
              <a:defRPr/>
            </a:pPr>
            <a:r>
              <a:rPr lang="ru-RU" sz="2000" b="1" dirty="0" smtClean="0">
                <a:solidFill>
                  <a:srgbClr val="339933"/>
                </a:solidFill>
                <a:effectLst>
                  <a:outerShdw blurRad="38100" dist="38100" dir="2700000" algn="tl">
                    <a:srgbClr val="C0C0C0"/>
                  </a:outerShdw>
                </a:effectLst>
              </a:rPr>
              <a:t>Чистый внутренний продукт (ЧВП)</a:t>
            </a:r>
            <a:endParaRPr lang="en-US" sz="2000" b="1" dirty="0" smtClean="0">
              <a:solidFill>
                <a:srgbClr val="339933"/>
              </a:solidFill>
              <a:effectLst>
                <a:outerShdw blurRad="38100" dist="38100" dir="2700000" algn="tl">
                  <a:srgbClr val="C0C0C0"/>
                </a:outerShdw>
              </a:effectLst>
            </a:endParaRPr>
          </a:p>
          <a:p>
            <a:pPr eaLnBrk="1" hangingPunct="1">
              <a:lnSpc>
                <a:spcPct val="80000"/>
              </a:lnSpc>
              <a:defRPr/>
            </a:pPr>
            <a:r>
              <a:rPr lang="ru-RU" sz="2000" b="1" dirty="0" smtClean="0">
                <a:solidFill>
                  <a:schemeClr val="folHlink"/>
                </a:solidFill>
                <a:effectLst>
                  <a:outerShdw blurRad="38100" dist="38100" dir="2700000" algn="tl">
                    <a:srgbClr val="C0C0C0"/>
                  </a:outerShdw>
                </a:effectLst>
              </a:rPr>
              <a:t>Валовой национальный продукт (ВНП)</a:t>
            </a:r>
            <a:endParaRPr lang="en-US" sz="2000" b="1" dirty="0" smtClean="0">
              <a:solidFill>
                <a:schemeClr val="folHlink"/>
              </a:solidFill>
              <a:effectLst>
                <a:outerShdw blurRad="38100" dist="38100" dir="2700000" algn="tl">
                  <a:srgbClr val="C0C0C0"/>
                </a:outerShdw>
              </a:effectLst>
            </a:endParaRPr>
          </a:p>
          <a:p>
            <a:pPr eaLnBrk="1" hangingPunct="1">
              <a:lnSpc>
                <a:spcPct val="80000"/>
              </a:lnSpc>
              <a:defRPr/>
            </a:pPr>
            <a:r>
              <a:rPr lang="ru-RU" sz="2000" b="1" dirty="0" smtClean="0">
                <a:solidFill>
                  <a:schemeClr val="folHlink"/>
                </a:solidFill>
                <a:effectLst>
                  <a:outerShdw blurRad="38100" dist="38100" dir="2700000" algn="tl">
                    <a:srgbClr val="C0C0C0"/>
                  </a:outerShdw>
                </a:effectLst>
              </a:rPr>
              <a:t>Чистый национальный  продукт (ЧНП)</a:t>
            </a:r>
          </a:p>
        </p:txBody>
      </p:sp>
      <p:sp>
        <p:nvSpPr>
          <p:cNvPr id="4100" name="Rectangle 4"/>
          <p:cNvSpPr>
            <a:spLocks noGrp="1" noChangeArrowheads="1"/>
          </p:cNvSpPr>
          <p:nvPr>
            <p:ph type="body" sz="half" idx="2"/>
          </p:nvPr>
        </p:nvSpPr>
        <p:spPr>
          <a:xfrm>
            <a:off x="4859338" y="2349500"/>
            <a:ext cx="3940175" cy="3733800"/>
          </a:xfrm>
          <a:ln w="38100">
            <a:solidFill>
              <a:schemeClr val="accent2"/>
            </a:solidFill>
          </a:ln>
        </p:spPr>
        <p:txBody>
          <a:bodyPr/>
          <a:lstStyle/>
          <a:p>
            <a:pPr eaLnBrk="1" hangingPunct="1">
              <a:lnSpc>
                <a:spcPct val="80000"/>
              </a:lnSpc>
              <a:spcBef>
                <a:spcPct val="50000"/>
              </a:spcBef>
              <a:buFontTx/>
              <a:buNone/>
              <a:defRPr/>
            </a:pPr>
            <a:r>
              <a:rPr lang="en-US" sz="1800" dirty="0" smtClean="0"/>
              <a:t> </a:t>
            </a:r>
            <a:r>
              <a:rPr lang="ru-RU" sz="1800" dirty="0" smtClean="0"/>
              <a:t>  </a:t>
            </a:r>
            <a:r>
              <a:rPr lang="ru-RU" sz="2000" dirty="0" smtClean="0"/>
              <a:t>Основные измерители </a:t>
            </a:r>
            <a:r>
              <a:rPr lang="ru-RU" sz="2000" u="sng" dirty="0" smtClean="0">
                <a:solidFill>
                  <a:schemeClr val="accent2"/>
                </a:solidFill>
                <a:effectLst>
                  <a:outerShdw blurRad="38100" dist="38100" dir="2700000" algn="tl">
                    <a:srgbClr val="C0C0C0"/>
                  </a:outerShdw>
                </a:effectLst>
              </a:rPr>
              <a:t>совокупного дохода</a:t>
            </a:r>
            <a:r>
              <a:rPr lang="en-US" sz="2000" dirty="0" smtClean="0"/>
              <a:t>:</a:t>
            </a:r>
          </a:p>
          <a:p>
            <a:pPr eaLnBrk="1" hangingPunct="1">
              <a:lnSpc>
                <a:spcPct val="80000"/>
              </a:lnSpc>
              <a:spcBef>
                <a:spcPct val="50000"/>
              </a:spcBef>
              <a:defRPr/>
            </a:pPr>
            <a:r>
              <a:rPr lang="ru-RU" sz="2000" b="1" dirty="0" smtClean="0">
                <a:solidFill>
                  <a:schemeClr val="accent2"/>
                </a:solidFill>
                <a:effectLst>
                  <a:outerShdw blurRad="38100" dist="38100" dir="2700000" algn="tl">
                    <a:srgbClr val="C0C0C0"/>
                  </a:outerShdw>
                </a:effectLst>
              </a:rPr>
              <a:t>Валовой национальный доход (ВНД)</a:t>
            </a:r>
            <a:endParaRPr lang="en-US" sz="2000" b="1" dirty="0" smtClean="0">
              <a:solidFill>
                <a:schemeClr val="accent2"/>
              </a:solidFill>
              <a:effectLst>
                <a:outerShdw blurRad="38100" dist="38100" dir="2700000" algn="tl">
                  <a:srgbClr val="C0C0C0"/>
                </a:outerShdw>
              </a:effectLst>
            </a:endParaRPr>
          </a:p>
          <a:p>
            <a:pPr eaLnBrk="1" hangingPunct="1">
              <a:lnSpc>
                <a:spcPct val="80000"/>
              </a:lnSpc>
              <a:spcBef>
                <a:spcPct val="50000"/>
              </a:spcBef>
              <a:defRPr/>
            </a:pPr>
            <a:r>
              <a:rPr lang="ru-RU" sz="2000" b="1" dirty="0" smtClean="0">
                <a:solidFill>
                  <a:schemeClr val="accent2"/>
                </a:solidFill>
                <a:effectLst>
                  <a:outerShdw blurRad="38100" dist="38100" dir="2700000" algn="tl">
                    <a:srgbClr val="C0C0C0"/>
                  </a:outerShdw>
                </a:effectLst>
              </a:rPr>
              <a:t>Чистый национальный доход (ЧНД)</a:t>
            </a:r>
          </a:p>
          <a:p>
            <a:pPr eaLnBrk="1" hangingPunct="1">
              <a:lnSpc>
                <a:spcPct val="80000"/>
              </a:lnSpc>
              <a:spcBef>
                <a:spcPct val="50000"/>
              </a:spcBef>
              <a:defRPr/>
            </a:pPr>
            <a:r>
              <a:rPr lang="ru-RU" sz="2000" b="1" dirty="0" smtClean="0">
                <a:solidFill>
                  <a:schemeClr val="accent2"/>
                </a:solidFill>
                <a:effectLst>
                  <a:outerShdw blurRad="38100" dist="38100" dir="2700000" algn="tl">
                    <a:srgbClr val="C0C0C0"/>
                  </a:outerShdw>
                </a:effectLst>
              </a:rPr>
              <a:t>Валовой располагаемый доход (ВРД)</a:t>
            </a:r>
          </a:p>
          <a:p>
            <a:pPr eaLnBrk="1" hangingPunct="1">
              <a:lnSpc>
                <a:spcPct val="80000"/>
              </a:lnSpc>
              <a:spcBef>
                <a:spcPct val="50000"/>
              </a:spcBef>
              <a:defRPr/>
            </a:pPr>
            <a:r>
              <a:rPr lang="ru-RU" sz="2000" b="1" dirty="0" smtClean="0">
                <a:solidFill>
                  <a:schemeClr val="folHlink"/>
                </a:solidFill>
                <a:effectLst>
                  <a:outerShdw blurRad="38100" dist="38100" dir="2700000" algn="tl">
                    <a:srgbClr val="C0C0C0"/>
                  </a:outerShdw>
                </a:effectLst>
              </a:rPr>
              <a:t>Личный доход (ЛД)</a:t>
            </a:r>
            <a:endParaRPr lang="en-US" sz="2000" b="1" dirty="0" smtClean="0">
              <a:solidFill>
                <a:schemeClr val="folHlink"/>
              </a:solidFill>
              <a:effectLst>
                <a:outerShdw blurRad="38100" dist="38100" dir="2700000" algn="tl">
                  <a:srgbClr val="C0C0C0"/>
                </a:outerShdw>
              </a:effectLst>
            </a:endParaRPr>
          </a:p>
          <a:p>
            <a:pPr eaLnBrk="1" hangingPunct="1">
              <a:lnSpc>
                <a:spcPct val="80000"/>
              </a:lnSpc>
              <a:spcBef>
                <a:spcPct val="50000"/>
              </a:spcBef>
              <a:defRPr/>
            </a:pPr>
            <a:r>
              <a:rPr lang="ru-RU" sz="2000" b="1" dirty="0" smtClean="0">
                <a:solidFill>
                  <a:schemeClr val="folHlink"/>
                </a:solidFill>
                <a:effectLst>
                  <a:outerShdw blurRad="38100" dist="38100" dir="2700000" algn="tl">
                    <a:srgbClr val="C0C0C0"/>
                  </a:outerShdw>
                </a:effectLst>
              </a:rPr>
              <a:t>Располагаемый личный доход (РЛД)</a:t>
            </a:r>
          </a:p>
        </p:txBody>
      </p:sp>
      <p:sp>
        <p:nvSpPr>
          <p:cNvPr id="4101" name="Text Box 5"/>
          <p:cNvSpPr txBox="1">
            <a:spLocks noChangeArrowheads="1"/>
          </p:cNvSpPr>
          <p:nvPr/>
        </p:nvSpPr>
        <p:spPr bwMode="auto">
          <a:xfrm>
            <a:off x="395288" y="1125538"/>
            <a:ext cx="8353425" cy="954087"/>
          </a:xfrm>
          <a:prstGeom prst="rect">
            <a:avLst/>
          </a:prstGeom>
          <a:noFill/>
          <a:ln w="9525">
            <a:noFill/>
            <a:miter lim="800000"/>
            <a:headEnd/>
            <a:tailEnd/>
          </a:ln>
        </p:spPr>
        <p:txBody>
          <a:bodyPr>
            <a:spAutoFit/>
          </a:bodyPr>
          <a:lstStyle/>
          <a:p>
            <a:pPr algn="ctr"/>
            <a:r>
              <a:rPr lang="ru-RU" sz="2800" b="1" dirty="0"/>
              <a:t>Цель – оценить и представить состояние экономики страны </a:t>
            </a:r>
            <a:r>
              <a:rPr lang="ru-RU" sz="2800" b="1" dirty="0" smtClean="0"/>
              <a:t>в виде </a:t>
            </a:r>
            <a:r>
              <a:rPr lang="ru-RU" sz="2800" b="1" dirty="0"/>
              <a:t>1-го числа.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dissolve">
                                      <p:cBhvr>
                                        <p:cTn id="7" dur="500"/>
                                        <p:tgtEl>
                                          <p:spTgt spid="41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99">
                                            <p:txEl>
                                              <p:charRg st="4294967295" end="4294967295"/>
                                            </p:txEl>
                                          </p:spTgt>
                                        </p:tgtEl>
                                        <p:attrNameLst>
                                          <p:attrName>style.visibility</p:attrName>
                                        </p:attrNameLst>
                                      </p:cBhvr>
                                      <p:to>
                                        <p:strVal val="visible"/>
                                      </p:to>
                                    </p:set>
                                    <p:animEffect transition="in" filter="wipe(up)">
                                      <p:cBhvr>
                                        <p:cTn id="12" dur="500"/>
                                        <p:tgtEl>
                                          <p:spTgt spid="4099">
                                            <p:txEl>
                                              <p:charRg st="4294967295" end="4294967295"/>
                                            </p:txEl>
                                          </p:spTgt>
                                        </p:tgtEl>
                                      </p:cBhvr>
                                    </p:animEffect>
                                  </p:childTnLst>
                                </p:cTn>
                              </p:par>
                            </p:childTnLst>
                          </p:cTn>
                        </p:par>
                        <p:par>
                          <p:cTn id="13" fill="hold" nodeType="afterGroup">
                            <p:stCondLst>
                              <p:cond delay="500"/>
                            </p:stCondLst>
                            <p:childTnLst>
                              <p:par>
                                <p:cTn id="14" presetID="22" presetClass="entr" presetSubtype="1" fill="hold" grpId="0" nodeType="afterEffect">
                                  <p:stCondLst>
                                    <p:cond delay="2000"/>
                                  </p:stCondLst>
                                  <p:childTnLst>
                                    <p:set>
                                      <p:cBhvr>
                                        <p:cTn id="15" dur="1" fill="hold">
                                          <p:stCondLst>
                                            <p:cond delay="0"/>
                                          </p:stCondLst>
                                        </p:cTn>
                                        <p:tgtEl>
                                          <p:spTgt spid="4100">
                                            <p:txEl>
                                              <p:charRg st="4294967295" end="4294967295"/>
                                            </p:txEl>
                                          </p:spTgt>
                                        </p:tgtEl>
                                        <p:attrNameLst>
                                          <p:attrName>style.visibility</p:attrName>
                                        </p:attrNameLst>
                                      </p:cBhvr>
                                      <p:to>
                                        <p:strVal val="visible"/>
                                      </p:to>
                                    </p:set>
                                    <p:animEffect transition="in" filter="wipe(up)">
                                      <p:cBhvr>
                                        <p:cTn id="16" dur="500"/>
                                        <p:tgtEl>
                                          <p:spTgt spid="4100">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autoUpdateAnimBg="0"/>
      <p:bldP spid="4100" grpId="0" autoUpdateAnimBg="0"/>
      <p:bldP spid="410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55650" y="260350"/>
            <a:ext cx="7772400" cy="1143000"/>
          </a:xfrm>
        </p:spPr>
        <p:txBody>
          <a:bodyPr/>
          <a:lstStyle/>
          <a:p>
            <a:r>
              <a:rPr lang="ru-RU" b="1" dirty="0" smtClean="0">
                <a:solidFill>
                  <a:schemeClr val="accent6"/>
                </a:solidFill>
              </a:rPr>
              <a:t>ВВП (</a:t>
            </a:r>
            <a:r>
              <a:rPr lang="en-US" b="1" dirty="0" smtClean="0">
                <a:solidFill>
                  <a:schemeClr val="accent6"/>
                </a:solidFill>
              </a:rPr>
              <a:t>GDP</a:t>
            </a:r>
            <a:r>
              <a:rPr lang="ru-RU" b="1" dirty="0" smtClean="0">
                <a:solidFill>
                  <a:schemeClr val="accent6"/>
                </a:solidFill>
              </a:rPr>
              <a:t>) и ВНД</a:t>
            </a:r>
            <a:r>
              <a:rPr lang="en-US" b="1" dirty="0" smtClean="0">
                <a:solidFill>
                  <a:schemeClr val="accent6"/>
                </a:solidFill>
              </a:rPr>
              <a:t> (GNI)</a:t>
            </a:r>
            <a:endParaRPr lang="ru-RU" b="1" dirty="0" smtClean="0">
              <a:solidFill>
                <a:schemeClr val="accent6"/>
              </a:solidFill>
            </a:endParaRPr>
          </a:p>
        </p:txBody>
      </p:sp>
      <p:sp>
        <p:nvSpPr>
          <p:cNvPr id="5" name="TextBox 4"/>
          <p:cNvSpPr txBox="1"/>
          <p:nvPr/>
        </p:nvSpPr>
        <p:spPr>
          <a:xfrm>
            <a:off x="611560" y="1700808"/>
            <a:ext cx="8280920" cy="230832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ru-RU" sz="4800" b="1" dirty="0" smtClean="0"/>
              <a:t>Валовой внутренний продукт (ВВП) – показатель совокупного производства.</a:t>
            </a:r>
          </a:p>
        </p:txBody>
      </p:sp>
      <p:sp>
        <p:nvSpPr>
          <p:cNvPr id="6" name="TextBox 5"/>
          <p:cNvSpPr txBox="1"/>
          <p:nvPr/>
        </p:nvSpPr>
        <p:spPr>
          <a:xfrm>
            <a:off x="611560" y="4077072"/>
            <a:ext cx="8280920" cy="186512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nSpc>
                <a:spcPct val="80000"/>
              </a:lnSpc>
            </a:pPr>
            <a:r>
              <a:rPr lang="ru-RU" sz="4800" b="1" dirty="0" smtClean="0">
                <a:solidFill>
                  <a:schemeClr val="bg1"/>
                </a:solidFill>
              </a:rPr>
              <a:t>Валовой национальный доход (ВНД) – показатель совокупного дохода.</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Номер слайда 3"/>
          <p:cNvSpPr>
            <a:spLocks noGrp="1"/>
          </p:cNvSpPr>
          <p:nvPr>
            <p:ph type="sldNum" sz="quarter" idx="12"/>
          </p:nvPr>
        </p:nvSpPr>
        <p:spPr>
          <a:xfrm>
            <a:off x="6622241" y="5945590"/>
            <a:ext cx="2338824" cy="471978"/>
          </a:xfrm>
          <a:noFill/>
          <a:ln>
            <a:miter lim="800000"/>
            <a:headEnd/>
            <a:tailEnd/>
          </a:ln>
        </p:spPr>
        <p:txBody>
          <a:bodyPr/>
          <a:lstStyle/>
          <a:p>
            <a:fld id="{858F5D9D-1A04-4582-916B-1F8A3ACF4F1B}" type="slidenum">
              <a:rPr lang="ru-RU" smtClean="0"/>
              <a:pPr/>
              <a:t>14</a:t>
            </a:fld>
            <a:endParaRPr lang="ru-RU" smtClean="0"/>
          </a:p>
        </p:txBody>
      </p:sp>
      <p:sp>
        <p:nvSpPr>
          <p:cNvPr id="70658" name="Rectangle 2"/>
          <p:cNvSpPr>
            <a:spLocks noChangeArrowheads="1"/>
          </p:cNvSpPr>
          <p:nvPr/>
        </p:nvSpPr>
        <p:spPr bwMode="auto">
          <a:xfrm>
            <a:off x="30163" y="95250"/>
            <a:ext cx="9104312" cy="646973"/>
          </a:xfrm>
          <a:prstGeom prst="rect">
            <a:avLst/>
          </a:prstGeom>
          <a:noFill/>
          <a:ln>
            <a:noFill/>
          </a:ln>
          <a:effectLst>
            <a:outerShdw dist="17961" dir="2700000" algn="ctr" rotWithShape="0">
              <a:schemeClr val="bg2"/>
            </a:outerShdw>
          </a:effectLst>
          <a:extLst/>
        </p:spPr>
        <p:txBody>
          <a:bodyPr lIns="92075" tIns="46038" rIns="92075" bIns="46038">
            <a:spAutoFit/>
          </a:bodyPr>
          <a:lstStyle/>
          <a:p>
            <a:pPr algn="ctr" eaLnBrk="0" hangingPunct="0">
              <a:defRPr/>
            </a:pPr>
            <a:r>
              <a:rPr lang="ru-RU" sz="3600" b="1" dirty="0" smtClean="0">
                <a:ln>
                  <a:solidFill>
                    <a:srgbClr val="3333CC"/>
                  </a:solidFill>
                </a:ln>
                <a:solidFill>
                  <a:srgbClr val="3333CC"/>
                </a:solidFill>
                <a:effectLst>
                  <a:reflection blurRad="6350" stA="60000" endA="900" endPos="58000" dir="5400000" sy="-100000" algn="bl" rotWithShape="0"/>
                </a:effectLst>
              </a:rPr>
              <a:t>2-х секторная модель круговых потоков</a:t>
            </a:r>
            <a:endParaRPr lang="en-GB" sz="3600" b="1" dirty="0">
              <a:ln>
                <a:solidFill>
                  <a:srgbClr val="3333CC"/>
                </a:solidFill>
              </a:ln>
              <a:solidFill>
                <a:srgbClr val="3333CC"/>
              </a:solidFill>
              <a:effectLst>
                <a:reflection blurRad="6350" stA="60000" endA="900" endPos="58000" dir="5400000" sy="-100000" algn="bl" rotWithShape="0"/>
              </a:effectLst>
            </a:endParaRPr>
          </a:p>
        </p:txBody>
      </p:sp>
      <p:graphicFrame>
        <p:nvGraphicFramePr>
          <p:cNvPr id="1026" name="Object 5"/>
          <p:cNvGraphicFramePr>
            <a:graphicFrameLocks noChangeAspect="1"/>
          </p:cNvGraphicFramePr>
          <p:nvPr/>
        </p:nvGraphicFramePr>
        <p:xfrm>
          <a:off x="3269441" y="3958282"/>
          <a:ext cx="2982000" cy="2611686"/>
        </p:xfrm>
        <a:graphic>
          <a:graphicData uri="http://schemas.openxmlformats.org/presentationml/2006/ole">
            <mc:AlternateContent xmlns:mc="http://schemas.openxmlformats.org/markup-compatibility/2006">
              <mc:Choice xmlns:v="urn:schemas-microsoft-com:vml" Requires="v">
                <p:oleObj spid="_x0000_s215074" name="Clip" r:id="rId3" imgW="1108253" imgH="1632204" progId="">
                  <p:embed/>
                </p:oleObj>
              </mc:Choice>
              <mc:Fallback>
                <p:oleObj name="Clip" r:id="rId3" imgW="1108253" imgH="1632204" progId="">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t="7588" r="3009" b="17120"/>
                      <a:stretch>
                        <a:fillRect/>
                      </a:stretch>
                    </p:blipFill>
                    <p:spPr bwMode="auto">
                      <a:xfrm>
                        <a:off x="3269441" y="3958282"/>
                        <a:ext cx="2982000" cy="26116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62" name="Arc 6"/>
          <p:cNvSpPr>
            <a:spLocks/>
          </p:cNvSpPr>
          <p:nvPr/>
        </p:nvSpPr>
        <p:spPr bwMode="auto">
          <a:xfrm>
            <a:off x="1328673" y="2132856"/>
            <a:ext cx="1754118" cy="3705354"/>
          </a:xfrm>
          <a:custGeom>
            <a:avLst/>
            <a:gdLst>
              <a:gd name="T0" fmla="*/ 2147483647 w 21600"/>
              <a:gd name="T1" fmla="*/ 2147483647 h 43109"/>
              <a:gd name="T2" fmla="*/ 2147483647 w 21600"/>
              <a:gd name="T3" fmla="*/ 0 h 43109"/>
              <a:gd name="T4" fmla="*/ 2147483647 w 21600"/>
              <a:gd name="T5" fmla="*/ 2147483647 h 43109"/>
              <a:gd name="T6" fmla="*/ 0 60000 65536"/>
              <a:gd name="T7" fmla="*/ 0 60000 65536"/>
              <a:gd name="T8" fmla="*/ 0 60000 65536"/>
              <a:gd name="T9" fmla="*/ 0 w 21600"/>
              <a:gd name="T10" fmla="*/ 0 h 43109"/>
              <a:gd name="T11" fmla="*/ 21600 w 21600"/>
              <a:gd name="T12" fmla="*/ 43109 h 43109"/>
            </a:gdLst>
            <a:ahLst/>
            <a:cxnLst>
              <a:cxn ang="T6">
                <a:pos x="T0" y="T1"/>
              </a:cxn>
              <a:cxn ang="T7">
                <a:pos x="T2" y="T3"/>
              </a:cxn>
              <a:cxn ang="T8">
                <a:pos x="T4" y="T5"/>
              </a:cxn>
            </a:cxnLst>
            <a:rect l="T9" t="T10" r="T11" b="T12"/>
            <a:pathLst>
              <a:path w="21600" h="43109" fill="none" extrusionOk="0">
                <a:moveTo>
                  <a:pt x="21384" y="43108"/>
                </a:moveTo>
                <a:cubicBezTo>
                  <a:pt x="9539" y="42990"/>
                  <a:pt x="0" y="33355"/>
                  <a:pt x="0" y="21510"/>
                </a:cubicBezTo>
                <a:cubicBezTo>
                  <a:pt x="-1" y="10342"/>
                  <a:pt x="8512" y="1016"/>
                  <a:pt x="19632" y="-1"/>
                </a:cubicBezTo>
              </a:path>
              <a:path w="21600" h="43109" stroke="0" extrusionOk="0">
                <a:moveTo>
                  <a:pt x="21384" y="43108"/>
                </a:moveTo>
                <a:cubicBezTo>
                  <a:pt x="9539" y="42990"/>
                  <a:pt x="0" y="33355"/>
                  <a:pt x="0" y="21510"/>
                </a:cubicBezTo>
                <a:cubicBezTo>
                  <a:pt x="-1" y="10342"/>
                  <a:pt x="8512" y="1016"/>
                  <a:pt x="19632" y="-1"/>
                </a:cubicBezTo>
                <a:lnTo>
                  <a:pt x="21600" y="21510"/>
                </a:lnTo>
                <a:lnTo>
                  <a:pt x="21384" y="43108"/>
                </a:lnTo>
                <a:close/>
              </a:path>
            </a:pathLst>
          </a:custGeom>
          <a:noFill/>
          <a:ln w="57150" cap="rnd">
            <a:solidFill>
              <a:schemeClr val="tx1"/>
            </a:solidFill>
            <a:round/>
            <a:headEnd type="stealth" w="med" len="lg"/>
            <a:tailEnd type="none" w="sm" len="sm"/>
          </a:ln>
        </p:spPr>
        <p:txBody>
          <a:bodyPr wrap="none" anchor="ctr"/>
          <a:lstStyle/>
          <a:p>
            <a:endParaRPr lang="ru-RU"/>
          </a:p>
        </p:txBody>
      </p:sp>
      <p:sp>
        <p:nvSpPr>
          <p:cNvPr id="70663" name="Arc 7"/>
          <p:cNvSpPr>
            <a:spLocks/>
          </p:cNvSpPr>
          <p:nvPr/>
        </p:nvSpPr>
        <p:spPr bwMode="auto">
          <a:xfrm>
            <a:off x="5793169" y="2132856"/>
            <a:ext cx="2062063" cy="3749601"/>
          </a:xfrm>
          <a:custGeom>
            <a:avLst/>
            <a:gdLst>
              <a:gd name="T0" fmla="*/ 2147483647 w 21600"/>
              <a:gd name="T1" fmla="*/ 0 h 42817"/>
              <a:gd name="T2" fmla="*/ 2147483647 w 21600"/>
              <a:gd name="T3" fmla="*/ 2147483647 h 42817"/>
              <a:gd name="T4" fmla="*/ 0 w 21600"/>
              <a:gd name="T5" fmla="*/ 2147483647 h 42817"/>
              <a:gd name="T6" fmla="*/ 0 60000 65536"/>
              <a:gd name="T7" fmla="*/ 0 60000 65536"/>
              <a:gd name="T8" fmla="*/ 0 60000 65536"/>
              <a:gd name="T9" fmla="*/ 0 w 21600"/>
              <a:gd name="T10" fmla="*/ 0 h 42817"/>
              <a:gd name="T11" fmla="*/ 21600 w 21600"/>
              <a:gd name="T12" fmla="*/ 42817 h 42817"/>
            </a:gdLst>
            <a:ahLst/>
            <a:cxnLst>
              <a:cxn ang="T6">
                <a:pos x="T0" y="T1"/>
              </a:cxn>
              <a:cxn ang="T7">
                <a:pos x="T2" y="T3"/>
              </a:cxn>
              <a:cxn ang="T8">
                <a:pos x="T4" y="T5"/>
              </a:cxn>
            </a:cxnLst>
            <a:rect l="T9" t="T10" r="T11" b="T12"/>
            <a:pathLst>
              <a:path w="21600" h="42817" fill="none" extrusionOk="0">
                <a:moveTo>
                  <a:pt x="2612" y="-1"/>
                </a:moveTo>
                <a:cubicBezTo>
                  <a:pt x="13451" y="1319"/>
                  <a:pt x="21600" y="10521"/>
                  <a:pt x="21600" y="21441"/>
                </a:cubicBezTo>
                <a:cubicBezTo>
                  <a:pt x="21600" y="32170"/>
                  <a:pt x="13724" y="41273"/>
                  <a:pt x="3105" y="42816"/>
                </a:cubicBezTo>
              </a:path>
              <a:path w="21600" h="42817" stroke="0" extrusionOk="0">
                <a:moveTo>
                  <a:pt x="2612" y="-1"/>
                </a:moveTo>
                <a:cubicBezTo>
                  <a:pt x="13451" y="1319"/>
                  <a:pt x="21600" y="10521"/>
                  <a:pt x="21600" y="21441"/>
                </a:cubicBezTo>
                <a:cubicBezTo>
                  <a:pt x="21600" y="32170"/>
                  <a:pt x="13724" y="41273"/>
                  <a:pt x="3105" y="42816"/>
                </a:cubicBezTo>
                <a:lnTo>
                  <a:pt x="0" y="21441"/>
                </a:lnTo>
                <a:lnTo>
                  <a:pt x="2612" y="-1"/>
                </a:lnTo>
                <a:close/>
              </a:path>
            </a:pathLst>
          </a:custGeom>
          <a:noFill/>
          <a:ln w="57150" cap="rnd">
            <a:solidFill>
              <a:schemeClr val="tx2"/>
            </a:solidFill>
            <a:round/>
            <a:headEnd type="stealth" w="med" len="lg"/>
            <a:tailEnd type="none" w="sm" len="sm"/>
          </a:ln>
        </p:spPr>
        <p:txBody>
          <a:bodyPr wrap="none" anchor="ctr"/>
          <a:lstStyle/>
          <a:p>
            <a:endParaRPr lang="ru-RU"/>
          </a:p>
        </p:txBody>
      </p:sp>
      <p:graphicFrame>
        <p:nvGraphicFramePr>
          <p:cNvPr id="1027" name="Object 9"/>
          <p:cNvGraphicFramePr>
            <a:graphicFrameLocks noChangeAspect="1"/>
          </p:cNvGraphicFramePr>
          <p:nvPr/>
        </p:nvGraphicFramePr>
        <p:xfrm>
          <a:off x="3105928" y="914135"/>
          <a:ext cx="2820231" cy="2145871"/>
        </p:xfrm>
        <a:graphic>
          <a:graphicData uri="http://schemas.openxmlformats.org/presentationml/2006/ole">
            <mc:AlternateContent xmlns:mc="http://schemas.openxmlformats.org/markup-compatibility/2006">
              <mc:Choice xmlns:v="urn:schemas-microsoft-com:vml" Requires="v">
                <p:oleObj spid="_x0000_s215075" name="Clip" r:id="rId5" imgW="5905500" imgH="3697288" progId="">
                  <p:embed/>
                </p:oleObj>
              </mc:Choice>
              <mc:Fallback>
                <p:oleObj name="Clip" r:id="rId5" imgW="5905500" imgH="3697288" progId="">
                  <p:embed/>
                  <p:pic>
                    <p:nvPicPr>
                      <p:cNvPr id="0" name="Object 9"/>
                      <p:cNvPicPr>
                        <a:picLocks noChangeAspect="1" noChangeArrowheads="1"/>
                      </p:cNvPicPr>
                      <p:nvPr/>
                    </p:nvPicPr>
                    <p:blipFill>
                      <a:blip r:embed="rId6">
                        <a:lum bright="40000" contrast="52000"/>
                        <a:extLst>
                          <a:ext uri="{28A0092B-C50C-407E-A947-70E740481C1C}">
                            <a14:useLocalDpi xmlns:a14="http://schemas.microsoft.com/office/drawing/2010/main" val="0"/>
                          </a:ext>
                        </a:extLst>
                      </a:blip>
                      <a:srcRect/>
                      <a:stretch>
                        <a:fillRect/>
                      </a:stretch>
                    </p:blipFill>
                    <p:spPr bwMode="auto">
                      <a:xfrm>
                        <a:off x="3105928" y="914135"/>
                        <a:ext cx="2820231" cy="214587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64" name="Rectangle 8"/>
          <p:cNvSpPr>
            <a:spLocks noChangeArrowheads="1"/>
          </p:cNvSpPr>
          <p:nvPr/>
        </p:nvSpPr>
        <p:spPr bwMode="auto">
          <a:xfrm rot="5400000">
            <a:off x="6866958" y="3654322"/>
            <a:ext cx="2656085" cy="477250"/>
          </a:xfrm>
          <a:prstGeom prst="rect">
            <a:avLst/>
          </a:prstGeom>
          <a:noFill/>
          <a:ln w="9525">
            <a:noFill/>
            <a:miter lim="800000"/>
            <a:headEnd/>
            <a:tailEnd/>
          </a:ln>
          <a:effectLst>
            <a:outerShdw dist="17961" dir="2700000" algn="ctr" rotWithShape="0">
              <a:schemeClr val="bg2"/>
            </a:outerShdw>
          </a:effectLst>
        </p:spPr>
        <p:txBody>
          <a:bodyPr wrap="square" lIns="92075" tIns="46038" rIns="92075" bIns="46038">
            <a:spAutoFit/>
          </a:bodyPr>
          <a:lstStyle/>
          <a:p>
            <a:pPr defTabSz="762000" eaLnBrk="0" hangingPunct="0">
              <a:defRPr/>
            </a:pPr>
            <a:r>
              <a:rPr lang="en-GB" b="1" dirty="0" smtClean="0">
                <a:ln>
                  <a:solidFill>
                    <a:srgbClr val="7030A0"/>
                  </a:solidFill>
                </a:ln>
                <a:solidFill>
                  <a:srgbClr val="7030A0"/>
                </a:solidFill>
                <a:effectLst>
                  <a:reflection blurRad="6350" stA="55000" endA="300" endPos="45500" dir="5400000" sy="-100000" algn="bl" rotWithShape="0"/>
                </a:effectLst>
                <a:latin typeface="Arial" pitchFamily="34" charset="0"/>
                <a:cs typeface="Arial" pitchFamily="34" charset="0"/>
              </a:rPr>
              <a:t>(3) </a:t>
            </a:r>
            <a:r>
              <a:rPr lang="ru-RU" b="1" dirty="0" smtClean="0">
                <a:ln>
                  <a:solidFill>
                    <a:srgbClr val="7030A0"/>
                  </a:solidFill>
                </a:ln>
                <a:solidFill>
                  <a:srgbClr val="7030A0"/>
                </a:solidFill>
                <a:effectLst>
                  <a:reflection blurRad="6350" stA="55000" endA="300" endPos="45500" dir="5400000" sy="-100000" algn="bl" rotWithShape="0"/>
                </a:effectLst>
              </a:rPr>
              <a:t>РАСХОДЫ</a:t>
            </a:r>
            <a:endParaRPr lang="en-GB" b="1" dirty="0">
              <a:ln>
                <a:solidFill>
                  <a:srgbClr val="7030A0"/>
                </a:solidFill>
              </a:ln>
              <a:solidFill>
                <a:srgbClr val="7030A0"/>
              </a:solidFill>
              <a:effectLst>
                <a:reflection blurRad="6350" stA="55000" endA="300" endPos="45500" dir="5400000" sy="-100000" algn="bl" rotWithShape="0"/>
              </a:effectLst>
            </a:endParaRPr>
          </a:p>
        </p:txBody>
      </p:sp>
      <p:sp>
        <p:nvSpPr>
          <p:cNvPr id="70660" name="Rectangle 4"/>
          <p:cNvSpPr>
            <a:spLocks noChangeArrowheads="1"/>
          </p:cNvSpPr>
          <p:nvPr/>
        </p:nvSpPr>
        <p:spPr bwMode="auto">
          <a:xfrm rot="16200000">
            <a:off x="-245358" y="3709854"/>
            <a:ext cx="2479118" cy="477250"/>
          </a:xfrm>
          <a:prstGeom prst="rect">
            <a:avLst/>
          </a:prstGeom>
          <a:noFill/>
          <a:ln>
            <a:noFill/>
          </a:ln>
          <a:effectLst>
            <a:outerShdw dist="17961" dir="2700000" algn="ctr" rotWithShape="0">
              <a:schemeClr val="bg2"/>
            </a:outerShdw>
          </a:effectLst>
          <a:extLst/>
        </p:spPr>
        <p:txBody>
          <a:bodyPr wrap="square" lIns="92075" tIns="46038" rIns="92075" bIns="46038">
            <a:spAutoFit/>
          </a:bodyPr>
          <a:lstStyle/>
          <a:p>
            <a:pPr algn="ctr" eaLnBrk="0" hangingPunct="0">
              <a:defRPr/>
            </a:pPr>
            <a:r>
              <a:rPr lang="en-GB" b="1" dirty="0" smtClean="0">
                <a:ln>
                  <a:solidFill>
                    <a:schemeClr val="accent1">
                      <a:lumMod val="75000"/>
                    </a:schemeClr>
                  </a:solidFill>
                </a:ln>
                <a:solidFill>
                  <a:schemeClr val="accent1">
                    <a:lumMod val="75000"/>
                  </a:schemeClr>
                </a:solidFill>
                <a:effectLst>
                  <a:reflection blurRad="6350" stA="55000" endA="300" endPos="45500" dir="5400000" sy="-100000" algn="bl" rotWithShape="0"/>
                </a:effectLst>
                <a:latin typeface="Arial" pitchFamily="34" charset="0"/>
                <a:cs typeface="Arial" pitchFamily="34" charset="0"/>
              </a:rPr>
              <a:t>(2) </a:t>
            </a:r>
            <a:r>
              <a:rPr lang="ru-RU" b="1" dirty="0" smtClean="0">
                <a:ln>
                  <a:solidFill>
                    <a:schemeClr val="accent1">
                      <a:lumMod val="75000"/>
                    </a:schemeClr>
                  </a:solidFill>
                </a:ln>
                <a:solidFill>
                  <a:schemeClr val="accent1">
                    <a:lumMod val="75000"/>
                  </a:schemeClr>
                </a:solidFill>
                <a:effectLst>
                  <a:reflection blurRad="6350" stA="55000" endA="300" endPos="45500" dir="5400000" sy="-100000" algn="bl" rotWithShape="0"/>
                </a:effectLst>
              </a:rPr>
              <a:t>ДОХОДЫ</a:t>
            </a:r>
            <a:endParaRPr lang="en-GB" b="1" dirty="0">
              <a:ln>
                <a:solidFill>
                  <a:schemeClr val="accent1">
                    <a:lumMod val="75000"/>
                  </a:schemeClr>
                </a:solidFill>
              </a:ln>
              <a:solidFill>
                <a:schemeClr val="accent1">
                  <a:lumMod val="75000"/>
                </a:schemeClr>
              </a:solidFill>
              <a:effectLst>
                <a:reflection blurRad="6350" stA="55000" endA="300" endPos="45500" dir="5400000" sy="-100000" algn="bl" rotWithShape="0"/>
              </a:effectLst>
            </a:endParaRPr>
          </a:p>
        </p:txBody>
      </p:sp>
      <p:sp>
        <p:nvSpPr>
          <p:cNvPr id="70659" name="Rectangle 3"/>
          <p:cNvSpPr>
            <a:spLocks noChangeArrowheads="1"/>
          </p:cNvSpPr>
          <p:nvPr/>
        </p:nvSpPr>
        <p:spPr bwMode="auto">
          <a:xfrm>
            <a:off x="2915816" y="3068960"/>
            <a:ext cx="3459352" cy="462307"/>
          </a:xfrm>
          <a:prstGeom prst="rect">
            <a:avLst/>
          </a:prstGeom>
          <a:noFill/>
          <a:ln>
            <a:noFill/>
          </a:ln>
          <a:effectLst>
            <a:outerShdw dist="17961" dir="2700000" algn="ctr" rotWithShape="0">
              <a:schemeClr val="bg2"/>
            </a:outerShdw>
          </a:effectLst>
          <a:extLst/>
        </p:spPr>
        <p:txBody>
          <a:bodyPr wrap="square" lIns="92075" tIns="46038" rIns="92075" bIns="46038">
            <a:spAutoFit/>
          </a:bodyPr>
          <a:lstStyle/>
          <a:p>
            <a:pPr algn="ctr" eaLnBrk="0" hangingPunct="0">
              <a:defRPr/>
            </a:pPr>
            <a:r>
              <a:rPr lang="en-GB" b="1" dirty="0">
                <a:ln>
                  <a:solidFill>
                    <a:srgbClr val="FF0000"/>
                  </a:solidFill>
                </a:ln>
                <a:solidFill>
                  <a:srgbClr val="FF0000"/>
                </a:solidFill>
                <a:effectLst>
                  <a:reflection blurRad="6350" stA="55000" endA="300" endPos="45500" dir="5400000" sy="-100000" algn="bl" rotWithShape="0"/>
                </a:effectLst>
                <a:latin typeface="Arial" pitchFamily="34" charset="0"/>
                <a:cs typeface="Arial" pitchFamily="34" charset="0"/>
              </a:rPr>
              <a:t>(1) </a:t>
            </a:r>
            <a:r>
              <a:rPr lang="ru-RU" b="1" dirty="0" smtClean="0">
                <a:ln>
                  <a:solidFill>
                    <a:srgbClr val="FF0000"/>
                  </a:solidFill>
                </a:ln>
                <a:solidFill>
                  <a:srgbClr val="FF0000"/>
                </a:solidFill>
                <a:effectLst>
                  <a:reflection blurRad="6350" stA="55000" endA="300" endPos="45500" dir="5400000" sy="-100000" algn="bl" rotWithShape="0"/>
                </a:effectLst>
              </a:rPr>
              <a:t>ПРОИЗВОДСТВО</a:t>
            </a:r>
            <a:endParaRPr lang="en-GB" b="1" dirty="0">
              <a:ln>
                <a:solidFill>
                  <a:srgbClr val="FF0000"/>
                </a:solidFill>
              </a:ln>
              <a:solidFill>
                <a:srgbClr val="FF0000"/>
              </a:solidFill>
              <a:effectLst>
                <a:reflection blurRad="6350" stA="55000" endA="300" endPos="455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0659"/>
                                        </p:tgtEl>
                                        <p:attrNameLst>
                                          <p:attrName>style.visibility</p:attrName>
                                        </p:attrNameLst>
                                      </p:cBhvr>
                                      <p:to>
                                        <p:strVal val="visible"/>
                                      </p:to>
                                    </p:set>
                                    <p:anim calcmode="lin" valueType="num">
                                      <p:cBhvr>
                                        <p:cTn id="7" dur="500" fill="hold"/>
                                        <p:tgtEl>
                                          <p:spTgt spid="70659"/>
                                        </p:tgtEl>
                                        <p:attrNameLst>
                                          <p:attrName>ppt_w</p:attrName>
                                        </p:attrNameLst>
                                      </p:cBhvr>
                                      <p:tavLst>
                                        <p:tav tm="0">
                                          <p:val>
                                            <p:fltVal val="0"/>
                                          </p:val>
                                        </p:tav>
                                        <p:tav tm="100000">
                                          <p:val>
                                            <p:strVal val="#ppt_w"/>
                                          </p:val>
                                        </p:tav>
                                      </p:tavLst>
                                    </p:anim>
                                    <p:anim calcmode="lin" valueType="num">
                                      <p:cBhvr>
                                        <p:cTn id="8" dur="500" fill="hold"/>
                                        <p:tgtEl>
                                          <p:spTgt spid="70659"/>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70660"/>
                                        </p:tgtEl>
                                        <p:attrNameLst>
                                          <p:attrName>style.visibility</p:attrName>
                                        </p:attrNameLst>
                                      </p:cBhvr>
                                      <p:to>
                                        <p:strVal val="visible"/>
                                      </p:to>
                                    </p:set>
                                    <p:anim calcmode="lin" valueType="num">
                                      <p:cBhvr>
                                        <p:cTn id="13" dur="500" fill="hold"/>
                                        <p:tgtEl>
                                          <p:spTgt spid="70660"/>
                                        </p:tgtEl>
                                        <p:attrNameLst>
                                          <p:attrName>ppt_w</p:attrName>
                                        </p:attrNameLst>
                                      </p:cBhvr>
                                      <p:tavLst>
                                        <p:tav tm="0">
                                          <p:val>
                                            <p:fltVal val="0"/>
                                          </p:val>
                                        </p:tav>
                                        <p:tav tm="100000">
                                          <p:val>
                                            <p:strVal val="#ppt_w"/>
                                          </p:val>
                                        </p:tav>
                                      </p:tavLst>
                                    </p:anim>
                                    <p:anim calcmode="lin" valueType="num">
                                      <p:cBhvr>
                                        <p:cTn id="14" dur="500" fill="hold"/>
                                        <p:tgtEl>
                                          <p:spTgt spid="70660"/>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70662"/>
                                        </p:tgtEl>
                                        <p:attrNameLst>
                                          <p:attrName>style.visibility</p:attrName>
                                        </p:attrNameLst>
                                      </p:cBhvr>
                                      <p:to>
                                        <p:strVal val="visible"/>
                                      </p:to>
                                    </p:set>
                                    <p:animEffect transition="in" filter="wipe(up)">
                                      <p:cBhvr>
                                        <p:cTn id="19" dur="500"/>
                                        <p:tgtEl>
                                          <p:spTgt spid="7066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7" presetClass="entr" presetSubtype="10" fill="hold" grpId="0" nodeType="clickEffect">
                                  <p:stCondLst>
                                    <p:cond delay="0"/>
                                  </p:stCondLst>
                                  <p:childTnLst>
                                    <p:set>
                                      <p:cBhvr>
                                        <p:cTn id="23" dur="1" fill="hold">
                                          <p:stCondLst>
                                            <p:cond delay="0"/>
                                          </p:stCondLst>
                                        </p:cTn>
                                        <p:tgtEl>
                                          <p:spTgt spid="70664"/>
                                        </p:tgtEl>
                                        <p:attrNameLst>
                                          <p:attrName>style.visibility</p:attrName>
                                        </p:attrNameLst>
                                      </p:cBhvr>
                                      <p:to>
                                        <p:strVal val="visible"/>
                                      </p:to>
                                    </p:set>
                                    <p:anim calcmode="lin" valueType="num">
                                      <p:cBhvr>
                                        <p:cTn id="24" dur="500" fill="hold"/>
                                        <p:tgtEl>
                                          <p:spTgt spid="70664"/>
                                        </p:tgtEl>
                                        <p:attrNameLst>
                                          <p:attrName>ppt_w</p:attrName>
                                        </p:attrNameLst>
                                      </p:cBhvr>
                                      <p:tavLst>
                                        <p:tav tm="0">
                                          <p:val>
                                            <p:fltVal val="0"/>
                                          </p:val>
                                        </p:tav>
                                        <p:tav tm="100000">
                                          <p:val>
                                            <p:strVal val="#ppt_w"/>
                                          </p:val>
                                        </p:tav>
                                      </p:tavLst>
                                    </p:anim>
                                    <p:anim calcmode="lin" valueType="num">
                                      <p:cBhvr>
                                        <p:cTn id="25" dur="500" fill="hold"/>
                                        <p:tgtEl>
                                          <p:spTgt spid="70664"/>
                                        </p:tgtEl>
                                        <p:attrNameLst>
                                          <p:attrName>ppt_h</p:attrName>
                                        </p:attrNameLst>
                                      </p:cBhvr>
                                      <p:tavLst>
                                        <p:tav tm="0">
                                          <p:val>
                                            <p:strVal val="#ppt_h"/>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0663"/>
                                        </p:tgtEl>
                                        <p:attrNameLst>
                                          <p:attrName>style.visibility</p:attrName>
                                        </p:attrNameLst>
                                      </p:cBhvr>
                                      <p:to>
                                        <p:strVal val="visible"/>
                                      </p:to>
                                    </p:set>
                                    <p:animEffect transition="in" filter="wipe(down)">
                                      <p:cBhvr>
                                        <p:cTn id="30" dur="500"/>
                                        <p:tgtEl>
                                          <p:spTgt spid="70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2" grpId="0" animBg="1"/>
      <p:bldP spid="70663" grpId="0" animBg="1"/>
      <p:bldP spid="70664" grpId="0" autoUpdateAnimBg="0"/>
      <p:bldP spid="70660" grpId="0" autoUpdateAnimBg="0"/>
      <p:bldP spid="7065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Номер слайда 5"/>
          <p:cNvSpPr>
            <a:spLocks noGrp="1"/>
          </p:cNvSpPr>
          <p:nvPr>
            <p:ph type="sldNum" sz="quarter" idx="12"/>
          </p:nvPr>
        </p:nvSpPr>
        <p:spPr>
          <a:noFill/>
          <a:ln>
            <a:miter lim="800000"/>
            <a:headEnd/>
            <a:tailEnd/>
          </a:ln>
        </p:spPr>
        <p:txBody>
          <a:bodyPr/>
          <a:lstStyle/>
          <a:p>
            <a:fld id="{1A74017F-B08C-4476-80FF-B63BD499DAC4}" type="slidenum">
              <a:rPr lang="ru-RU" smtClean="0"/>
              <a:pPr/>
              <a:t>15</a:t>
            </a:fld>
            <a:endParaRPr lang="ru-RU" smtClean="0"/>
          </a:p>
        </p:txBody>
      </p:sp>
      <p:sp>
        <p:nvSpPr>
          <p:cNvPr id="5123" name="Rectangle 3"/>
          <p:cNvSpPr>
            <a:spLocks noGrp="1" noChangeArrowheads="1"/>
          </p:cNvSpPr>
          <p:nvPr>
            <p:ph type="body" idx="1"/>
          </p:nvPr>
        </p:nvSpPr>
        <p:spPr>
          <a:xfrm>
            <a:off x="827584" y="1844824"/>
            <a:ext cx="7848600" cy="4536827"/>
          </a:xfrm>
        </p:spPr>
        <p:txBody>
          <a:bodyPr/>
          <a:lstStyle/>
          <a:p>
            <a:pPr marL="609600" indent="-609600" eaLnBrk="1" hangingPunct="1">
              <a:spcBef>
                <a:spcPts val="1200"/>
              </a:spcBef>
              <a:buFontTx/>
              <a:buAutoNum type="arabicParenR"/>
              <a:defRPr/>
            </a:pPr>
            <a:r>
              <a:rPr lang="ru-RU" sz="2800" b="1" dirty="0" smtClean="0">
                <a:solidFill>
                  <a:srgbClr val="FF0000"/>
                </a:solidFill>
                <a:effectLst>
                  <a:outerShdw blurRad="38100" dist="38100" dir="2700000" algn="tl">
                    <a:srgbClr val="C0C0C0"/>
                  </a:outerShdw>
                </a:effectLst>
              </a:rPr>
              <a:t>ВВП – стоимость товаров и услуг, </a:t>
            </a:r>
            <a:r>
              <a:rPr lang="ru-RU" sz="2800" b="1" i="1" dirty="0" smtClean="0">
                <a:solidFill>
                  <a:srgbClr val="FF0000"/>
                </a:solidFill>
                <a:effectLst>
                  <a:outerShdw blurRad="38100" dist="38100" dir="2700000" algn="tl">
                    <a:srgbClr val="C0C0C0"/>
                  </a:outerShdw>
                </a:effectLst>
              </a:rPr>
              <a:t>произведенных </a:t>
            </a:r>
            <a:r>
              <a:rPr lang="ru-RU" sz="2800" b="1" dirty="0" smtClean="0">
                <a:solidFill>
                  <a:srgbClr val="FF0000"/>
                </a:solidFill>
                <a:effectLst>
                  <a:outerShdw blurRad="38100" dist="38100" dir="2700000" algn="tl">
                    <a:srgbClr val="C0C0C0"/>
                  </a:outerShdw>
                </a:effectLst>
              </a:rPr>
              <a:t>в экономике страны.</a:t>
            </a:r>
          </a:p>
          <a:p>
            <a:pPr marL="609600" indent="-609600" eaLnBrk="1" hangingPunct="1">
              <a:spcBef>
                <a:spcPts val="1200"/>
              </a:spcBef>
              <a:buFontTx/>
              <a:buAutoNum type="arabicParenR"/>
              <a:defRPr/>
            </a:pPr>
            <a:r>
              <a:rPr lang="ru-RU" sz="2800" b="1" dirty="0" smtClean="0">
                <a:solidFill>
                  <a:srgbClr val="339933"/>
                </a:solidFill>
                <a:effectLst>
                  <a:outerShdw blurRad="38100" dist="38100" dir="2700000" algn="tl">
                    <a:srgbClr val="C0C0C0"/>
                  </a:outerShdw>
                </a:effectLst>
              </a:rPr>
              <a:t>ВВП – сумма доходов </a:t>
            </a:r>
            <a:r>
              <a:rPr lang="ru-RU" sz="2800" b="1" i="1" dirty="0" smtClean="0">
                <a:solidFill>
                  <a:srgbClr val="339933"/>
                </a:solidFill>
                <a:effectLst>
                  <a:outerShdw blurRad="38100" dist="38100" dir="2700000" algn="tl">
                    <a:srgbClr val="C0C0C0"/>
                  </a:outerShdw>
                </a:effectLst>
              </a:rPr>
              <a:t>созданных и распределенных </a:t>
            </a:r>
            <a:r>
              <a:rPr lang="ru-RU" sz="2800" b="1" dirty="0" smtClean="0">
                <a:solidFill>
                  <a:srgbClr val="339933"/>
                </a:solidFill>
                <a:effectLst>
                  <a:outerShdw blurRad="38100" dist="38100" dir="2700000" algn="tl">
                    <a:srgbClr val="C0C0C0"/>
                  </a:outerShdw>
                </a:effectLst>
              </a:rPr>
              <a:t>в результате производственной деятельности.</a:t>
            </a:r>
          </a:p>
          <a:p>
            <a:pPr marL="609600" indent="-609600" eaLnBrk="1" hangingPunct="1">
              <a:spcBef>
                <a:spcPts val="1200"/>
              </a:spcBef>
              <a:buFontTx/>
              <a:buAutoNum type="arabicParenR"/>
              <a:defRPr/>
            </a:pPr>
            <a:r>
              <a:rPr lang="ru-RU" sz="2800" b="1" dirty="0" smtClean="0">
                <a:solidFill>
                  <a:srgbClr val="9900CC"/>
                </a:solidFill>
              </a:rPr>
              <a:t>ВВП – сумма расходов совершенных в экономике страны на покупку товаров и оплату услуг.</a:t>
            </a:r>
          </a:p>
        </p:txBody>
      </p:sp>
      <p:sp>
        <p:nvSpPr>
          <p:cNvPr id="38916" name="Text Box 2057"/>
          <p:cNvSpPr txBox="1">
            <a:spLocks noChangeArrowheads="1"/>
          </p:cNvSpPr>
          <p:nvPr/>
        </p:nvSpPr>
        <p:spPr bwMode="auto">
          <a:xfrm>
            <a:off x="1259633" y="188640"/>
            <a:ext cx="6768751" cy="646331"/>
          </a:xfrm>
          <a:prstGeom prst="rect">
            <a:avLst/>
          </a:prstGeom>
          <a:noFill/>
          <a:ln w="9525">
            <a:noFill/>
            <a:miter lim="800000"/>
            <a:headEnd/>
            <a:tailEnd/>
          </a:ln>
        </p:spPr>
        <p:txBody>
          <a:bodyPr wrap="square">
            <a:spAutoFit/>
          </a:bodyPr>
          <a:lstStyle/>
          <a:p>
            <a:pPr>
              <a:spcBef>
                <a:spcPct val="50000"/>
              </a:spcBef>
            </a:pPr>
            <a:r>
              <a:rPr lang="ru-RU" sz="3600" b="1" dirty="0">
                <a:solidFill>
                  <a:srgbClr val="3333CC"/>
                </a:solidFill>
                <a:effectLst>
                  <a:reflection blurRad="6350" stA="60000" endA="900" endPos="58000" dir="5400000" sy="-100000" algn="bl" rotWithShape="0"/>
                </a:effectLst>
              </a:rPr>
              <a:t>Три способа определения ВВП</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left)">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left)">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wipe(left)">
                                      <p:cBhvr>
                                        <p:cTn id="17"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Номер слайда 5"/>
          <p:cNvSpPr>
            <a:spLocks noGrp="1"/>
          </p:cNvSpPr>
          <p:nvPr>
            <p:ph type="sldNum" sz="quarter" idx="12"/>
          </p:nvPr>
        </p:nvSpPr>
        <p:spPr>
          <a:noFill/>
          <a:ln>
            <a:miter lim="800000"/>
            <a:headEnd/>
            <a:tailEnd/>
          </a:ln>
        </p:spPr>
        <p:txBody>
          <a:bodyPr/>
          <a:lstStyle/>
          <a:p>
            <a:fld id="{874A6E2D-277E-4F2E-A870-80A1E25FC222}" type="slidenum">
              <a:rPr lang="ru-RU" smtClean="0"/>
              <a:pPr/>
              <a:t>16</a:t>
            </a:fld>
            <a:endParaRPr lang="ru-RU" smtClean="0"/>
          </a:p>
        </p:txBody>
      </p:sp>
      <p:sp>
        <p:nvSpPr>
          <p:cNvPr id="7170" name="Rectangle 2"/>
          <p:cNvSpPr>
            <a:spLocks noGrp="1" noChangeArrowheads="1"/>
          </p:cNvSpPr>
          <p:nvPr>
            <p:ph type="title"/>
          </p:nvPr>
        </p:nvSpPr>
        <p:spPr>
          <a:xfrm>
            <a:off x="827584" y="332656"/>
            <a:ext cx="7543800" cy="750912"/>
          </a:xfrm>
        </p:spPr>
        <p:txBody>
          <a:bodyPr/>
          <a:lstStyle/>
          <a:p>
            <a:pPr eaLnBrk="1" hangingPunct="1">
              <a:defRPr/>
            </a:pPr>
            <a:r>
              <a:rPr lang="ru-RU" b="1" dirty="0" smtClean="0">
                <a:solidFill>
                  <a:srgbClr val="3333CC"/>
                </a:solidFill>
                <a:effectLst>
                  <a:outerShdw blurRad="38100" dist="38100" dir="2700000" algn="tl">
                    <a:srgbClr val="C0C0C0"/>
                  </a:outerShdw>
                </a:effectLst>
              </a:rPr>
              <a:t>Методы подсчета ВВП</a:t>
            </a:r>
          </a:p>
        </p:txBody>
      </p:sp>
      <p:sp>
        <p:nvSpPr>
          <p:cNvPr id="7171" name="Rectangle 3"/>
          <p:cNvSpPr>
            <a:spLocks noGrp="1" noChangeArrowheads="1"/>
          </p:cNvSpPr>
          <p:nvPr>
            <p:ph type="body" idx="1"/>
          </p:nvPr>
        </p:nvSpPr>
        <p:spPr>
          <a:xfrm>
            <a:off x="1524000" y="1600200"/>
            <a:ext cx="6858000" cy="609600"/>
          </a:xfrm>
        </p:spPr>
        <p:txBody>
          <a:bodyPr/>
          <a:lstStyle/>
          <a:p>
            <a:pPr algn="just" eaLnBrk="1" hangingPunct="1">
              <a:buFontTx/>
              <a:buNone/>
              <a:defRPr/>
            </a:pPr>
            <a:r>
              <a:rPr lang="ru-RU" sz="2800" smtClean="0"/>
              <a:t>Существует </a:t>
            </a:r>
            <a:r>
              <a:rPr lang="ru-RU" sz="2800" b="1" i="1" smtClean="0">
                <a:solidFill>
                  <a:srgbClr val="CC0099"/>
                </a:solidFill>
                <a:effectLst>
                  <a:outerShdw blurRad="38100" dist="38100" dir="2700000" algn="tl">
                    <a:srgbClr val="C0C0C0"/>
                  </a:outerShdw>
                </a:effectLst>
              </a:rPr>
              <a:t>три метода</a:t>
            </a:r>
            <a:r>
              <a:rPr lang="ru-RU" sz="2800" smtClean="0"/>
              <a:t> подсчета ВВП</a:t>
            </a:r>
            <a:r>
              <a:rPr lang="en-US" sz="2800" smtClean="0"/>
              <a:t>:</a:t>
            </a:r>
          </a:p>
          <a:p>
            <a:pPr algn="just" eaLnBrk="1" hangingPunct="1">
              <a:defRPr/>
            </a:pPr>
            <a:endParaRPr lang="en-US" sz="2000" b="1" smtClean="0">
              <a:solidFill>
                <a:srgbClr val="CC3399"/>
              </a:solidFill>
              <a:effectLst>
                <a:outerShdw blurRad="38100" dist="38100" dir="2700000" algn="tl">
                  <a:srgbClr val="C0C0C0"/>
                </a:outerShdw>
              </a:effectLst>
            </a:endParaRPr>
          </a:p>
          <a:p>
            <a:pPr eaLnBrk="1" hangingPunct="1">
              <a:buFontTx/>
              <a:buNone/>
              <a:defRPr/>
            </a:pPr>
            <a:endParaRPr lang="en-US" sz="2800" smtClean="0">
              <a:sym typeface="Symbol" pitchFamily="18" charset="2"/>
            </a:endParaRPr>
          </a:p>
          <a:p>
            <a:pPr eaLnBrk="1" hangingPunct="1">
              <a:buFontTx/>
              <a:buNone/>
              <a:defRPr/>
            </a:pPr>
            <a:endParaRPr lang="en-US" sz="2800" smtClean="0">
              <a:sym typeface="Symbol" pitchFamily="18" charset="2"/>
            </a:endParaRPr>
          </a:p>
          <a:p>
            <a:pPr eaLnBrk="1" hangingPunct="1">
              <a:buFontTx/>
              <a:buNone/>
              <a:defRPr/>
            </a:pPr>
            <a:endParaRPr lang="ru-RU" sz="2400" smtClean="0"/>
          </a:p>
        </p:txBody>
      </p:sp>
      <p:grpSp>
        <p:nvGrpSpPr>
          <p:cNvPr id="2" name="Group 10"/>
          <p:cNvGrpSpPr>
            <a:grpSpLocks/>
          </p:cNvGrpSpPr>
          <p:nvPr/>
        </p:nvGrpSpPr>
        <p:grpSpPr bwMode="auto">
          <a:xfrm>
            <a:off x="-76200" y="2743200"/>
            <a:ext cx="4495800" cy="1371600"/>
            <a:chOff x="-48" y="1728"/>
            <a:chExt cx="2832" cy="864"/>
          </a:xfrm>
        </p:grpSpPr>
        <p:sp>
          <p:nvSpPr>
            <p:cNvPr id="43023" name="Oval 4"/>
            <p:cNvSpPr>
              <a:spLocks noChangeArrowheads="1"/>
            </p:cNvSpPr>
            <p:nvPr/>
          </p:nvSpPr>
          <p:spPr bwMode="auto">
            <a:xfrm>
              <a:off x="96" y="1728"/>
              <a:ext cx="2688" cy="864"/>
            </a:xfrm>
            <a:prstGeom prst="ellipse">
              <a:avLst/>
            </a:prstGeom>
            <a:solidFill>
              <a:srgbClr val="CC0099"/>
            </a:solidFill>
            <a:ln w="9525">
              <a:noFill/>
              <a:round/>
              <a:headEnd/>
              <a:tailEnd/>
            </a:ln>
          </p:spPr>
          <p:txBody>
            <a:bodyPr wrap="none" anchor="ctr"/>
            <a:lstStyle/>
            <a:p>
              <a:endParaRPr lang="ru-RU"/>
            </a:p>
          </p:txBody>
        </p:sp>
        <p:sp>
          <p:nvSpPr>
            <p:cNvPr id="7175" name="Text Box 7"/>
            <p:cNvSpPr txBox="1">
              <a:spLocks noChangeArrowheads="1"/>
            </p:cNvSpPr>
            <p:nvPr/>
          </p:nvSpPr>
          <p:spPr bwMode="auto">
            <a:xfrm>
              <a:off x="-48" y="1872"/>
              <a:ext cx="2784" cy="472"/>
            </a:xfrm>
            <a:prstGeom prst="rect">
              <a:avLst/>
            </a:prstGeom>
            <a:noFill/>
            <a:ln>
              <a:noFill/>
            </a:ln>
            <a:effectLst/>
            <a:extLst/>
          </p:spPr>
          <p:txBody>
            <a:bodyPr>
              <a:spAutoFit/>
            </a:bodyPr>
            <a:lstStyle/>
            <a:p>
              <a:pPr algn="ctr">
                <a:lnSpc>
                  <a:spcPct val="90000"/>
                </a:lnSpc>
                <a:defRPr/>
              </a:pPr>
              <a:r>
                <a:rPr lang="ru-RU" b="1" dirty="0">
                  <a:solidFill>
                    <a:schemeClr val="bg1"/>
                  </a:solidFill>
                  <a:effectLst>
                    <a:outerShdw blurRad="38100" dist="38100" dir="2700000" algn="tl">
                      <a:srgbClr val="C0C0C0"/>
                    </a:outerShdw>
                  </a:effectLst>
                </a:rPr>
                <a:t>производственный метод </a:t>
              </a:r>
            </a:p>
            <a:p>
              <a:pPr algn="ctr">
                <a:lnSpc>
                  <a:spcPct val="90000"/>
                </a:lnSpc>
                <a:defRPr/>
              </a:pPr>
              <a:r>
                <a:rPr lang="ru-RU" b="1" dirty="0">
                  <a:solidFill>
                    <a:schemeClr val="bg1"/>
                  </a:solidFill>
                  <a:effectLst>
                    <a:outerShdw blurRad="38100" dist="38100" dir="2700000" algn="tl">
                      <a:srgbClr val="C0C0C0"/>
                    </a:outerShdw>
                  </a:effectLst>
                </a:rPr>
                <a:t>    (по добавленной стоимости)</a:t>
              </a:r>
            </a:p>
          </p:txBody>
        </p:sp>
      </p:grpSp>
      <p:grpSp>
        <p:nvGrpSpPr>
          <p:cNvPr id="3" name="Group 11"/>
          <p:cNvGrpSpPr>
            <a:grpSpLocks/>
          </p:cNvGrpSpPr>
          <p:nvPr/>
        </p:nvGrpSpPr>
        <p:grpSpPr bwMode="auto">
          <a:xfrm>
            <a:off x="4876800" y="2565400"/>
            <a:ext cx="4114800" cy="1701800"/>
            <a:chOff x="3168" y="1824"/>
            <a:chExt cx="2592" cy="1072"/>
          </a:xfrm>
        </p:grpSpPr>
        <p:sp>
          <p:nvSpPr>
            <p:cNvPr id="43021" name="Oval 6"/>
            <p:cNvSpPr>
              <a:spLocks noChangeArrowheads="1"/>
            </p:cNvSpPr>
            <p:nvPr/>
          </p:nvSpPr>
          <p:spPr bwMode="auto">
            <a:xfrm>
              <a:off x="3168" y="1824"/>
              <a:ext cx="2592" cy="816"/>
            </a:xfrm>
            <a:prstGeom prst="ellipse">
              <a:avLst/>
            </a:prstGeom>
            <a:solidFill>
              <a:srgbClr val="CC0099"/>
            </a:solidFill>
            <a:ln w="9525">
              <a:noFill/>
              <a:round/>
              <a:headEnd/>
              <a:tailEnd/>
            </a:ln>
          </p:spPr>
          <p:txBody>
            <a:bodyPr wrap="none" anchor="ctr"/>
            <a:lstStyle/>
            <a:p>
              <a:endParaRPr lang="ru-RU"/>
            </a:p>
          </p:txBody>
        </p:sp>
        <p:sp>
          <p:nvSpPr>
            <p:cNvPr id="7176" name="Text Box 8"/>
            <p:cNvSpPr txBox="1">
              <a:spLocks noChangeArrowheads="1"/>
            </p:cNvSpPr>
            <p:nvPr/>
          </p:nvSpPr>
          <p:spPr bwMode="auto">
            <a:xfrm>
              <a:off x="3264" y="1872"/>
              <a:ext cx="2160" cy="1024"/>
            </a:xfrm>
            <a:prstGeom prst="rect">
              <a:avLst/>
            </a:prstGeom>
            <a:noFill/>
            <a:ln>
              <a:noFill/>
            </a:ln>
            <a:effectLst/>
            <a:extLst/>
          </p:spPr>
          <p:txBody>
            <a:bodyPr>
              <a:spAutoFit/>
            </a:bodyPr>
            <a:lstStyle/>
            <a:p>
              <a:pPr algn="ctr">
                <a:lnSpc>
                  <a:spcPct val="90000"/>
                </a:lnSpc>
                <a:defRPr/>
              </a:pPr>
              <a:r>
                <a:rPr lang="ru-RU" b="1">
                  <a:solidFill>
                    <a:schemeClr val="bg1"/>
                  </a:solidFill>
                  <a:effectLst>
                    <a:outerShdw blurRad="38100" dist="38100" dir="2700000" algn="tl">
                      <a:srgbClr val="C0C0C0"/>
                    </a:outerShdw>
                  </a:effectLst>
                </a:rPr>
                <a:t>метод конечного использования </a:t>
              </a:r>
            </a:p>
            <a:p>
              <a:pPr algn="ctr">
                <a:lnSpc>
                  <a:spcPct val="90000"/>
                </a:lnSpc>
                <a:defRPr/>
              </a:pPr>
              <a:r>
                <a:rPr lang="ru-RU" b="1">
                  <a:solidFill>
                    <a:schemeClr val="bg1"/>
                  </a:solidFill>
                  <a:effectLst>
                    <a:outerShdw blurRad="38100" dist="38100" dir="2700000" algn="tl">
                      <a:srgbClr val="C0C0C0"/>
                    </a:outerShdw>
                  </a:effectLst>
                </a:rPr>
                <a:t>     (по расходам)</a:t>
              </a:r>
              <a:endParaRPr lang="en-US" i="1">
                <a:solidFill>
                  <a:schemeClr val="bg1"/>
                </a:solidFill>
              </a:endParaRPr>
            </a:p>
            <a:p>
              <a:pPr>
                <a:spcBef>
                  <a:spcPct val="50000"/>
                </a:spcBef>
                <a:defRPr/>
              </a:pPr>
              <a:endParaRPr lang="ru-RU">
                <a:solidFill>
                  <a:schemeClr val="bg1"/>
                </a:solidFill>
              </a:endParaRPr>
            </a:p>
          </p:txBody>
        </p:sp>
      </p:grpSp>
      <p:grpSp>
        <p:nvGrpSpPr>
          <p:cNvPr id="4" name="Group 13"/>
          <p:cNvGrpSpPr>
            <a:grpSpLocks/>
          </p:cNvGrpSpPr>
          <p:nvPr/>
        </p:nvGrpSpPr>
        <p:grpSpPr bwMode="auto">
          <a:xfrm>
            <a:off x="2819400" y="4419600"/>
            <a:ext cx="3962400" cy="1601788"/>
            <a:chOff x="1776" y="2784"/>
            <a:chExt cx="2496" cy="1009"/>
          </a:xfrm>
        </p:grpSpPr>
        <p:sp>
          <p:nvSpPr>
            <p:cNvPr id="43019" name="Oval 5"/>
            <p:cNvSpPr>
              <a:spLocks noChangeArrowheads="1"/>
            </p:cNvSpPr>
            <p:nvPr/>
          </p:nvSpPr>
          <p:spPr bwMode="auto">
            <a:xfrm>
              <a:off x="1776" y="2784"/>
              <a:ext cx="2496" cy="816"/>
            </a:xfrm>
            <a:prstGeom prst="ellipse">
              <a:avLst/>
            </a:prstGeom>
            <a:solidFill>
              <a:srgbClr val="CC0099"/>
            </a:solidFill>
            <a:ln w="9525">
              <a:noFill/>
              <a:round/>
              <a:headEnd/>
              <a:tailEnd/>
            </a:ln>
          </p:spPr>
          <p:txBody>
            <a:bodyPr wrap="none" anchor="ctr"/>
            <a:lstStyle/>
            <a:p>
              <a:endParaRPr lang="ru-RU"/>
            </a:p>
          </p:txBody>
        </p:sp>
        <p:sp>
          <p:nvSpPr>
            <p:cNvPr id="7180" name="Text Box 12"/>
            <p:cNvSpPr txBox="1">
              <a:spLocks noChangeArrowheads="1"/>
            </p:cNvSpPr>
            <p:nvPr/>
          </p:nvSpPr>
          <p:spPr bwMode="auto">
            <a:xfrm>
              <a:off x="1776" y="2976"/>
              <a:ext cx="2496" cy="817"/>
            </a:xfrm>
            <a:prstGeom prst="rect">
              <a:avLst/>
            </a:prstGeom>
            <a:noFill/>
            <a:ln>
              <a:noFill/>
            </a:ln>
            <a:effectLst/>
            <a:extLst/>
          </p:spPr>
          <p:txBody>
            <a:bodyPr>
              <a:spAutoFit/>
            </a:bodyPr>
            <a:lstStyle/>
            <a:p>
              <a:pPr algn="ctr">
                <a:lnSpc>
                  <a:spcPct val="90000"/>
                </a:lnSpc>
                <a:defRPr/>
              </a:pPr>
              <a:r>
                <a:rPr lang="ru-RU" b="1">
                  <a:solidFill>
                    <a:schemeClr val="bg1"/>
                  </a:solidFill>
                  <a:effectLst>
                    <a:outerShdw blurRad="38100" dist="38100" dir="2700000" algn="tl">
                      <a:srgbClr val="C0C0C0"/>
                    </a:outerShdw>
                  </a:effectLst>
                </a:rPr>
                <a:t>распределительный метод (по доходам)</a:t>
              </a:r>
            </a:p>
            <a:p>
              <a:pPr>
                <a:spcBef>
                  <a:spcPct val="50000"/>
                </a:spcBef>
                <a:defRPr/>
              </a:pPr>
              <a:endParaRPr lang="ru-RU">
                <a:solidFill>
                  <a:schemeClr val="bg1"/>
                </a:solidFill>
              </a:endParaRPr>
            </a:p>
          </p:txBody>
        </p:sp>
      </p:grpSp>
      <p:sp>
        <p:nvSpPr>
          <p:cNvPr id="7182" name="Line 14"/>
          <p:cNvSpPr>
            <a:spLocks noChangeShapeType="1"/>
          </p:cNvSpPr>
          <p:nvPr/>
        </p:nvSpPr>
        <p:spPr bwMode="auto">
          <a:xfrm flipH="1">
            <a:off x="3200400" y="2133600"/>
            <a:ext cx="762000" cy="533400"/>
          </a:xfrm>
          <a:prstGeom prst="line">
            <a:avLst/>
          </a:prstGeom>
          <a:noFill/>
          <a:ln w="38100">
            <a:solidFill>
              <a:srgbClr val="CC0099"/>
            </a:solidFill>
            <a:round/>
            <a:headEnd/>
            <a:tailEnd type="triangle" w="med" len="med"/>
          </a:ln>
        </p:spPr>
        <p:txBody>
          <a:bodyPr/>
          <a:lstStyle/>
          <a:p>
            <a:endParaRPr lang="ru-RU"/>
          </a:p>
        </p:txBody>
      </p:sp>
      <p:sp>
        <p:nvSpPr>
          <p:cNvPr id="7183" name="Line 15"/>
          <p:cNvSpPr>
            <a:spLocks noChangeShapeType="1"/>
          </p:cNvSpPr>
          <p:nvPr/>
        </p:nvSpPr>
        <p:spPr bwMode="auto">
          <a:xfrm>
            <a:off x="4495800" y="2286000"/>
            <a:ext cx="304800" cy="1981200"/>
          </a:xfrm>
          <a:prstGeom prst="line">
            <a:avLst/>
          </a:prstGeom>
          <a:noFill/>
          <a:ln w="38100">
            <a:solidFill>
              <a:srgbClr val="CC0099"/>
            </a:solidFill>
            <a:round/>
            <a:headEnd/>
            <a:tailEnd type="triangle" w="med" len="med"/>
          </a:ln>
        </p:spPr>
        <p:txBody>
          <a:bodyPr/>
          <a:lstStyle/>
          <a:p>
            <a:endParaRPr lang="ru-RU"/>
          </a:p>
        </p:txBody>
      </p:sp>
      <p:sp>
        <p:nvSpPr>
          <p:cNvPr id="7184" name="Line 16"/>
          <p:cNvSpPr>
            <a:spLocks noChangeShapeType="1"/>
          </p:cNvSpPr>
          <p:nvPr/>
        </p:nvSpPr>
        <p:spPr bwMode="auto">
          <a:xfrm>
            <a:off x="5181600" y="2133600"/>
            <a:ext cx="685800" cy="457200"/>
          </a:xfrm>
          <a:prstGeom prst="line">
            <a:avLst/>
          </a:prstGeom>
          <a:noFill/>
          <a:ln w="38100">
            <a:solidFill>
              <a:srgbClr val="CC0099"/>
            </a:solidFill>
            <a:round/>
            <a:headEnd/>
            <a:tailEnd type="triangle" w="med" len="med"/>
          </a:ln>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7171">
                                            <p:txEl>
                                              <p:pRg st="0" end="0"/>
                                            </p:txEl>
                                          </p:spTgt>
                                        </p:tgtEl>
                                        <p:attrNameLst>
                                          <p:attrName>style.visibility</p:attrName>
                                        </p:attrNameLst>
                                      </p:cBhvr>
                                      <p:to>
                                        <p:strVal val="visible"/>
                                      </p:to>
                                    </p:set>
                                  </p:childTnLst>
                                </p:cTn>
                              </p:par>
                            </p:childTnLst>
                          </p:cTn>
                        </p:par>
                        <p:par>
                          <p:cTn id="7" fill="hold" nodeType="afterGroup">
                            <p:stCondLst>
                              <p:cond delay="1500"/>
                            </p:stCondLst>
                            <p:childTnLst>
                              <p:par>
                                <p:cTn id="8" presetID="22" presetClass="entr" presetSubtype="1" fill="hold" grpId="0" nodeType="afterEffect">
                                  <p:stCondLst>
                                    <p:cond delay="0"/>
                                  </p:stCondLst>
                                  <p:childTnLst>
                                    <p:set>
                                      <p:cBhvr>
                                        <p:cTn id="9" dur="1" fill="hold">
                                          <p:stCondLst>
                                            <p:cond delay="0"/>
                                          </p:stCondLst>
                                        </p:cTn>
                                        <p:tgtEl>
                                          <p:spTgt spid="7182"/>
                                        </p:tgtEl>
                                        <p:attrNameLst>
                                          <p:attrName>style.visibility</p:attrName>
                                        </p:attrNameLst>
                                      </p:cBhvr>
                                      <p:to>
                                        <p:strVal val="visible"/>
                                      </p:to>
                                    </p:set>
                                    <p:animEffect transition="in" filter="wipe(up)">
                                      <p:cBhvr>
                                        <p:cTn id="10" dur="500"/>
                                        <p:tgtEl>
                                          <p:spTgt spid="7182"/>
                                        </p:tgtEl>
                                      </p:cBhvr>
                                    </p:animEffect>
                                  </p:childTnLst>
                                </p:cTn>
                              </p:par>
                            </p:childTnLst>
                          </p:cTn>
                        </p:par>
                        <p:par>
                          <p:cTn id="11" fill="hold" nodeType="afterGroup">
                            <p:stCondLst>
                              <p:cond delay="2000"/>
                            </p:stCondLst>
                            <p:childTnLst>
                              <p:par>
                                <p:cTn id="12" presetID="22" presetClass="entr" presetSubtype="1" fill="hold" grpId="0" nodeType="afterEffect">
                                  <p:stCondLst>
                                    <p:cond delay="0"/>
                                  </p:stCondLst>
                                  <p:childTnLst>
                                    <p:set>
                                      <p:cBhvr>
                                        <p:cTn id="13" dur="1" fill="hold">
                                          <p:stCondLst>
                                            <p:cond delay="0"/>
                                          </p:stCondLst>
                                        </p:cTn>
                                        <p:tgtEl>
                                          <p:spTgt spid="7183"/>
                                        </p:tgtEl>
                                        <p:attrNameLst>
                                          <p:attrName>style.visibility</p:attrName>
                                        </p:attrNameLst>
                                      </p:cBhvr>
                                      <p:to>
                                        <p:strVal val="visible"/>
                                      </p:to>
                                    </p:set>
                                    <p:animEffect transition="in" filter="wipe(up)">
                                      <p:cBhvr>
                                        <p:cTn id="14" dur="500"/>
                                        <p:tgtEl>
                                          <p:spTgt spid="7183"/>
                                        </p:tgtEl>
                                      </p:cBhvr>
                                    </p:animEffect>
                                  </p:childTnLst>
                                </p:cTn>
                              </p:par>
                            </p:childTnLst>
                          </p:cTn>
                        </p:par>
                        <p:par>
                          <p:cTn id="15" fill="hold" nodeType="afterGroup">
                            <p:stCondLst>
                              <p:cond delay="2500"/>
                            </p:stCondLst>
                            <p:childTnLst>
                              <p:par>
                                <p:cTn id="16" presetID="22" presetClass="entr" presetSubtype="1" fill="hold" grpId="0" nodeType="afterEffect">
                                  <p:stCondLst>
                                    <p:cond delay="0"/>
                                  </p:stCondLst>
                                  <p:childTnLst>
                                    <p:set>
                                      <p:cBhvr>
                                        <p:cTn id="17" dur="1" fill="hold">
                                          <p:stCondLst>
                                            <p:cond delay="0"/>
                                          </p:stCondLst>
                                        </p:cTn>
                                        <p:tgtEl>
                                          <p:spTgt spid="7184"/>
                                        </p:tgtEl>
                                        <p:attrNameLst>
                                          <p:attrName>style.visibility</p:attrName>
                                        </p:attrNameLst>
                                      </p:cBhvr>
                                      <p:to>
                                        <p:strVal val="visible"/>
                                      </p:to>
                                    </p:set>
                                    <p:animEffect transition="in" filter="wipe(up)">
                                      <p:cBhvr>
                                        <p:cTn id="18" dur="500"/>
                                        <p:tgtEl>
                                          <p:spTgt spid="7184"/>
                                        </p:tgtEl>
                                      </p:cBhvr>
                                    </p:animEffect>
                                  </p:childTnLst>
                                </p:cTn>
                              </p:par>
                            </p:childTnLst>
                          </p:cTn>
                        </p:par>
                        <p:par>
                          <p:cTn id="19" fill="hold" nodeType="afterGroup">
                            <p:stCondLst>
                              <p:cond delay="3000"/>
                            </p:stCondLst>
                            <p:childTnLst>
                              <p:par>
                                <p:cTn id="20" presetID="22" presetClass="entr" presetSubtype="1"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500"/>
                                        <p:tgtEl>
                                          <p:spTgt spid="2"/>
                                        </p:tgtEl>
                                      </p:cBhvr>
                                    </p:animEffect>
                                  </p:childTnLst>
                                </p:cTn>
                              </p:par>
                            </p:childTnLst>
                          </p:cTn>
                        </p:par>
                        <p:par>
                          <p:cTn id="23" fill="hold" nodeType="afterGroup">
                            <p:stCondLst>
                              <p:cond delay="3500"/>
                            </p:stCondLst>
                            <p:childTnLst>
                              <p:par>
                                <p:cTn id="24" presetID="22" presetClass="entr" presetSubtype="1" fill="hold" nodeType="afterEffect">
                                  <p:stCondLst>
                                    <p:cond delay="100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par>
                          <p:cTn id="27" fill="hold" nodeType="afterGroup">
                            <p:stCondLst>
                              <p:cond delay="5000"/>
                            </p:stCondLst>
                            <p:childTnLst>
                              <p:par>
                                <p:cTn id="28" presetID="22" presetClass="entr" presetSubtype="1" fill="hold" nodeType="afterEffect">
                                  <p:stCondLst>
                                    <p:cond delay="100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advAuto="1000"/>
      <p:bldP spid="7182" grpId="0" animBg="1"/>
      <p:bldP spid="7183" grpId="0" animBg="1"/>
      <p:bldP spid="718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accent6"/>
                </a:solidFill>
              </a:rPr>
              <a:t>Пример №1</a:t>
            </a:r>
            <a:endParaRPr lang="ru-RU" dirty="0">
              <a:solidFill>
                <a:schemeClr val="accent6"/>
              </a:solidFill>
            </a:endParaRPr>
          </a:p>
        </p:txBody>
      </p:sp>
      <p:sp>
        <p:nvSpPr>
          <p:cNvPr id="3" name="Содержимое 2"/>
          <p:cNvSpPr>
            <a:spLocks noGrp="1"/>
          </p:cNvSpPr>
          <p:nvPr>
            <p:ph idx="1"/>
          </p:nvPr>
        </p:nvSpPr>
        <p:spPr>
          <a:xfrm>
            <a:off x="251520" y="1981200"/>
            <a:ext cx="8712968" cy="4256112"/>
          </a:xfrm>
        </p:spPr>
        <p:txBody>
          <a:bodyPr/>
          <a:lstStyle/>
          <a:p>
            <a:r>
              <a:rPr lang="ru-RU" sz="2800" dirty="0" smtClean="0"/>
              <a:t>Предположим, что в стране производятся только </a:t>
            </a:r>
            <a:r>
              <a:rPr lang="en-US" sz="2800" dirty="0" smtClean="0"/>
              <a:t/>
            </a:r>
            <a:br>
              <a:rPr lang="en-US" sz="2800" dirty="0" smtClean="0"/>
            </a:br>
            <a:r>
              <a:rPr lang="ru-RU" sz="2800" dirty="0" smtClean="0"/>
              <a:t>2 блага: автомобили и услуги по их ремонту. Тогда для конкретного периода:</a:t>
            </a:r>
            <a:endParaRPr lang="en-US" sz="2800" dirty="0" smtClean="0"/>
          </a:p>
          <a:p>
            <a:endParaRPr lang="en-US" sz="2800" dirty="0" smtClean="0"/>
          </a:p>
          <a:p>
            <a:endParaRPr lang="en-US" sz="2800" dirty="0" smtClean="0"/>
          </a:p>
          <a:p>
            <a:endParaRPr lang="en-US" sz="2800" dirty="0" smtClean="0"/>
          </a:p>
          <a:p>
            <a:endParaRPr lang="en-US" sz="2800" dirty="0" smtClean="0"/>
          </a:p>
          <a:p>
            <a:r>
              <a:rPr lang="ru-RU" sz="2800" dirty="0" smtClean="0"/>
              <a:t>ВВП=100</a:t>
            </a:r>
            <a:r>
              <a:rPr lang="ru-RU" sz="2800" dirty="0" smtClean="0">
                <a:sym typeface="Symbol"/>
              </a:rPr>
              <a:t>200</a:t>
            </a:r>
            <a:r>
              <a:rPr lang="ru-RU" sz="2800" dirty="0" smtClean="0"/>
              <a:t>0+50</a:t>
            </a:r>
            <a:r>
              <a:rPr lang="ru-RU" sz="2800" dirty="0" smtClean="0">
                <a:sym typeface="Symbol"/>
              </a:rPr>
              <a:t>1</a:t>
            </a:r>
            <a:r>
              <a:rPr lang="ru-RU" sz="2800" dirty="0" smtClean="0"/>
              <a:t>00=20000+5000=25000 тыс. руб.</a:t>
            </a:r>
            <a:endParaRPr lang="ru-RU" sz="2800" dirty="0"/>
          </a:p>
        </p:txBody>
      </p:sp>
      <p:sp>
        <p:nvSpPr>
          <p:cNvPr id="4" name="Номер слайда 3"/>
          <p:cNvSpPr>
            <a:spLocks noGrp="1"/>
          </p:cNvSpPr>
          <p:nvPr>
            <p:ph type="sldNum" sz="quarter" idx="12"/>
          </p:nvPr>
        </p:nvSpPr>
        <p:spPr/>
        <p:txBody>
          <a:bodyPr/>
          <a:lstStyle/>
          <a:p>
            <a:pPr>
              <a:defRPr/>
            </a:pPr>
            <a:fld id="{ED01312C-A5E5-4086-B3AA-1F1A1E10A34E}" type="slidenum">
              <a:rPr lang="ru-RU" smtClean="0"/>
              <a:pPr>
                <a:defRPr/>
              </a:pPr>
              <a:t>17</a:t>
            </a:fld>
            <a:endParaRPr lang="ru-RU" dirty="0"/>
          </a:p>
        </p:txBody>
      </p:sp>
      <p:graphicFrame>
        <p:nvGraphicFramePr>
          <p:cNvPr id="5" name="Group 64"/>
          <p:cNvGraphicFramePr>
            <a:graphicFrameLocks/>
          </p:cNvGraphicFramePr>
          <p:nvPr/>
        </p:nvGraphicFramePr>
        <p:xfrm>
          <a:off x="539552" y="3501008"/>
          <a:ext cx="8268140" cy="1512167"/>
        </p:xfrm>
        <a:graphic>
          <a:graphicData uri="http://schemas.openxmlformats.org/drawingml/2006/table">
            <a:tbl>
              <a:tblPr>
                <a:tableStyleId>{5DA37D80-6434-44D0-A028-1B22A696006F}</a:tableStyleId>
              </a:tblPr>
              <a:tblGrid>
                <a:gridCol w="3024336">
                  <a:extLst>
                    <a:ext uri="{9D8B030D-6E8A-4147-A177-3AD203B41FA5}">
                      <a16:colId xmlns:a16="http://schemas.microsoft.com/office/drawing/2014/main" val="20000"/>
                    </a:ext>
                  </a:extLst>
                </a:gridCol>
                <a:gridCol w="3222396">
                  <a:extLst>
                    <a:ext uri="{9D8B030D-6E8A-4147-A177-3AD203B41FA5}">
                      <a16:colId xmlns:a16="http://schemas.microsoft.com/office/drawing/2014/main" val="20001"/>
                    </a:ext>
                  </a:extLst>
                </a:gridCol>
                <a:gridCol w="2021408">
                  <a:extLst>
                    <a:ext uri="{9D8B030D-6E8A-4147-A177-3AD203B41FA5}">
                      <a16:colId xmlns:a16="http://schemas.microsoft.com/office/drawing/2014/main" val="20002"/>
                    </a:ext>
                  </a:extLst>
                </a:gridCol>
              </a:tblGrid>
              <a:tr h="5067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u="none" strike="noStrike" cap="none" normalizeH="0" baseline="0" dirty="0" smtClean="0">
                          <a:ln>
                            <a:noFill/>
                          </a:ln>
                          <a:effectLst>
                            <a:outerShdw blurRad="38100" dist="38100" dir="2700000" algn="tl">
                              <a:srgbClr val="000000"/>
                            </a:outerShdw>
                          </a:effectLst>
                        </a:rPr>
                        <a:t>Название блага</a:t>
                      </a:r>
                      <a:endPar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u="none" strike="noStrike" cap="none" normalizeH="0" baseline="0" dirty="0" smtClean="0">
                          <a:ln>
                            <a:noFill/>
                          </a:ln>
                          <a:effectLst>
                            <a:outerShdw blurRad="38100" dist="38100" dir="2700000" algn="tl">
                              <a:srgbClr val="000000"/>
                            </a:outerShdw>
                          </a:effectLst>
                        </a:rPr>
                        <a:t>   Количество (тыс. ед.)</a:t>
                      </a:r>
                      <a:endPar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u="none" strike="noStrike" cap="none" normalizeH="0" baseline="0" dirty="0" smtClean="0">
                          <a:ln>
                            <a:noFill/>
                          </a:ln>
                          <a:effectLst>
                            <a:outerShdw blurRad="38100" dist="38100" dir="2700000" algn="tl">
                              <a:srgbClr val="000000"/>
                            </a:outerShdw>
                          </a:effectLst>
                        </a:rPr>
                        <a:t>Цена (руб.</a:t>
                      </a:r>
                      <a:r>
                        <a:rPr kumimoji="0" lang="en-US" sz="2400" u="none" strike="noStrike" cap="none" normalizeH="0" baseline="0" dirty="0" smtClean="0">
                          <a:ln>
                            <a:noFill/>
                          </a:ln>
                          <a:effectLst>
                            <a:outerShdw blurRad="38100" dist="38100" dir="2700000" algn="tl">
                              <a:srgbClr val="000000"/>
                            </a:outerShdw>
                          </a:effectLst>
                        </a:rPr>
                        <a:t>)</a:t>
                      </a:r>
                      <a:endPar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txBody>
                  <a:tcPr horzOverflow="overflow"/>
                </a:tc>
                <a:extLst>
                  <a:ext uri="{0D108BD9-81ED-4DB2-BD59-A6C34878D82A}">
                    <a16:rowId xmlns:a16="http://schemas.microsoft.com/office/drawing/2014/main" val="10000"/>
                  </a:ext>
                </a:extLst>
              </a:tr>
              <a:tr h="46920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u="none" strike="noStrike" cap="none" normalizeH="0" baseline="0" dirty="0" smtClean="0">
                          <a:ln>
                            <a:noFill/>
                          </a:ln>
                          <a:effectLst>
                            <a:outerShdw blurRad="38100" dist="38100" dir="2700000" algn="tl">
                              <a:srgbClr val="000000"/>
                            </a:outerShdw>
                          </a:effectLst>
                        </a:rPr>
                        <a:t>Автомобили</a:t>
                      </a:r>
                      <a:endPar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outerShdw blurRad="38100" dist="38100" dir="2700000" algn="tl">
                              <a:srgbClr val="000000"/>
                            </a:outerShdw>
                          </a:effectLst>
                        </a:rPr>
                        <a:t>100</a:t>
                      </a:r>
                      <a:endParaRPr kumimoji="0" lang="ru-RU" sz="2400" b="0"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0" u="none" strike="noStrike" cap="none" normalizeH="0" baseline="0" dirty="0" smtClean="0">
                          <a:ln>
                            <a:noFill/>
                          </a:ln>
                          <a:solidFill>
                            <a:schemeClr val="tx1"/>
                          </a:solidFill>
                          <a:effectLst>
                            <a:outerShdw blurRad="38100" dist="38100" dir="2700000" algn="tl">
                              <a:srgbClr val="000000"/>
                            </a:outerShdw>
                          </a:effectLst>
                          <a:latin typeface="+mn-lt"/>
                        </a:rPr>
                        <a:t>2000</a:t>
                      </a:r>
                      <a:endPar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txBody>
                  <a:tcPr horzOverflow="overflow"/>
                </a:tc>
                <a:extLst>
                  <a:ext uri="{0D108BD9-81ED-4DB2-BD59-A6C34878D82A}">
                    <a16:rowId xmlns:a16="http://schemas.microsoft.com/office/drawing/2014/main" val="10001"/>
                  </a:ext>
                </a:extLst>
              </a:tr>
              <a:tr h="5362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u="none" strike="noStrike" cap="none" normalizeH="0" baseline="0" dirty="0" smtClean="0">
                          <a:ln>
                            <a:noFill/>
                          </a:ln>
                          <a:effectLst>
                            <a:outerShdw blurRad="38100" dist="38100" dir="2700000" algn="tl">
                              <a:srgbClr val="000000"/>
                            </a:outerShdw>
                          </a:effectLst>
                        </a:rPr>
                        <a:t>Ремонт автомобилей</a:t>
                      </a:r>
                      <a:endPar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0" u="none" strike="noStrike" cap="none" normalizeH="0" baseline="0" dirty="0" smtClean="0">
                          <a:ln>
                            <a:noFill/>
                          </a:ln>
                          <a:solidFill>
                            <a:schemeClr val="tx1"/>
                          </a:solidFill>
                          <a:effectLst>
                            <a:outerShdw blurRad="38100" dist="38100" dir="2700000" algn="tl">
                              <a:srgbClr val="000000"/>
                            </a:outerShdw>
                          </a:effectLst>
                          <a:latin typeface="+mn-lt"/>
                        </a:rPr>
                        <a:t>50</a:t>
                      </a:r>
                      <a:endPar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0" u="none" strike="noStrike" cap="none" normalizeH="0" baseline="0" dirty="0" smtClean="0">
                          <a:ln>
                            <a:noFill/>
                          </a:ln>
                          <a:solidFill>
                            <a:schemeClr val="tx1"/>
                          </a:solidFill>
                          <a:effectLst>
                            <a:outerShdw blurRad="38100" dist="38100" dir="2700000" algn="tl">
                              <a:srgbClr val="000000"/>
                            </a:outerShdw>
                          </a:effectLst>
                          <a:latin typeface="+mn-lt"/>
                        </a:rPr>
                        <a:t>100</a:t>
                      </a:r>
                      <a:endPar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txBody>
                  <a:tcPr horzOverflow="overflow"/>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55650" y="260350"/>
            <a:ext cx="7772400" cy="1143000"/>
          </a:xfrm>
        </p:spPr>
        <p:txBody>
          <a:bodyPr/>
          <a:lstStyle/>
          <a:p>
            <a:r>
              <a:rPr lang="ru-RU" b="1" dirty="0" smtClean="0">
                <a:solidFill>
                  <a:srgbClr val="3333CC"/>
                </a:solidFill>
              </a:rPr>
              <a:t>Пример 2</a:t>
            </a:r>
          </a:p>
        </p:txBody>
      </p:sp>
      <p:sp>
        <p:nvSpPr>
          <p:cNvPr id="36867" name="Rectangle 3"/>
          <p:cNvSpPr>
            <a:spLocks noGrp="1" noChangeArrowheads="1"/>
          </p:cNvSpPr>
          <p:nvPr>
            <p:ph type="body" idx="1"/>
          </p:nvPr>
        </p:nvSpPr>
        <p:spPr>
          <a:xfrm>
            <a:off x="755650" y="1556791"/>
            <a:ext cx="8134350" cy="4967833"/>
          </a:xfrm>
        </p:spPr>
        <p:txBody>
          <a:bodyPr/>
          <a:lstStyle/>
          <a:p>
            <a:pPr>
              <a:lnSpc>
                <a:spcPct val="80000"/>
              </a:lnSpc>
            </a:pPr>
            <a:r>
              <a:rPr lang="ru-RU" dirty="0" smtClean="0"/>
              <a:t>Чтобы детально понять как конструируются формулы расчета ВВП рассмотрим пример гипотетической экономики, которая стоит из двух фирм:</a:t>
            </a:r>
          </a:p>
          <a:p>
            <a:pPr lvl="1">
              <a:lnSpc>
                <a:spcPct val="80000"/>
              </a:lnSpc>
            </a:pPr>
            <a:r>
              <a:rPr lang="ru-RU" dirty="0" smtClean="0"/>
              <a:t>1 фирма: производит сталь, нанимая рабочих и используя станки; продает сталь за </a:t>
            </a:r>
            <a:r>
              <a:rPr lang="en-US" dirty="0" smtClean="0"/>
              <a:t>$</a:t>
            </a:r>
            <a:r>
              <a:rPr lang="ru-RU" dirty="0" smtClean="0"/>
              <a:t>100 фирме 2, которая производит автомобили; фирма 1 платит своим работникам </a:t>
            </a:r>
            <a:r>
              <a:rPr lang="en-US" dirty="0" smtClean="0"/>
              <a:t>$</a:t>
            </a:r>
            <a:r>
              <a:rPr lang="ru-RU" dirty="0" smtClean="0"/>
              <a:t>80, оставляя </a:t>
            </a:r>
            <a:r>
              <a:rPr lang="en-US" dirty="0" smtClean="0"/>
              <a:t>$</a:t>
            </a:r>
            <a:r>
              <a:rPr lang="ru-RU" dirty="0" smtClean="0"/>
              <a:t>20 в качестве прибыли.</a:t>
            </a:r>
          </a:p>
          <a:p>
            <a:pPr lvl="1">
              <a:lnSpc>
                <a:spcPct val="80000"/>
              </a:lnSpc>
            </a:pPr>
            <a:r>
              <a:rPr lang="ru-RU" dirty="0" smtClean="0"/>
              <a:t>2 фирма: покупает сталь и производит из нее автомобили, используя труд рабочих и станки; выручка в </a:t>
            </a:r>
            <a:r>
              <a:rPr lang="en-US" dirty="0" smtClean="0"/>
              <a:t>$</a:t>
            </a:r>
            <a:r>
              <a:rPr lang="ru-RU" dirty="0" smtClean="0"/>
              <a:t>2</a:t>
            </a:r>
            <a:r>
              <a:rPr lang="en-US" dirty="0" smtClean="0"/>
              <a:t>2</a:t>
            </a:r>
            <a:r>
              <a:rPr lang="ru-RU" dirty="0" smtClean="0"/>
              <a:t>0 идет на оплату стали (</a:t>
            </a:r>
            <a:r>
              <a:rPr lang="en-US" dirty="0" smtClean="0"/>
              <a:t>$</a:t>
            </a:r>
            <a:r>
              <a:rPr lang="ru-RU" dirty="0" smtClean="0"/>
              <a:t>100), зарплату рабочим (</a:t>
            </a:r>
            <a:r>
              <a:rPr lang="en-US" dirty="0" smtClean="0"/>
              <a:t>$6</a:t>
            </a:r>
            <a:r>
              <a:rPr lang="ru-RU" dirty="0" smtClean="0"/>
              <a:t>0), прибыль (</a:t>
            </a:r>
            <a:r>
              <a:rPr lang="en-US" dirty="0" smtClean="0"/>
              <a:t>$6</a:t>
            </a:r>
            <a:r>
              <a:rPr lang="ru-RU" dirty="0" smtClean="0"/>
              <a:t>0).</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2771775" y="1773238"/>
          <a:ext cx="5832648" cy="2033232"/>
        </p:xfrm>
        <a:graphic>
          <a:graphicData uri="http://schemas.openxmlformats.org/drawingml/2006/table">
            <a:tbl>
              <a:tblPr firstRow="1" bandRow="1">
                <a:tableStyleId>{EB9631B5-78F2-41C9-869B-9F39066F8104}</a:tableStyleId>
              </a:tblPr>
              <a:tblGrid>
                <a:gridCol w="1071302">
                  <a:extLst>
                    <a:ext uri="{9D8B030D-6E8A-4147-A177-3AD203B41FA5}">
                      <a16:colId xmlns:a16="http://schemas.microsoft.com/office/drawing/2014/main" val="20000"/>
                    </a:ext>
                  </a:extLst>
                </a:gridCol>
                <a:gridCol w="2510148">
                  <a:extLst>
                    <a:ext uri="{9D8B030D-6E8A-4147-A177-3AD203B41FA5}">
                      <a16:colId xmlns:a16="http://schemas.microsoft.com/office/drawing/2014/main" val="20001"/>
                    </a:ext>
                  </a:extLst>
                </a:gridCol>
                <a:gridCol w="2251198">
                  <a:extLst>
                    <a:ext uri="{9D8B030D-6E8A-4147-A177-3AD203B41FA5}">
                      <a16:colId xmlns:a16="http://schemas.microsoft.com/office/drawing/2014/main" val="20002"/>
                    </a:ext>
                  </a:extLst>
                </a:gridCol>
              </a:tblGrid>
              <a:tr h="570192">
                <a:tc>
                  <a:txBody>
                    <a:bodyPr/>
                    <a:lstStyle/>
                    <a:p>
                      <a:pPr algn="ctr"/>
                      <a:r>
                        <a:rPr lang="ru-RU" sz="1800" dirty="0" smtClean="0"/>
                        <a:t>№ </a:t>
                      </a:r>
                      <a:r>
                        <a:rPr lang="ru-RU" sz="1800" dirty="0" err="1" smtClean="0"/>
                        <a:t>п</a:t>
                      </a:r>
                      <a:r>
                        <a:rPr lang="ru-RU" sz="1800" dirty="0" smtClean="0"/>
                        <a:t>/</a:t>
                      </a:r>
                      <a:r>
                        <a:rPr lang="ru-RU" sz="1800" dirty="0" err="1" smtClean="0"/>
                        <a:t>п</a:t>
                      </a:r>
                      <a:endParaRPr lang="ru-RU" sz="1800" b="1" dirty="0">
                        <a:latin typeface="Arial" pitchFamily="34" charset="0"/>
                        <a:cs typeface="Arial" pitchFamily="34" charset="0"/>
                      </a:endParaRPr>
                    </a:p>
                  </a:txBody>
                  <a:tcPr anchor="ctr"/>
                </a:tc>
                <a:tc>
                  <a:txBody>
                    <a:bodyPr/>
                    <a:lstStyle/>
                    <a:p>
                      <a:pPr algn="ctr"/>
                      <a:r>
                        <a:rPr lang="ru-RU" sz="1800" dirty="0" smtClean="0"/>
                        <a:t>Показатель</a:t>
                      </a:r>
                      <a:endParaRPr lang="ru-RU" sz="1800" b="1" dirty="0">
                        <a:latin typeface="Arial" pitchFamily="34" charset="0"/>
                        <a:cs typeface="Arial" pitchFamily="34" charset="0"/>
                      </a:endParaRPr>
                    </a:p>
                  </a:txBody>
                  <a:tcPr anchor="ctr"/>
                </a:tc>
                <a:tc>
                  <a:txBody>
                    <a:bodyPr/>
                    <a:lstStyle/>
                    <a:p>
                      <a:pPr algn="ctr"/>
                      <a:r>
                        <a:rPr lang="ru-RU" sz="1800" dirty="0" smtClean="0"/>
                        <a:t>Значение (</a:t>
                      </a:r>
                      <a:r>
                        <a:rPr lang="en-US" sz="1800" dirty="0" smtClean="0"/>
                        <a:t>$</a:t>
                      </a:r>
                      <a:r>
                        <a:rPr lang="ru-RU" sz="1800" dirty="0" smtClean="0"/>
                        <a:t>)</a:t>
                      </a:r>
                      <a:endParaRPr lang="ru-RU" sz="1800" b="1" dirty="0">
                        <a:latin typeface="Arial" pitchFamily="34" charset="0"/>
                        <a:cs typeface="Arial" pitchFamily="34" charset="0"/>
                      </a:endParaRPr>
                    </a:p>
                  </a:txBody>
                  <a:tcPr anchor="ctr"/>
                </a:tc>
                <a:extLst>
                  <a:ext uri="{0D108BD9-81ED-4DB2-BD59-A6C34878D82A}">
                    <a16:rowId xmlns:a16="http://schemas.microsoft.com/office/drawing/2014/main" val="10000"/>
                  </a:ext>
                </a:extLst>
              </a:tr>
              <a:tr h="343506">
                <a:tc>
                  <a:txBody>
                    <a:bodyPr/>
                    <a:lstStyle/>
                    <a:p>
                      <a:pPr algn="ctr"/>
                      <a:r>
                        <a:rPr lang="ru-RU" sz="1800" b="1" dirty="0" smtClean="0"/>
                        <a:t>1</a:t>
                      </a:r>
                      <a:endParaRPr lang="ru-RU" sz="1800" b="1" dirty="0">
                        <a:latin typeface="Arial" pitchFamily="34" charset="0"/>
                        <a:cs typeface="Arial" pitchFamily="34" charset="0"/>
                      </a:endParaRPr>
                    </a:p>
                  </a:txBody>
                  <a:tcPr/>
                </a:tc>
                <a:tc>
                  <a:txBody>
                    <a:bodyPr/>
                    <a:lstStyle/>
                    <a:p>
                      <a:pPr algn="l"/>
                      <a:r>
                        <a:rPr lang="ru-RU" sz="1800" b="1" dirty="0" smtClean="0"/>
                        <a:t>Выручка</a:t>
                      </a:r>
                      <a:endParaRPr lang="ru-RU" sz="1800" b="1" dirty="0">
                        <a:latin typeface="Arial" pitchFamily="34" charset="0"/>
                        <a:cs typeface="Arial" pitchFamily="34" charset="0"/>
                      </a:endParaRPr>
                    </a:p>
                  </a:txBody>
                  <a:tcPr/>
                </a:tc>
                <a:tc>
                  <a:txBody>
                    <a:bodyPr/>
                    <a:lstStyle/>
                    <a:p>
                      <a:pPr algn="ctr"/>
                      <a:r>
                        <a:rPr lang="ru-RU" sz="1800" b="1" dirty="0" smtClean="0"/>
                        <a:t>100</a:t>
                      </a:r>
                      <a:endParaRPr lang="ru-RU" sz="1800" b="1" dirty="0">
                        <a:latin typeface="Arial" pitchFamily="34" charset="0"/>
                        <a:cs typeface="Arial" pitchFamily="34" charset="0"/>
                      </a:endParaRPr>
                    </a:p>
                  </a:txBody>
                  <a:tcPr/>
                </a:tc>
                <a:extLst>
                  <a:ext uri="{0D108BD9-81ED-4DB2-BD59-A6C34878D82A}">
                    <a16:rowId xmlns:a16="http://schemas.microsoft.com/office/drawing/2014/main" val="10001"/>
                  </a:ext>
                </a:extLst>
              </a:tr>
              <a:tr h="343506">
                <a:tc>
                  <a:txBody>
                    <a:bodyPr/>
                    <a:lstStyle/>
                    <a:p>
                      <a:pPr algn="ctr"/>
                      <a:r>
                        <a:rPr lang="en-US" sz="1800" b="1" dirty="0" smtClean="0"/>
                        <a:t>2</a:t>
                      </a:r>
                      <a:endParaRPr lang="ru-RU" sz="1800" b="1" dirty="0">
                        <a:latin typeface="Arial" pitchFamily="34" charset="0"/>
                        <a:cs typeface="Arial" pitchFamily="34" charset="0"/>
                      </a:endParaRPr>
                    </a:p>
                  </a:txBody>
                  <a:tcPr/>
                </a:tc>
                <a:tc>
                  <a:txBody>
                    <a:bodyPr/>
                    <a:lstStyle/>
                    <a:p>
                      <a:pPr algn="l"/>
                      <a:r>
                        <a:rPr lang="ru-RU" sz="1800" b="1" dirty="0" smtClean="0"/>
                        <a:t>Издержки</a:t>
                      </a:r>
                      <a:endParaRPr lang="ru-RU" sz="1800" b="1" dirty="0">
                        <a:latin typeface="Arial" pitchFamily="34" charset="0"/>
                        <a:cs typeface="Arial" pitchFamily="34" charset="0"/>
                      </a:endParaRPr>
                    </a:p>
                  </a:txBody>
                  <a:tcPr/>
                </a:tc>
                <a:tc>
                  <a:txBody>
                    <a:bodyPr/>
                    <a:lstStyle/>
                    <a:p>
                      <a:pPr algn="ctr"/>
                      <a:r>
                        <a:rPr lang="ru-RU" sz="1800" b="1" dirty="0" smtClean="0"/>
                        <a:t>80</a:t>
                      </a:r>
                      <a:endParaRPr lang="ru-RU" sz="1800" b="1" dirty="0">
                        <a:latin typeface="Arial" pitchFamily="34" charset="0"/>
                        <a:cs typeface="Arial" pitchFamily="34" charset="0"/>
                      </a:endParaRPr>
                    </a:p>
                  </a:txBody>
                  <a:tcPr/>
                </a:tc>
                <a:extLst>
                  <a:ext uri="{0D108BD9-81ED-4DB2-BD59-A6C34878D82A}">
                    <a16:rowId xmlns:a16="http://schemas.microsoft.com/office/drawing/2014/main" val="10002"/>
                  </a:ext>
                </a:extLst>
              </a:tr>
              <a:tr h="343506">
                <a:tc>
                  <a:txBody>
                    <a:bodyPr/>
                    <a:lstStyle/>
                    <a:p>
                      <a:pPr algn="ctr"/>
                      <a:r>
                        <a:rPr lang="ru-RU" sz="1800" dirty="0" smtClean="0"/>
                        <a:t>2.1</a:t>
                      </a:r>
                      <a:endParaRPr lang="ru-RU" sz="1800" b="0" dirty="0">
                        <a:latin typeface="Arial" pitchFamily="34" charset="0"/>
                        <a:cs typeface="Arial" pitchFamily="34" charset="0"/>
                      </a:endParaRPr>
                    </a:p>
                  </a:txBody>
                  <a:tcPr/>
                </a:tc>
                <a:tc>
                  <a:txBody>
                    <a:bodyPr/>
                    <a:lstStyle/>
                    <a:p>
                      <a:pPr algn="l"/>
                      <a:r>
                        <a:rPr lang="ru-RU" sz="1800" dirty="0" smtClean="0"/>
                        <a:t>Оплата труда</a:t>
                      </a:r>
                      <a:endParaRPr lang="ru-RU" sz="1800" b="0" dirty="0">
                        <a:latin typeface="Arial" pitchFamily="34" charset="0"/>
                        <a:cs typeface="Arial" pitchFamily="34" charset="0"/>
                      </a:endParaRPr>
                    </a:p>
                  </a:txBody>
                  <a:tcPr/>
                </a:tc>
                <a:tc>
                  <a:txBody>
                    <a:bodyPr/>
                    <a:lstStyle/>
                    <a:p>
                      <a:pPr algn="ctr"/>
                      <a:r>
                        <a:rPr lang="ru-RU" sz="1800" dirty="0" smtClean="0"/>
                        <a:t>80</a:t>
                      </a:r>
                      <a:endParaRPr lang="ru-RU" sz="1800" b="0" dirty="0">
                        <a:latin typeface="Arial" pitchFamily="34" charset="0"/>
                        <a:cs typeface="Arial" pitchFamily="34" charset="0"/>
                      </a:endParaRPr>
                    </a:p>
                  </a:txBody>
                  <a:tcPr/>
                </a:tc>
                <a:extLst>
                  <a:ext uri="{0D108BD9-81ED-4DB2-BD59-A6C34878D82A}">
                    <a16:rowId xmlns:a16="http://schemas.microsoft.com/office/drawing/2014/main" val="10003"/>
                  </a:ext>
                </a:extLst>
              </a:tr>
              <a:tr h="343506">
                <a:tc>
                  <a:txBody>
                    <a:bodyPr/>
                    <a:lstStyle/>
                    <a:p>
                      <a:pPr algn="ctr"/>
                      <a:r>
                        <a:rPr lang="ru-RU" sz="1800" b="1" dirty="0" smtClean="0"/>
                        <a:t>3</a:t>
                      </a:r>
                      <a:endParaRPr lang="ru-RU" sz="1800" b="1" dirty="0">
                        <a:latin typeface="Arial" pitchFamily="34" charset="0"/>
                        <a:cs typeface="Arial" pitchFamily="34" charset="0"/>
                      </a:endParaRPr>
                    </a:p>
                  </a:txBody>
                  <a:tcPr/>
                </a:tc>
                <a:tc>
                  <a:txBody>
                    <a:bodyPr/>
                    <a:lstStyle/>
                    <a:p>
                      <a:pPr algn="l"/>
                      <a:r>
                        <a:rPr lang="ru-RU" sz="1800" b="1" dirty="0" smtClean="0"/>
                        <a:t>Прибыль</a:t>
                      </a:r>
                      <a:endParaRPr lang="ru-RU" sz="1800" b="1" dirty="0">
                        <a:latin typeface="Arial" pitchFamily="34" charset="0"/>
                        <a:cs typeface="Arial" pitchFamily="34" charset="0"/>
                      </a:endParaRPr>
                    </a:p>
                  </a:txBody>
                  <a:tcPr/>
                </a:tc>
                <a:tc>
                  <a:txBody>
                    <a:bodyPr/>
                    <a:lstStyle/>
                    <a:p>
                      <a:pPr algn="ctr"/>
                      <a:r>
                        <a:rPr lang="ru-RU" sz="1800" b="1" dirty="0" smtClean="0"/>
                        <a:t>20</a:t>
                      </a:r>
                      <a:endParaRPr lang="ru-RU" sz="1800" b="1" dirty="0">
                        <a:latin typeface="Arial" pitchFamily="34" charset="0"/>
                        <a:cs typeface="Arial" pitchFamily="34" charset="0"/>
                      </a:endParaRPr>
                    </a:p>
                  </a:txBody>
                  <a:tcPr/>
                </a:tc>
                <a:extLst>
                  <a:ext uri="{0D108BD9-81ED-4DB2-BD59-A6C34878D82A}">
                    <a16:rowId xmlns:a16="http://schemas.microsoft.com/office/drawing/2014/main" val="10004"/>
                  </a:ext>
                </a:extLst>
              </a:tr>
            </a:tbl>
          </a:graphicData>
        </a:graphic>
      </p:graphicFrame>
      <p:sp>
        <p:nvSpPr>
          <p:cNvPr id="37910" name="Номер слайда 3"/>
          <p:cNvSpPr>
            <a:spLocks noGrp="1"/>
          </p:cNvSpPr>
          <p:nvPr>
            <p:ph type="sldNum" sz="quarter" idx="12"/>
          </p:nvPr>
        </p:nvSpPr>
        <p:spPr>
          <a:noFill/>
          <a:ln>
            <a:miter lim="800000"/>
            <a:headEnd/>
            <a:tailEnd/>
          </a:ln>
        </p:spPr>
        <p:txBody>
          <a:bodyPr/>
          <a:lstStyle/>
          <a:p>
            <a:fld id="{80B50174-D156-4421-8CFC-2385C22C97C1}" type="slidenum">
              <a:rPr lang="ru-RU" smtClean="0"/>
              <a:pPr/>
              <a:t>19</a:t>
            </a:fld>
            <a:endParaRPr lang="ru-RU" smtClean="0"/>
          </a:p>
        </p:txBody>
      </p:sp>
      <p:graphicFrame>
        <p:nvGraphicFramePr>
          <p:cNvPr id="6" name="Содержимое 4"/>
          <p:cNvGraphicFramePr>
            <a:graphicFrameLocks noGrp="1"/>
          </p:cNvGraphicFramePr>
          <p:nvPr>
            <p:ph idx="1"/>
          </p:nvPr>
        </p:nvGraphicFramePr>
        <p:xfrm>
          <a:off x="2771775" y="3933825"/>
          <a:ext cx="5832648" cy="2591936"/>
        </p:xfrm>
        <a:graphic>
          <a:graphicData uri="http://schemas.openxmlformats.org/drawingml/2006/table">
            <a:tbl>
              <a:tblPr firstRow="1" bandRow="1">
                <a:tableStyleId>{EB9631B5-78F2-41C9-869B-9F39066F8104}</a:tableStyleId>
              </a:tblPr>
              <a:tblGrid>
                <a:gridCol w="982565">
                  <a:extLst>
                    <a:ext uri="{9D8B030D-6E8A-4147-A177-3AD203B41FA5}">
                      <a16:colId xmlns:a16="http://schemas.microsoft.com/office/drawing/2014/main" val="20000"/>
                    </a:ext>
                  </a:extLst>
                </a:gridCol>
                <a:gridCol w="2647330">
                  <a:extLst>
                    <a:ext uri="{9D8B030D-6E8A-4147-A177-3AD203B41FA5}">
                      <a16:colId xmlns:a16="http://schemas.microsoft.com/office/drawing/2014/main" val="20001"/>
                    </a:ext>
                  </a:extLst>
                </a:gridCol>
                <a:gridCol w="2202753">
                  <a:extLst>
                    <a:ext uri="{9D8B030D-6E8A-4147-A177-3AD203B41FA5}">
                      <a16:colId xmlns:a16="http://schemas.microsoft.com/office/drawing/2014/main" val="20002"/>
                    </a:ext>
                  </a:extLst>
                </a:gridCol>
              </a:tblGrid>
              <a:tr h="574146">
                <a:tc>
                  <a:txBody>
                    <a:bodyPr/>
                    <a:lstStyle/>
                    <a:p>
                      <a:pPr algn="ctr"/>
                      <a:r>
                        <a:rPr lang="ru-RU" dirty="0" smtClean="0"/>
                        <a:t>№ </a:t>
                      </a:r>
                      <a:r>
                        <a:rPr lang="ru-RU" dirty="0" err="1" smtClean="0"/>
                        <a:t>п</a:t>
                      </a:r>
                      <a:r>
                        <a:rPr lang="ru-RU" dirty="0" smtClean="0"/>
                        <a:t>/</a:t>
                      </a:r>
                      <a:r>
                        <a:rPr lang="ru-RU" dirty="0" err="1" smtClean="0"/>
                        <a:t>п</a:t>
                      </a:r>
                      <a:endParaRPr lang="ru-RU" b="1" dirty="0">
                        <a:latin typeface="Arial" pitchFamily="34" charset="0"/>
                        <a:cs typeface="Arial" pitchFamily="34" charset="0"/>
                      </a:endParaRPr>
                    </a:p>
                  </a:txBody>
                  <a:tcPr anchor="ctr"/>
                </a:tc>
                <a:tc>
                  <a:txBody>
                    <a:bodyPr/>
                    <a:lstStyle/>
                    <a:p>
                      <a:pPr algn="ctr"/>
                      <a:r>
                        <a:rPr lang="ru-RU" dirty="0" smtClean="0"/>
                        <a:t>Показатель</a:t>
                      </a:r>
                      <a:endParaRPr lang="ru-RU" b="1" dirty="0">
                        <a:latin typeface="Arial" pitchFamily="34" charset="0"/>
                        <a:cs typeface="Arial" pitchFamily="34" charset="0"/>
                      </a:endParaRPr>
                    </a:p>
                  </a:txBody>
                  <a:tcPr anchor="ctr"/>
                </a:tc>
                <a:tc>
                  <a:txBody>
                    <a:bodyPr/>
                    <a:lstStyle/>
                    <a:p>
                      <a:pPr algn="ctr"/>
                      <a:r>
                        <a:rPr lang="ru-RU" dirty="0" smtClean="0"/>
                        <a:t>Значение (</a:t>
                      </a:r>
                      <a:r>
                        <a:rPr lang="en-US" dirty="0" smtClean="0"/>
                        <a:t>$</a:t>
                      </a:r>
                      <a:r>
                        <a:rPr lang="ru-RU" dirty="0" smtClean="0"/>
                        <a:t>)</a:t>
                      </a:r>
                      <a:endParaRPr lang="ru-RU" b="1" dirty="0">
                        <a:latin typeface="Arial" pitchFamily="34" charset="0"/>
                        <a:cs typeface="Arial" pitchFamily="34" charset="0"/>
                      </a:endParaRPr>
                    </a:p>
                  </a:txBody>
                  <a:tcPr anchor="ctr"/>
                </a:tc>
                <a:extLst>
                  <a:ext uri="{0D108BD9-81ED-4DB2-BD59-A6C34878D82A}">
                    <a16:rowId xmlns:a16="http://schemas.microsoft.com/office/drawing/2014/main" val="10000"/>
                  </a:ext>
                </a:extLst>
              </a:tr>
              <a:tr h="403558">
                <a:tc>
                  <a:txBody>
                    <a:bodyPr/>
                    <a:lstStyle/>
                    <a:p>
                      <a:pPr algn="l"/>
                      <a:r>
                        <a:rPr lang="ru-RU" b="1" dirty="0" smtClean="0"/>
                        <a:t>1</a:t>
                      </a:r>
                      <a:endParaRPr lang="ru-RU" b="1" dirty="0">
                        <a:latin typeface="Arial" pitchFamily="34" charset="0"/>
                        <a:cs typeface="Arial" pitchFamily="34" charset="0"/>
                      </a:endParaRPr>
                    </a:p>
                  </a:txBody>
                  <a:tcPr/>
                </a:tc>
                <a:tc>
                  <a:txBody>
                    <a:bodyPr/>
                    <a:lstStyle/>
                    <a:p>
                      <a:pPr algn="l"/>
                      <a:r>
                        <a:rPr lang="ru-RU" b="1" dirty="0" smtClean="0"/>
                        <a:t>Выручка</a:t>
                      </a:r>
                      <a:endParaRPr lang="ru-RU" b="1" dirty="0">
                        <a:latin typeface="Arial" pitchFamily="34" charset="0"/>
                        <a:cs typeface="Arial" pitchFamily="34" charset="0"/>
                      </a:endParaRPr>
                    </a:p>
                  </a:txBody>
                  <a:tcPr/>
                </a:tc>
                <a:tc>
                  <a:txBody>
                    <a:bodyPr/>
                    <a:lstStyle/>
                    <a:p>
                      <a:pPr algn="ctr"/>
                      <a:r>
                        <a:rPr lang="ru-RU" b="1" dirty="0" smtClean="0"/>
                        <a:t>220</a:t>
                      </a:r>
                      <a:endParaRPr lang="ru-RU" b="1" dirty="0">
                        <a:latin typeface="Arial" pitchFamily="34" charset="0"/>
                        <a:cs typeface="Arial" pitchFamily="34" charset="0"/>
                      </a:endParaRPr>
                    </a:p>
                  </a:txBody>
                  <a:tcPr/>
                </a:tc>
                <a:extLst>
                  <a:ext uri="{0D108BD9-81ED-4DB2-BD59-A6C34878D82A}">
                    <a16:rowId xmlns:a16="http://schemas.microsoft.com/office/drawing/2014/main" val="10001"/>
                  </a:ext>
                </a:extLst>
              </a:tr>
              <a:tr h="403558">
                <a:tc>
                  <a:txBody>
                    <a:bodyPr/>
                    <a:lstStyle/>
                    <a:p>
                      <a:pPr algn="l"/>
                      <a:r>
                        <a:rPr lang="en-US" b="1" dirty="0" smtClean="0"/>
                        <a:t>2</a:t>
                      </a:r>
                      <a:endParaRPr lang="ru-RU" b="1" dirty="0">
                        <a:latin typeface="Arial" pitchFamily="34" charset="0"/>
                        <a:cs typeface="Arial" pitchFamily="34" charset="0"/>
                      </a:endParaRPr>
                    </a:p>
                  </a:txBody>
                  <a:tcPr/>
                </a:tc>
                <a:tc>
                  <a:txBody>
                    <a:bodyPr/>
                    <a:lstStyle/>
                    <a:p>
                      <a:pPr algn="l"/>
                      <a:r>
                        <a:rPr lang="ru-RU" b="1" dirty="0" smtClean="0"/>
                        <a:t>Издержки</a:t>
                      </a:r>
                      <a:endParaRPr lang="ru-RU" b="1" dirty="0">
                        <a:latin typeface="Arial" pitchFamily="34" charset="0"/>
                        <a:cs typeface="Arial" pitchFamily="34" charset="0"/>
                      </a:endParaRPr>
                    </a:p>
                  </a:txBody>
                  <a:tcPr/>
                </a:tc>
                <a:tc>
                  <a:txBody>
                    <a:bodyPr/>
                    <a:lstStyle/>
                    <a:p>
                      <a:pPr algn="ctr"/>
                      <a:r>
                        <a:rPr lang="ru-RU" b="1" dirty="0" smtClean="0"/>
                        <a:t>1</a:t>
                      </a:r>
                      <a:r>
                        <a:rPr lang="en-US" b="1" dirty="0" smtClean="0"/>
                        <a:t>6</a:t>
                      </a:r>
                      <a:r>
                        <a:rPr lang="ru-RU" b="1" dirty="0" smtClean="0"/>
                        <a:t>0</a:t>
                      </a:r>
                      <a:endParaRPr lang="ru-RU" b="1" dirty="0">
                        <a:latin typeface="Arial" pitchFamily="34" charset="0"/>
                        <a:cs typeface="Arial" pitchFamily="34" charset="0"/>
                      </a:endParaRPr>
                    </a:p>
                  </a:txBody>
                  <a:tcPr/>
                </a:tc>
                <a:extLst>
                  <a:ext uri="{0D108BD9-81ED-4DB2-BD59-A6C34878D82A}">
                    <a16:rowId xmlns:a16="http://schemas.microsoft.com/office/drawing/2014/main" val="10002"/>
                  </a:ext>
                </a:extLst>
              </a:tr>
              <a:tr h="403558">
                <a:tc>
                  <a:txBody>
                    <a:bodyPr/>
                    <a:lstStyle/>
                    <a:p>
                      <a:pPr algn="l"/>
                      <a:r>
                        <a:rPr lang="ru-RU" dirty="0" smtClean="0"/>
                        <a:t>2.1</a:t>
                      </a:r>
                      <a:endParaRPr lang="ru-RU" dirty="0">
                        <a:latin typeface="Arial" pitchFamily="34" charset="0"/>
                        <a:cs typeface="Arial" pitchFamily="34" charset="0"/>
                      </a:endParaRPr>
                    </a:p>
                  </a:txBody>
                  <a:tcPr/>
                </a:tc>
                <a:tc>
                  <a:txBody>
                    <a:bodyPr/>
                    <a:lstStyle/>
                    <a:p>
                      <a:pPr algn="l"/>
                      <a:r>
                        <a:rPr lang="ru-RU" dirty="0" smtClean="0"/>
                        <a:t>Оплата труда</a:t>
                      </a:r>
                      <a:endParaRPr lang="ru-RU" dirty="0">
                        <a:latin typeface="Arial" pitchFamily="34" charset="0"/>
                        <a:cs typeface="Arial" pitchFamily="34" charset="0"/>
                      </a:endParaRPr>
                    </a:p>
                  </a:txBody>
                  <a:tcPr/>
                </a:tc>
                <a:tc>
                  <a:txBody>
                    <a:bodyPr/>
                    <a:lstStyle/>
                    <a:p>
                      <a:pPr algn="ctr"/>
                      <a:r>
                        <a:rPr lang="ru-RU" dirty="0" smtClean="0"/>
                        <a:t>60</a:t>
                      </a:r>
                      <a:endParaRPr lang="ru-RU" dirty="0">
                        <a:latin typeface="Arial" pitchFamily="34" charset="0"/>
                        <a:cs typeface="Arial" pitchFamily="34" charset="0"/>
                      </a:endParaRPr>
                    </a:p>
                  </a:txBody>
                  <a:tcPr/>
                </a:tc>
                <a:extLst>
                  <a:ext uri="{0D108BD9-81ED-4DB2-BD59-A6C34878D82A}">
                    <a16:rowId xmlns:a16="http://schemas.microsoft.com/office/drawing/2014/main" val="10003"/>
                  </a:ext>
                </a:extLst>
              </a:tr>
              <a:tr h="403558">
                <a:tc>
                  <a:txBody>
                    <a:bodyPr/>
                    <a:lstStyle/>
                    <a:p>
                      <a:pPr algn="l"/>
                      <a:r>
                        <a:rPr lang="ru-RU" dirty="0" smtClean="0"/>
                        <a:t>2.2</a:t>
                      </a:r>
                      <a:endParaRPr lang="ru-RU" dirty="0">
                        <a:latin typeface="Arial" pitchFamily="34" charset="0"/>
                        <a:cs typeface="Arial" pitchFamily="34" charset="0"/>
                      </a:endParaRPr>
                    </a:p>
                  </a:txBody>
                  <a:tcPr/>
                </a:tc>
                <a:tc>
                  <a:txBody>
                    <a:bodyPr/>
                    <a:lstStyle/>
                    <a:p>
                      <a:pPr algn="l"/>
                      <a:r>
                        <a:rPr lang="ru-RU" dirty="0" smtClean="0"/>
                        <a:t>Сырье и материалы</a:t>
                      </a:r>
                      <a:endParaRPr lang="ru-RU" dirty="0">
                        <a:latin typeface="Arial" pitchFamily="34" charset="0"/>
                        <a:cs typeface="Arial" pitchFamily="34" charset="0"/>
                      </a:endParaRPr>
                    </a:p>
                  </a:txBody>
                  <a:tcPr/>
                </a:tc>
                <a:tc>
                  <a:txBody>
                    <a:bodyPr/>
                    <a:lstStyle/>
                    <a:p>
                      <a:pPr algn="ctr"/>
                      <a:r>
                        <a:rPr lang="ru-RU" dirty="0" smtClean="0"/>
                        <a:t>100</a:t>
                      </a:r>
                      <a:endParaRPr lang="ru-RU" dirty="0">
                        <a:latin typeface="Arial" pitchFamily="34" charset="0"/>
                        <a:cs typeface="Arial" pitchFamily="34" charset="0"/>
                      </a:endParaRPr>
                    </a:p>
                  </a:txBody>
                  <a:tcPr/>
                </a:tc>
                <a:extLst>
                  <a:ext uri="{0D108BD9-81ED-4DB2-BD59-A6C34878D82A}">
                    <a16:rowId xmlns:a16="http://schemas.microsoft.com/office/drawing/2014/main" val="10004"/>
                  </a:ext>
                </a:extLst>
              </a:tr>
              <a:tr h="403558">
                <a:tc>
                  <a:txBody>
                    <a:bodyPr/>
                    <a:lstStyle/>
                    <a:p>
                      <a:pPr algn="l"/>
                      <a:r>
                        <a:rPr lang="ru-RU" b="1" dirty="0" smtClean="0"/>
                        <a:t>3</a:t>
                      </a:r>
                      <a:endParaRPr lang="ru-RU" b="1" dirty="0">
                        <a:latin typeface="Arial" pitchFamily="34" charset="0"/>
                        <a:cs typeface="Arial" pitchFamily="34" charset="0"/>
                      </a:endParaRPr>
                    </a:p>
                  </a:txBody>
                  <a:tcPr/>
                </a:tc>
                <a:tc>
                  <a:txBody>
                    <a:bodyPr/>
                    <a:lstStyle/>
                    <a:p>
                      <a:pPr algn="l"/>
                      <a:r>
                        <a:rPr lang="ru-RU" b="1" dirty="0" smtClean="0"/>
                        <a:t>Прибыль</a:t>
                      </a:r>
                      <a:endParaRPr lang="ru-RU" b="1" dirty="0">
                        <a:latin typeface="Arial" pitchFamily="34" charset="0"/>
                        <a:cs typeface="Arial" pitchFamily="34" charset="0"/>
                      </a:endParaRPr>
                    </a:p>
                  </a:txBody>
                  <a:tcPr/>
                </a:tc>
                <a:tc>
                  <a:txBody>
                    <a:bodyPr/>
                    <a:lstStyle/>
                    <a:p>
                      <a:pPr algn="ctr"/>
                      <a:r>
                        <a:rPr lang="ru-RU" b="1" dirty="0" smtClean="0"/>
                        <a:t>60</a:t>
                      </a:r>
                      <a:endParaRPr lang="ru-RU" b="1" dirty="0">
                        <a:latin typeface="Arial" pitchFamily="34" charset="0"/>
                        <a:cs typeface="Arial" pitchFamily="34" charset="0"/>
                      </a:endParaRPr>
                    </a:p>
                  </a:txBody>
                  <a:tcPr/>
                </a:tc>
                <a:extLst>
                  <a:ext uri="{0D108BD9-81ED-4DB2-BD59-A6C34878D82A}">
                    <a16:rowId xmlns:a16="http://schemas.microsoft.com/office/drawing/2014/main" val="10005"/>
                  </a:ext>
                </a:extLst>
              </a:tr>
            </a:tbl>
          </a:graphicData>
        </a:graphic>
      </p:graphicFrame>
      <p:sp>
        <p:nvSpPr>
          <p:cNvPr id="7" name="Прямоугольник 6"/>
          <p:cNvSpPr/>
          <p:nvPr/>
        </p:nvSpPr>
        <p:spPr>
          <a:xfrm>
            <a:off x="130646" y="1943100"/>
            <a:ext cx="2561429" cy="1569660"/>
          </a:xfrm>
          <a:prstGeom prst="rect">
            <a:avLst/>
          </a:prstGeom>
          <a:noFill/>
        </p:spPr>
        <p:txBody>
          <a:bodyPr>
            <a:spAutoFit/>
          </a:bodyPr>
          <a:lstStyle/>
          <a:p>
            <a:pPr algn="ctr">
              <a:defRPr/>
            </a:pPr>
            <a:r>
              <a:rPr lang="ru-RU"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Фирма №1</a:t>
            </a:r>
          </a:p>
        </p:txBody>
      </p:sp>
      <p:sp>
        <p:nvSpPr>
          <p:cNvPr id="8" name="Прямоугольник 7"/>
          <p:cNvSpPr/>
          <p:nvPr/>
        </p:nvSpPr>
        <p:spPr>
          <a:xfrm>
            <a:off x="126504" y="4267200"/>
            <a:ext cx="2561429" cy="1569660"/>
          </a:xfrm>
          <a:prstGeom prst="rect">
            <a:avLst/>
          </a:prstGeom>
          <a:noFill/>
        </p:spPr>
        <p:txBody>
          <a:bodyPr>
            <a:spAutoFit/>
          </a:bodyPr>
          <a:lstStyle/>
          <a:p>
            <a:pPr algn="ctr">
              <a:defRPr/>
            </a:pPr>
            <a:r>
              <a:rPr lang="ru-RU"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Фирма №2</a:t>
            </a:r>
          </a:p>
        </p:txBody>
      </p:sp>
      <p:cxnSp>
        <p:nvCxnSpPr>
          <p:cNvPr id="10" name="Прямая соединительная линия 9"/>
          <p:cNvCxnSpPr/>
          <p:nvPr/>
        </p:nvCxnSpPr>
        <p:spPr>
          <a:xfrm flipH="1">
            <a:off x="61913" y="3805238"/>
            <a:ext cx="8542337" cy="0"/>
          </a:xfrm>
          <a:prstGeom prst="line">
            <a:avLst/>
          </a:prstGeom>
          <a:ln w="25400"/>
        </p:spPr>
        <p:style>
          <a:lnRef idx="1">
            <a:schemeClr val="dk1"/>
          </a:lnRef>
          <a:fillRef idx="0">
            <a:schemeClr val="dk1"/>
          </a:fillRef>
          <a:effectRef idx="0">
            <a:schemeClr val="dk1"/>
          </a:effectRef>
          <a:fontRef idx="minor">
            <a:schemeClr val="tx1"/>
          </a:fontRef>
        </p:style>
      </p:cxnSp>
      <p:sp>
        <p:nvSpPr>
          <p:cNvPr id="11" name="Rectangle 2"/>
          <p:cNvSpPr txBox="1">
            <a:spLocks noChangeArrowheads="1"/>
          </p:cNvSpPr>
          <p:nvPr/>
        </p:nvSpPr>
        <p:spPr bwMode="auto">
          <a:xfrm>
            <a:off x="755650" y="26035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sz="4400" b="1" i="0" u="none" strike="noStrike" kern="0" cap="none" spc="0" normalizeH="0" baseline="0" noProof="0" smtClean="0">
                <a:ln>
                  <a:noFill/>
                </a:ln>
                <a:solidFill>
                  <a:srgbClr val="3333CC"/>
                </a:solidFill>
                <a:effectLst/>
                <a:uLnTx/>
                <a:uFillTx/>
                <a:latin typeface="+mj-lt"/>
                <a:ea typeface="+mj-ea"/>
                <a:cs typeface="+mj-cs"/>
              </a:rPr>
              <a:t>Пример 2</a:t>
            </a:r>
            <a:endParaRPr kumimoji="0" lang="ru-RU" sz="4400" b="1" i="0" u="none" strike="noStrike" kern="0" cap="none" spc="0" normalizeH="0" baseline="0" noProof="0" dirty="0" smtClean="0">
              <a:ln>
                <a:noFill/>
              </a:ln>
              <a:solidFill>
                <a:srgbClr val="3333CC"/>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Номер слайда 5"/>
          <p:cNvSpPr>
            <a:spLocks noGrp="1"/>
          </p:cNvSpPr>
          <p:nvPr>
            <p:ph type="sldNum" sz="quarter" idx="12"/>
          </p:nvPr>
        </p:nvSpPr>
        <p:spPr>
          <a:noFill/>
          <a:ln>
            <a:miter lim="800000"/>
            <a:headEnd/>
            <a:tailEnd/>
          </a:ln>
        </p:spPr>
        <p:txBody>
          <a:bodyPr/>
          <a:lstStyle/>
          <a:p>
            <a:fld id="{6E0D35EA-13F0-4893-934B-B363BC991011}" type="slidenum">
              <a:rPr lang="ru-RU" smtClean="0"/>
              <a:pPr/>
              <a:t>20</a:t>
            </a:fld>
            <a:endParaRPr lang="ru-RU" smtClean="0"/>
          </a:p>
        </p:txBody>
      </p:sp>
      <p:sp>
        <p:nvSpPr>
          <p:cNvPr id="9218" name="Rectangle 2"/>
          <p:cNvSpPr>
            <a:spLocks noGrp="1" noChangeArrowheads="1"/>
          </p:cNvSpPr>
          <p:nvPr>
            <p:ph type="title"/>
          </p:nvPr>
        </p:nvSpPr>
        <p:spPr>
          <a:xfrm>
            <a:off x="914400" y="838200"/>
            <a:ext cx="7543800" cy="762000"/>
          </a:xfrm>
        </p:spPr>
        <p:txBody>
          <a:bodyPr/>
          <a:lstStyle/>
          <a:p>
            <a:pPr eaLnBrk="1" hangingPunct="1">
              <a:defRPr/>
            </a:pPr>
            <a:r>
              <a:rPr lang="ru-RU" sz="3200" b="1" smtClean="0">
                <a:solidFill>
                  <a:srgbClr val="3333CC"/>
                </a:solidFill>
                <a:effectLst>
                  <a:outerShdw blurRad="38100" dist="38100" dir="2700000" algn="tl">
                    <a:srgbClr val="C0C0C0"/>
                  </a:outerShdw>
                </a:effectLst>
              </a:rPr>
              <a:t>Метод подсчета ВВП по расходам</a:t>
            </a:r>
          </a:p>
        </p:txBody>
      </p:sp>
      <p:sp>
        <p:nvSpPr>
          <p:cNvPr id="9219" name="Rectangle 3"/>
          <p:cNvSpPr>
            <a:spLocks noGrp="1" noChangeArrowheads="1"/>
          </p:cNvSpPr>
          <p:nvPr>
            <p:ph type="body" idx="1"/>
          </p:nvPr>
        </p:nvSpPr>
        <p:spPr>
          <a:xfrm>
            <a:off x="381000" y="1905000"/>
            <a:ext cx="8382000" cy="3733800"/>
          </a:xfrm>
        </p:spPr>
        <p:txBody>
          <a:bodyPr/>
          <a:lstStyle/>
          <a:p>
            <a:pPr algn="just" eaLnBrk="1" hangingPunct="1">
              <a:lnSpc>
                <a:spcPct val="80000"/>
              </a:lnSpc>
              <a:buFontTx/>
              <a:buNone/>
              <a:defRPr/>
            </a:pPr>
            <a:r>
              <a:rPr lang="ru-RU" sz="2400" dirty="0" smtClean="0">
                <a:solidFill>
                  <a:srgbClr val="000000"/>
                </a:solidFill>
              </a:rPr>
              <a:t>Метод по расходам означает, что ВВП может быть подсчитан как сумма расходов всех макроэкономических агентов на покупку конечных товаров и услуг</a:t>
            </a:r>
            <a:r>
              <a:rPr lang="en-US" sz="2400" dirty="0" smtClean="0">
                <a:solidFill>
                  <a:srgbClr val="000000"/>
                </a:solidFill>
                <a:cs typeface="Times New Roman" pitchFamily="18" charset="0"/>
              </a:rPr>
              <a:t>: </a:t>
            </a:r>
          </a:p>
          <a:p>
            <a:pPr algn="just" eaLnBrk="1" hangingPunct="1">
              <a:lnSpc>
                <a:spcPct val="80000"/>
              </a:lnSpc>
              <a:defRPr/>
            </a:pPr>
            <a:r>
              <a:rPr lang="ru-RU" sz="2400" dirty="0" smtClean="0">
                <a:solidFill>
                  <a:srgbClr val="000000"/>
                </a:solidFill>
              </a:rPr>
              <a:t>домохозяйств</a:t>
            </a:r>
            <a:r>
              <a:rPr lang="en-US" sz="2400" dirty="0" smtClean="0">
                <a:solidFill>
                  <a:srgbClr val="000000"/>
                </a:solidFill>
                <a:cs typeface="Times New Roman" pitchFamily="18" charset="0"/>
              </a:rPr>
              <a:t> – </a:t>
            </a:r>
            <a:r>
              <a:rPr lang="ru-RU" sz="2400" dirty="0" smtClean="0">
                <a:solidFill>
                  <a:srgbClr val="000000"/>
                </a:solidFill>
              </a:rPr>
              <a:t>потребительские расходы </a:t>
            </a:r>
            <a:r>
              <a:rPr lang="en-US" sz="2400" b="1" i="1" dirty="0" smtClean="0">
                <a:solidFill>
                  <a:srgbClr val="FF0000"/>
                </a:solidFill>
                <a:cs typeface="Times New Roman" pitchFamily="18" charset="0"/>
              </a:rPr>
              <a:t>C</a:t>
            </a:r>
            <a:r>
              <a:rPr lang="en-US" sz="2400" b="1" i="1" dirty="0" smtClean="0">
                <a:solidFill>
                  <a:srgbClr val="FF0066"/>
                </a:solidFill>
                <a:cs typeface="Times New Roman" pitchFamily="18" charset="0"/>
              </a:rPr>
              <a:t> </a:t>
            </a:r>
            <a:r>
              <a:rPr lang="en-US" sz="2400" dirty="0" smtClean="0">
                <a:solidFill>
                  <a:srgbClr val="000000"/>
                </a:solidFill>
                <a:cs typeface="Times New Roman" pitchFamily="18" charset="0"/>
              </a:rPr>
              <a:t>; </a:t>
            </a:r>
          </a:p>
          <a:p>
            <a:pPr algn="just" eaLnBrk="1" hangingPunct="1">
              <a:lnSpc>
                <a:spcPct val="80000"/>
              </a:lnSpc>
              <a:defRPr/>
            </a:pPr>
            <a:r>
              <a:rPr lang="ru-RU" sz="2400" dirty="0">
                <a:solidFill>
                  <a:srgbClr val="000000"/>
                </a:solidFill>
              </a:rPr>
              <a:t>государства</a:t>
            </a:r>
            <a:r>
              <a:rPr lang="en-US" sz="2400" dirty="0">
                <a:solidFill>
                  <a:srgbClr val="000000"/>
                </a:solidFill>
                <a:cs typeface="Times New Roman" pitchFamily="18" charset="0"/>
              </a:rPr>
              <a:t> – </a:t>
            </a:r>
            <a:r>
              <a:rPr lang="ru-RU" sz="2400" dirty="0">
                <a:solidFill>
                  <a:srgbClr val="000000"/>
                </a:solidFill>
              </a:rPr>
              <a:t>государственные закупки товаров и услуг</a:t>
            </a:r>
            <a:r>
              <a:rPr lang="en-US" sz="2400" dirty="0">
                <a:solidFill>
                  <a:srgbClr val="000000"/>
                </a:solidFill>
                <a:cs typeface="Times New Roman" pitchFamily="18" charset="0"/>
              </a:rPr>
              <a:t> </a:t>
            </a:r>
            <a:r>
              <a:rPr lang="en-US" sz="2400" b="1" i="1" dirty="0">
                <a:solidFill>
                  <a:srgbClr val="FF0000"/>
                </a:solidFill>
                <a:cs typeface="Times New Roman" pitchFamily="18" charset="0"/>
              </a:rPr>
              <a:t>G</a:t>
            </a:r>
            <a:r>
              <a:rPr lang="en-US" sz="2400" b="1" i="1" dirty="0">
                <a:solidFill>
                  <a:srgbClr val="FF0066"/>
                </a:solidFill>
                <a:cs typeface="Times New Roman" pitchFamily="18" charset="0"/>
              </a:rPr>
              <a:t> </a:t>
            </a:r>
            <a:r>
              <a:rPr lang="en-US" sz="2400" dirty="0">
                <a:solidFill>
                  <a:srgbClr val="000000"/>
                </a:solidFill>
                <a:cs typeface="Times New Roman" pitchFamily="18" charset="0"/>
              </a:rPr>
              <a:t>;</a:t>
            </a:r>
          </a:p>
          <a:p>
            <a:pPr algn="just" eaLnBrk="1" hangingPunct="1">
              <a:lnSpc>
                <a:spcPct val="80000"/>
              </a:lnSpc>
              <a:defRPr/>
            </a:pPr>
            <a:r>
              <a:rPr lang="ru-RU" sz="2400" dirty="0" smtClean="0">
                <a:solidFill>
                  <a:srgbClr val="000000"/>
                </a:solidFill>
              </a:rPr>
              <a:t>фирм</a:t>
            </a:r>
            <a:r>
              <a:rPr lang="en-US" sz="2400" dirty="0" smtClean="0">
                <a:solidFill>
                  <a:srgbClr val="000000"/>
                </a:solidFill>
                <a:cs typeface="Times New Roman" pitchFamily="18" charset="0"/>
              </a:rPr>
              <a:t> – </a:t>
            </a:r>
            <a:r>
              <a:rPr lang="ru-RU" sz="2400" dirty="0" smtClean="0">
                <a:solidFill>
                  <a:srgbClr val="000000"/>
                </a:solidFill>
              </a:rPr>
              <a:t>инвестиционные расходы </a:t>
            </a:r>
            <a:r>
              <a:rPr lang="en-US" sz="2400" b="1" i="1" dirty="0" smtClean="0">
                <a:solidFill>
                  <a:srgbClr val="FF0000"/>
                </a:solidFill>
                <a:cs typeface="Times New Roman" pitchFamily="18" charset="0"/>
              </a:rPr>
              <a:t>I</a:t>
            </a:r>
            <a:r>
              <a:rPr lang="en-US" sz="2400" b="1" i="1" dirty="0" smtClean="0">
                <a:solidFill>
                  <a:srgbClr val="FF0066"/>
                </a:solidFill>
                <a:cs typeface="Times New Roman" pitchFamily="18" charset="0"/>
              </a:rPr>
              <a:t> </a:t>
            </a:r>
            <a:r>
              <a:rPr lang="en-US" sz="2400" dirty="0" smtClean="0">
                <a:solidFill>
                  <a:srgbClr val="000000"/>
                </a:solidFill>
                <a:cs typeface="Times New Roman" pitchFamily="18" charset="0"/>
              </a:rPr>
              <a:t>;</a:t>
            </a:r>
          </a:p>
          <a:p>
            <a:pPr algn="just" eaLnBrk="1" hangingPunct="1">
              <a:lnSpc>
                <a:spcPct val="80000"/>
              </a:lnSpc>
              <a:defRPr/>
            </a:pPr>
            <a:r>
              <a:rPr lang="ru-RU" sz="2400" dirty="0" smtClean="0">
                <a:solidFill>
                  <a:srgbClr val="000000"/>
                </a:solidFill>
              </a:rPr>
              <a:t>иностранного сектора </a:t>
            </a:r>
            <a:r>
              <a:rPr lang="en-US" sz="2400" dirty="0" smtClean="0">
                <a:solidFill>
                  <a:srgbClr val="000000"/>
                </a:solidFill>
                <a:cs typeface="Times New Roman" pitchFamily="18" charset="0"/>
              </a:rPr>
              <a:t>– </a:t>
            </a:r>
            <a:r>
              <a:rPr lang="ru-RU" sz="2400" dirty="0" smtClean="0">
                <a:solidFill>
                  <a:srgbClr val="000000"/>
                </a:solidFill>
              </a:rPr>
              <a:t>чистый экспорт </a:t>
            </a:r>
            <a:r>
              <a:rPr lang="en-US" sz="2400" b="1" i="1" dirty="0" err="1" smtClean="0">
                <a:solidFill>
                  <a:srgbClr val="FF0000"/>
                </a:solidFill>
                <a:cs typeface="Times New Roman" pitchFamily="18" charset="0"/>
              </a:rPr>
              <a:t>Xn</a:t>
            </a:r>
            <a:r>
              <a:rPr lang="en-US" sz="2400" b="1" i="1" dirty="0" smtClean="0">
                <a:solidFill>
                  <a:srgbClr val="FF0066"/>
                </a:solidFill>
                <a:cs typeface="Times New Roman" pitchFamily="18" charset="0"/>
              </a:rPr>
              <a:t> </a:t>
            </a:r>
            <a:r>
              <a:rPr lang="en-US" sz="2400" dirty="0" smtClean="0">
                <a:solidFill>
                  <a:srgbClr val="000000"/>
                </a:solidFill>
                <a:cs typeface="Times New Roman" pitchFamily="18" charset="0"/>
              </a:rPr>
              <a:t>:</a:t>
            </a:r>
            <a:endParaRPr lang="ru-RU" sz="2400" dirty="0" smtClean="0">
              <a:cs typeface="Times New Roman" pitchFamily="18" charset="0"/>
            </a:endParaRPr>
          </a:p>
          <a:p>
            <a:pPr algn="ctr" eaLnBrk="1" hangingPunct="1">
              <a:lnSpc>
                <a:spcPct val="80000"/>
              </a:lnSpc>
              <a:buFontTx/>
              <a:buNone/>
              <a:defRPr/>
            </a:pPr>
            <a:endParaRPr lang="en-US" sz="2400" b="1" i="1" dirty="0" smtClean="0">
              <a:solidFill>
                <a:srgbClr val="FF0000"/>
              </a:solidFill>
              <a:effectLst>
                <a:outerShdw blurRad="38100" dist="38100" dir="2700000" algn="tl">
                  <a:srgbClr val="C0C0C0"/>
                </a:outerShdw>
              </a:effectLst>
              <a:cs typeface="Times New Roman" pitchFamily="18" charset="0"/>
            </a:endParaRPr>
          </a:p>
          <a:p>
            <a:pPr algn="ctr" eaLnBrk="1" hangingPunct="1">
              <a:lnSpc>
                <a:spcPct val="80000"/>
              </a:lnSpc>
              <a:buFontTx/>
              <a:buNone/>
              <a:defRPr/>
            </a:pPr>
            <a:r>
              <a:rPr lang="ru-RU" sz="2800" b="1" i="1" dirty="0" smtClean="0">
                <a:solidFill>
                  <a:srgbClr val="FF0000"/>
                </a:solidFill>
                <a:effectLst>
                  <a:outerShdw blurRad="38100" dist="38100" dir="2700000" algn="tl">
                    <a:srgbClr val="C0C0C0"/>
                  </a:outerShdw>
                </a:effectLst>
                <a:cs typeface="Times New Roman" pitchFamily="18" charset="0"/>
              </a:rPr>
              <a:t>ВВП</a:t>
            </a:r>
            <a:r>
              <a:rPr lang="en-US" sz="2800" b="1" i="1" dirty="0" smtClean="0">
                <a:solidFill>
                  <a:srgbClr val="FF0000"/>
                </a:solidFill>
                <a:effectLst>
                  <a:outerShdw blurRad="38100" dist="38100" dir="2700000" algn="tl">
                    <a:srgbClr val="C0C0C0"/>
                  </a:outerShdw>
                </a:effectLst>
                <a:cs typeface="Times New Roman" pitchFamily="18" charset="0"/>
              </a:rPr>
              <a:t> = C + I + G + (Ex – </a:t>
            </a:r>
            <a:r>
              <a:rPr lang="en-US" sz="2800" b="1" i="1" dirty="0" err="1" smtClean="0">
                <a:solidFill>
                  <a:srgbClr val="FF0000"/>
                </a:solidFill>
                <a:effectLst>
                  <a:outerShdw blurRad="38100" dist="38100" dir="2700000" algn="tl">
                    <a:srgbClr val="C0C0C0"/>
                  </a:outerShdw>
                </a:effectLst>
                <a:cs typeface="Times New Roman" pitchFamily="18" charset="0"/>
              </a:rPr>
              <a:t>Im</a:t>
            </a:r>
            <a:r>
              <a:rPr lang="en-US" sz="2800" b="1" i="1" dirty="0" smtClean="0">
                <a:solidFill>
                  <a:srgbClr val="FF0000"/>
                </a:solidFill>
                <a:effectLst>
                  <a:outerShdw blurRad="38100" dist="38100" dir="2700000" algn="tl">
                    <a:srgbClr val="C0C0C0"/>
                  </a:outerShdw>
                </a:effectLst>
                <a:cs typeface="Times New Roman" pitchFamily="18" charset="0"/>
              </a:rPr>
              <a:t>)</a:t>
            </a:r>
          </a:p>
          <a:p>
            <a:pPr algn="ctr" eaLnBrk="1" hangingPunct="1">
              <a:lnSpc>
                <a:spcPct val="80000"/>
              </a:lnSpc>
              <a:buFontTx/>
              <a:buNone/>
              <a:defRPr/>
            </a:pPr>
            <a:r>
              <a:rPr lang="en-US" sz="2800" b="1" i="1" dirty="0" smtClean="0">
                <a:solidFill>
                  <a:srgbClr val="FF0000"/>
                </a:solidFill>
                <a:effectLst>
                  <a:outerShdw blurRad="38100" dist="38100" dir="2700000" algn="tl">
                    <a:srgbClr val="C0C0C0"/>
                  </a:outerShdw>
                </a:effectLst>
                <a:cs typeface="Times New Roman" pitchFamily="18" charset="0"/>
              </a:rPr>
              <a:t>                             </a:t>
            </a:r>
            <a:r>
              <a:rPr lang="ru-RU" sz="2800" b="1" i="1" dirty="0" smtClean="0">
                <a:solidFill>
                  <a:srgbClr val="FF0000"/>
                </a:solidFill>
                <a:effectLst>
                  <a:outerShdw blurRad="38100" dist="38100" dir="2700000" algn="tl">
                    <a:srgbClr val="C0C0C0"/>
                  </a:outerShdw>
                </a:effectLst>
              </a:rPr>
              <a:t> </a:t>
            </a:r>
            <a:endParaRPr lang="ru-RU" sz="2800" b="1" i="1" dirty="0" smtClean="0">
              <a:solidFill>
                <a:srgbClr val="FF0000"/>
              </a:solidFill>
              <a:effectLst>
                <a:outerShdw blurRad="38100" dist="38100" dir="2700000" algn="tl">
                  <a:srgbClr val="C0C0C0"/>
                </a:outerShdw>
              </a:effectLst>
              <a:cs typeface="Times New Roman" pitchFamily="18" charset="0"/>
            </a:endParaRPr>
          </a:p>
          <a:p>
            <a:pPr eaLnBrk="1" hangingPunct="1">
              <a:lnSpc>
                <a:spcPct val="80000"/>
              </a:lnSpc>
              <a:buFontTx/>
              <a:buNone/>
              <a:defRPr/>
            </a:pPr>
            <a:endParaRPr lang="ru-RU" sz="2800" b="1" dirty="0" smtClean="0">
              <a:solidFill>
                <a:srgbClr val="FF0000"/>
              </a:solidFill>
              <a:effectLst>
                <a:outerShdw blurRad="38100" dist="38100" dir="2700000" algn="tl">
                  <a:srgbClr val="C0C0C0"/>
                </a:outerShdw>
              </a:effectLst>
            </a:endParaRPr>
          </a:p>
        </p:txBody>
      </p:sp>
      <p:sp>
        <p:nvSpPr>
          <p:cNvPr id="9223" name="AutoShape 7"/>
          <p:cNvSpPr>
            <a:spLocks/>
          </p:cNvSpPr>
          <p:nvPr/>
        </p:nvSpPr>
        <p:spPr bwMode="auto">
          <a:xfrm rot="16120579" flipH="1">
            <a:off x="5864225" y="4492625"/>
            <a:ext cx="234950" cy="1447800"/>
          </a:xfrm>
          <a:prstGeom prst="rightBrace">
            <a:avLst>
              <a:gd name="adj1" fmla="val 51351"/>
              <a:gd name="adj2" fmla="val 50000"/>
            </a:avLst>
          </a:prstGeom>
          <a:noFill/>
          <a:ln w="28575">
            <a:solidFill>
              <a:srgbClr val="FF0000"/>
            </a:solidFill>
            <a:round/>
            <a:headEnd/>
            <a:tailEnd/>
          </a:ln>
        </p:spPr>
        <p:txBody>
          <a:bodyPr wrap="none" anchor="ctr"/>
          <a:lstStyle/>
          <a:p>
            <a:endParaRPr lang="ru-RU"/>
          </a:p>
        </p:txBody>
      </p:sp>
      <p:sp>
        <p:nvSpPr>
          <p:cNvPr id="9224" name="Text Box 8"/>
          <p:cNvSpPr txBox="1">
            <a:spLocks noChangeArrowheads="1"/>
          </p:cNvSpPr>
          <p:nvPr/>
        </p:nvSpPr>
        <p:spPr bwMode="auto">
          <a:xfrm>
            <a:off x="5638800" y="5334000"/>
            <a:ext cx="1143000" cy="519113"/>
          </a:xfrm>
          <a:prstGeom prst="rect">
            <a:avLst/>
          </a:prstGeom>
          <a:noFill/>
          <a:ln>
            <a:noFill/>
          </a:ln>
          <a:effectLst/>
          <a:extLst/>
        </p:spPr>
        <p:txBody>
          <a:bodyPr>
            <a:spAutoFit/>
          </a:bodyPr>
          <a:lstStyle/>
          <a:p>
            <a:pPr>
              <a:spcBef>
                <a:spcPct val="50000"/>
              </a:spcBef>
              <a:defRPr/>
            </a:pPr>
            <a:r>
              <a:rPr lang="en-US" sz="2800" b="1" i="1">
                <a:solidFill>
                  <a:srgbClr val="FF0000"/>
                </a:solidFill>
                <a:effectLst>
                  <a:outerShdw blurRad="38100" dist="38100" dir="2700000" algn="tl">
                    <a:srgbClr val="C0C0C0"/>
                  </a:outerShdw>
                </a:effectLst>
                <a:cs typeface="Times New Roman" pitchFamily="18" charset="0"/>
              </a:rPr>
              <a:t>Xn</a:t>
            </a:r>
            <a:endParaRPr lang="ru-RU" sz="2800" b="1" i="1">
              <a:solidFill>
                <a:srgbClr val="FF0000"/>
              </a:solidFill>
              <a:effectLst>
                <a:outerShdw blurRad="38100" dist="38100" dir="2700000" algn="tl">
                  <a:srgbClr val="C0C0C0"/>
                </a:outerShdw>
              </a:effectLst>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left)">
                                      <p:cBhvr>
                                        <p:cTn id="7" dur="500"/>
                                        <p:tgtEl>
                                          <p:spTgt spid="9219">
                                            <p:txEl>
                                              <p:pRg st="0" end="0"/>
                                            </p:txEl>
                                          </p:spTgt>
                                        </p:tgtEl>
                                      </p:cBhvr>
                                    </p:animEffect>
                                  </p:childTnLst>
                                </p:cTn>
                              </p:par>
                            </p:childTnLst>
                          </p:cTn>
                        </p:par>
                        <p:par>
                          <p:cTn id="8" fill="hold" nodeType="afterGroup">
                            <p:stCondLst>
                              <p:cond delay="2500"/>
                            </p:stCondLst>
                            <p:childTnLst>
                              <p:par>
                                <p:cTn id="9" presetID="22" presetClass="entr" presetSubtype="8" fill="hold" grpId="0" nodeType="afterEffect">
                                  <p:stCondLst>
                                    <p:cond delay="2000"/>
                                  </p:stCondLst>
                                  <p:childTnLst>
                                    <p:set>
                                      <p:cBhvr>
                                        <p:cTn id="10" dur="1" fill="hold">
                                          <p:stCondLst>
                                            <p:cond delay="0"/>
                                          </p:stCondLst>
                                        </p:cTn>
                                        <p:tgtEl>
                                          <p:spTgt spid="9219">
                                            <p:txEl>
                                              <p:pRg st="1" end="1"/>
                                            </p:txEl>
                                          </p:spTgt>
                                        </p:tgtEl>
                                        <p:attrNameLst>
                                          <p:attrName>style.visibility</p:attrName>
                                        </p:attrNameLst>
                                      </p:cBhvr>
                                      <p:to>
                                        <p:strVal val="visible"/>
                                      </p:to>
                                    </p:set>
                                    <p:animEffect transition="in" filter="wipe(left)">
                                      <p:cBhvr>
                                        <p:cTn id="11" dur="500"/>
                                        <p:tgtEl>
                                          <p:spTgt spid="9219">
                                            <p:txEl>
                                              <p:pRg st="1" end="1"/>
                                            </p:txEl>
                                          </p:spTgt>
                                        </p:tgtEl>
                                      </p:cBhvr>
                                    </p:animEffect>
                                  </p:childTnLst>
                                </p:cTn>
                              </p:par>
                            </p:childTnLst>
                          </p:cTn>
                        </p:par>
                        <p:par>
                          <p:cTn id="12" fill="hold" nodeType="afterGroup">
                            <p:stCondLst>
                              <p:cond delay="5000"/>
                            </p:stCondLst>
                            <p:childTnLst>
                              <p:par>
                                <p:cTn id="13" presetID="22" presetClass="entr" presetSubtype="8" fill="hold" grpId="0" nodeType="afterEffect">
                                  <p:stCondLst>
                                    <p:cond delay="2000"/>
                                  </p:stCondLst>
                                  <p:childTnLst>
                                    <p:set>
                                      <p:cBhvr>
                                        <p:cTn id="14" dur="1" fill="hold">
                                          <p:stCondLst>
                                            <p:cond delay="0"/>
                                          </p:stCondLst>
                                        </p:cTn>
                                        <p:tgtEl>
                                          <p:spTgt spid="9219">
                                            <p:txEl>
                                              <p:pRg st="2" end="2"/>
                                            </p:txEl>
                                          </p:spTgt>
                                        </p:tgtEl>
                                        <p:attrNameLst>
                                          <p:attrName>style.visibility</p:attrName>
                                        </p:attrNameLst>
                                      </p:cBhvr>
                                      <p:to>
                                        <p:strVal val="visible"/>
                                      </p:to>
                                    </p:set>
                                    <p:animEffect transition="in" filter="wipe(left)">
                                      <p:cBhvr>
                                        <p:cTn id="15" dur="500"/>
                                        <p:tgtEl>
                                          <p:spTgt spid="9219">
                                            <p:txEl>
                                              <p:pRg st="2" end="2"/>
                                            </p:txEl>
                                          </p:spTgt>
                                        </p:tgtEl>
                                      </p:cBhvr>
                                    </p:animEffect>
                                  </p:childTnLst>
                                </p:cTn>
                              </p:par>
                            </p:childTnLst>
                          </p:cTn>
                        </p:par>
                        <p:par>
                          <p:cTn id="16" fill="hold">
                            <p:stCondLst>
                              <p:cond delay="7500"/>
                            </p:stCondLst>
                            <p:childTnLst>
                              <p:par>
                                <p:cTn id="17" presetID="22" presetClass="entr" presetSubtype="8" fill="hold" grpId="0" nodeType="afterEffect">
                                  <p:stCondLst>
                                    <p:cond delay="2000"/>
                                  </p:stCondLst>
                                  <p:childTnLst>
                                    <p:set>
                                      <p:cBhvr>
                                        <p:cTn id="18" dur="1" fill="hold">
                                          <p:stCondLst>
                                            <p:cond delay="0"/>
                                          </p:stCondLst>
                                        </p:cTn>
                                        <p:tgtEl>
                                          <p:spTgt spid="9219">
                                            <p:txEl>
                                              <p:pRg st="3" end="3"/>
                                            </p:txEl>
                                          </p:spTgt>
                                        </p:tgtEl>
                                        <p:attrNameLst>
                                          <p:attrName>style.visibility</p:attrName>
                                        </p:attrNameLst>
                                      </p:cBhvr>
                                      <p:to>
                                        <p:strVal val="visible"/>
                                      </p:to>
                                    </p:set>
                                    <p:animEffect transition="in" filter="wipe(left)">
                                      <p:cBhvr>
                                        <p:cTn id="19" dur="500"/>
                                        <p:tgtEl>
                                          <p:spTgt spid="9219">
                                            <p:txEl>
                                              <p:pRg st="3" end="3"/>
                                            </p:txEl>
                                          </p:spTgt>
                                        </p:tgtEl>
                                      </p:cBhvr>
                                    </p:animEffect>
                                  </p:childTnLst>
                                </p:cTn>
                              </p:par>
                            </p:childTnLst>
                          </p:cTn>
                        </p:par>
                        <p:par>
                          <p:cTn id="20" fill="hold" nodeType="afterGroup">
                            <p:stCondLst>
                              <p:cond delay="10000"/>
                            </p:stCondLst>
                            <p:childTnLst>
                              <p:par>
                                <p:cTn id="21" presetID="22" presetClass="entr" presetSubtype="8" fill="hold" grpId="0" nodeType="afterEffect">
                                  <p:stCondLst>
                                    <p:cond delay="2000"/>
                                  </p:stCondLst>
                                  <p:childTnLst>
                                    <p:set>
                                      <p:cBhvr>
                                        <p:cTn id="22" dur="1" fill="hold">
                                          <p:stCondLst>
                                            <p:cond delay="0"/>
                                          </p:stCondLst>
                                        </p:cTn>
                                        <p:tgtEl>
                                          <p:spTgt spid="9219">
                                            <p:txEl>
                                              <p:pRg st="4" end="4"/>
                                            </p:txEl>
                                          </p:spTgt>
                                        </p:tgtEl>
                                        <p:attrNameLst>
                                          <p:attrName>style.visibility</p:attrName>
                                        </p:attrNameLst>
                                      </p:cBhvr>
                                      <p:to>
                                        <p:strVal val="visible"/>
                                      </p:to>
                                    </p:set>
                                    <p:animEffect transition="in" filter="wipe(left)">
                                      <p:cBhvr>
                                        <p:cTn id="23" dur="500"/>
                                        <p:tgtEl>
                                          <p:spTgt spid="9219">
                                            <p:txEl>
                                              <p:pRg st="4" end="4"/>
                                            </p:txEl>
                                          </p:spTgt>
                                        </p:tgtEl>
                                      </p:cBhvr>
                                    </p:animEffect>
                                  </p:childTnLst>
                                </p:cTn>
                              </p:par>
                            </p:childTnLst>
                          </p:cTn>
                        </p:par>
                        <p:par>
                          <p:cTn id="24" fill="hold" nodeType="afterGroup">
                            <p:stCondLst>
                              <p:cond delay="12500"/>
                            </p:stCondLst>
                            <p:childTnLst>
                              <p:par>
                                <p:cTn id="25" presetID="22" presetClass="entr" presetSubtype="8" fill="hold" grpId="0" nodeType="afterEffect">
                                  <p:stCondLst>
                                    <p:cond delay="2000"/>
                                  </p:stCondLst>
                                  <p:childTnLst>
                                    <p:set>
                                      <p:cBhvr>
                                        <p:cTn id="26" dur="1" fill="hold">
                                          <p:stCondLst>
                                            <p:cond delay="0"/>
                                          </p:stCondLst>
                                        </p:cTn>
                                        <p:tgtEl>
                                          <p:spTgt spid="9219">
                                            <p:txEl>
                                              <p:pRg st="6" end="6"/>
                                            </p:txEl>
                                          </p:spTgt>
                                        </p:tgtEl>
                                        <p:attrNameLst>
                                          <p:attrName>style.visibility</p:attrName>
                                        </p:attrNameLst>
                                      </p:cBhvr>
                                      <p:to>
                                        <p:strVal val="visible"/>
                                      </p:to>
                                    </p:set>
                                    <p:animEffect transition="in" filter="wipe(left)">
                                      <p:cBhvr>
                                        <p:cTn id="27" dur="500"/>
                                        <p:tgtEl>
                                          <p:spTgt spid="9219">
                                            <p:txEl>
                                              <p:pRg st="6" end="6"/>
                                            </p:txEl>
                                          </p:spTgt>
                                        </p:tgtEl>
                                      </p:cBhvr>
                                    </p:animEffect>
                                  </p:childTnLst>
                                </p:cTn>
                              </p:par>
                            </p:childTnLst>
                          </p:cTn>
                        </p:par>
                        <p:par>
                          <p:cTn id="28" fill="hold" nodeType="afterGroup">
                            <p:stCondLst>
                              <p:cond delay="15000"/>
                            </p:stCondLst>
                            <p:childTnLst>
                              <p:par>
                                <p:cTn id="29" presetID="22" presetClass="entr" presetSubtype="8" fill="hold" grpId="0" nodeType="afterEffect">
                                  <p:stCondLst>
                                    <p:cond delay="2000"/>
                                  </p:stCondLst>
                                  <p:childTnLst>
                                    <p:set>
                                      <p:cBhvr>
                                        <p:cTn id="30" dur="1" fill="hold">
                                          <p:stCondLst>
                                            <p:cond delay="0"/>
                                          </p:stCondLst>
                                        </p:cTn>
                                        <p:tgtEl>
                                          <p:spTgt spid="9219">
                                            <p:txEl>
                                              <p:pRg st="7" end="7"/>
                                            </p:txEl>
                                          </p:spTgt>
                                        </p:tgtEl>
                                        <p:attrNameLst>
                                          <p:attrName>style.visibility</p:attrName>
                                        </p:attrNameLst>
                                      </p:cBhvr>
                                      <p:to>
                                        <p:strVal val="visible"/>
                                      </p:to>
                                    </p:set>
                                    <p:animEffect transition="in" filter="wipe(left)">
                                      <p:cBhvr>
                                        <p:cTn id="31" dur="500"/>
                                        <p:tgtEl>
                                          <p:spTgt spid="9219">
                                            <p:txEl>
                                              <p:pRg st="7" end="7"/>
                                            </p:txEl>
                                          </p:spTgt>
                                        </p:tgtEl>
                                      </p:cBhvr>
                                    </p:animEffect>
                                  </p:childTnLst>
                                </p:cTn>
                              </p:par>
                            </p:childTnLst>
                          </p:cTn>
                        </p:par>
                        <p:par>
                          <p:cTn id="32" fill="hold" nodeType="afterGroup">
                            <p:stCondLst>
                              <p:cond delay="17500"/>
                            </p:stCondLst>
                            <p:childTnLst>
                              <p:par>
                                <p:cTn id="33" presetID="22" presetClass="entr" presetSubtype="1" fill="hold" grpId="0" nodeType="afterEffect">
                                  <p:stCondLst>
                                    <p:cond delay="0"/>
                                  </p:stCondLst>
                                  <p:childTnLst>
                                    <p:set>
                                      <p:cBhvr>
                                        <p:cTn id="34" dur="1" fill="hold">
                                          <p:stCondLst>
                                            <p:cond delay="0"/>
                                          </p:stCondLst>
                                        </p:cTn>
                                        <p:tgtEl>
                                          <p:spTgt spid="9223"/>
                                        </p:tgtEl>
                                        <p:attrNameLst>
                                          <p:attrName>style.visibility</p:attrName>
                                        </p:attrNameLst>
                                      </p:cBhvr>
                                      <p:to>
                                        <p:strVal val="visible"/>
                                      </p:to>
                                    </p:set>
                                    <p:animEffect transition="in" filter="wipe(up)">
                                      <p:cBhvr>
                                        <p:cTn id="35" dur="500"/>
                                        <p:tgtEl>
                                          <p:spTgt spid="9223"/>
                                        </p:tgtEl>
                                      </p:cBhvr>
                                    </p:animEffect>
                                  </p:childTnLst>
                                </p:cTn>
                              </p:par>
                            </p:childTnLst>
                          </p:cTn>
                        </p:par>
                        <p:par>
                          <p:cTn id="36" fill="hold" nodeType="afterGroup">
                            <p:stCondLst>
                              <p:cond delay="18000"/>
                            </p:stCondLst>
                            <p:childTnLst>
                              <p:par>
                                <p:cTn id="37" presetID="22" presetClass="entr" presetSubtype="1" fill="hold" grpId="0" nodeType="afterEffect">
                                  <p:stCondLst>
                                    <p:cond delay="0"/>
                                  </p:stCondLst>
                                  <p:childTnLst>
                                    <p:set>
                                      <p:cBhvr>
                                        <p:cTn id="38" dur="1" fill="hold">
                                          <p:stCondLst>
                                            <p:cond delay="0"/>
                                          </p:stCondLst>
                                        </p:cTn>
                                        <p:tgtEl>
                                          <p:spTgt spid="9224"/>
                                        </p:tgtEl>
                                        <p:attrNameLst>
                                          <p:attrName>style.visibility</p:attrName>
                                        </p:attrNameLst>
                                      </p:cBhvr>
                                      <p:to>
                                        <p:strVal val="visible"/>
                                      </p:to>
                                    </p:set>
                                    <p:animEffect transition="in" filter="wipe(up)">
                                      <p:cBhvr>
                                        <p:cTn id="39" dur="500"/>
                                        <p:tgtEl>
                                          <p:spTgt spid="9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advAuto="2000"/>
      <p:bldP spid="9223" grpId="0" animBg="1"/>
      <p:bldP spid="922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Номер слайда 5"/>
          <p:cNvSpPr>
            <a:spLocks noGrp="1"/>
          </p:cNvSpPr>
          <p:nvPr>
            <p:ph type="sldNum" sz="quarter" idx="12"/>
          </p:nvPr>
        </p:nvSpPr>
        <p:spPr>
          <a:noFill/>
          <a:ln>
            <a:miter lim="800000"/>
            <a:headEnd/>
            <a:tailEnd/>
          </a:ln>
        </p:spPr>
        <p:txBody>
          <a:bodyPr/>
          <a:lstStyle/>
          <a:p>
            <a:fld id="{7C65BE5C-7973-4320-9FA8-AB0F235E840A}" type="slidenum">
              <a:rPr lang="ru-RU" smtClean="0"/>
              <a:pPr/>
              <a:t>21</a:t>
            </a:fld>
            <a:endParaRPr lang="ru-RU" smtClean="0"/>
          </a:p>
        </p:txBody>
      </p:sp>
      <p:sp>
        <p:nvSpPr>
          <p:cNvPr id="76804" name="Rectangle 4"/>
          <p:cNvSpPr>
            <a:spLocks noGrp="1" noChangeArrowheads="1"/>
          </p:cNvSpPr>
          <p:nvPr>
            <p:ph type="title"/>
          </p:nvPr>
        </p:nvSpPr>
        <p:spPr>
          <a:xfrm>
            <a:off x="685800" y="260648"/>
            <a:ext cx="7772400" cy="1143000"/>
          </a:xfrm>
        </p:spPr>
        <p:txBody>
          <a:bodyPr/>
          <a:lstStyle/>
          <a:p>
            <a:pPr>
              <a:lnSpc>
                <a:spcPct val="85000"/>
              </a:lnSpc>
              <a:defRPr/>
            </a:pPr>
            <a:r>
              <a:rPr lang="ru-RU" sz="3600" b="1" dirty="0" smtClean="0">
                <a:solidFill>
                  <a:srgbClr val="3333CC"/>
                </a:solidFill>
                <a:effectLst>
                  <a:outerShdw blurRad="38100" dist="38100" dir="2700000" algn="tl">
                    <a:srgbClr val="C0C0C0"/>
                  </a:outerShdw>
                </a:effectLst>
              </a:rPr>
              <a:t>Метод подсчета ВВП </a:t>
            </a:r>
            <a:br>
              <a:rPr lang="ru-RU" sz="3600" b="1" dirty="0" smtClean="0">
                <a:solidFill>
                  <a:srgbClr val="3333CC"/>
                </a:solidFill>
                <a:effectLst>
                  <a:outerShdw blurRad="38100" dist="38100" dir="2700000" algn="tl">
                    <a:srgbClr val="C0C0C0"/>
                  </a:outerShdw>
                </a:effectLst>
              </a:rPr>
            </a:br>
            <a:r>
              <a:rPr lang="ru-RU" sz="3600" b="1" dirty="0" smtClean="0">
                <a:solidFill>
                  <a:srgbClr val="3333CC"/>
                </a:solidFill>
                <a:effectLst>
                  <a:outerShdw blurRad="38100" dist="38100" dir="2700000" algn="tl">
                    <a:srgbClr val="C0C0C0"/>
                  </a:outerShdw>
                </a:effectLst>
              </a:rPr>
              <a:t>по добавленной стоимости</a:t>
            </a:r>
          </a:p>
        </p:txBody>
      </p:sp>
      <p:sp>
        <p:nvSpPr>
          <p:cNvPr id="76805" name="Rectangle 5"/>
          <p:cNvSpPr>
            <a:spLocks noGrp="1" noChangeArrowheads="1"/>
          </p:cNvSpPr>
          <p:nvPr>
            <p:ph type="body" idx="1"/>
          </p:nvPr>
        </p:nvSpPr>
        <p:spPr>
          <a:xfrm>
            <a:off x="467544" y="1490464"/>
            <a:ext cx="8447856" cy="4962872"/>
          </a:xfrm>
        </p:spPr>
        <p:txBody>
          <a:bodyPr/>
          <a:lstStyle/>
          <a:p>
            <a:pPr marL="0" indent="0">
              <a:lnSpc>
                <a:spcPct val="90000"/>
              </a:lnSpc>
              <a:spcBef>
                <a:spcPct val="0"/>
              </a:spcBef>
              <a:buFontTx/>
              <a:buNone/>
              <a:defRPr/>
            </a:pPr>
            <a:r>
              <a:rPr lang="ru-RU" sz="2400" dirty="0" smtClean="0"/>
              <a:t>Таким образом, добавленная стоимость каждой фирмы может быть подсчитана как</a:t>
            </a:r>
            <a:r>
              <a:rPr lang="en-US" sz="2400" dirty="0" smtClean="0"/>
              <a:t>:</a:t>
            </a:r>
            <a:endParaRPr lang="ru-RU" sz="2400" dirty="0" smtClean="0"/>
          </a:p>
          <a:p>
            <a:pPr algn="ctr" eaLnBrk="1" hangingPunct="1">
              <a:lnSpc>
                <a:spcPct val="90000"/>
              </a:lnSpc>
              <a:buFontTx/>
              <a:buNone/>
              <a:defRPr/>
            </a:pPr>
            <a:r>
              <a:rPr lang="en-US" sz="2400" b="1" i="1" dirty="0" smtClean="0">
                <a:solidFill>
                  <a:srgbClr val="CC3399"/>
                </a:solidFill>
              </a:rPr>
              <a:t>      </a:t>
            </a:r>
            <a:r>
              <a:rPr lang="ru-RU" sz="2400" b="1" i="1" dirty="0" smtClean="0">
                <a:solidFill>
                  <a:srgbClr val="FF0000"/>
                </a:solidFill>
              </a:rPr>
              <a:t>ДС = Выручка от продаж – Стоимость промежуточных товаров, купленных у других фирм</a:t>
            </a:r>
          </a:p>
          <a:p>
            <a:pPr>
              <a:lnSpc>
                <a:spcPct val="90000"/>
              </a:lnSpc>
              <a:spcBef>
                <a:spcPct val="0"/>
              </a:spcBef>
              <a:buFontTx/>
              <a:buNone/>
              <a:defRPr/>
            </a:pPr>
            <a:endParaRPr lang="en-US" sz="2400" dirty="0" smtClean="0"/>
          </a:p>
          <a:p>
            <a:pPr marL="0" indent="0">
              <a:lnSpc>
                <a:spcPct val="90000"/>
              </a:lnSpc>
              <a:spcBef>
                <a:spcPct val="0"/>
              </a:spcBef>
              <a:buFontTx/>
              <a:buNone/>
              <a:defRPr/>
            </a:pPr>
            <a:r>
              <a:rPr lang="ru-RU" sz="2400" dirty="0" smtClean="0"/>
              <a:t>Поскольку в стоимости конечной продукции присутствует не только непосредственно добавленная стоимость, но величина косвенных налогов, тогда ВВП может быть измерен как сумма добавленных стоимостей всеми фирмами в экономике или всеми производственными секторами экономики плюс чистые налоги на производство и импорт (</a:t>
            </a:r>
            <a:r>
              <a:rPr lang="en-US" sz="2400" dirty="0" err="1"/>
              <a:t>T</a:t>
            </a:r>
            <a:r>
              <a:rPr lang="en-US" sz="2400" baseline="30000" dirty="0" err="1"/>
              <a:t>net</a:t>
            </a:r>
            <a:r>
              <a:rPr lang="ru-RU" sz="2400" baseline="-25000" dirty="0" err="1" smtClean="0"/>
              <a:t>косв</a:t>
            </a:r>
            <a:r>
              <a:rPr lang="ru-RU" sz="2400" baseline="30000" dirty="0" smtClean="0"/>
              <a:t>*</a:t>
            </a:r>
            <a:r>
              <a:rPr lang="ru-RU" sz="2400" dirty="0" smtClean="0"/>
              <a:t>)</a:t>
            </a:r>
            <a:r>
              <a:rPr lang="en-US" sz="2400" dirty="0"/>
              <a:t>.</a:t>
            </a:r>
            <a:endParaRPr lang="ru-RU" sz="2400" dirty="0"/>
          </a:p>
          <a:p>
            <a:pPr marL="0" indent="0">
              <a:lnSpc>
                <a:spcPct val="90000"/>
              </a:lnSpc>
              <a:spcBef>
                <a:spcPct val="0"/>
              </a:spcBef>
              <a:buFontTx/>
              <a:buNone/>
              <a:defRPr/>
            </a:pPr>
            <a:endParaRPr lang="en-US" sz="2400" dirty="0" smtClean="0"/>
          </a:p>
          <a:p>
            <a:pPr>
              <a:lnSpc>
                <a:spcPct val="90000"/>
              </a:lnSpc>
              <a:spcBef>
                <a:spcPct val="0"/>
              </a:spcBef>
              <a:buFontTx/>
              <a:buNone/>
              <a:defRPr/>
            </a:pPr>
            <a:r>
              <a:rPr lang="en-US" sz="2400" dirty="0" smtClean="0"/>
              <a:t>                          </a:t>
            </a:r>
            <a:r>
              <a:rPr lang="ru-RU" sz="2800" b="1" i="1" dirty="0" smtClean="0">
                <a:solidFill>
                  <a:srgbClr val="FF0000"/>
                </a:solidFill>
                <a:effectLst>
                  <a:outerShdw blurRad="38100" dist="38100" dir="2700000" algn="tl">
                    <a:srgbClr val="C0C0C0"/>
                  </a:outerShdw>
                </a:effectLst>
              </a:rPr>
              <a:t>ВВП</a:t>
            </a:r>
            <a:r>
              <a:rPr lang="en-US" sz="2800" b="1" i="1" dirty="0" smtClean="0">
                <a:solidFill>
                  <a:srgbClr val="FF0000"/>
                </a:solidFill>
                <a:effectLst>
                  <a:outerShdw blurRad="38100" dist="38100" dir="2700000" algn="tl">
                    <a:srgbClr val="C0C0C0"/>
                  </a:outerShdw>
                </a:effectLst>
              </a:rPr>
              <a:t> =  </a:t>
            </a:r>
            <a:r>
              <a:rPr lang="en-US" sz="2800" b="1" i="1" dirty="0" smtClean="0">
                <a:solidFill>
                  <a:srgbClr val="FF0000"/>
                </a:solidFill>
                <a:effectLst>
                  <a:outerShdw blurRad="38100" dist="38100" dir="2700000" algn="tl">
                    <a:srgbClr val="C0C0C0"/>
                  </a:outerShdw>
                </a:effectLst>
                <a:sym typeface="Symbol" pitchFamily="18" charset="2"/>
              </a:rPr>
              <a:t></a:t>
            </a:r>
            <a:r>
              <a:rPr lang="en-US" sz="2800" b="1" i="1" dirty="0" smtClean="0">
                <a:solidFill>
                  <a:srgbClr val="FF0000"/>
                </a:solidFill>
                <a:effectLst>
                  <a:outerShdw blurRad="38100" dist="38100" dir="2700000" algn="tl">
                    <a:srgbClr val="C0C0C0"/>
                  </a:outerShdw>
                </a:effectLst>
              </a:rPr>
              <a:t> </a:t>
            </a:r>
            <a:r>
              <a:rPr lang="ru-RU" sz="2800" b="1" i="1" dirty="0" smtClean="0">
                <a:solidFill>
                  <a:srgbClr val="FF0000"/>
                </a:solidFill>
                <a:effectLst>
                  <a:outerShdw blurRad="38100" dist="38100" dir="2700000" algn="tl">
                    <a:srgbClr val="C0C0C0"/>
                  </a:outerShdw>
                </a:effectLst>
              </a:rPr>
              <a:t>(ДС + </a:t>
            </a:r>
            <a:r>
              <a:rPr lang="en-US" sz="2800" b="1" i="1" dirty="0" err="1" smtClean="0">
                <a:solidFill>
                  <a:srgbClr val="FF0000"/>
                </a:solidFill>
                <a:effectLst>
                  <a:outerShdw blurRad="38100" dist="38100" dir="2700000" algn="tl">
                    <a:srgbClr val="C0C0C0"/>
                  </a:outerShdw>
                </a:effectLst>
              </a:rPr>
              <a:t>T</a:t>
            </a:r>
            <a:r>
              <a:rPr lang="en-US" sz="2800" b="1" i="1" baseline="30000" dirty="0" err="1" smtClean="0">
                <a:solidFill>
                  <a:srgbClr val="FF0000"/>
                </a:solidFill>
                <a:effectLst>
                  <a:outerShdw blurRad="38100" dist="38100" dir="2700000" algn="tl">
                    <a:srgbClr val="C0C0C0"/>
                  </a:outerShdw>
                </a:effectLst>
              </a:rPr>
              <a:t>net</a:t>
            </a:r>
            <a:r>
              <a:rPr lang="ru-RU" sz="2800" b="1" i="1" baseline="-25000" dirty="0" err="1" smtClean="0">
                <a:solidFill>
                  <a:srgbClr val="FF0000"/>
                </a:solidFill>
                <a:effectLst>
                  <a:outerShdw blurRad="38100" dist="38100" dir="2700000" algn="tl">
                    <a:srgbClr val="C0C0C0"/>
                  </a:outerShdw>
                </a:effectLst>
              </a:rPr>
              <a:t>косв</a:t>
            </a:r>
            <a:r>
              <a:rPr lang="ru-RU" sz="2800" b="1" i="1" dirty="0" smtClean="0">
                <a:solidFill>
                  <a:srgbClr val="FF0000"/>
                </a:solidFill>
                <a:effectLst>
                  <a:outerShdw blurRad="38100" dist="38100" dir="2700000" algn="tl">
                    <a:srgbClr val="C0C0C0"/>
                  </a:outerShdw>
                </a:effectLst>
              </a:rPr>
              <a:t>)</a:t>
            </a:r>
          </a:p>
          <a:p>
            <a:pPr>
              <a:lnSpc>
                <a:spcPct val="90000"/>
              </a:lnSpc>
              <a:spcBef>
                <a:spcPct val="0"/>
              </a:spcBef>
              <a:buFontTx/>
              <a:buNone/>
              <a:defRPr/>
            </a:pPr>
            <a:r>
              <a:rPr lang="ru-RU" sz="1800" dirty="0" smtClean="0"/>
              <a:t>____________________________________</a:t>
            </a:r>
          </a:p>
          <a:p>
            <a:pPr>
              <a:lnSpc>
                <a:spcPct val="90000"/>
              </a:lnSpc>
              <a:spcBef>
                <a:spcPct val="0"/>
              </a:spcBef>
              <a:buFontTx/>
              <a:buNone/>
              <a:defRPr/>
            </a:pPr>
            <a:r>
              <a:rPr lang="ru-RU" sz="1800" dirty="0" smtClean="0"/>
              <a:t>* </a:t>
            </a:r>
            <a:r>
              <a:rPr lang="ru-RU" sz="1800" dirty="0" smtClean="0">
                <a:hlinkClick r:id="rId2"/>
              </a:rPr>
              <a:t>См. методологические </a:t>
            </a:r>
            <a:r>
              <a:rPr lang="ru-RU" sz="1800" dirty="0">
                <a:hlinkClick r:id="rId2"/>
              </a:rPr>
              <a:t>пояснения Росстата</a:t>
            </a:r>
            <a:endParaRPr lang="ru-RU" sz="18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6805">
                                            <p:txEl>
                                              <p:pRg st="0" end="0"/>
                                            </p:txEl>
                                          </p:spTgt>
                                        </p:tgtEl>
                                        <p:attrNameLst>
                                          <p:attrName>style.visibility</p:attrName>
                                        </p:attrNameLst>
                                      </p:cBhvr>
                                      <p:to>
                                        <p:strVal val="visible"/>
                                      </p:to>
                                    </p:set>
                                    <p:animEffect transition="in" filter="wipe(left)">
                                      <p:cBhvr>
                                        <p:cTn id="7" dur="500"/>
                                        <p:tgtEl>
                                          <p:spTgt spid="76805">
                                            <p:txEl>
                                              <p:pRg st="0" end="0"/>
                                            </p:txEl>
                                          </p:spTgt>
                                        </p:tgtEl>
                                      </p:cBhvr>
                                    </p:animEffect>
                                  </p:childTnLst>
                                </p:cTn>
                              </p:par>
                            </p:childTnLst>
                          </p:cTn>
                        </p:par>
                        <p:par>
                          <p:cTn id="8" fill="hold" nodeType="afterGroup">
                            <p:stCondLst>
                              <p:cond delay="1500"/>
                            </p:stCondLst>
                            <p:childTnLst>
                              <p:par>
                                <p:cTn id="9" presetID="22" presetClass="entr" presetSubtype="8" fill="hold" grpId="0" nodeType="afterEffect">
                                  <p:stCondLst>
                                    <p:cond delay="1000"/>
                                  </p:stCondLst>
                                  <p:childTnLst>
                                    <p:set>
                                      <p:cBhvr>
                                        <p:cTn id="10" dur="1" fill="hold">
                                          <p:stCondLst>
                                            <p:cond delay="0"/>
                                          </p:stCondLst>
                                        </p:cTn>
                                        <p:tgtEl>
                                          <p:spTgt spid="76805">
                                            <p:txEl>
                                              <p:pRg st="1" end="1"/>
                                            </p:txEl>
                                          </p:spTgt>
                                        </p:tgtEl>
                                        <p:attrNameLst>
                                          <p:attrName>style.visibility</p:attrName>
                                        </p:attrNameLst>
                                      </p:cBhvr>
                                      <p:to>
                                        <p:strVal val="visible"/>
                                      </p:to>
                                    </p:set>
                                    <p:animEffect transition="in" filter="wipe(left)">
                                      <p:cBhvr>
                                        <p:cTn id="11" dur="500"/>
                                        <p:tgtEl>
                                          <p:spTgt spid="76805">
                                            <p:txEl>
                                              <p:pRg st="1" end="1"/>
                                            </p:txEl>
                                          </p:spTgt>
                                        </p:tgtEl>
                                      </p:cBhvr>
                                    </p:animEffect>
                                  </p:childTnLst>
                                </p:cTn>
                              </p:par>
                            </p:childTnLst>
                          </p:cTn>
                        </p:par>
                        <p:par>
                          <p:cTn id="12" fill="hold">
                            <p:stCondLst>
                              <p:cond delay="3000"/>
                            </p:stCondLst>
                            <p:childTnLst>
                              <p:par>
                                <p:cTn id="13" presetID="22" presetClass="entr" presetSubtype="8" fill="hold" grpId="0" nodeType="afterEffect">
                                  <p:stCondLst>
                                    <p:cond delay="1000"/>
                                  </p:stCondLst>
                                  <p:childTnLst>
                                    <p:set>
                                      <p:cBhvr>
                                        <p:cTn id="14" dur="1" fill="hold">
                                          <p:stCondLst>
                                            <p:cond delay="0"/>
                                          </p:stCondLst>
                                        </p:cTn>
                                        <p:tgtEl>
                                          <p:spTgt spid="76805">
                                            <p:txEl>
                                              <p:pRg st="3" end="3"/>
                                            </p:txEl>
                                          </p:spTgt>
                                        </p:tgtEl>
                                        <p:attrNameLst>
                                          <p:attrName>style.visibility</p:attrName>
                                        </p:attrNameLst>
                                      </p:cBhvr>
                                      <p:to>
                                        <p:strVal val="visible"/>
                                      </p:to>
                                    </p:set>
                                    <p:animEffect transition="in" filter="wipe(left)">
                                      <p:cBhvr>
                                        <p:cTn id="15" dur="500"/>
                                        <p:tgtEl>
                                          <p:spTgt spid="76805">
                                            <p:txEl>
                                              <p:pRg st="3" end="3"/>
                                            </p:txEl>
                                          </p:spTgt>
                                        </p:tgtEl>
                                      </p:cBhvr>
                                    </p:animEffect>
                                  </p:childTnLst>
                                </p:cTn>
                              </p:par>
                            </p:childTnLst>
                          </p:cTn>
                        </p:par>
                        <p:par>
                          <p:cTn id="16" fill="hold" nodeType="afterGroup">
                            <p:stCondLst>
                              <p:cond delay="4500"/>
                            </p:stCondLst>
                            <p:childTnLst>
                              <p:par>
                                <p:cTn id="17" presetID="22" presetClass="entr" presetSubtype="8" fill="hold" grpId="0" nodeType="afterEffect">
                                  <p:stCondLst>
                                    <p:cond delay="1000"/>
                                  </p:stCondLst>
                                  <p:childTnLst>
                                    <p:set>
                                      <p:cBhvr>
                                        <p:cTn id="18" dur="1" fill="hold">
                                          <p:stCondLst>
                                            <p:cond delay="0"/>
                                          </p:stCondLst>
                                        </p:cTn>
                                        <p:tgtEl>
                                          <p:spTgt spid="76805">
                                            <p:txEl>
                                              <p:pRg st="5" end="5"/>
                                            </p:txEl>
                                          </p:spTgt>
                                        </p:tgtEl>
                                        <p:attrNameLst>
                                          <p:attrName>style.visibility</p:attrName>
                                        </p:attrNameLst>
                                      </p:cBhvr>
                                      <p:to>
                                        <p:strVal val="visible"/>
                                      </p:to>
                                    </p:set>
                                    <p:animEffect transition="in" filter="wipe(left)">
                                      <p:cBhvr>
                                        <p:cTn id="19" dur="500"/>
                                        <p:tgtEl>
                                          <p:spTgt spid="76805">
                                            <p:txEl>
                                              <p:pRg st="5" end="5"/>
                                            </p:txEl>
                                          </p:spTgt>
                                        </p:tgtEl>
                                      </p:cBhvr>
                                    </p:animEffect>
                                  </p:childTnLst>
                                </p:cTn>
                              </p:par>
                            </p:childTnLst>
                          </p:cTn>
                        </p:par>
                        <p:par>
                          <p:cTn id="20" fill="hold">
                            <p:stCondLst>
                              <p:cond delay="6000"/>
                            </p:stCondLst>
                            <p:childTnLst>
                              <p:par>
                                <p:cTn id="21" presetID="22" presetClass="entr" presetSubtype="8" fill="hold" grpId="0" nodeType="afterEffect">
                                  <p:stCondLst>
                                    <p:cond delay="2000"/>
                                  </p:stCondLst>
                                  <p:childTnLst>
                                    <p:set>
                                      <p:cBhvr>
                                        <p:cTn id="22" dur="1" fill="hold">
                                          <p:stCondLst>
                                            <p:cond delay="0"/>
                                          </p:stCondLst>
                                        </p:cTn>
                                        <p:tgtEl>
                                          <p:spTgt spid="76805">
                                            <p:txEl>
                                              <p:pRg st="6" end="6"/>
                                            </p:txEl>
                                          </p:spTgt>
                                        </p:tgtEl>
                                        <p:attrNameLst>
                                          <p:attrName>style.visibility</p:attrName>
                                        </p:attrNameLst>
                                      </p:cBhvr>
                                      <p:to>
                                        <p:strVal val="visible"/>
                                      </p:to>
                                    </p:set>
                                    <p:animEffect transition="in" filter="wipe(left)">
                                      <p:cBhvr>
                                        <p:cTn id="23" dur="500"/>
                                        <p:tgtEl>
                                          <p:spTgt spid="76805">
                                            <p:txEl>
                                              <p:pRg st="6" end="6"/>
                                            </p:txEl>
                                          </p:spTgt>
                                        </p:tgtEl>
                                      </p:cBhvr>
                                    </p:animEffect>
                                  </p:childTnLst>
                                </p:cTn>
                              </p:par>
                            </p:childTnLst>
                          </p:cTn>
                        </p:par>
                        <p:par>
                          <p:cTn id="24" fill="hold">
                            <p:stCondLst>
                              <p:cond delay="8500"/>
                            </p:stCondLst>
                            <p:childTnLst>
                              <p:par>
                                <p:cTn id="25" presetID="22" presetClass="entr" presetSubtype="8" fill="hold" grpId="0" nodeType="afterEffect">
                                  <p:stCondLst>
                                    <p:cond delay="2000"/>
                                  </p:stCondLst>
                                  <p:childTnLst>
                                    <p:set>
                                      <p:cBhvr>
                                        <p:cTn id="26" dur="1" fill="hold">
                                          <p:stCondLst>
                                            <p:cond delay="0"/>
                                          </p:stCondLst>
                                        </p:cTn>
                                        <p:tgtEl>
                                          <p:spTgt spid="76805">
                                            <p:txEl>
                                              <p:pRg st="7" end="7"/>
                                            </p:txEl>
                                          </p:spTgt>
                                        </p:tgtEl>
                                        <p:attrNameLst>
                                          <p:attrName>style.visibility</p:attrName>
                                        </p:attrNameLst>
                                      </p:cBhvr>
                                      <p:to>
                                        <p:strVal val="visible"/>
                                      </p:to>
                                    </p:set>
                                    <p:animEffect transition="in" filter="wipe(left)">
                                      <p:cBhvr>
                                        <p:cTn id="27" dur="500"/>
                                        <p:tgtEl>
                                          <p:spTgt spid="7680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5" grpId="0" build="p" autoUpdateAnimBg="0" advAuto="100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Номер слайда 5"/>
          <p:cNvSpPr>
            <a:spLocks noGrp="1"/>
          </p:cNvSpPr>
          <p:nvPr>
            <p:ph type="sldNum" sz="quarter" idx="12"/>
          </p:nvPr>
        </p:nvSpPr>
        <p:spPr>
          <a:noFill/>
          <a:ln>
            <a:miter lim="800000"/>
            <a:headEnd/>
            <a:tailEnd/>
          </a:ln>
        </p:spPr>
        <p:txBody>
          <a:bodyPr/>
          <a:lstStyle/>
          <a:p>
            <a:fld id="{ECA92A50-53C2-40EA-BCBC-43EE4567491A}" type="slidenum">
              <a:rPr lang="ru-RU" smtClean="0"/>
              <a:pPr/>
              <a:t>22</a:t>
            </a:fld>
            <a:endParaRPr lang="ru-RU" smtClean="0"/>
          </a:p>
        </p:txBody>
      </p:sp>
      <p:sp>
        <p:nvSpPr>
          <p:cNvPr id="21506" name="Rectangle 2"/>
          <p:cNvSpPr>
            <a:spLocks noGrp="1" noChangeArrowheads="1"/>
          </p:cNvSpPr>
          <p:nvPr>
            <p:ph type="title"/>
          </p:nvPr>
        </p:nvSpPr>
        <p:spPr>
          <a:xfrm>
            <a:off x="685800" y="116632"/>
            <a:ext cx="7772400" cy="710952"/>
          </a:xfrm>
        </p:spPr>
        <p:txBody>
          <a:bodyPr/>
          <a:lstStyle/>
          <a:p>
            <a:pPr eaLnBrk="1" hangingPunct="1">
              <a:defRPr/>
            </a:pPr>
            <a:r>
              <a:rPr lang="ru-RU" sz="3200" b="1" dirty="0" smtClean="0">
                <a:solidFill>
                  <a:srgbClr val="FF5050"/>
                </a:solidFill>
                <a:effectLst>
                  <a:outerShdw blurRad="38100" dist="38100" dir="2700000" algn="tl">
                    <a:srgbClr val="C0C0C0"/>
                  </a:outerShdw>
                </a:effectLst>
              </a:rPr>
              <a:t>Метод подсчета ВВП по доходам</a:t>
            </a:r>
            <a:r>
              <a:rPr lang="en-US" dirty="0" smtClean="0"/>
              <a:t> </a:t>
            </a:r>
            <a:endParaRPr lang="ru-RU" dirty="0" smtClean="0"/>
          </a:p>
        </p:txBody>
      </p:sp>
      <p:sp>
        <p:nvSpPr>
          <p:cNvPr id="21507" name="Rectangle 3"/>
          <p:cNvSpPr>
            <a:spLocks noGrp="1" noChangeArrowheads="1"/>
          </p:cNvSpPr>
          <p:nvPr>
            <p:ph type="body" idx="1"/>
          </p:nvPr>
        </p:nvSpPr>
        <p:spPr>
          <a:xfrm>
            <a:off x="611188" y="899046"/>
            <a:ext cx="8208962" cy="5761186"/>
          </a:xfrm>
        </p:spPr>
        <p:txBody>
          <a:bodyPr/>
          <a:lstStyle/>
          <a:p>
            <a:pPr marL="0" indent="534988" algn="just" eaLnBrk="1" hangingPunct="1">
              <a:lnSpc>
                <a:spcPct val="90000"/>
              </a:lnSpc>
              <a:spcBef>
                <a:spcPct val="0"/>
              </a:spcBef>
              <a:buFontTx/>
              <a:buNone/>
              <a:defRPr/>
            </a:pPr>
            <a:r>
              <a:rPr lang="ru-RU" sz="2000" dirty="0" smtClean="0">
                <a:solidFill>
                  <a:srgbClr val="000000"/>
                </a:solidFill>
              </a:rPr>
              <a:t>Согласно этому методу добавленная </a:t>
            </a:r>
            <a:r>
              <a:rPr lang="ru-RU" sz="2000" dirty="0">
                <a:solidFill>
                  <a:srgbClr val="000000"/>
                </a:solidFill>
              </a:rPr>
              <a:t>(</a:t>
            </a:r>
            <a:r>
              <a:rPr lang="ru-RU" sz="2000" dirty="0" smtClean="0">
                <a:solidFill>
                  <a:srgbClr val="000000"/>
                </a:solidFill>
              </a:rPr>
              <a:t>вновь созданная) стоимость экономики распределяется между факторами производства (их собственниками), участвовавшими в процессе производства конечных благ.</a:t>
            </a:r>
          </a:p>
          <a:p>
            <a:pPr marL="0" indent="534988" algn="just" eaLnBrk="1" hangingPunct="1">
              <a:lnSpc>
                <a:spcPct val="90000"/>
              </a:lnSpc>
              <a:spcBef>
                <a:spcPct val="0"/>
              </a:spcBef>
              <a:buFontTx/>
              <a:buNone/>
              <a:defRPr/>
            </a:pPr>
            <a:r>
              <a:rPr lang="ru-RU" sz="2000" dirty="0" smtClean="0">
                <a:solidFill>
                  <a:srgbClr val="000000"/>
                </a:solidFill>
              </a:rPr>
              <a:t>Т.е. ВВП представляет собой общую сумму первичных (в основном факторных) доходов, полученных собственниками экономических ресурсов и государством в ходе производственной деятельности:</a:t>
            </a:r>
          </a:p>
          <a:p>
            <a:pPr algn="just" eaLnBrk="1" hangingPunct="1">
              <a:lnSpc>
                <a:spcPct val="90000"/>
              </a:lnSpc>
              <a:spcBef>
                <a:spcPct val="0"/>
              </a:spcBef>
              <a:defRPr/>
            </a:pPr>
            <a:r>
              <a:rPr lang="ru-RU" sz="2000" b="1" i="1" dirty="0" smtClean="0">
                <a:solidFill>
                  <a:srgbClr val="FF0000"/>
                </a:solidFill>
                <a:effectLst>
                  <a:outerShdw blurRad="38100" dist="38100" dir="2700000" algn="tl">
                    <a:srgbClr val="C0C0C0"/>
                  </a:outerShdw>
                </a:effectLst>
              </a:rPr>
              <a:t>оплата труда </a:t>
            </a:r>
            <a:r>
              <a:rPr lang="ru-RU" sz="2000" dirty="0" smtClean="0"/>
              <a:t>рабочим частных фирм (в т.ч. взносы на соц.страхование)</a:t>
            </a:r>
            <a:r>
              <a:rPr lang="en-US" sz="2000" dirty="0" smtClean="0"/>
              <a:t>;</a:t>
            </a:r>
          </a:p>
          <a:p>
            <a:pPr algn="just" eaLnBrk="1" hangingPunct="1">
              <a:lnSpc>
                <a:spcPct val="90000"/>
              </a:lnSpc>
              <a:spcBef>
                <a:spcPct val="0"/>
              </a:spcBef>
              <a:defRPr/>
            </a:pPr>
            <a:r>
              <a:rPr lang="ru-RU" sz="2000" b="1" i="1" dirty="0" smtClean="0">
                <a:solidFill>
                  <a:srgbClr val="FF0000"/>
                </a:solidFill>
                <a:effectLst>
                  <a:outerShdw blurRad="38100" dist="38100" dir="2700000" algn="tl">
                    <a:srgbClr val="C0C0C0"/>
                  </a:outerShdw>
                </a:effectLst>
              </a:rPr>
              <a:t>оплата капитала и других факторов производства </a:t>
            </a:r>
          </a:p>
          <a:p>
            <a:pPr lvl="1" algn="just" eaLnBrk="1" hangingPunct="1">
              <a:lnSpc>
                <a:spcPct val="90000"/>
              </a:lnSpc>
              <a:spcBef>
                <a:spcPct val="0"/>
              </a:spcBef>
              <a:defRPr/>
            </a:pPr>
            <a:r>
              <a:rPr lang="ru-RU" sz="1600" b="1" i="1" dirty="0" smtClean="0">
                <a:solidFill>
                  <a:srgbClr val="FF0000"/>
                </a:solidFill>
                <a:effectLst>
                  <a:outerShdw blurRad="38100" dist="38100" dir="2700000" algn="tl">
                    <a:srgbClr val="C0C0C0"/>
                  </a:outerShdw>
                </a:effectLst>
              </a:rPr>
              <a:t>рентные платежи</a:t>
            </a:r>
            <a:r>
              <a:rPr lang="en-US" sz="1600" dirty="0" smtClean="0"/>
              <a:t>, </a:t>
            </a:r>
            <a:r>
              <a:rPr lang="ru-RU" sz="1600" dirty="0" smtClean="0"/>
              <a:t>заработанные владельцами природных ресурсов и недвижимости (включая условно-начисленную, т.е. вмененную, арендную плату за жилищные услуги, которыми пользуются владельцы жилья</a:t>
            </a:r>
            <a:r>
              <a:rPr lang="en-US" sz="1600" dirty="0" smtClean="0"/>
              <a:t>);</a:t>
            </a:r>
          </a:p>
          <a:p>
            <a:pPr lvl="1" algn="just" eaLnBrk="1" hangingPunct="1">
              <a:lnSpc>
                <a:spcPct val="90000"/>
              </a:lnSpc>
              <a:spcBef>
                <a:spcPct val="0"/>
              </a:spcBef>
              <a:defRPr/>
            </a:pPr>
            <a:r>
              <a:rPr lang="ru-RU" sz="1600" b="1" i="1" dirty="0" smtClean="0">
                <a:solidFill>
                  <a:srgbClr val="FF0000"/>
                </a:solidFill>
                <a:effectLst>
                  <a:outerShdw blurRad="38100" dist="38100" dir="2700000" algn="tl">
                    <a:srgbClr val="C0C0C0"/>
                  </a:outerShdw>
                </a:effectLst>
              </a:rPr>
              <a:t>процентные платежи</a:t>
            </a:r>
            <a:r>
              <a:rPr lang="en-US" sz="1600" dirty="0" smtClean="0"/>
              <a:t>, </a:t>
            </a:r>
            <a:r>
              <a:rPr lang="ru-RU" sz="1600" dirty="0" smtClean="0"/>
              <a:t>заработанные собственниками капитала</a:t>
            </a:r>
            <a:r>
              <a:rPr lang="en-US" sz="1600" dirty="0" smtClean="0"/>
              <a:t>;</a:t>
            </a:r>
          </a:p>
          <a:p>
            <a:pPr lvl="1" algn="just" eaLnBrk="1" hangingPunct="1">
              <a:lnSpc>
                <a:spcPct val="90000"/>
              </a:lnSpc>
              <a:spcBef>
                <a:spcPct val="0"/>
              </a:spcBef>
              <a:defRPr/>
            </a:pPr>
            <a:r>
              <a:rPr lang="ru-RU" sz="1600" b="1" i="1" dirty="0" smtClean="0">
                <a:solidFill>
                  <a:srgbClr val="FF0000"/>
                </a:solidFill>
                <a:effectLst>
                  <a:outerShdw blurRad="38100" dist="38100" dir="2700000" algn="tl">
                    <a:srgbClr val="C0C0C0"/>
                  </a:outerShdw>
                </a:effectLst>
              </a:rPr>
              <a:t>прибыль</a:t>
            </a:r>
            <a:r>
              <a:rPr lang="en-US" sz="1600" dirty="0" smtClean="0"/>
              <a:t>,</a:t>
            </a:r>
            <a:r>
              <a:rPr lang="ru-RU" sz="1600" dirty="0" smtClean="0"/>
              <a:t> заработанную предпринимателями и владельцами фирм</a:t>
            </a:r>
            <a:r>
              <a:rPr lang="en-US" sz="1600" dirty="0" smtClean="0"/>
              <a:t>.</a:t>
            </a:r>
            <a:endParaRPr lang="ru-RU" sz="1600" dirty="0" smtClean="0"/>
          </a:p>
          <a:p>
            <a:pPr algn="just" eaLnBrk="1" hangingPunct="1">
              <a:lnSpc>
                <a:spcPct val="90000"/>
              </a:lnSpc>
              <a:spcBef>
                <a:spcPct val="0"/>
              </a:spcBef>
              <a:defRPr/>
            </a:pPr>
            <a:r>
              <a:rPr lang="ru-RU" sz="2000" b="1" i="1" dirty="0" smtClean="0">
                <a:solidFill>
                  <a:srgbClr val="FF0000"/>
                </a:solidFill>
                <a:effectLst>
                  <a:outerShdw blurRad="38100" dist="38100" dir="2700000" algn="tl">
                    <a:srgbClr val="C0C0C0"/>
                  </a:outerShdw>
                </a:effectLst>
              </a:rPr>
              <a:t>чистые </a:t>
            </a:r>
            <a:r>
              <a:rPr lang="ru-RU" sz="2000" b="1" i="1" dirty="0">
                <a:solidFill>
                  <a:srgbClr val="FF0000"/>
                </a:solidFill>
                <a:effectLst>
                  <a:outerShdw blurRad="38100" dist="38100" dir="2700000" algn="tl">
                    <a:srgbClr val="C0C0C0"/>
                  </a:outerShdw>
                </a:effectLst>
              </a:rPr>
              <a:t>налоги на производство и </a:t>
            </a:r>
            <a:r>
              <a:rPr lang="ru-RU" sz="2000" b="1" i="1" dirty="0" smtClean="0">
                <a:solidFill>
                  <a:srgbClr val="FF0000"/>
                </a:solidFill>
                <a:effectLst>
                  <a:outerShdw blurRad="38100" dist="38100" dir="2700000" algn="tl">
                    <a:srgbClr val="C0C0C0"/>
                  </a:outerShdw>
                </a:effectLst>
              </a:rPr>
              <a:t>импорт</a:t>
            </a:r>
          </a:p>
          <a:p>
            <a:pPr lvl="1" algn="just" eaLnBrk="1" hangingPunct="1">
              <a:lnSpc>
                <a:spcPct val="90000"/>
              </a:lnSpc>
              <a:spcBef>
                <a:spcPct val="0"/>
              </a:spcBef>
              <a:defRPr/>
            </a:pPr>
            <a:r>
              <a:rPr lang="ru-RU" sz="1600" b="1" i="1" dirty="0">
                <a:solidFill>
                  <a:srgbClr val="FF0000"/>
                </a:solidFill>
                <a:effectLst>
                  <a:outerShdw blurRad="38100" dist="38100" dir="2700000" algn="tl">
                    <a:srgbClr val="C0C0C0"/>
                  </a:outerShdw>
                </a:effectLst>
              </a:rPr>
              <a:t>ч</a:t>
            </a:r>
            <a:r>
              <a:rPr lang="ru-RU" sz="1600" b="1" i="1" dirty="0" smtClean="0">
                <a:solidFill>
                  <a:srgbClr val="FF0000"/>
                </a:solidFill>
                <a:effectLst>
                  <a:outerShdw blurRad="38100" dist="38100" dir="2700000" algn="tl">
                    <a:srgbClr val="C0C0C0"/>
                  </a:outerShdw>
                </a:effectLst>
              </a:rPr>
              <a:t>истые налоги на продукты и импорт </a:t>
            </a:r>
            <a:r>
              <a:rPr lang="ru-RU" sz="1600" dirty="0"/>
              <a:t>(чистые косвенные налоги)</a:t>
            </a:r>
          </a:p>
          <a:p>
            <a:pPr lvl="1" algn="just" eaLnBrk="1" hangingPunct="1">
              <a:lnSpc>
                <a:spcPct val="90000"/>
              </a:lnSpc>
              <a:spcBef>
                <a:spcPct val="0"/>
              </a:spcBef>
              <a:defRPr/>
            </a:pPr>
            <a:r>
              <a:rPr lang="ru-RU" sz="1600" b="1" i="1" dirty="0">
                <a:solidFill>
                  <a:srgbClr val="FF0000"/>
                </a:solidFill>
                <a:effectLst>
                  <a:outerShdw blurRad="38100" dist="38100" dir="2700000" algn="tl">
                    <a:srgbClr val="C0C0C0"/>
                  </a:outerShdw>
                </a:effectLst>
              </a:rPr>
              <a:t>д</a:t>
            </a:r>
            <a:r>
              <a:rPr lang="ru-RU" sz="1600" b="1" i="1" dirty="0" smtClean="0">
                <a:solidFill>
                  <a:srgbClr val="FF0000"/>
                </a:solidFill>
                <a:effectLst>
                  <a:outerShdw blurRad="38100" dist="38100" dir="2700000" algn="tl">
                    <a:srgbClr val="C0C0C0"/>
                  </a:outerShdw>
                </a:effectLst>
              </a:rPr>
              <a:t>ругие налоги на производство </a:t>
            </a:r>
            <a:r>
              <a:rPr lang="ru-RU" sz="1600" dirty="0"/>
              <a:t>(например, расходы на лицензирование, налог на добычу полезных ископаемых и др.)</a:t>
            </a:r>
            <a:endParaRPr lang="en-US" sz="1600" dirty="0"/>
          </a:p>
          <a:p>
            <a:pPr algn="ctr" eaLnBrk="1" hangingPunct="1">
              <a:lnSpc>
                <a:spcPct val="90000"/>
              </a:lnSpc>
              <a:spcBef>
                <a:spcPct val="0"/>
              </a:spcBef>
              <a:buFontTx/>
              <a:buNone/>
              <a:defRPr/>
            </a:pPr>
            <a:r>
              <a:rPr lang="ru-RU" sz="2000" b="1" i="1" dirty="0" err="1" smtClean="0">
                <a:solidFill>
                  <a:srgbClr val="FF0000"/>
                </a:solidFill>
                <a:effectLst>
                  <a:outerShdw blurRad="38100" dist="38100" dir="2700000" algn="tl">
                    <a:srgbClr val="C0C0C0"/>
                  </a:outerShdw>
                </a:effectLst>
              </a:rPr>
              <a:t>ВВП</a:t>
            </a:r>
            <a:r>
              <a:rPr lang="ru-RU" sz="2000" b="1" i="1" baseline="-25000" dirty="0" err="1" smtClean="0">
                <a:solidFill>
                  <a:srgbClr val="FF0000"/>
                </a:solidFill>
                <a:effectLst>
                  <a:outerShdw blurRad="38100" dist="38100" dir="2700000" algn="tl">
                    <a:srgbClr val="C0C0C0"/>
                  </a:outerShdw>
                </a:effectLst>
              </a:rPr>
              <a:t>доходам</a:t>
            </a:r>
            <a:r>
              <a:rPr lang="en-US" sz="2000" b="1" i="1" dirty="0" smtClean="0">
                <a:solidFill>
                  <a:srgbClr val="FF0000"/>
                </a:solidFill>
                <a:effectLst>
                  <a:outerShdw blurRad="38100" dist="38100" dir="2700000" algn="tl">
                    <a:srgbClr val="C0C0C0"/>
                  </a:outerShdw>
                </a:effectLst>
              </a:rPr>
              <a:t> = </a:t>
            </a:r>
            <a:r>
              <a:rPr lang="ru-RU" sz="2000" b="1" i="1" dirty="0" smtClean="0">
                <a:solidFill>
                  <a:srgbClr val="FF0000"/>
                </a:solidFill>
                <a:effectLst>
                  <a:outerShdw blurRad="38100" dist="38100" dir="2700000" algn="tl">
                    <a:srgbClr val="C0C0C0"/>
                  </a:outerShdw>
                </a:effectLst>
              </a:rPr>
              <a:t>оплата труда + оплата капитала и других факторов производства (рента + проценты + прибыль)+</a:t>
            </a:r>
            <a:br>
              <a:rPr lang="ru-RU" sz="2000" b="1" i="1" dirty="0" smtClean="0">
                <a:solidFill>
                  <a:srgbClr val="FF0000"/>
                </a:solidFill>
                <a:effectLst>
                  <a:outerShdw blurRad="38100" dist="38100" dir="2700000" algn="tl">
                    <a:srgbClr val="C0C0C0"/>
                  </a:outerShdw>
                </a:effectLst>
              </a:rPr>
            </a:br>
            <a:r>
              <a:rPr lang="ru-RU" sz="2000" b="1" i="1" dirty="0" smtClean="0">
                <a:solidFill>
                  <a:srgbClr val="FF0000"/>
                </a:solidFill>
                <a:effectLst>
                  <a:outerShdw blurRad="38100" dist="38100" dir="2700000" algn="tl">
                    <a:srgbClr val="C0C0C0"/>
                  </a:outerShdw>
                </a:effectLst>
              </a:rPr>
              <a:t>+</a:t>
            </a:r>
            <a:r>
              <a:rPr lang="en-US" sz="2000" b="1" i="1" dirty="0" err="1" smtClean="0">
                <a:solidFill>
                  <a:srgbClr val="FF0000"/>
                </a:solidFill>
                <a:effectLst>
                  <a:outerShdw blurRad="38100" dist="38100" dir="2700000" algn="tl">
                    <a:srgbClr val="C0C0C0"/>
                  </a:outerShdw>
                </a:effectLst>
              </a:rPr>
              <a:t>T</a:t>
            </a:r>
            <a:r>
              <a:rPr lang="en-US" sz="2000" b="1" i="1" baseline="30000" dirty="0" err="1" smtClean="0">
                <a:solidFill>
                  <a:srgbClr val="FF0000"/>
                </a:solidFill>
                <a:effectLst>
                  <a:outerShdw blurRad="38100" dist="38100" dir="2700000" algn="tl">
                    <a:srgbClr val="C0C0C0"/>
                  </a:outerShdw>
                </a:effectLst>
              </a:rPr>
              <a:t>net</a:t>
            </a:r>
            <a:r>
              <a:rPr lang="ru-RU" sz="2000" b="1" i="1" baseline="-25000" dirty="0" smtClean="0">
                <a:solidFill>
                  <a:srgbClr val="FF0000"/>
                </a:solidFill>
                <a:effectLst>
                  <a:outerShdw blurRad="38100" dist="38100" dir="2700000" algn="tl">
                    <a:srgbClr val="C0C0C0"/>
                  </a:outerShdw>
                </a:effectLst>
              </a:rPr>
              <a:t>производство и </a:t>
            </a:r>
            <a:r>
              <a:rPr lang="ru-RU" sz="2000" b="1" i="1" baseline="-25000" dirty="0">
                <a:solidFill>
                  <a:srgbClr val="FF0000"/>
                </a:solidFill>
                <a:effectLst>
                  <a:outerShdw blurRad="38100" dist="38100" dir="2700000" algn="tl">
                    <a:srgbClr val="C0C0C0"/>
                  </a:outerShdw>
                </a:effectLst>
              </a:rPr>
              <a:t>импорт</a:t>
            </a:r>
            <a:endParaRPr lang="en-US" sz="2000" b="1" i="1" baseline="-25000" dirty="0">
              <a:solidFill>
                <a:srgbClr val="FF0000"/>
              </a:solidFill>
              <a:effectLst>
                <a:outerShdw blurRad="38100" dist="38100" dir="2700000" algn="tl">
                  <a:srgbClr val="C0C0C0"/>
                </a:outerShdw>
              </a:effectLst>
            </a:endParaRPr>
          </a:p>
        </p:txBody>
      </p:sp>
    </p:spTree>
    <p:extLst>
      <p:ext uri="{BB962C8B-B14F-4D97-AF65-F5344CB8AC3E}">
        <p14:creationId xmlns:p14="http://schemas.microsoft.com/office/powerpoint/2010/main" val="5835885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wipe(left)">
                                      <p:cBhvr>
                                        <p:cTn id="12" dur="500"/>
                                        <p:tgtEl>
                                          <p:spTgt spid="215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wipe(left)">
                                      <p:cBhvr>
                                        <p:cTn id="17" dur="500"/>
                                        <p:tgtEl>
                                          <p:spTgt spid="215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wipe(left)">
                                      <p:cBhvr>
                                        <p:cTn id="22" dur="500"/>
                                        <p:tgtEl>
                                          <p:spTgt spid="21507">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1507">
                                            <p:txEl>
                                              <p:pRg st="4" end="4"/>
                                            </p:txEl>
                                          </p:spTgt>
                                        </p:tgtEl>
                                        <p:attrNameLst>
                                          <p:attrName>style.visibility</p:attrName>
                                        </p:attrNameLst>
                                      </p:cBhvr>
                                      <p:to>
                                        <p:strVal val="visible"/>
                                      </p:to>
                                    </p:set>
                                    <p:animEffect transition="in" filter="wipe(left)">
                                      <p:cBhvr>
                                        <p:cTn id="25" dur="500"/>
                                        <p:tgtEl>
                                          <p:spTgt spid="21507">
                                            <p:txEl>
                                              <p:pRg st="4" end="4"/>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1507">
                                            <p:txEl>
                                              <p:pRg st="5" end="5"/>
                                            </p:txEl>
                                          </p:spTgt>
                                        </p:tgtEl>
                                        <p:attrNameLst>
                                          <p:attrName>style.visibility</p:attrName>
                                        </p:attrNameLst>
                                      </p:cBhvr>
                                      <p:to>
                                        <p:strVal val="visible"/>
                                      </p:to>
                                    </p:set>
                                    <p:animEffect transition="in" filter="wipe(left)">
                                      <p:cBhvr>
                                        <p:cTn id="28" dur="500"/>
                                        <p:tgtEl>
                                          <p:spTgt spid="21507">
                                            <p:txEl>
                                              <p:pRg st="5" end="5"/>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1507">
                                            <p:txEl>
                                              <p:pRg st="6" end="6"/>
                                            </p:txEl>
                                          </p:spTgt>
                                        </p:tgtEl>
                                        <p:attrNameLst>
                                          <p:attrName>style.visibility</p:attrName>
                                        </p:attrNameLst>
                                      </p:cBhvr>
                                      <p:to>
                                        <p:strVal val="visible"/>
                                      </p:to>
                                    </p:set>
                                    <p:animEffect transition="in" filter="wipe(left)">
                                      <p:cBhvr>
                                        <p:cTn id="31" dur="500"/>
                                        <p:tgtEl>
                                          <p:spTgt spid="21507">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1507">
                                            <p:txEl>
                                              <p:pRg st="7" end="7"/>
                                            </p:txEl>
                                          </p:spTgt>
                                        </p:tgtEl>
                                        <p:attrNameLst>
                                          <p:attrName>style.visibility</p:attrName>
                                        </p:attrNameLst>
                                      </p:cBhvr>
                                      <p:to>
                                        <p:strVal val="visible"/>
                                      </p:to>
                                    </p:set>
                                    <p:animEffect transition="in" filter="wipe(left)">
                                      <p:cBhvr>
                                        <p:cTn id="36" dur="500"/>
                                        <p:tgtEl>
                                          <p:spTgt spid="21507">
                                            <p:txEl>
                                              <p:pRg st="7" end="7"/>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1507">
                                            <p:txEl>
                                              <p:pRg st="8" end="8"/>
                                            </p:txEl>
                                          </p:spTgt>
                                        </p:tgtEl>
                                        <p:attrNameLst>
                                          <p:attrName>style.visibility</p:attrName>
                                        </p:attrNameLst>
                                      </p:cBhvr>
                                      <p:to>
                                        <p:strVal val="visible"/>
                                      </p:to>
                                    </p:set>
                                    <p:animEffect transition="in" filter="wipe(left)">
                                      <p:cBhvr>
                                        <p:cTn id="39" dur="500"/>
                                        <p:tgtEl>
                                          <p:spTgt spid="21507">
                                            <p:txEl>
                                              <p:pRg st="8" end="8"/>
                                            </p:txEl>
                                          </p:spTgt>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507">
                                            <p:txEl>
                                              <p:pRg st="9" end="9"/>
                                            </p:txEl>
                                          </p:spTgt>
                                        </p:tgtEl>
                                        <p:attrNameLst>
                                          <p:attrName>style.visibility</p:attrName>
                                        </p:attrNameLst>
                                      </p:cBhvr>
                                      <p:to>
                                        <p:strVal val="visible"/>
                                      </p:to>
                                    </p:set>
                                    <p:animEffect transition="in" filter="wipe(left)">
                                      <p:cBhvr>
                                        <p:cTn id="42" dur="500"/>
                                        <p:tgtEl>
                                          <p:spTgt spid="21507">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1507">
                                            <p:txEl>
                                              <p:pRg st="10" end="10"/>
                                            </p:txEl>
                                          </p:spTgt>
                                        </p:tgtEl>
                                        <p:attrNameLst>
                                          <p:attrName>style.visibility</p:attrName>
                                        </p:attrNameLst>
                                      </p:cBhvr>
                                      <p:to>
                                        <p:strVal val="visible"/>
                                      </p:to>
                                    </p:set>
                                    <p:animEffect transition="in" filter="wipe(left)">
                                      <p:cBhvr>
                                        <p:cTn id="47" dur="500"/>
                                        <p:tgtEl>
                                          <p:spTgt spid="2150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p:nvPr>
        </p:nvSpPr>
        <p:spPr>
          <a:xfrm>
            <a:off x="757673" y="104157"/>
            <a:ext cx="7772400" cy="1143000"/>
          </a:xfrm>
        </p:spPr>
        <p:txBody>
          <a:bodyPr/>
          <a:lstStyle/>
          <a:p>
            <a:r>
              <a:rPr lang="ru-RU" sz="3600" b="1" dirty="0" smtClean="0">
                <a:solidFill>
                  <a:srgbClr val="3333CC"/>
                </a:solidFill>
              </a:rPr>
              <a:t>СЧЕТ ТОВАРОВ И УСЛУГ</a:t>
            </a:r>
            <a:r>
              <a:rPr lang="ru-RU" sz="2800" dirty="0" smtClean="0">
                <a:solidFill>
                  <a:srgbClr val="3333CC"/>
                </a:solidFill>
              </a:rPr>
              <a:t/>
            </a:r>
            <a:br>
              <a:rPr lang="ru-RU" sz="2800" dirty="0" smtClean="0">
                <a:solidFill>
                  <a:srgbClr val="3333CC"/>
                </a:solidFill>
              </a:rPr>
            </a:br>
            <a:r>
              <a:rPr lang="ru-RU" sz="2800" dirty="0" smtClean="0">
                <a:solidFill>
                  <a:srgbClr val="3333CC"/>
                </a:solidFill>
              </a:rPr>
              <a:t>(в текущих ценах; миллионов рублей)</a:t>
            </a:r>
          </a:p>
        </p:txBody>
      </p:sp>
      <p:graphicFrame>
        <p:nvGraphicFramePr>
          <p:cNvPr id="5" name="Содержимое 4"/>
          <p:cNvGraphicFramePr>
            <a:graphicFrameLocks noGrp="1"/>
          </p:cNvGraphicFramePr>
          <p:nvPr>
            <p:ph idx="1"/>
          </p:nvPr>
        </p:nvGraphicFramePr>
        <p:xfrm>
          <a:off x="323850" y="1341438"/>
          <a:ext cx="8496300" cy="4832357"/>
        </p:xfrm>
        <a:graphic>
          <a:graphicData uri="http://schemas.openxmlformats.org/drawingml/2006/table">
            <a:tbl>
              <a:tblPr/>
              <a:tblGrid>
                <a:gridCol w="2770188">
                  <a:extLst>
                    <a:ext uri="{9D8B030D-6E8A-4147-A177-3AD203B41FA5}">
                      <a16:colId xmlns:a16="http://schemas.microsoft.com/office/drawing/2014/main" val="20000"/>
                    </a:ext>
                  </a:extLst>
                </a:gridCol>
                <a:gridCol w="1144587">
                  <a:extLst>
                    <a:ext uri="{9D8B030D-6E8A-4147-A177-3AD203B41FA5}">
                      <a16:colId xmlns:a16="http://schemas.microsoft.com/office/drawing/2014/main" val="20001"/>
                    </a:ext>
                  </a:extLst>
                </a:gridCol>
                <a:gridCol w="1146175">
                  <a:extLst>
                    <a:ext uri="{9D8B030D-6E8A-4147-A177-3AD203B41FA5}">
                      <a16:colId xmlns:a16="http://schemas.microsoft.com/office/drawing/2014/main" val="20002"/>
                    </a:ext>
                  </a:extLst>
                </a:gridCol>
                <a:gridCol w="1144588">
                  <a:extLst>
                    <a:ext uri="{9D8B030D-6E8A-4147-A177-3AD203B41FA5}">
                      <a16:colId xmlns:a16="http://schemas.microsoft.com/office/drawing/2014/main" val="20003"/>
                    </a:ext>
                  </a:extLst>
                </a:gridCol>
                <a:gridCol w="1146175">
                  <a:extLst>
                    <a:ext uri="{9D8B030D-6E8A-4147-A177-3AD203B41FA5}">
                      <a16:colId xmlns:a16="http://schemas.microsoft.com/office/drawing/2014/main" val="20004"/>
                    </a:ext>
                  </a:extLst>
                </a:gridCol>
                <a:gridCol w="1144587">
                  <a:extLst>
                    <a:ext uri="{9D8B030D-6E8A-4147-A177-3AD203B41FA5}">
                      <a16:colId xmlns:a16="http://schemas.microsoft.com/office/drawing/2014/main" val="20005"/>
                    </a:ext>
                  </a:extLst>
                </a:gridCol>
              </a:tblGrid>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Показатели</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2005</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2006</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2007</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2008</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2009</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2263">
                <a:tc gridSpan="6">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rgbClr val="000000"/>
                          </a:solidFill>
                          <a:effectLst/>
                          <a:latin typeface="Calibri" pitchFamily="34" charset="0"/>
                          <a:ea typeface="Times New Roman" pitchFamily="18" charset="0"/>
                          <a:cs typeface="Arial" charset="0"/>
                        </a:rPr>
                        <a:t>Ресурсы</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Выпуск в основных ценах</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37020602</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46223867</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5</a:t>
                      </a:r>
                      <a:r>
                        <a:rPr kumimoji="0" lang="en-US" sz="1600" b="0" i="0" u="none" strike="noStrike" cap="none" normalizeH="0" baseline="0" smtClean="0">
                          <a:ln>
                            <a:noFill/>
                          </a:ln>
                          <a:solidFill>
                            <a:srgbClr val="000000"/>
                          </a:solidFill>
                          <a:effectLst/>
                          <a:latin typeface="Calibri" pitchFamily="34" charset="0"/>
                          <a:ea typeface="Times New Roman" pitchFamily="18" charset="0"/>
                          <a:cs typeface="Arial" charset="0"/>
                        </a:rPr>
                        <a:t>7</a:t>
                      </a: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752133</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alibri" pitchFamily="34" charset="0"/>
                          <a:ea typeface="Times New Roman" pitchFamily="18" charset="0"/>
                          <a:cs typeface="Arial" charset="0"/>
                        </a:rPr>
                        <a:t>71</a:t>
                      </a: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609511</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69130555</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Импорт товаров и услуг</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4648275</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5653420</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7162211</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9110972</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7964042</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Налоги на продукты</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3248225</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4090103</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4977559</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6323848</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5202133</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Субсидии на продукты (-)</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156125</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150245</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214517</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268383</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Arial Unicode MS" pitchFamily="34" charset="-128"/>
                          <a:cs typeface="Arial" charset="0"/>
                        </a:rPr>
                        <a:t>299676</a:t>
                      </a:r>
                      <a:endParaRPr kumimoji="0" lang="ru-RU" sz="1600" b="0" i="0" u="none" strike="noStrike" cap="none" normalizeH="0" baseline="0" smtClean="0">
                        <a:ln>
                          <a:noFill/>
                        </a:ln>
                        <a:solidFill>
                          <a:schemeClr val="tx1"/>
                        </a:solidFill>
                        <a:effectLst/>
                        <a:latin typeface="Times New Roman" pitchFamily="18" charset="0"/>
                        <a:ea typeface="Arial Unicode MS"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rgbClr val="000000"/>
                          </a:solidFill>
                          <a:effectLst/>
                          <a:latin typeface="Calibri" pitchFamily="34" charset="0"/>
                          <a:cs typeface="Times New Roman" pitchFamily="18" charset="0"/>
                        </a:rPr>
                        <a:t>Всего</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alibri" pitchFamily="34" charset="0"/>
                          <a:ea typeface="Times New Roman" pitchFamily="18" charset="0"/>
                          <a:cs typeface="Arial" charset="0"/>
                        </a:rPr>
                        <a:t>44760977</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alibri" pitchFamily="34" charset="0"/>
                          <a:ea typeface="Times New Roman" pitchFamily="18" charset="0"/>
                          <a:cs typeface="Arial" charset="0"/>
                        </a:rPr>
                        <a:t>55817144</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alibri" pitchFamily="34" charset="0"/>
                          <a:ea typeface="Times New Roman" pitchFamily="18" charset="0"/>
                          <a:cs typeface="Arial" charset="0"/>
                        </a:rPr>
                        <a:t>69677385</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alibri" pitchFamily="34" charset="0"/>
                          <a:ea typeface="Times New Roman" pitchFamily="18" charset="0"/>
                          <a:cs typeface="Arial" charset="0"/>
                        </a:rPr>
                        <a:t>86775949</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alibri" pitchFamily="34" charset="0"/>
                          <a:ea typeface="Times New Roman" pitchFamily="18" charset="0"/>
                          <a:cs typeface="Arial" charset="0"/>
                        </a:rPr>
                        <a:t>81997053</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2263">
                <a:tc gridSpan="6">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rgbClr val="000000"/>
                          </a:solidFill>
                          <a:effectLst/>
                          <a:latin typeface="Calibri" pitchFamily="34" charset="0"/>
                          <a:cs typeface="Times New Roman" pitchFamily="18" charset="0"/>
                        </a:rPr>
                        <a:t>Использование</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7"/>
                  </a:ext>
                </a:extLst>
              </a:tr>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Промежуточное потребление</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18502936</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alibri" pitchFamily="34" charset="0"/>
                          <a:ea typeface="Times New Roman" pitchFamily="18" charset="0"/>
                          <a:cs typeface="Arial" charset="0"/>
                        </a:rPr>
                        <a:t>23</a:t>
                      </a: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246523</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alibri" pitchFamily="34" charset="0"/>
                          <a:ea typeface="Times New Roman" pitchFamily="18" charset="0"/>
                          <a:cs typeface="Arial" charset="0"/>
                        </a:rPr>
                        <a:t>292</a:t>
                      </a: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67661</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alibri" pitchFamily="34" charset="0"/>
                          <a:ea typeface="Times New Roman" pitchFamily="18" charset="0"/>
                          <a:cs typeface="Arial" charset="0"/>
                        </a:rPr>
                        <a:t>36</a:t>
                      </a: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236416</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harset="0"/>
                        </a:rPr>
                        <a:t>34932359</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42938">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Расходы на конечное потребление</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14438149</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17809741</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21968579</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27422667</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29190815</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Валовое накопление</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4338731</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5698727</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8034098</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10522424</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7322522</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Экспорт товаров и услуг</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7607256</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9079333</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10028762</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12922373</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10844046</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cs typeface="Times New Roman" pitchFamily="18" charset="0"/>
                        </a:rPr>
                        <a:t>Статистическое расхождение</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-126095</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-17180</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378285</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-327930</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Calibri" pitchFamily="34" charset="0"/>
                          <a:ea typeface="Times New Roman" pitchFamily="18" charset="0"/>
                          <a:cs typeface="Arial CYR" pitchFamily="34" charset="0"/>
                        </a:rPr>
                        <a:t>-292688</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YR"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2226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rgbClr val="000000"/>
                          </a:solidFill>
                          <a:effectLst/>
                          <a:latin typeface="Calibri" pitchFamily="34" charset="0"/>
                          <a:cs typeface="Times New Roman" pitchFamily="18" charset="0"/>
                        </a:rPr>
                        <a:t>Всего</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alibri" pitchFamily="34" charset="0"/>
                          <a:ea typeface="Times New Roman" pitchFamily="18" charset="0"/>
                          <a:cs typeface="Arial" charset="0"/>
                        </a:rPr>
                        <a:t>44760977</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alibri" pitchFamily="34" charset="0"/>
                          <a:ea typeface="Times New Roman" pitchFamily="18" charset="0"/>
                          <a:cs typeface="Arial" charset="0"/>
                        </a:rPr>
                        <a:t>55817144</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alibri" pitchFamily="34" charset="0"/>
                          <a:ea typeface="Times New Roman" pitchFamily="18" charset="0"/>
                          <a:cs typeface="Arial" charset="0"/>
                        </a:rPr>
                        <a:t>69677385</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alibri" pitchFamily="34" charset="0"/>
                          <a:ea typeface="Times New Roman" pitchFamily="18" charset="0"/>
                          <a:cs typeface="Arial" charset="0"/>
                        </a:rPr>
                        <a:t>86775949</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alibri" pitchFamily="34" charset="0"/>
                          <a:ea typeface="Times New Roman" pitchFamily="18" charset="0"/>
                          <a:cs typeface="Arial" charset="0"/>
                        </a:rPr>
                        <a:t>81997053</a:t>
                      </a:r>
                      <a:endParaRPr kumimoji="0" lang="ru-RU" sz="16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
        <p:nvSpPr>
          <p:cNvPr id="49262" name="Номер слайда 3"/>
          <p:cNvSpPr>
            <a:spLocks noGrp="1"/>
          </p:cNvSpPr>
          <p:nvPr>
            <p:ph type="sldNum" sz="quarter" idx="12"/>
          </p:nvPr>
        </p:nvSpPr>
        <p:spPr>
          <a:noFill/>
          <a:ln>
            <a:miter lim="800000"/>
            <a:headEnd/>
            <a:tailEnd/>
          </a:ln>
        </p:spPr>
        <p:txBody>
          <a:bodyPr/>
          <a:lstStyle/>
          <a:p>
            <a:fld id="{63AC6911-2896-4845-BE36-202D5AE8D829}" type="slidenum">
              <a:rPr lang="ru-RU" smtClean="0"/>
              <a:pPr/>
              <a:t>23</a:t>
            </a:fld>
            <a:endParaRPr lang="ru-RU" smtClean="0"/>
          </a:p>
        </p:txBody>
      </p:sp>
      <p:sp>
        <p:nvSpPr>
          <p:cNvPr id="49263" name="Прямоугольник 5"/>
          <p:cNvSpPr>
            <a:spLocks noChangeArrowheads="1"/>
          </p:cNvSpPr>
          <p:nvPr/>
        </p:nvSpPr>
        <p:spPr bwMode="auto">
          <a:xfrm>
            <a:off x="323850" y="6165850"/>
            <a:ext cx="7416800" cy="307975"/>
          </a:xfrm>
          <a:prstGeom prst="rect">
            <a:avLst/>
          </a:prstGeom>
          <a:noFill/>
          <a:ln w="9525">
            <a:noFill/>
            <a:miter lim="800000"/>
            <a:headEnd/>
            <a:tailEnd/>
          </a:ln>
        </p:spPr>
        <p:txBody>
          <a:bodyPr>
            <a:spAutoFit/>
          </a:bodyPr>
          <a:lstStyle/>
          <a:p>
            <a:r>
              <a:rPr lang="ru-RU" sz="1400" i="1"/>
              <a:t>(составлено на основе данных Росстата, Российский статистический ежегодник, 2010)</a:t>
            </a:r>
            <a:endParaRPr lang="ru-RU" sz="1400"/>
          </a:p>
        </p:txBody>
      </p:sp>
    </p:spTree>
    <p:extLst>
      <p:ext uri="{BB962C8B-B14F-4D97-AF65-F5344CB8AC3E}">
        <p14:creationId xmlns:p14="http://schemas.microsoft.com/office/powerpoint/2010/main" val="3868951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85800" y="1412776"/>
            <a:ext cx="7772400" cy="3240360"/>
          </a:xfrm>
        </p:spPr>
        <p:txBody>
          <a:bodyPr/>
          <a:lstStyle/>
          <a:p>
            <a:r>
              <a:rPr lang="ru-RU" b="1" dirty="0" smtClean="0">
                <a:solidFill>
                  <a:srgbClr val="3333CC"/>
                </a:solidFill>
              </a:rPr>
              <a:t>Валовой внутренний продукт (ВВП) – это рыночная стоимость товаров и услуг, произведенных резидентами страны в течение одного года с целью конечного потребления, валового накопления и чистого экспорта.</a:t>
            </a:r>
            <a:endParaRPr lang="ru-RU" dirty="0" smtClean="0">
              <a:solidFill>
                <a:srgbClr val="3333CC"/>
              </a:solidFill>
            </a:endParaRPr>
          </a:p>
        </p:txBody>
      </p:sp>
      <p:sp>
        <p:nvSpPr>
          <p:cNvPr id="4" name="Номер слайда 3"/>
          <p:cNvSpPr>
            <a:spLocks noGrp="1"/>
          </p:cNvSpPr>
          <p:nvPr>
            <p:ph type="sldNum" sz="quarter" idx="12"/>
          </p:nvPr>
        </p:nvSpPr>
        <p:spPr/>
        <p:txBody>
          <a:bodyPr/>
          <a:lstStyle/>
          <a:p>
            <a:pPr>
              <a:defRPr/>
            </a:pPr>
            <a:fld id="{ED01312C-A5E5-4086-B3AA-1F1A1E10A34E}" type="slidenum">
              <a:rPr lang="ru-RU" smtClean="0"/>
              <a:pPr>
                <a:defRPr/>
              </a:pPr>
              <a:t>24</a:t>
            </a:fld>
            <a:endParaRPr lang="ru-RU"/>
          </a:p>
        </p:txBody>
      </p:sp>
      <p:sp>
        <p:nvSpPr>
          <p:cNvPr id="5" name="Rectangle 2"/>
          <p:cNvSpPr>
            <a:spLocks noGrp="1" noChangeArrowheads="1"/>
          </p:cNvSpPr>
          <p:nvPr>
            <p:ph type="title"/>
          </p:nvPr>
        </p:nvSpPr>
        <p:spPr>
          <a:xfrm>
            <a:off x="611560" y="404019"/>
            <a:ext cx="7772400" cy="720725"/>
          </a:xfrm>
        </p:spPr>
        <p:txBody>
          <a:bodyPr/>
          <a:lstStyle/>
          <a:p>
            <a:pPr eaLnBrk="1" hangingPunct="1"/>
            <a:r>
              <a:rPr lang="ru-RU" b="1" dirty="0" smtClean="0">
                <a:solidFill>
                  <a:srgbClr val="FF0000"/>
                </a:solidFill>
              </a:rPr>
              <a:t>Определение ВВП</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Номер слайда 5"/>
          <p:cNvSpPr>
            <a:spLocks noGrp="1"/>
          </p:cNvSpPr>
          <p:nvPr>
            <p:ph type="sldNum" sz="quarter" idx="12"/>
          </p:nvPr>
        </p:nvSpPr>
        <p:spPr>
          <a:noFill/>
          <a:ln>
            <a:miter lim="800000"/>
            <a:headEnd/>
            <a:tailEnd/>
          </a:ln>
        </p:spPr>
        <p:txBody>
          <a:bodyPr/>
          <a:lstStyle/>
          <a:p>
            <a:fld id="{E077984A-1F1F-4543-AD91-FA6FB0914B54}" type="slidenum">
              <a:rPr lang="ru-RU" smtClean="0"/>
              <a:pPr/>
              <a:t>25</a:t>
            </a:fld>
            <a:endParaRPr lang="ru-RU" smtClean="0"/>
          </a:p>
        </p:txBody>
      </p:sp>
      <p:sp>
        <p:nvSpPr>
          <p:cNvPr id="39939" name="Rectangle 2"/>
          <p:cNvSpPr>
            <a:spLocks noGrp="1" noChangeArrowheads="1"/>
          </p:cNvSpPr>
          <p:nvPr>
            <p:ph type="title"/>
          </p:nvPr>
        </p:nvSpPr>
        <p:spPr>
          <a:xfrm>
            <a:off x="683568" y="260648"/>
            <a:ext cx="7772400" cy="720725"/>
          </a:xfrm>
        </p:spPr>
        <p:txBody>
          <a:bodyPr/>
          <a:lstStyle/>
          <a:p>
            <a:pPr eaLnBrk="1" hangingPunct="1"/>
            <a:r>
              <a:rPr lang="ru-RU" b="1" dirty="0" smtClean="0">
                <a:solidFill>
                  <a:srgbClr val="3333CC"/>
                </a:solidFill>
              </a:rPr>
              <a:t>Особенности учета ВВП</a:t>
            </a:r>
          </a:p>
        </p:txBody>
      </p:sp>
      <p:sp>
        <p:nvSpPr>
          <p:cNvPr id="137219" name="Rectangle 3"/>
          <p:cNvSpPr>
            <a:spLocks noGrp="1" noChangeArrowheads="1"/>
          </p:cNvSpPr>
          <p:nvPr>
            <p:ph type="body" idx="1"/>
          </p:nvPr>
        </p:nvSpPr>
        <p:spPr>
          <a:xfrm>
            <a:off x="685800" y="765175"/>
            <a:ext cx="7772400" cy="5759450"/>
          </a:xfrm>
        </p:spPr>
        <p:txBody>
          <a:bodyPr/>
          <a:lstStyle/>
          <a:p>
            <a:pPr algn="ctr" eaLnBrk="1" hangingPunct="1">
              <a:lnSpc>
                <a:spcPct val="90000"/>
              </a:lnSpc>
              <a:spcBef>
                <a:spcPct val="0"/>
              </a:spcBef>
              <a:buFontTx/>
              <a:buNone/>
              <a:defRPr/>
            </a:pPr>
            <a:endParaRPr lang="en-US" sz="2400" b="1" dirty="0" smtClean="0">
              <a:solidFill>
                <a:srgbClr val="000000"/>
              </a:solidFill>
              <a:cs typeface="Times New Roman" pitchFamily="18" charset="0"/>
            </a:endParaRPr>
          </a:p>
          <a:p>
            <a:pPr algn="just" eaLnBrk="1" hangingPunct="1">
              <a:lnSpc>
                <a:spcPct val="90000"/>
              </a:lnSpc>
              <a:spcBef>
                <a:spcPct val="0"/>
              </a:spcBef>
              <a:defRPr/>
            </a:pPr>
            <a:r>
              <a:rPr lang="ru-RU" sz="2000" b="1" dirty="0" smtClean="0">
                <a:solidFill>
                  <a:srgbClr val="339933"/>
                </a:solidFill>
                <a:effectLst>
                  <a:outerShdw blurRad="38100" dist="38100" dir="2700000" algn="tl">
                    <a:srgbClr val="C0C0C0"/>
                  </a:outerShdw>
                </a:effectLst>
              </a:rPr>
              <a:t>рыночная</a:t>
            </a:r>
            <a:r>
              <a:rPr lang="ru-RU" sz="2000" dirty="0" smtClean="0">
                <a:effectLst>
                  <a:outerShdw blurRad="38100" dist="38100" dir="2700000" algn="tl">
                    <a:srgbClr val="C0C0C0"/>
                  </a:outerShdw>
                </a:effectLst>
              </a:rPr>
              <a:t> </a:t>
            </a:r>
            <a:r>
              <a:rPr lang="en-US" sz="2000" dirty="0" smtClean="0">
                <a:solidFill>
                  <a:srgbClr val="000000"/>
                </a:solidFill>
                <a:cs typeface="Times New Roman" pitchFamily="18" charset="0"/>
                <a:sym typeface="Symbol" pitchFamily="18" charset="2"/>
              </a:rPr>
              <a:t></a:t>
            </a:r>
            <a:r>
              <a:rPr lang="ru-RU" sz="2000" dirty="0" smtClean="0">
                <a:solidFill>
                  <a:srgbClr val="000000"/>
                </a:solidFill>
                <a:cs typeface="Times New Roman" pitchFamily="18" charset="0"/>
                <a:sym typeface="Symbol" pitchFamily="18" charset="2"/>
              </a:rPr>
              <a:t> </a:t>
            </a:r>
            <a:r>
              <a:rPr lang="ru-RU" sz="2000" dirty="0" smtClean="0">
                <a:solidFill>
                  <a:srgbClr val="000000"/>
                </a:solidFill>
              </a:rPr>
              <a:t>учитывают регистрируемые операции, а также скрытую и неформальную деятельность; нелегальная экономическая деятельность в состав ВВП не включается.</a:t>
            </a:r>
          </a:p>
          <a:p>
            <a:pPr algn="just" eaLnBrk="1" hangingPunct="1">
              <a:lnSpc>
                <a:spcPct val="90000"/>
              </a:lnSpc>
              <a:spcBef>
                <a:spcPct val="0"/>
              </a:spcBef>
              <a:defRPr/>
            </a:pPr>
            <a:r>
              <a:rPr lang="ru-RU" sz="2000" dirty="0" smtClean="0">
                <a:effectLst>
                  <a:outerShdw blurRad="38100" dist="38100" dir="2700000" algn="tl">
                    <a:srgbClr val="C0C0C0"/>
                  </a:outerShdw>
                </a:effectLst>
              </a:rPr>
              <a:t>учитывается</a:t>
            </a:r>
            <a:r>
              <a:rPr lang="ru-RU" sz="2000" b="1" dirty="0" smtClean="0">
                <a:solidFill>
                  <a:srgbClr val="339933"/>
                </a:solidFill>
                <a:effectLst>
                  <a:outerShdw blurRad="38100" dist="38100" dir="2700000" algn="tl">
                    <a:srgbClr val="C0C0C0"/>
                  </a:outerShdw>
                </a:effectLst>
              </a:rPr>
              <a:t> стоимость</a:t>
            </a:r>
            <a:r>
              <a:rPr lang="en-US" sz="2000" dirty="0" smtClean="0">
                <a:solidFill>
                  <a:srgbClr val="000000"/>
                </a:solidFill>
                <a:cs typeface="Times New Roman" pitchFamily="18" charset="0"/>
              </a:rPr>
              <a:t> </a:t>
            </a:r>
            <a:r>
              <a:rPr lang="en-US" sz="2000" dirty="0" smtClean="0">
                <a:solidFill>
                  <a:srgbClr val="000000"/>
                </a:solidFill>
                <a:cs typeface="Times New Roman" pitchFamily="18" charset="0"/>
                <a:sym typeface="Symbol" pitchFamily="18" charset="2"/>
              </a:rPr>
              <a:t> </a:t>
            </a:r>
            <a:r>
              <a:rPr lang="ru-RU" sz="2000" dirty="0" smtClean="0">
                <a:solidFill>
                  <a:srgbClr val="000000"/>
                </a:solidFill>
                <a:sym typeface="Symbol" pitchFamily="18" charset="2"/>
              </a:rPr>
              <a:t>измеряется в денежных единицах</a:t>
            </a:r>
            <a:r>
              <a:rPr lang="en-US" sz="2000" dirty="0" smtClean="0">
                <a:solidFill>
                  <a:srgbClr val="000000"/>
                </a:solidFill>
                <a:cs typeface="Times New Roman" pitchFamily="18" charset="0"/>
                <a:sym typeface="Symbol" pitchFamily="18" charset="2"/>
              </a:rPr>
              <a:t>; </a:t>
            </a:r>
          </a:p>
          <a:p>
            <a:pPr algn="just" eaLnBrk="1" hangingPunct="1">
              <a:lnSpc>
                <a:spcPct val="90000"/>
              </a:lnSpc>
              <a:spcBef>
                <a:spcPct val="0"/>
              </a:spcBef>
              <a:defRPr/>
            </a:pPr>
            <a:r>
              <a:rPr lang="ru-RU" sz="2000" b="1" dirty="0" smtClean="0">
                <a:solidFill>
                  <a:srgbClr val="339933"/>
                </a:solidFill>
                <a:effectLst>
                  <a:outerShdw blurRad="38100" dist="38100" dir="2700000" algn="tl">
                    <a:srgbClr val="C0C0C0"/>
                  </a:outerShdw>
                </a:effectLst>
              </a:rPr>
              <a:t>товаров и услуг</a:t>
            </a:r>
            <a:r>
              <a:rPr lang="ru-RU" sz="2000" b="1" dirty="0" smtClean="0">
                <a:solidFill>
                  <a:srgbClr val="33CC33"/>
                </a:solidFill>
                <a:effectLst>
                  <a:outerShdw blurRad="38100" dist="38100" dir="2700000" algn="tl">
                    <a:srgbClr val="C0C0C0"/>
                  </a:outerShdw>
                </a:effectLst>
              </a:rPr>
              <a:t> </a:t>
            </a:r>
            <a:r>
              <a:rPr lang="en-US" sz="2000" dirty="0" smtClean="0">
                <a:solidFill>
                  <a:srgbClr val="000000"/>
                </a:solidFill>
                <a:cs typeface="Times New Roman" pitchFamily="18" charset="0"/>
              </a:rPr>
              <a:t> </a:t>
            </a:r>
            <a:r>
              <a:rPr lang="en-US" sz="2000" dirty="0" smtClean="0">
                <a:solidFill>
                  <a:srgbClr val="000000"/>
                </a:solidFill>
                <a:cs typeface="Times New Roman" pitchFamily="18" charset="0"/>
                <a:sym typeface="Symbol" pitchFamily="18" charset="2"/>
              </a:rPr>
              <a:t> </a:t>
            </a:r>
            <a:r>
              <a:rPr lang="ru-RU" sz="2000" dirty="0" smtClean="0">
                <a:solidFill>
                  <a:srgbClr val="000000"/>
                </a:solidFill>
                <a:cs typeface="Times New Roman" pitchFamily="18" charset="0"/>
                <a:sym typeface="Symbol" pitchFamily="18" charset="2"/>
              </a:rPr>
              <a:t>любые </a:t>
            </a:r>
            <a:r>
              <a:rPr lang="ru-RU" sz="2000" dirty="0" err="1" smtClean="0">
                <a:solidFill>
                  <a:srgbClr val="000000"/>
                </a:solidFill>
                <a:cs typeface="Times New Roman" pitchFamily="18" charset="0"/>
                <a:sym typeface="Symbol" pitchFamily="18" charset="2"/>
              </a:rPr>
              <a:t>перераспределительные</a:t>
            </a:r>
            <a:r>
              <a:rPr lang="ru-RU" sz="2000" dirty="0" smtClean="0">
                <a:solidFill>
                  <a:srgbClr val="000000"/>
                </a:solidFill>
                <a:cs typeface="Times New Roman" pitchFamily="18" charset="0"/>
                <a:sym typeface="Symbol" pitchFamily="18" charset="2"/>
              </a:rPr>
              <a:t> платежи, в </a:t>
            </a:r>
            <a:r>
              <a:rPr lang="ru-RU" sz="2000" dirty="0" err="1" smtClean="0">
                <a:solidFill>
                  <a:srgbClr val="000000"/>
                </a:solidFill>
                <a:cs typeface="Times New Roman" pitchFamily="18" charset="0"/>
                <a:sym typeface="Symbol" pitchFamily="18" charset="2"/>
              </a:rPr>
              <a:t>т.ч</a:t>
            </a:r>
            <a:r>
              <a:rPr lang="ru-RU" sz="2000" dirty="0" smtClean="0">
                <a:solidFill>
                  <a:srgbClr val="000000"/>
                </a:solidFill>
                <a:cs typeface="Times New Roman" pitchFamily="18" charset="0"/>
                <a:sym typeface="Symbol" pitchFamily="18" charset="2"/>
              </a:rPr>
              <a:t>. </a:t>
            </a:r>
            <a:r>
              <a:rPr lang="ru-RU" sz="2000" dirty="0" smtClean="0">
                <a:solidFill>
                  <a:srgbClr val="000000"/>
                </a:solidFill>
                <a:sym typeface="Symbol" pitchFamily="18" charset="2"/>
              </a:rPr>
              <a:t>трансфертные (социальные выплаты и субсидии) и финансовые сделки (покупка акций и облигаций) исключаются</a:t>
            </a:r>
            <a:r>
              <a:rPr lang="en-US" sz="2000" dirty="0" smtClean="0">
                <a:solidFill>
                  <a:srgbClr val="000000"/>
                </a:solidFill>
                <a:cs typeface="Times New Roman" pitchFamily="18" charset="0"/>
                <a:sym typeface="Symbol" pitchFamily="18" charset="2"/>
              </a:rPr>
              <a:t>;</a:t>
            </a:r>
            <a:endParaRPr lang="en-US" sz="2000" dirty="0" smtClean="0">
              <a:solidFill>
                <a:srgbClr val="000000"/>
              </a:solidFill>
              <a:cs typeface="Times New Roman" pitchFamily="18" charset="0"/>
            </a:endParaRPr>
          </a:p>
          <a:p>
            <a:pPr algn="just" eaLnBrk="1" hangingPunct="1">
              <a:lnSpc>
                <a:spcPct val="90000"/>
              </a:lnSpc>
              <a:spcBef>
                <a:spcPct val="0"/>
              </a:spcBef>
              <a:defRPr/>
            </a:pPr>
            <a:r>
              <a:rPr lang="ru-RU" sz="2000" b="1" dirty="0" smtClean="0">
                <a:solidFill>
                  <a:srgbClr val="339933"/>
                </a:solidFill>
                <a:effectLst>
                  <a:outerShdw blurRad="38100" dist="38100" dir="2700000" algn="tl">
                    <a:srgbClr val="C0C0C0"/>
                  </a:outerShdw>
                </a:effectLst>
              </a:rPr>
              <a:t>конечных</a:t>
            </a:r>
            <a:r>
              <a:rPr lang="en-US" sz="2000" dirty="0" smtClean="0">
                <a:solidFill>
                  <a:srgbClr val="000000"/>
                </a:solidFill>
                <a:cs typeface="Times New Roman" pitchFamily="18" charset="0"/>
              </a:rPr>
              <a:t> </a:t>
            </a:r>
            <a:r>
              <a:rPr lang="ru-RU" sz="2000" dirty="0" smtClean="0">
                <a:solidFill>
                  <a:srgbClr val="000000"/>
                </a:solidFill>
              </a:rPr>
              <a:t>товаров и услуг</a:t>
            </a:r>
            <a:r>
              <a:rPr lang="en-US" sz="2000" dirty="0" smtClean="0">
                <a:solidFill>
                  <a:srgbClr val="000000"/>
                </a:solidFill>
                <a:cs typeface="Times New Roman" pitchFamily="18" charset="0"/>
              </a:rPr>
              <a:t> </a:t>
            </a:r>
            <a:r>
              <a:rPr lang="en-US" sz="2000" dirty="0" smtClean="0">
                <a:solidFill>
                  <a:srgbClr val="000000"/>
                </a:solidFill>
                <a:cs typeface="Times New Roman" pitchFamily="18" charset="0"/>
                <a:sym typeface="Symbol" pitchFamily="18" charset="2"/>
              </a:rPr>
              <a:t></a:t>
            </a:r>
            <a:r>
              <a:rPr lang="en-US" sz="2000" dirty="0" smtClean="0">
                <a:solidFill>
                  <a:srgbClr val="000000"/>
                </a:solidFill>
                <a:cs typeface="Times New Roman" pitchFamily="18" charset="0"/>
              </a:rPr>
              <a:t> </a:t>
            </a:r>
            <a:r>
              <a:rPr lang="ru-RU" sz="2000" dirty="0" smtClean="0">
                <a:solidFill>
                  <a:srgbClr val="000000"/>
                </a:solidFill>
              </a:rPr>
              <a:t>чтобы избежать двойного счета, </a:t>
            </a:r>
            <a:r>
              <a:rPr lang="ru-RU" sz="2000" i="1" dirty="0" smtClean="0">
                <a:solidFill>
                  <a:srgbClr val="000000"/>
                </a:solidFill>
              </a:rPr>
              <a:t>промежуточные </a:t>
            </a:r>
            <a:r>
              <a:rPr lang="ru-RU" sz="2000" dirty="0" smtClean="0">
                <a:solidFill>
                  <a:srgbClr val="000000"/>
                </a:solidFill>
              </a:rPr>
              <a:t>товары (такие как сталь в производстве автомобиля, мука в производстве хлеба) </a:t>
            </a:r>
            <a:r>
              <a:rPr lang="ru-RU" sz="2000" dirty="0" smtClean="0">
                <a:solidFill>
                  <a:srgbClr val="000000"/>
                </a:solidFill>
                <a:sym typeface="Symbol" pitchFamily="18" charset="2"/>
              </a:rPr>
              <a:t>исключаются</a:t>
            </a:r>
            <a:r>
              <a:rPr lang="en-US" sz="2000" dirty="0" smtClean="0">
                <a:solidFill>
                  <a:srgbClr val="000000"/>
                </a:solidFill>
                <a:cs typeface="Times New Roman" pitchFamily="18" charset="0"/>
                <a:sym typeface="Symbol" pitchFamily="18" charset="2"/>
              </a:rPr>
              <a:t>;</a:t>
            </a:r>
            <a:r>
              <a:rPr lang="ru-RU" sz="2000" dirty="0" smtClean="0">
                <a:solidFill>
                  <a:srgbClr val="000000"/>
                </a:solidFill>
              </a:rPr>
              <a:t> </a:t>
            </a:r>
          </a:p>
          <a:p>
            <a:pPr algn="just" eaLnBrk="1" hangingPunct="1">
              <a:lnSpc>
                <a:spcPct val="90000"/>
              </a:lnSpc>
              <a:spcBef>
                <a:spcPct val="0"/>
              </a:spcBef>
              <a:defRPr/>
            </a:pPr>
            <a:r>
              <a:rPr lang="ru-RU" sz="2000" b="1" dirty="0" smtClean="0">
                <a:solidFill>
                  <a:srgbClr val="339933"/>
                </a:solidFill>
                <a:effectLst>
                  <a:outerShdw blurRad="38100" dist="38100" dir="2700000" algn="tl">
                    <a:srgbClr val="C0C0C0"/>
                  </a:outerShdw>
                </a:effectLst>
              </a:rPr>
              <a:t>произведенных</a:t>
            </a:r>
            <a:r>
              <a:rPr lang="en-US" sz="2000" dirty="0" smtClean="0">
                <a:solidFill>
                  <a:srgbClr val="000000"/>
                </a:solidFill>
                <a:cs typeface="Times New Roman" pitchFamily="18" charset="0"/>
              </a:rPr>
              <a:t> </a:t>
            </a:r>
            <a:r>
              <a:rPr lang="en-US" sz="2000" dirty="0" smtClean="0">
                <a:solidFill>
                  <a:srgbClr val="000000"/>
                </a:solidFill>
                <a:cs typeface="Times New Roman" pitchFamily="18" charset="0"/>
                <a:sym typeface="Symbol" pitchFamily="18" charset="2"/>
              </a:rPr>
              <a:t></a:t>
            </a:r>
            <a:r>
              <a:rPr lang="en-US" sz="2000" dirty="0" smtClean="0">
                <a:solidFill>
                  <a:srgbClr val="000000"/>
                </a:solidFill>
                <a:cs typeface="Times New Roman" pitchFamily="18" charset="0"/>
              </a:rPr>
              <a:t> </a:t>
            </a:r>
            <a:r>
              <a:rPr lang="ru-RU" sz="2000" dirty="0" smtClean="0">
                <a:solidFill>
                  <a:srgbClr val="000000"/>
                </a:solidFill>
              </a:rPr>
              <a:t>не перераспределенных или перепроданных</a:t>
            </a:r>
            <a:r>
              <a:rPr lang="en-US" sz="2000" dirty="0" smtClean="0">
                <a:solidFill>
                  <a:srgbClr val="000000"/>
                </a:solidFill>
                <a:cs typeface="Times New Roman" pitchFamily="18" charset="0"/>
              </a:rPr>
              <a:t>;</a:t>
            </a:r>
          </a:p>
          <a:p>
            <a:pPr algn="just" eaLnBrk="1" hangingPunct="1">
              <a:lnSpc>
                <a:spcPct val="90000"/>
              </a:lnSpc>
              <a:spcBef>
                <a:spcPct val="0"/>
              </a:spcBef>
              <a:defRPr/>
            </a:pPr>
            <a:r>
              <a:rPr lang="ru-RU" sz="2000" b="1" dirty="0" smtClean="0">
                <a:solidFill>
                  <a:srgbClr val="339933"/>
                </a:solidFill>
                <a:effectLst>
                  <a:outerShdw blurRad="38100" dist="38100" dir="2700000" algn="tl">
                    <a:srgbClr val="C0C0C0"/>
                  </a:outerShdw>
                </a:effectLst>
              </a:rPr>
              <a:t>внутри </a:t>
            </a:r>
            <a:r>
              <a:rPr lang="ru-RU" sz="2000" dirty="0" smtClean="0">
                <a:solidFill>
                  <a:srgbClr val="000000"/>
                </a:solidFill>
              </a:rPr>
              <a:t>страны</a:t>
            </a:r>
            <a:r>
              <a:rPr lang="en-US" sz="2000" dirty="0" smtClean="0">
                <a:solidFill>
                  <a:srgbClr val="000000"/>
                </a:solidFill>
                <a:cs typeface="Times New Roman" pitchFamily="18" charset="0"/>
              </a:rPr>
              <a:t> </a:t>
            </a:r>
            <a:r>
              <a:rPr lang="en-US" sz="2000" dirty="0" smtClean="0">
                <a:solidFill>
                  <a:srgbClr val="000000"/>
                </a:solidFill>
                <a:cs typeface="Times New Roman" pitchFamily="18" charset="0"/>
                <a:sym typeface="Symbol" pitchFamily="18" charset="2"/>
              </a:rPr>
              <a:t> </a:t>
            </a:r>
            <a:r>
              <a:rPr lang="ru-RU" sz="2000" dirty="0" smtClean="0">
                <a:solidFill>
                  <a:srgbClr val="000000"/>
                </a:solidFill>
                <a:sym typeface="Symbol" pitchFamily="18" charset="2"/>
              </a:rPr>
              <a:t>т.е. </a:t>
            </a:r>
            <a:r>
              <a:rPr lang="ru-RU" sz="2000" i="1" dirty="0" smtClean="0"/>
              <a:t>внутренней экономикой </a:t>
            </a:r>
            <a:r>
              <a:rPr lang="ru-RU" sz="2000" dirty="0" smtClean="0"/>
              <a:t>(определяющий фактор – </a:t>
            </a:r>
            <a:r>
              <a:rPr lang="ru-RU" sz="2000" dirty="0" err="1" smtClean="0"/>
              <a:t>географичекие</a:t>
            </a:r>
            <a:r>
              <a:rPr lang="ru-RU" sz="2000" dirty="0" smtClean="0"/>
              <a:t> границы)</a:t>
            </a:r>
            <a:r>
              <a:rPr lang="ru-RU" sz="2000" i="1" dirty="0" smtClean="0"/>
              <a:t> </a:t>
            </a:r>
            <a:r>
              <a:rPr lang="ru-RU" sz="2000" dirty="0" smtClean="0">
                <a:solidFill>
                  <a:srgbClr val="000000"/>
                </a:solidFill>
              </a:rPr>
              <a:t>неважно с помощью каких факторов производства, национальных или иностранных (поэтому товары и услуги, произведенные национальными факторами за границей, </a:t>
            </a:r>
            <a:r>
              <a:rPr lang="ru-RU" sz="2000" dirty="0" smtClean="0">
                <a:solidFill>
                  <a:srgbClr val="000000"/>
                </a:solidFill>
                <a:sym typeface="Symbol" pitchFamily="18" charset="2"/>
              </a:rPr>
              <a:t>исключаются);</a:t>
            </a:r>
          </a:p>
          <a:p>
            <a:pPr algn="just" eaLnBrk="1" hangingPunct="1">
              <a:lnSpc>
                <a:spcPct val="90000"/>
              </a:lnSpc>
              <a:defRPr/>
            </a:pPr>
            <a:r>
              <a:rPr lang="ru-RU" sz="2000" b="1" dirty="0" smtClean="0">
                <a:solidFill>
                  <a:srgbClr val="339933"/>
                </a:solidFill>
                <a:effectLst>
                  <a:outerShdw blurRad="38100" dist="38100" dir="2700000" algn="tl">
                    <a:srgbClr val="C0C0C0"/>
                  </a:outerShdw>
                </a:effectLst>
              </a:rPr>
              <a:t>за год</a:t>
            </a:r>
            <a:r>
              <a:rPr lang="ru-RU" sz="2000" b="1" dirty="0" smtClean="0">
                <a:solidFill>
                  <a:srgbClr val="33CC33"/>
                </a:solidFill>
                <a:effectLst>
                  <a:outerShdw blurRad="38100" dist="38100" dir="2700000" algn="tl">
                    <a:srgbClr val="C0C0C0"/>
                  </a:outerShdw>
                </a:effectLst>
              </a:rPr>
              <a:t> </a:t>
            </a:r>
            <a:r>
              <a:rPr lang="en-US" sz="2000" dirty="0" smtClean="0">
                <a:solidFill>
                  <a:srgbClr val="000000"/>
                </a:solidFill>
                <a:cs typeface="Times New Roman" pitchFamily="18" charset="0"/>
                <a:sym typeface="Symbol" pitchFamily="18" charset="2"/>
              </a:rPr>
              <a:t></a:t>
            </a:r>
            <a:r>
              <a:rPr lang="en-US" sz="2000" dirty="0" smtClean="0">
                <a:solidFill>
                  <a:srgbClr val="000000"/>
                </a:solidFill>
                <a:cs typeface="Times New Roman" pitchFamily="18" charset="0"/>
              </a:rPr>
              <a:t> </a:t>
            </a:r>
            <a:r>
              <a:rPr lang="ru-RU" sz="2000" dirty="0" smtClean="0">
                <a:solidFill>
                  <a:srgbClr val="000000"/>
                </a:solidFill>
              </a:rPr>
              <a:t>только вновь произведенные (в данном году) товары и услуги</a:t>
            </a:r>
            <a:r>
              <a:rPr lang="en-US" sz="2000" dirty="0" smtClean="0">
                <a:solidFill>
                  <a:srgbClr val="000000"/>
                </a:solidFill>
                <a:cs typeface="Times New Roman" pitchFamily="18" charset="0"/>
              </a:rPr>
              <a:t>.</a:t>
            </a:r>
            <a:endParaRPr lang="ru-RU" sz="24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Номер слайда 3"/>
          <p:cNvSpPr>
            <a:spLocks noGrp="1"/>
          </p:cNvSpPr>
          <p:nvPr>
            <p:ph type="sldNum" sz="quarter" idx="12"/>
          </p:nvPr>
        </p:nvSpPr>
        <p:spPr>
          <a:noFill/>
          <a:ln>
            <a:miter lim="800000"/>
            <a:headEnd/>
            <a:tailEnd/>
          </a:ln>
        </p:spPr>
        <p:txBody>
          <a:bodyPr/>
          <a:lstStyle/>
          <a:p>
            <a:fld id="{E9A200CE-17FF-497D-8F83-3B78C437277F}" type="slidenum">
              <a:rPr lang="ru-RU" smtClean="0"/>
              <a:pPr/>
              <a:t>26</a:t>
            </a:fld>
            <a:endParaRPr lang="ru-RU" smtClean="0"/>
          </a:p>
        </p:txBody>
      </p:sp>
      <p:sp>
        <p:nvSpPr>
          <p:cNvPr id="6148" name="PubChord"/>
          <p:cNvSpPr>
            <a:spLocks noEditPoints="1" noChangeArrowheads="1"/>
          </p:cNvSpPr>
          <p:nvPr/>
        </p:nvSpPr>
        <p:spPr bwMode="auto">
          <a:xfrm>
            <a:off x="323850" y="3716338"/>
            <a:ext cx="1981200" cy="2674937"/>
          </a:xfrm>
          <a:custGeom>
            <a:avLst/>
            <a:gdLst>
              <a:gd name="G0" fmla="+- 0 0 0"/>
              <a:gd name="G1" fmla="sin 10800 -10540064"/>
              <a:gd name="G2" fmla="cos 10800 -10540064"/>
              <a:gd name="G3" fmla="sin 10800 593015"/>
              <a:gd name="G4" fmla="cos 10800 593015"/>
              <a:gd name="G5" fmla="+- G1 10800 0"/>
              <a:gd name="G6" fmla="+- G2 10800 0"/>
              <a:gd name="G7" fmla="+- G3 10800 0"/>
              <a:gd name="G8" fmla="+- G4 10800 0"/>
              <a:gd name="G9" fmla="+- 10800 0 0"/>
              <a:gd name="G10" fmla="+/ G5 G7 2"/>
              <a:gd name="G11" fmla="+/ G6 G8 2"/>
              <a:gd name="T0" fmla="*/ 598 w 21600"/>
              <a:gd name="T1" fmla="*/ 7253 h 21600"/>
              <a:gd name="T2" fmla="*/ 11031 w 21600"/>
              <a:gd name="T3" fmla="*/ 9875 h 21600"/>
              <a:gd name="T4" fmla="*/ 21465 w 21600"/>
              <a:gd name="T5" fmla="*/ 12498 h 21600"/>
              <a:gd name="T6" fmla="*/ 3163 w 21600"/>
              <a:gd name="T7" fmla="*/ 3163 h 21600"/>
              <a:gd name="T8" fmla="*/ 18437 w 21600"/>
              <a:gd name="T9" fmla="*/ 18437 h 21600"/>
            </a:gdLst>
            <a:ahLst/>
            <a:cxnLst>
              <a:cxn ang="0">
                <a:pos x="T0" y="T1"/>
              </a:cxn>
              <a:cxn ang="0">
                <a:pos x="T2" y="T3"/>
              </a:cxn>
              <a:cxn ang="0">
                <a:pos x="T4" y="T5"/>
              </a:cxn>
            </a:cxnLst>
            <a:rect l="T6" t="T7" r="T8" b="T9"/>
            <a:pathLst>
              <a:path w="21600" h="21600">
                <a:moveTo>
                  <a:pt x="598" y="7253"/>
                </a:moveTo>
                <a:cubicBezTo>
                  <a:pt x="202" y="8393"/>
                  <a:pt x="0" y="9592"/>
                  <a:pt x="0" y="10799"/>
                </a:cubicBezTo>
                <a:cubicBezTo>
                  <a:pt x="0" y="16764"/>
                  <a:pt x="4835" y="21600"/>
                  <a:pt x="10800" y="21600"/>
                </a:cubicBezTo>
                <a:cubicBezTo>
                  <a:pt x="16109" y="21600"/>
                  <a:pt x="20630" y="17741"/>
                  <a:pt x="21465" y="12498"/>
                </a:cubicBezTo>
                <a:close/>
              </a:path>
            </a:pathLst>
          </a:custGeom>
          <a:solidFill>
            <a:srgbClr val="99CCFF"/>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a:p>
          <a:p>
            <a:pPr>
              <a:defRPr/>
            </a:pPr>
            <a:endParaRPr lang="en-US"/>
          </a:p>
          <a:p>
            <a:pPr>
              <a:defRPr/>
            </a:pPr>
            <a:endParaRPr lang="en-US"/>
          </a:p>
          <a:p>
            <a:pPr>
              <a:defRPr/>
            </a:pPr>
            <a:r>
              <a:rPr lang="ru-RU" b="1">
                <a:effectLst>
                  <a:outerShdw blurRad="38100" dist="38100" dir="2700000" algn="tl">
                    <a:srgbClr val="FFFFFF"/>
                  </a:outerShdw>
                </a:effectLst>
              </a:rPr>
              <a:t>   Пере-продажи</a:t>
            </a:r>
          </a:p>
        </p:txBody>
      </p:sp>
      <p:sp>
        <p:nvSpPr>
          <p:cNvPr id="6150" name="PubTriangle"/>
          <p:cNvSpPr>
            <a:spLocks noEditPoints="1" noChangeArrowheads="1"/>
          </p:cNvSpPr>
          <p:nvPr/>
        </p:nvSpPr>
        <p:spPr bwMode="auto">
          <a:xfrm>
            <a:off x="179388" y="2420938"/>
            <a:ext cx="2808287" cy="1752600"/>
          </a:xfrm>
          <a:custGeom>
            <a:avLst/>
            <a:gdLst>
              <a:gd name="G0" fmla="+- 0 0 0"/>
              <a:gd name="G1" fmla="*/ 15632 1 2"/>
              <a:gd name="G2" fmla="*/ G1 18394 21600"/>
              <a:gd name="G3" fmla="+- 15632 0 G2"/>
              <a:gd name="G4" fmla="+- 15632 0 0"/>
              <a:gd name="G5" fmla="+- G1 10800 0"/>
              <a:gd name="G6" fmla="*/ 18394 1 2"/>
              <a:gd name="G7" fmla="+- 18394 0 0"/>
              <a:gd name="G8" fmla="+- G2 G6 G1"/>
              <a:gd name="G9" fmla="+- G8 10800 0"/>
              <a:gd name="G10" fmla="+- G6 10800 0"/>
              <a:gd name="T0" fmla="*/ 15632 w 21600"/>
              <a:gd name="T1" fmla="*/ 0 h 21600"/>
              <a:gd name="T2" fmla="*/ 7816 w 21600"/>
              <a:gd name="T3" fmla="*/ 10800 h 21600"/>
              <a:gd name="T4" fmla="*/ 0 w 21600"/>
              <a:gd name="T5" fmla="*/ 21600 h 21600"/>
              <a:gd name="T6" fmla="*/ 10800 w 21600"/>
              <a:gd name="T7" fmla="*/ 19997 h 21600"/>
              <a:gd name="T8" fmla="*/ 21600 w 21600"/>
              <a:gd name="T9" fmla="*/ 18394 h 21600"/>
              <a:gd name="T10" fmla="*/ 18616 w 21600"/>
              <a:gd name="T11" fmla="*/ 9197 h 21600"/>
              <a:gd name="T12" fmla="*/ G3 w 21600"/>
              <a:gd name="T13" fmla="*/ G6 h 21600"/>
              <a:gd name="T14" fmla="*/ G5 w 21600"/>
              <a:gd name="T15" fmla="*/ G9 h 21600"/>
            </a:gdLst>
            <a:ahLst/>
            <a:cxnLst>
              <a:cxn ang="0">
                <a:pos x="T0" y="T1"/>
              </a:cxn>
              <a:cxn ang="0">
                <a:pos x="T2" y="T3"/>
              </a:cxn>
              <a:cxn ang="0">
                <a:pos x="T4" y="T5"/>
              </a:cxn>
              <a:cxn ang="0">
                <a:pos x="T6" y="T7"/>
              </a:cxn>
              <a:cxn ang="0">
                <a:pos x="T8" y="T9"/>
              </a:cxn>
              <a:cxn ang="0">
                <a:pos x="T10" y="T11"/>
              </a:cxn>
            </a:cxnLst>
            <a:rect l="T12" t="T13" r="T14" b="T15"/>
            <a:pathLst>
              <a:path w="21600" h="21600">
                <a:moveTo>
                  <a:pt x="15632" y="0"/>
                </a:moveTo>
                <a:lnTo>
                  <a:pt x="0" y="21600"/>
                </a:lnTo>
                <a:lnTo>
                  <a:pt x="21600" y="18394"/>
                </a:lnTo>
                <a:close/>
              </a:path>
            </a:pathLst>
          </a:custGeom>
          <a:solidFill>
            <a:srgbClr val="99FF99"/>
          </a:solidFill>
          <a:ln w="9525">
            <a:solidFill>
              <a:srgbClr val="000000"/>
            </a:solidFill>
            <a:miter lim="800000"/>
            <a:headEnd/>
            <a:tailEnd/>
          </a:ln>
          <a:effectLst>
            <a:outerShdw dist="107763" dir="2700000" algn="ctr" rotWithShape="0">
              <a:srgbClr val="808080"/>
            </a:outerShdw>
          </a:effectLst>
        </p:spPr>
        <p:txBody>
          <a:bodyPr/>
          <a:lstStyle/>
          <a:p>
            <a:pPr>
              <a:defRPr/>
            </a:pPr>
            <a:r>
              <a:rPr lang="ru-RU" b="1">
                <a:solidFill>
                  <a:schemeClr val="accent2"/>
                </a:solidFill>
                <a:effectLst>
                  <a:outerShdw blurRad="38100" dist="38100" dir="2700000" algn="tl">
                    <a:srgbClr val="000000"/>
                  </a:outerShdw>
                </a:effectLst>
              </a:rPr>
              <a:t>Субси-дии</a:t>
            </a:r>
          </a:p>
        </p:txBody>
      </p:sp>
      <p:sp>
        <p:nvSpPr>
          <p:cNvPr id="6151" name="AutoShape 7"/>
          <p:cNvSpPr>
            <a:spLocks noChangeArrowheads="1"/>
          </p:cNvSpPr>
          <p:nvPr/>
        </p:nvSpPr>
        <p:spPr bwMode="auto">
          <a:xfrm>
            <a:off x="6019800" y="1916113"/>
            <a:ext cx="3124200" cy="2362200"/>
          </a:xfrm>
          <a:prstGeom prst="irregularSeal2">
            <a:avLst/>
          </a:prstGeom>
          <a:solidFill>
            <a:srgbClr val="FF0066"/>
          </a:solidFill>
          <a:ln w="9525">
            <a:solidFill>
              <a:schemeClr val="tx1"/>
            </a:solidFill>
            <a:miter lim="800000"/>
            <a:headEnd/>
            <a:tailEnd/>
          </a:ln>
          <a:effectLst>
            <a:outerShdw dist="107763" dir="2700000" algn="ctr" rotWithShape="0">
              <a:schemeClr val="bg2"/>
            </a:outerShdw>
          </a:effectLst>
        </p:spPr>
        <p:txBody>
          <a:bodyPr wrap="none" anchor="ctr"/>
          <a:lstStyle/>
          <a:p>
            <a:pPr algn="ctr">
              <a:defRPr/>
            </a:pPr>
            <a:r>
              <a:rPr lang="en-US"/>
              <a:t>    </a:t>
            </a:r>
            <a:r>
              <a:rPr lang="ru-RU" b="1">
                <a:effectLst>
                  <a:outerShdw blurRad="38100" dist="38100" dir="2700000" algn="tl">
                    <a:srgbClr val="FFFFFF"/>
                  </a:outerShdw>
                </a:effectLst>
              </a:rPr>
              <a:t>Покупка акций </a:t>
            </a:r>
          </a:p>
          <a:p>
            <a:pPr algn="ctr">
              <a:defRPr/>
            </a:pPr>
            <a:r>
              <a:rPr lang="ru-RU" b="1">
                <a:effectLst>
                  <a:outerShdw blurRad="38100" dist="38100" dir="2700000" algn="tl">
                    <a:srgbClr val="FFFFFF"/>
                  </a:outerShdw>
                </a:effectLst>
              </a:rPr>
              <a:t>и облигаций</a:t>
            </a:r>
          </a:p>
        </p:txBody>
      </p:sp>
      <p:sp>
        <p:nvSpPr>
          <p:cNvPr id="6152" name="AutoShape 8"/>
          <p:cNvSpPr>
            <a:spLocks noChangeArrowheads="1"/>
          </p:cNvSpPr>
          <p:nvPr/>
        </p:nvSpPr>
        <p:spPr bwMode="auto">
          <a:xfrm>
            <a:off x="4067175" y="1196975"/>
            <a:ext cx="2286000" cy="1219200"/>
          </a:xfrm>
          <a:prstGeom prst="flowChartPunchedTape">
            <a:avLst/>
          </a:prstGeom>
          <a:solidFill>
            <a:srgbClr val="FFFF99"/>
          </a:solidFill>
          <a:ln w="9525">
            <a:solidFill>
              <a:schemeClr val="tx1"/>
            </a:solidFill>
            <a:miter lim="800000"/>
            <a:headEnd/>
            <a:tailEnd/>
          </a:ln>
          <a:effectLst>
            <a:outerShdw dist="107763" dir="2700000" algn="ctr" rotWithShape="0">
              <a:schemeClr val="bg2"/>
            </a:outerShdw>
          </a:effectLst>
        </p:spPr>
        <p:txBody>
          <a:bodyPr wrap="none" anchor="ctr"/>
          <a:lstStyle/>
          <a:p>
            <a:pPr algn="ctr">
              <a:defRPr/>
            </a:pPr>
            <a:r>
              <a:rPr lang="ru-RU" b="1">
                <a:solidFill>
                  <a:schemeClr val="accent1"/>
                </a:solidFill>
                <a:effectLst>
                  <a:outerShdw blurRad="38100" dist="38100" dir="2700000" algn="tl">
                    <a:srgbClr val="000000"/>
                  </a:outerShdw>
                </a:effectLst>
              </a:rPr>
              <a:t>Продукция </a:t>
            </a:r>
          </a:p>
          <a:p>
            <a:pPr algn="ctr">
              <a:defRPr/>
            </a:pPr>
            <a:r>
              <a:rPr lang="ru-RU" b="1">
                <a:solidFill>
                  <a:schemeClr val="accent1"/>
                </a:solidFill>
                <a:effectLst>
                  <a:outerShdw blurRad="38100" dist="38100" dir="2700000" algn="tl">
                    <a:srgbClr val="000000"/>
                  </a:outerShdw>
                </a:effectLst>
              </a:rPr>
              <a:t>прошлых лет</a:t>
            </a:r>
          </a:p>
        </p:txBody>
      </p:sp>
      <p:sp>
        <p:nvSpPr>
          <p:cNvPr id="6153" name="AutoShape 9"/>
          <p:cNvSpPr>
            <a:spLocks noChangeArrowheads="1"/>
          </p:cNvSpPr>
          <p:nvPr/>
        </p:nvSpPr>
        <p:spPr bwMode="auto">
          <a:xfrm>
            <a:off x="2843213" y="2997200"/>
            <a:ext cx="3581400" cy="2057400"/>
          </a:xfrm>
          <a:prstGeom prst="sun">
            <a:avLst>
              <a:gd name="adj" fmla="val 25000"/>
            </a:avLst>
          </a:prstGeom>
          <a:solidFill>
            <a:schemeClr val="accent1"/>
          </a:solidFill>
          <a:ln w="9525">
            <a:solidFill>
              <a:schemeClr val="tx1"/>
            </a:solidFill>
            <a:miter lim="800000"/>
            <a:headEnd/>
            <a:tailEnd/>
          </a:ln>
          <a:effectLst>
            <a:outerShdw dist="107763" dir="2700000" algn="ctr" rotWithShape="0">
              <a:schemeClr val="bg2"/>
            </a:outerShdw>
          </a:effectLst>
        </p:spPr>
        <p:txBody>
          <a:bodyPr wrap="none" anchor="ctr"/>
          <a:lstStyle/>
          <a:p>
            <a:pPr algn="ctr">
              <a:defRPr/>
            </a:pPr>
            <a:r>
              <a:rPr lang="ru-RU" b="1">
                <a:solidFill>
                  <a:srgbClr val="FFFF99"/>
                </a:solidFill>
                <a:effectLst>
                  <a:outerShdw blurRad="38100" dist="38100" dir="2700000" algn="tl">
                    <a:srgbClr val="000000"/>
                  </a:outerShdw>
                </a:effectLst>
              </a:rPr>
              <a:t>Трансферт-</a:t>
            </a:r>
          </a:p>
          <a:p>
            <a:pPr algn="ctr">
              <a:defRPr/>
            </a:pPr>
            <a:r>
              <a:rPr lang="ru-RU" b="1">
                <a:solidFill>
                  <a:srgbClr val="FFFF99"/>
                </a:solidFill>
                <a:effectLst>
                  <a:outerShdw blurRad="38100" dist="38100" dir="2700000" algn="tl">
                    <a:srgbClr val="000000"/>
                  </a:outerShdw>
                </a:effectLst>
              </a:rPr>
              <a:t>ные платежи</a:t>
            </a:r>
          </a:p>
        </p:txBody>
      </p:sp>
      <p:sp>
        <p:nvSpPr>
          <p:cNvPr id="6154" name="Line 10"/>
          <p:cNvSpPr>
            <a:spLocks noChangeShapeType="1"/>
          </p:cNvSpPr>
          <p:nvPr/>
        </p:nvSpPr>
        <p:spPr bwMode="auto">
          <a:xfrm flipV="1">
            <a:off x="304800" y="304800"/>
            <a:ext cx="8686800" cy="6248400"/>
          </a:xfrm>
          <a:prstGeom prst="line">
            <a:avLst/>
          </a:prstGeom>
          <a:noFill/>
          <a:ln w="38100">
            <a:solidFill>
              <a:schemeClr val="tx1"/>
            </a:solidFill>
            <a:round/>
            <a:headEnd/>
            <a:tailEnd/>
          </a:ln>
        </p:spPr>
        <p:txBody>
          <a:bodyPr/>
          <a:lstStyle/>
          <a:p>
            <a:endParaRPr lang="ru-RU"/>
          </a:p>
        </p:txBody>
      </p:sp>
      <p:sp>
        <p:nvSpPr>
          <p:cNvPr id="6155" name="AutoShape 11"/>
          <p:cNvSpPr>
            <a:spLocks noChangeArrowheads="1"/>
          </p:cNvSpPr>
          <p:nvPr/>
        </p:nvSpPr>
        <p:spPr bwMode="auto">
          <a:xfrm>
            <a:off x="755650" y="1196975"/>
            <a:ext cx="2895600" cy="990600"/>
          </a:xfrm>
          <a:prstGeom prst="flowChartInputOutput">
            <a:avLst/>
          </a:prstGeom>
          <a:solidFill>
            <a:srgbClr val="99FF33"/>
          </a:solidFill>
          <a:ln w="9525">
            <a:solidFill>
              <a:schemeClr val="tx1"/>
            </a:solidFill>
            <a:miter lim="800000"/>
            <a:headEnd/>
            <a:tailEnd/>
          </a:ln>
          <a:effectLst>
            <a:outerShdw dist="107763" dir="2700000" algn="ctr" rotWithShape="0">
              <a:schemeClr val="bg2"/>
            </a:outerShdw>
          </a:effectLst>
        </p:spPr>
        <p:txBody>
          <a:bodyPr wrap="none" anchor="ctr"/>
          <a:lstStyle/>
          <a:p>
            <a:pPr algn="ctr">
              <a:defRPr/>
            </a:pPr>
            <a:r>
              <a:rPr lang="ru-RU" b="1">
                <a:effectLst>
                  <a:outerShdw blurRad="38100" dist="38100" dir="2700000" algn="tl">
                    <a:srgbClr val="FFFFFF"/>
                  </a:outerShdw>
                </a:effectLst>
              </a:rPr>
              <a:t>Нелегальная </a:t>
            </a:r>
          </a:p>
          <a:p>
            <a:pPr algn="ctr">
              <a:defRPr/>
            </a:pPr>
            <a:r>
              <a:rPr lang="ru-RU" b="1">
                <a:effectLst>
                  <a:outerShdw blurRad="38100" dist="38100" dir="2700000" algn="tl">
                    <a:srgbClr val="FFFFFF"/>
                  </a:outerShdw>
                </a:effectLst>
              </a:rPr>
              <a:t>деятельность</a:t>
            </a:r>
          </a:p>
        </p:txBody>
      </p:sp>
      <p:sp>
        <p:nvSpPr>
          <p:cNvPr id="6156" name="AutoShape 12"/>
          <p:cNvSpPr>
            <a:spLocks noChangeArrowheads="1"/>
          </p:cNvSpPr>
          <p:nvPr/>
        </p:nvSpPr>
        <p:spPr bwMode="auto">
          <a:xfrm>
            <a:off x="2916238" y="5229225"/>
            <a:ext cx="2362200" cy="1371600"/>
          </a:xfrm>
          <a:prstGeom prst="flowChartDocument">
            <a:avLst/>
          </a:prstGeom>
          <a:solidFill>
            <a:srgbClr val="FF00FF"/>
          </a:solidFill>
          <a:ln w="9525">
            <a:solidFill>
              <a:schemeClr val="tx1"/>
            </a:solidFill>
            <a:miter lim="800000"/>
            <a:headEnd/>
            <a:tailEnd/>
          </a:ln>
          <a:effectLst>
            <a:outerShdw dist="107763" dir="2700000" algn="ctr" rotWithShape="0">
              <a:schemeClr val="bg2"/>
            </a:outerShdw>
          </a:effectLst>
        </p:spPr>
        <p:txBody>
          <a:bodyPr wrap="none" anchor="ctr"/>
          <a:lstStyle/>
          <a:p>
            <a:pPr algn="ctr">
              <a:defRPr/>
            </a:pPr>
            <a:r>
              <a:rPr lang="ru-RU" b="1">
                <a:solidFill>
                  <a:schemeClr val="bg1"/>
                </a:solidFill>
                <a:effectLst>
                  <a:outerShdw blurRad="38100" dist="38100" dir="2700000" algn="tl">
                    <a:srgbClr val="000000"/>
                  </a:outerShdw>
                </a:effectLst>
              </a:rPr>
              <a:t>Промежуточные </a:t>
            </a:r>
          </a:p>
          <a:p>
            <a:pPr algn="ctr">
              <a:defRPr/>
            </a:pPr>
            <a:r>
              <a:rPr lang="ru-RU" b="1">
                <a:solidFill>
                  <a:schemeClr val="bg1"/>
                </a:solidFill>
                <a:effectLst>
                  <a:outerShdw blurRad="38100" dist="38100" dir="2700000" algn="tl">
                    <a:srgbClr val="000000"/>
                  </a:outerShdw>
                </a:effectLst>
              </a:rPr>
              <a:t>товары</a:t>
            </a:r>
          </a:p>
        </p:txBody>
      </p:sp>
      <p:sp>
        <p:nvSpPr>
          <p:cNvPr id="6157" name="Oval 13"/>
          <p:cNvSpPr>
            <a:spLocks noChangeArrowheads="1"/>
          </p:cNvSpPr>
          <p:nvPr/>
        </p:nvSpPr>
        <p:spPr bwMode="auto">
          <a:xfrm>
            <a:off x="5940425" y="5300663"/>
            <a:ext cx="2895600" cy="914400"/>
          </a:xfrm>
          <a:prstGeom prst="ellipse">
            <a:avLst/>
          </a:prstGeom>
          <a:solidFill>
            <a:srgbClr val="33CC33"/>
          </a:solidFill>
          <a:ln w="9525">
            <a:solidFill>
              <a:schemeClr val="tx1"/>
            </a:solidFill>
            <a:round/>
            <a:headEnd/>
            <a:tailEnd/>
          </a:ln>
          <a:effectLst>
            <a:outerShdw dist="107763" dir="2700000" algn="ctr" rotWithShape="0">
              <a:schemeClr val="bg2"/>
            </a:outerShdw>
          </a:effectLst>
        </p:spPr>
        <p:txBody>
          <a:bodyPr wrap="none" anchor="ctr"/>
          <a:lstStyle/>
          <a:p>
            <a:pPr algn="ctr">
              <a:defRPr/>
            </a:pPr>
            <a:r>
              <a:rPr lang="ru-RU" b="1">
                <a:solidFill>
                  <a:schemeClr val="bg1"/>
                </a:solidFill>
                <a:effectLst>
                  <a:outerShdw blurRad="38100" dist="38100" dir="2700000" algn="tl">
                    <a:srgbClr val="000000"/>
                  </a:outerShdw>
                </a:effectLst>
              </a:rPr>
              <a:t>Товары, произве-</a:t>
            </a:r>
          </a:p>
          <a:p>
            <a:pPr algn="ctr">
              <a:defRPr/>
            </a:pPr>
            <a:r>
              <a:rPr lang="ru-RU" b="1">
                <a:solidFill>
                  <a:schemeClr val="bg1"/>
                </a:solidFill>
                <a:effectLst>
                  <a:outerShdw blurRad="38100" dist="38100" dir="2700000" algn="tl">
                    <a:srgbClr val="000000"/>
                  </a:outerShdw>
                </a:effectLst>
              </a:rPr>
              <a:t>денные для себя </a:t>
            </a:r>
          </a:p>
        </p:txBody>
      </p:sp>
      <p:sp>
        <p:nvSpPr>
          <p:cNvPr id="6158" name="Line 14"/>
          <p:cNvSpPr>
            <a:spLocks noChangeShapeType="1"/>
          </p:cNvSpPr>
          <p:nvPr/>
        </p:nvSpPr>
        <p:spPr bwMode="auto">
          <a:xfrm>
            <a:off x="457200" y="304800"/>
            <a:ext cx="8534400" cy="6172200"/>
          </a:xfrm>
          <a:prstGeom prst="line">
            <a:avLst/>
          </a:prstGeom>
          <a:noFill/>
          <a:ln w="38100">
            <a:solidFill>
              <a:schemeClr val="tx1"/>
            </a:solidFill>
            <a:round/>
            <a:headEnd/>
            <a:tailEnd/>
          </a:ln>
        </p:spPr>
        <p:txBody>
          <a:bodyPr/>
          <a:lstStyle/>
          <a:p>
            <a:endParaRPr lang="ru-RU"/>
          </a:p>
        </p:txBody>
      </p:sp>
      <p:sp>
        <p:nvSpPr>
          <p:cNvPr id="6159" name="Text Box 15"/>
          <p:cNvSpPr txBox="1">
            <a:spLocks noChangeArrowheads="1"/>
          </p:cNvSpPr>
          <p:nvPr/>
        </p:nvSpPr>
        <p:spPr bwMode="auto">
          <a:xfrm>
            <a:off x="1403648" y="188913"/>
            <a:ext cx="6552728" cy="769441"/>
          </a:xfrm>
          <a:prstGeom prst="rect">
            <a:avLst/>
          </a:prstGeom>
          <a:noFill/>
          <a:ln>
            <a:noFill/>
          </a:ln>
          <a:effectLst/>
          <a:extLst/>
        </p:spPr>
        <p:txBody>
          <a:bodyPr wrap="square">
            <a:spAutoFit/>
          </a:bodyPr>
          <a:lstStyle/>
          <a:p>
            <a:pPr algn="ctr">
              <a:spcBef>
                <a:spcPct val="50000"/>
              </a:spcBef>
              <a:defRPr/>
            </a:pPr>
            <a:r>
              <a:rPr lang="ru-RU" sz="4400" b="1" dirty="0">
                <a:solidFill>
                  <a:schemeClr val="accent2"/>
                </a:solidFill>
                <a:effectLst>
                  <a:outerShdw blurRad="38100" dist="38100" dir="2700000" algn="tl">
                    <a:srgbClr val="C0C0C0"/>
                  </a:outerShdw>
                </a:effectLst>
              </a:rPr>
              <a:t>Не включаются в ВВП</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154"/>
                                        </p:tgtEl>
                                        <p:attrNameLst>
                                          <p:attrName>style.visibility</p:attrName>
                                        </p:attrNameLst>
                                      </p:cBhvr>
                                      <p:to>
                                        <p:strVal val="visible"/>
                                      </p:to>
                                    </p:set>
                                    <p:animEffect transition="in" filter="wipe(up)">
                                      <p:cBhvr>
                                        <p:cTn id="7" dur="500"/>
                                        <p:tgtEl>
                                          <p:spTgt spid="6154"/>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158"/>
                                        </p:tgtEl>
                                        <p:attrNameLst>
                                          <p:attrName>style.visibility</p:attrName>
                                        </p:attrNameLst>
                                      </p:cBhvr>
                                      <p:to>
                                        <p:strVal val="visible"/>
                                      </p:to>
                                    </p:set>
                                    <p:animEffect transition="in" filter="wipe(up)">
                                      <p:cBhvr>
                                        <p:cTn id="11" dur="500"/>
                                        <p:tgtEl>
                                          <p:spTgt spid="6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animBg="1"/>
      <p:bldP spid="6158"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Номер слайда 5"/>
          <p:cNvSpPr>
            <a:spLocks noGrp="1"/>
          </p:cNvSpPr>
          <p:nvPr>
            <p:ph type="sldNum" sz="quarter" idx="12"/>
          </p:nvPr>
        </p:nvSpPr>
        <p:spPr>
          <a:noFill/>
          <a:ln>
            <a:miter lim="800000"/>
            <a:headEnd/>
            <a:tailEnd/>
          </a:ln>
        </p:spPr>
        <p:txBody>
          <a:bodyPr/>
          <a:lstStyle/>
          <a:p>
            <a:fld id="{F3B9F6B5-4C3A-4E7B-8293-14E4CF1E8CBA}" type="slidenum">
              <a:rPr lang="ru-RU" smtClean="0"/>
              <a:pPr/>
              <a:t>27</a:t>
            </a:fld>
            <a:endParaRPr lang="ru-RU" smtClean="0"/>
          </a:p>
        </p:txBody>
      </p:sp>
      <p:sp>
        <p:nvSpPr>
          <p:cNvPr id="3076" name="Rectangle 1026"/>
          <p:cNvSpPr>
            <a:spLocks noGrp="1" noChangeArrowheads="1"/>
          </p:cNvSpPr>
          <p:nvPr>
            <p:ph type="title"/>
          </p:nvPr>
        </p:nvSpPr>
        <p:spPr>
          <a:xfrm>
            <a:off x="2051720" y="381000"/>
            <a:ext cx="6939880" cy="1143000"/>
          </a:xfrm>
        </p:spPr>
        <p:txBody>
          <a:bodyPr/>
          <a:lstStyle/>
          <a:p>
            <a:pPr eaLnBrk="1" hangingPunct="1"/>
            <a:r>
              <a:rPr lang="ru-RU" b="1" dirty="0" smtClean="0">
                <a:solidFill>
                  <a:srgbClr val="3333CC"/>
                </a:solidFill>
              </a:rPr>
              <a:t>Структура использования ВВП в России</a:t>
            </a:r>
            <a:endParaRPr lang="ru-RU" dirty="0" smtClean="0">
              <a:solidFill>
                <a:srgbClr val="3333CC"/>
              </a:solidFill>
            </a:endParaRPr>
          </a:p>
        </p:txBody>
      </p:sp>
      <p:sp>
        <p:nvSpPr>
          <p:cNvPr id="89091" name="Rectangle 1027"/>
          <p:cNvSpPr>
            <a:spLocks noGrp="1" noChangeArrowheads="1"/>
          </p:cNvSpPr>
          <p:nvPr>
            <p:ph type="body" idx="1"/>
          </p:nvPr>
        </p:nvSpPr>
        <p:spPr>
          <a:xfrm>
            <a:off x="304800" y="1600200"/>
            <a:ext cx="8610600" cy="4876800"/>
          </a:xfrm>
        </p:spPr>
        <p:txBody>
          <a:bodyPr/>
          <a:lstStyle/>
          <a:p>
            <a:pPr eaLnBrk="1" hangingPunct="1">
              <a:buClr>
                <a:srgbClr val="FF0000"/>
              </a:buClr>
              <a:buFont typeface="Wingdings" pitchFamily="2" charset="2"/>
              <a:buNone/>
              <a:defRPr/>
            </a:pPr>
            <a:r>
              <a:rPr lang="ru-RU" sz="2400" smtClean="0"/>
              <a:t>Российский ВВП по  использованию включает расходы на:</a:t>
            </a:r>
          </a:p>
          <a:p>
            <a:pPr eaLnBrk="1" hangingPunct="1">
              <a:spcBef>
                <a:spcPct val="0"/>
              </a:spcBef>
              <a:buClr>
                <a:srgbClr val="FF0000"/>
              </a:buClr>
              <a:buFont typeface="Wingdings" pitchFamily="2" charset="2"/>
              <a:buChar char="§"/>
              <a:defRPr/>
            </a:pPr>
            <a:r>
              <a:rPr lang="ru-RU" sz="2400" b="1" i="1" smtClean="0">
                <a:solidFill>
                  <a:srgbClr val="FF0000"/>
                </a:solidFill>
                <a:effectLst>
                  <a:outerShdw blurRad="38100" dist="38100" dir="2700000" algn="tl">
                    <a:srgbClr val="C0C0C0"/>
                  </a:outerShdw>
                </a:effectLst>
              </a:rPr>
              <a:t>конечное потребление</a:t>
            </a:r>
            <a:r>
              <a:rPr lang="ru-RU" sz="2400" smtClean="0"/>
              <a:t>, в котором выделяют: </a:t>
            </a:r>
            <a:br>
              <a:rPr lang="ru-RU" sz="2400" smtClean="0"/>
            </a:br>
            <a:r>
              <a:rPr lang="ru-RU" sz="2400" smtClean="0"/>
              <a:t>	- расходы на конечное потребление домохозяйства;</a:t>
            </a:r>
            <a:br>
              <a:rPr lang="ru-RU" sz="2400" smtClean="0"/>
            </a:br>
            <a:r>
              <a:rPr lang="ru-RU" sz="2400" smtClean="0"/>
              <a:t>	- расходы на конечное потребление государственных 		     учреждений;</a:t>
            </a:r>
            <a:br>
              <a:rPr lang="ru-RU" sz="2400" smtClean="0"/>
            </a:br>
            <a:r>
              <a:rPr lang="ru-RU" sz="2400" smtClean="0"/>
              <a:t>  	- расходы на конечное потребление некоммерческих   </a:t>
            </a:r>
          </a:p>
          <a:p>
            <a:pPr eaLnBrk="1" hangingPunct="1">
              <a:spcBef>
                <a:spcPct val="0"/>
              </a:spcBef>
              <a:buClr>
                <a:srgbClr val="FF0000"/>
              </a:buClr>
              <a:buFont typeface="Wingdings" pitchFamily="2" charset="2"/>
              <a:buNone/>
              <a:defRPr/>
            </a:pPr>
            <a:r>
              <a:rPr lang="ru-RU" sz="2400" smtClean="0"/>
              <a:t>                 организаций;</a:t>
            </a:r>
          </a:p>
          <a:p>
            <a:pPr eaLnBrk="1" hangingPunct="1">
              <a:buClr>
                <a:srgbClr val="FF0000"/>
              </a:buClr>
              <a:buFont typeface="Wingdings" pitchFamily="2" charset="2"/>
              <a:buChar char="§"/>
              <a:defRPr/>
            </a:pPr>
            <a:r>
              <a:rPr lang="ru-RU" sz="2400" b="1" i="1" smtClean="0">
                <a:solidFill>
                  <a:srgbClr val="FF0000"/>
                </a:solidFill>
                <a:effectLst>
                  <a:outerShdw blurRad="38100" dist="38100" dir="2700000" algn="tl">
                    <a:srgbClr val="C0C0C0"/>
                  </a:outerShdw>
                </a:effectLst>
              </a:rPr>
              <a:t>валовое накопление</a:t>
            </a:r>
            <a:r>
              <a:rPr lang="ru-RU" sz="2400" smtClean="0"/>
              <a:t>, включающее:</a:t>
            </a:r>
            <a:br>
              <a:rPr lang="ru-RU" sz="2400" smtClean="0"/>
            </a:br>
            <a:r>
              <a:rPr lang="ru-RU" sz="2400" smtClean="0"/>
              <a:t>	- валовое накопление основных фондов;</a:t>
            </a:r>
            <a:br>
              <a:rPr lang="ru-RU" sz="2400" smtClean="0"/>
            </a:br>
            <a:r>
              <a:rPr lang="ru-RU" sz="2400" smtClean="0"/>
              <a:t>	- прирост запасов материальных оборотных средств;</a:t>
            </a:r>
          </a:p>
          <a:p>
            <a:pPr eaLnBrk="1" hangingPunct="1">
              <a:buClr>
                <a:srgbClr val="FF0000"/>
              </a:buClr>
              <a:buFont typeface="Wingdings" pitchFamily="2" charset="2"/>
              <a:buChar char="§"/>
              <a:defRPr/>
            </a:pPr>
            <a:r>
              <a:rPr lang="ru-RU" sz="2400" b="1" i="1" smtClean="0">
                <a:solidFill>
                  <a:srgbClr val="FF0000"/>
                </a:solidFill>
                <a:effectLst>
                  <a:outerShdw blurRad="38100" dist="38100" dir="2700000" algn="tl">
                    <a:srgbClr val="C0C0C0"/>
                  </a:outerShdw>
                </a:effectLst>
              </a:rPr>
              <a:t>чистый экспорт  </a:t>
            </a:r>
            <a:r>
              <a:rPr lang="ru-RU" sz="2400" smtClean="0"/>
              <a:t>товаров и услуг</a:t>
            </a:r>
          </a:p>
        </p:txBody>
      </p:sp>
      <p:graphicFrame>
        <p:nvGraphicFramePr>
          <p:cNvPr id="89092" name="Object 1028"/>
          <p:cNvGraphicFramePr>
            <a:graphicFrameLocks noChangeAspect="1"/>
          </p:cNvGraphicFramePr>
          <p:nvPr/>
        </p:nvGraphicFramePr>
        <p:xfrm>
          <a:off x="228600" y="152400"/>
          <a:ext cx="1628775" cy="1371600"/>
        </p:xfrm>
        <a:graphic>
          <a:graphicData uri="http://schemas.openxmlformats.org/presentationml/2006/ole">
            <mc:AlternateContent xmlns:mc="http://schemas.openxmlformats.org/markup-compatibility/2006">
              <mc:Choice xmlns:v="urn:schemas-microsoft-com:vml" Requires="v">
                <p:oleObj spid="_x0000_s3090" name="Фотография Photo Editor" r:id="rId3" imgW="1628571" imgH="1371429" progId="">
                  <p:embed/>
                </p:oleObj>
              </mc:Choice>
              <mc:Fallback>
                <p:oleObj name="Фотография Photo Editor" r:id="rId3" imgW="1628571" imgH="1371429" progId="">
                  <p:embed/>
                  <p:pic>
                    <p:nvPicPr>
                      <p:cNvPr id="0" name="Object 1028"/>
                      <p:cNvPicPr>
                        <a:picLocks noChangeAspect="1" noChangeArrowheads="1"/>
                      </p:cNvPicPr>
                      <p:nvPr/>
                    </p:nvPicPr>
                    <p:blipFill>
                      <a:blip r:embed="rId4">
                        <a:lum contrast="-12000"/>
                        <a:extLst>
                          <a:ext uri="{28A0092B-C50C-407E-A947-70E740481C1C}">
                            <a14:useLocalDpi xmlns:a14="http://schemas.microsoft.com/office/drawing/2010/main" val="0"/>
                          </a:ext>
                        </a:extLst>
                      </a:blip>
                      <a:srcRect/>
                      <a:stretch>
                        <a:fillRect/>
                      </a:stretch>
                    </p:blipFill>
                    <p:spPr bwMode="auto">
                      <a:xfrm>
                        <a:off x="228600" y="152400"/>
                        <a:ext cx="1628775" cy="1371600"/>
                      </a:xfrm>
                      <a:prstGeom prst="rect">
                        <a:avLst/>
                      </a:prstGeom>
                      <a:noFill/>
                      <a:ln>
                        <a:noFill/>
                      </a:ln>
                      <a:effectLst>
                        <a:outerShdw dist="107763"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88" fill="hold" nodeType="afterEffect">
                                  <p:stCondLst>
                                    <p:cond delay="1000"/>
                                  </p:stCondLst>
                                  <p:childTnLst>
                                    <p:set>
                                      <p:cBhvr>
                                        <p:cTn id="6" dur="1" fill="hold">
                                          <p:stCondLst>
                                            <p:cond delay="0"/>
                                          </p:stCondLst>
                                        </p:cTn>
                                        <p:tgtEl>
                                          <p:spTgt spid="89092"/>
                                        </p:tgtEl>
                                        <p:attrNameLst>
                                          <p:attrName>style.visibility</p:attrName>
                                        </p:attrNameLst>
                                      </p:cBhvr>
                                      <p:to>
                                        <p:strVal val="visible"/>
                                      </p:to>
                                    </p:set>
                                    <p:anim calcmode="lin" valueType="num">
                                      <p:cBhvr>
                                        <p:cTn id="7" dur="500" fill="hold"/>
                                        <p:tgtEl>
                                          <p:spTgt spid="89092"/>
                                        </p:tgtEl>
                                        <p:attrNameLst>
                                          <p:attrName>ppt_w</p:attrName>
                                        </p:attrNameLst>
                                      </p:cBhvr>
                                      <p:tavLst>
                                        <p:tav tm="0">
                                          <p:val>
                                            <p:strVal val="4/3*#ppt_w"/>
                                          </p:val>
                                        </p:tav>
                                        <p:tav tm="100000">
                                          <p:val>
                                            <p:strVal val="#ppt_w"/>
                                          </p:val>
                                        </p:tav>
                                      </p:tavLst>
                                    </p:anim>
                                    <p:anim calcmode="lin" valueType="num">
                                      <p:cBhvr>
                                        <p:cTn id="8" dur="500" fill="hold"/>
                                        <p:tgtEl>
                                          <p:spTgt spid="89092"/>
                                        </p:tgtEl>
                                        <p:attrNameLst>
                                          <p:attrName>ppt_h</p:attrName>
                                        </p:attrNameLst>
                                      </p:cBhvr>
                                      <p:tavLst>
                                        <p:tav tm="0">
                                          <p:val>
                                            <p:strVal val="4/3*#ppt_h"/>
                                          </p:val>
                                        </p:tav>
                                        <p:tav tm="100000">
                                          <p:val>
                                            <p:strVal val="#ppt_h"/>
                                          </p:val>
                                        </p:tav>
                                      </p:tavLst>
                                    </p:anim>
                                  </p:childTnLst>
                                </p:cTn>
                              </p:par>
                            </p:childTnLst>
                          </p:cTn>
                        </p:par>
                        <p:par>
                          <p:cTn id="9" fill="hold" nodeType="afterGroup">
                            <p:stCondLst>
                              <p:cond delay="1500"/>
                            </p:stCondLst>
                            <p:childTnLst>
                              <p:par>
                                <p:cTn id="10" presetID="22" presetClass="entr" presetSubtype="8" fill="hold" grpId="0" nodeType="afterEffect">
                                  <p:stCondLst>
                                    <p:cond delay="2000"/>
                                  </p:stCondLst>
                                  <p:childTnLst>
                                    <p:set>
                                      <p:cBhvr>
                                        <p:cTn id="11" dur="1" fill="hold">
                                          <p:stCondLst>
                                            <p:cond delay="0"/>
                                          </p:stCondLst>
                                        </p:cTn>
                                        <p:tgtEl>
                                          <p:spTgt spid="89091">
                                            <p:txEl>
                                              <p:pRg st="0" end="0"/>
                                            </p:txEl>
                                          </p:spTgt>
                                        </p:tgtEl>
                                        <p:attrNameLst>
                                          <p:attrName>style.visibility</p:attrName>
                                        </p:attrNameLst>
                                      </p:cBhvr>
                                      <p:to>
                                        <p:strVal val="visible"/>
                                      </p:to>
                                    </p:set>
                                    <p:animEffect transition="in" filter="wipe(left)">
                                      <p:cBhvr>
                                        <p:cTn id="12" dur="500"/>
                                        <p:tgtEl>
                                          <p:spTgt spid="89091">
                                            <p:txEl>
                                              <p:pRg st="0" end="0"/>
                                            </p:txEl>
                                          </p:spTgt>
                                        </p:tgtEl>
                                      </p:cBhvr>
                                    </p:animEffect>
                                  </p:childTnLst>
                                </p:cTn>
                              </p:par>
                            </p:childTnLst>
                          </p:cTn>
                        </p:par>
                        <p:par>
                          <p:cTn id="13" fill="hold" nodeType="afterGroup">
                            <p:stCondLst>
                              <p:cond delay="4000"/>
                            </p:stCondLst>
                            <p:childTnLst>
                              <p:par>
                                <p:cTn id="14" presetID="22" presetClass="entr" presetSubtype="8" fill="hold" grpId="0" nodeType="afterEffect">
                                  <p:stCondLst>
                                    <p:cond delay="2000"/>
                                  </p:stCondLst>
                                  <p:childTnLst>
                                    <p:set>
                                      <p:cBhvr>
                                        <p:cTn id="15" dur="1" fill="hold">
                                          <p:stCondLst>
                                            <p:cond delay="0"/>
                                          </p:stCondLst>
                                        </p:cTn>
                                        <p:tgtEl>
                                          <p:spTgt spid="89091">
                                            <p:txEl>
                                              <p:pRg st="1" end="1"/>
                                            </p:txEl>
                                          </p:spTgt>
                                        </p:tgtEl>
                                        <p:attrNameLst>
                                          <p:attrName>style.visibility</p:attrName>
                                        </p:attrNameLst>
                                      </p:cBhvr>
                                      <p:to>
                                        <p:strVal val="visible"/>
                                      </p:to>
                                    </p:set>
                                    <p:animEffect transition="in" filter="wipe(left)">
                                      <p:cBhvr>
                                        <p:cTn id="16" dur="500"/>
                                        <p:tgtEl>
                                          <p:spTgt spid="89091">
                                            <p:txEl>
                                              <p:pRg st="1" end="1"/>
                                            </p:txEl>
                                          </p:spTgt>
                                        </p:tgtEl>
                                      </p:cBhvr>
                                    </p:animEffect>
                                  </p:childTnLst>
                                </p:cTn>
                              </p:par>
                            </p:childTnLst>
                          </p:cTn>
                        </p:par>
                        <p:par>
                          <p:cTn id="17" fill="hold" nodeType="afterGroup">
                            <p:stCondLst>
                              <p:cond delay="6500"/>
                            </p:stCondLst>
                            <p:childTnLst>
                              <p:par>
                                <p:cTn id="18" presetID="22" presetClass="entr" presetSubtype="8" fill="hold" grpId="0" nodeType="afterEffect">
                                  <p:stCondLst>
                                    <p:cond delay="2000"/>
                                  </p:stCondLst>
                                  <p:childTnLst>
                                    <p:set>
                                      <p:cBhvr>
                                        <p:cTn id="19" dur="1" fill="hold">
                                          <p:stCondLst>
                                            <p:cond delay="0"/>
                                          </p:stCondLst>
                                        </p:cTn>
                                        <p:tgtEl>
                                          <p:spTgt spid="89091">
                                            <p:txEl>
                                              <p:pRg st="2" end="2"/>
                                            </p:txEl>
                                          </p:spTgt>
                                        </p:tgtEl>
                                        <p:attrNameLst>
                                          <p:attrName>style.visibility</p:attrName>
                                        </p:attrNameLst>
                                      </p:cBhvr>
                                      <p:to>
                                        <p:strVal val="visible"/>
                                      </p:to>
                                    </p:set>
                                    <p:animEffect transition="in" filter="wipe(left)">
                                      <p:cBhvr>
                                        <p:cTn id="20" dur="500"/>
                                        <p:tgtEl>
                                          <p:spTgt spid="89091">
                                            <p:txEl>
                                              <p:pRg st="2" end="2"/>
                                            </p:txEl>
                                          </p:spTgt>
                                        </p:tgtEl>
                                      </p:cBhvr>
                                    </p:animEffect>
                                  </p:childTnLst>
                                </p:cTn>
                              </p:par>
                            </p:childTnLst>
                          </p:cTn>
                        </p:par>
                        <p:par>
                          <p:cTn id="21" fill="hold" nodeType="afterGroup">
                            <p:stCondLst>
                              <p:cond delay="9000"/>
                            </p:stCondLst>
                            <p:childTnLst>
                              <p:par>
                                <p:cTn id="22" presetID="22" presetClass="entr" presetSubtype="8" fill="hold" grpId="0" nodeType="afterEffect">
                                  <p:stCondLst>
                                    <p:cond delay="2000"/>
                                  </p:stCondLst>
                                  <p:childTnLst>
                                    <p:set>
                                      <p:cBhvr>
                                        <p:cTn id="23" dur="1" fill="hold">
                                          <p:stCondLst>
                                            <p:cond delay="0"/>
                                          </p:stCondLst>
                                        </p:cTn>
                                        <p:tgtEl>
                                          <p:spTgt spid="89091">
                                            <p:txEl>
                                              <p:pRg st="3" end="3"/>
                                            </p:txEl>
                                          </p:spTgt>
                                        </p:tgtEl>
                                        <p:attrNameLst>
                                          <p:attrName>style.visibility</p:attrName>
                                        </p:attrNameLst>
                                      </p:cBhvr>
                                      <p:to>
                                        <p:strVal val="visible"/>
                                      </p:to>
                                    </p:set>
                                    <p:animEffect transition="in" filter="wipe(left)">
                                      <p:cBhvr>
                                        <p:cTn id="24" dur="500"/>
                                        <p:tgtEl>
                                          <p:spTgt spid="89091">
                                            <p:txEl>
                                              <p:pRg st="3" end="3"/>
                                            </p:txEl>
                                          </p:spTgt>
                                        </p:tgtEl>
                                      </p:cBhvr>
                                    </p:animEffect>
                                  </p:childTnLst>
                                </p:cTn>
                              </p:par>
                            </p:childTnLst>
                          </p:cTn>
                        </p:par>
                        <p:par>
                          <p:cTn id="25" fill="hold" nodeType="afterGroup">
                            <p:stCondLst>
                              <p:cond delay="11500"/>
                            </p:stCondLst>
                            <p:childTnLst>
                              <p:par>
                                <p:cTn id="26" presetID="22" presetClass="entr" presetSubtype="8" fill="hold" grpId="0" nodeType="afterEffect">
                                  <p:stCondLst>
                                    <p:cond delay="2000"/>
                                  </p:stCondLst>
                                  <p:childTnLst>
                                    <p:set>
                                      <p:cBhvr>
                                        <p:cTn id="27" dur="1" fill="hold">
                                          <p:stCondLst>
                                            <p:cond delay="0"/>
                                          </p:stCondLst>
                                        </p:cTn>
                                        <p:tgtEl>
                                          <p:spTgt spid="89091">
                                            <p:txEl>
                                              <p:pRg st="4" end="4"/>
                                            </p:txEl>
                                          </p:spTgt>
                                        </p:tgtEl>
                                        <p:attrNameLst>
                                          <p:attrName>style.visibility</p:attrName>
                                        </p:attrNameLst>
                                      </p:cBhvr>
                                      <p:to>
                                        <p:strVal val="visible"/>
                                      </p:to>
                                    </p:set>
                                    <p:animEffect transition="in" filter="wipe(left)">
                                      <p:cBhvr>
                                        <p:cTn id="28" dur="500"/>
                                        <p:tgtEl>
                                          <p:spTgt spid="890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autoUpdateAnimBg="0" advAuto="200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Номер слайда 5"/>
          <p:cNvSpPr>
            <a:spLocks noGrp="1"/>
          </p:cNvSpPr>
          <p:nvPr>
            <p:ph type="sldNum" sz="quarter" idx="12"/>
          </p:nvPr>
        </p:nvSpPr>
        <p:spPr>
          <a:noFill/>
          <a:ln>
            <a:miter lim="800000"/>
            <a:headEnd/>
            <a:tailEnd/>
          </a:ln>
        </p:spPr>
        <p:txBody>
          <a:bodyPr/>
          <a:lstStyle/>
          <a:p>
            <a:fld id="{E44AE990-62F9-4597-9E3C-3EE2751882FC}" type="slidenum">
              <a:rPr lang="ru-RU" smtClean="0"/>
              <a:pPr/>
              <a:t>28</a:t>
            </a:fld>
            <a:endParaRPr lang="ru-RU" smtClean="0"/>
          </a:p>
        </p:txBody>
      </p:sp>
      <p:sp>
        <p:nvSpPr>
          <p:cNvPr id="10242" name="Rectangle 2"/>
          <p:cNvSpPr>
            <a:spLocks noGrp="1" noChangeArrowheads="1"/>
          </p:cNvSpPr>
          <p:nvPr>
            <p:ph type="title"/>
          </p:nvPr>
        </p:nvSpPr>
        <p:spPr>
          <a:xfrm>
            <a:off x="457200" y="0"/>
            <a:ext cx="8147248" cy="990600"/>
          </a:xfrm>
        </p:spPr>
        <p:txBody>
          <a:bodyPr/>
          <a:lstStyle/>
          <a:p>
            <a:pPr eaLnBrk="1" hangingPunct="1">
              <a:defRPr/>
            </a:pPr>
            <a:r>
              <a:rPr lang="ru-RU" sz="4000" b="1" dirty="0" smtClean="0">
                <a:solidFill>
                  <a:srgbClr val="3333CC"/>
                </a:solidFill>
                <a:effectLst>
                  <a:outerShdw blurRad="38100" dist="38100" dir="2700000" algn="tl">
                    <a:srgbClr val="C0C0C0"/>
                  </a:outerShdw>
                </a:effectLst>
              </a:rPr>
              <a:t>Потребительские расходы </a:t>
            </a:r>
            <a:r>
              <a:rPr lang="en-US" sz="4000" dirty="0" smtClean="0">
                <a:solidFill>
                  <a:srgbClr val="3333CC"/>
                </a:solidFill>
              </a:rPr>
              <a:t> </a:t>
            </a:r>
            <a:endParaRPr lang="ru-RU" sz="4000" dirty="0" smtClean="0">
              <a:solidFill>
                <a:srgbClr val="3333CC"/>
              </a:solidFill>
            </a:endParaRPr>
          </a:p>
        </p:txBody>
      </p:sp>
      <p:sp>
        <p:nvSpPr>
          <p:cNvPr id="10243" name="Rectangle 3"/>
          <p:cNvSpPr>
            <a:spLocks noGrp="1" noChangeArrowheads="1"/>
          </p:cNvSpPr>
          <p:nvPr>
            <p:ph type="body" idx="1"/>
          </p:nvPr>
        </p:nvSpPr>
        <p:spPr>
          <a:xfrm>
            <a:off x="228600" y="838200"/>
            <a:ext cx="7848600" cy="4800600"/>
          </a:xfrm>
        </p:spPr>
        <p:txBody>
          <a:bodyPr/>
          <a:lstStyle/>
          <a:p>
            <a:pPr eaLnBrk="1" hangingPunct="1">
              <a:buFontTx/>
              <a:buNone/>
              <a:defRPr/>
            </a:pPr>
            <a:r>
              <a:rPr lang="en-US" sz="2400" dirty="0" smtClean="0"/>
              <a:t>    </a:t>
            </a:r>
            <a:r>
              <a:rPr lang="ru-RU" sz="2400" dirty="0" smtClean="0"/>
              <a:t>Потребительские расходы включают расходы домохозяйств на</a:t>
            </a:r>
            <a:r>
              <a:rPr lang="en-US" sz="2400" dirty="0" smtClean="0"/>
              <a:t>:</a:t>
            </a:r>
            <a:endParaRPr lang="ru-RU" sz="2400" dirty="0" smtClean="0"/>
          </a:p>
          <a:p>
            <a:pPr eaLnBrk="1" hangingPunct="1">
              <a:defRPr/>
            </a:pPr>
            <a:r>
              <a:rPr lang="ru-RU" sz="2400" b="1" i="1" dirty="0" smtClean="0">
                <a:solidFill>
                  <a:srgbClr val="FF9900"/>
                </a:solidFill>
                <a:effectLst>
                  <a:outerShdw blurRad="38100" dist="38100" dir="2700000" algn="tl">
                    <a:srgbClr val="C0C0C0"/>
                  </a:outerShdw>
                </a:effectLst>
              </a:rPr>
              <a:t>текущее потребление </a:t>
            </a:r>
            <a:r>
              <a:rPr lang="en-US" sz="2400" dirty="0" smtClean="0"/>
              <a:t> – </a:t>
            </a:r>
            <a:r>
              <a:rPr lang="ru-RU" sz="2400" dirty="0" smtClean="0"/>
              <a:t>покупку товаров краткосрочного пользования</a:t>
            </a:r>
            <a:r>
              <a:rPr lang="en-US" sz="2400" dirty="0" smtClean="0"/>
              <a:t> </a:t>
            </a:r>
            <a:endParaRPr lang="ru-RU" sz="2400" dirty="0" smtClean="0"/>
          </a:p>
          <a:p>
            <a:pPr eaLnBrk="1" hangingPunct="1">
              <a:buFontTx/>
              <a:buNone/>
              <a:defRPr/>
            </a:pPr>
            <a:r>
              <a:rPr lang="ru-RU" sz="2400" dirty="0" smtClean="0"/>
              <a:t>	</a:t>
            </a:r>
            <a:r>
              <a:rPr lang="en-US" sz="2400" dirty="0" smtClean="0"/>
              <a:t>(</a:t>
            </a:r>
            <a:r>
              <a:rPr lang="ru-RU" sz="2400" dirty="0" smtClean="0"/>
              <a:t>еда, одежда, обувь и т.п.)</a:t>
            </a:r>
            <a:r>
              <a:rPr lang="en-US" sz="2400" dirty="0" smtClean="0"/>
              <a:t>  </a:t>
            </a:r>
            <a:endParaRPr lang="ru-RU" sz="2400" dirty="0" smtClean="0"/>
          </a:p>
          <a:p>
            <a:pPr eaLnBrk="1" hangingPunct="1">
              <a:buFontTx/>
              <a:buNone/>
              <a:defRPr/>
            </a:pPr>
            <a:r>
              <a:rPr lang="en-US" sz="2400" dirty="0" smtClean="0"/>
              <a:t>          </a:t>
            </a:r>
            <a:endParaRPr lang="en-US" sz="2400" dirty="0" smtClean="0">
              <a:solidFill>
                <a:srgbClr val="FF5050"/>
              </a:solidFill>
              <a:latin typeface="Webdings" pitchFamily="18" charset="2"/>
            </a:endParaRPr>
          </a:p>
          <a:p>
            <a:pPr eaLnBrk="1" hangingPunct="1">
              <a:spcBef>
                <a:spcPct val="0"/>
              </a:spcBef>
              <a:defRPr/>
            </a:pPr>
            <a:r>
              <a:rPr lang="ru-RU" sz="2400" b="1" i="1" dirty="0" smtClean="0">
                <a:solidFill>
                  <a:srgbClr val="FF9900"/>
                </a:solidFill>
                <a:effectLst>
                  <a:outerShdw blurRad="38100" dist="38100" dir="2700000" algn="tl">
                    <a:srgbClr val="C0C0C0"/>
                  </a:outerShdw>
                </a:effectLst>
              </a:rPr>
              <a:t>потребление товаров длительного пользования</a:t>
            </a:r>
            <a:r>
              <a:rPr lang="en-US" sz="2400" dirty="0" smtClean="0"/>
              <a:t> (</a:t>
            </a:r>
            <a:r>
              <a:rPr lang="ru-RU" sz="2400" dirty="0" smtClean="0"/>
              <a:t>мебель, автомобили, телевизоры, компьютеры и т.п.) (за исключением жилья)</a:t>
            </a:r>
            <a:r>
              <a:rPr lang="en-US" sz="2400" dirty="0" smtClean="0"/>
              <a:t>;  </a:t>
            </a:r>
            <a:endParaRPr lang="ru-RU" sz="2400" dirty="0" smtClean="0"/>
          </a:p>
          <a:p>
            <a:pPr eaLnBrk="1" hangingPunct="1">
              <a:spcBef>
                <a:spcPct val="0"/>
              </a:spcBef>
              <a:buFontTx/>
              <a:buNone/>
              <a:defRPr/>
            </a:pPr>
            <a:endParaRPr lang="en-US" sz="2400" b="1" dirty="0" smtClean="0">
              <a:solidFill>
                <a:schemeClr val="accent1"/>
              </a:solidFill>
              <a:latin typeface="Webdings" pitchFamily="18" charset="2"/>
            </a:endParaRPr>
          </a:p>
          <a:p>
            <a:pPr eaLnBrk="1" hangingPunct="1">
              <a:spcBef>
                <a:spcPct val="0"/>
              </a:spcBef>
              <a:defRPr/>
            </a:pPr>
            <a:r>
              <a:rPr lang="ru-RU" sz="2400" b="1" i="1" dirty="0" smtClean="0">
                <a:solidFill>
                  <a:srgbClr val="FF9900"/>
                </a:solidFill>
                <a:effectLst>
                  <a:outerShdw blurRad="38100" dist="38100" dir="2700000" algn="tl">
                    <a:srgbClr val="C0C0C0"/>
                  </a:outerShdw>
                </a:effectLst>
              </a:rPr>
              <a:t>оплату услуг</a:t>
            </a:r>
            <a:r>
              <a:rPr lang="en-US" sz="2400" dirty="0" smtClean="0"/>
              <a:t> (</a:t>
            </a:r>
            <a:r>
              <a:rPr lang="ru-RU" sz="2400" dirty="0" smtClean="0"/>
              <a:t>парикмахерские</a:t>
            </a:r>
            <a:r>
              <a:rPr lang="en-US" sz="2400" dirty="0" smtClean="0"/>
              <a:t>, </a:t>
            </a:r>
            <a:r>
              <a:rPr lang="ru-RU" sz="2400" dirty="0" smtClean="0"/>
              <a:t>туристические</a:t>
            </a:r>
            <a:r>
              <a:rPr lang="en-US" sz="2400" dirty="0" smtClean="0"/>
              <a:t>, </a:t>
            </a:r>
          </a:p>
          <a:p>
            <a:pPr eaLnBrk="1" hangingPunct="1">
              <a:spcBef>
                <a:spcPct val="0"/>
              </a:spcBef>
              <a:buFontTx/>
              <a:buNone/>
              <a:defRPr/>
            </a:pPr>
            <a:r>
              <a:rPr lang="en-US" sz="2400" dirty="0" smtClean="0"/>
              <a:t>	</a:t>
            </a:r>
            <a:r>
              <a:rPr lang="ru-RU" sz="2400" dirty="0" smtClean="0"/>
              <a:t>развлечения и т.п.</a:t>
            </a:r>
            <a:r>
              <a:rPr lang="en-US" sz="2400" dirty="0" smtClean="0"/>
              <a:t>).</a:t>
            </a:r>
            <a:r>
              <a:rPr lang="en-US" sz="2800" dirty="0" smtClean="0"/>
              <a:t>  </a:t>
            </a:r>
            <a:endParaRPr lang="en-US" sz="6000" b="1" dirty="0" smtClean="0">
              <a:latin typeface="Webdings" pitchFamily="18" charset="2"/>
            </a:endParaRPr>
          </a:p>
          <a:p>
            <a:pPr eaLnBrk="1" hangingPunct="1">
              <a:buFontTx/>
              <a:buNone/>
              <a:defRPr/>
            </a:pPr>
            <a:endParaRPr lang="ru-RU" sz="6000" dirty="0" smtClean="0"/>
          </a:p>
        </p:txBody>
      </p:sp>
      <p:sp>
        <p:nvSpPr>
          <p:cNvPr id="10245" name="Line 5"/>
          <p:cNvSpPr>
            <a:spLocks noChangeShapeType="1"/>
          </p:cNvSpPr>
          <p:nvPr/>
        </p:nvSpPr>
        <p:spPr bwMode="auto">
          <a:xfrm>
            <a:off x="5105400" y="5181600"/>
            <a:ext cx="0" cy="152400"/>
          </a:xfrm>
          <a:prstGeom prst="line">
            <a:avLst/>
          </a:prstGeom>
          <a:noFill/>
          <a:ln w="9525">
            <a:solidFill>
              <a:schemeClr val="tx1"/>
            </a:solidFill>
            <a:round/>
            <a:headEnd/>
            <a:tailEnd/>
          </a:ln>
        </p:spPr>
        <p:txBody>
          <a:bodyPr/>
          <a:lstStyle/>
          <a:p>
            <a:endParaRPr lang="ru-RU"/>
          </a:p>
        </p:txBody>
      </p:sp>
      <p:pic>
        <p:nvPicPr>
          <p:cNvPr id="10246" name="Picture 6" descr="HH01669_"/>
          <p:cNvPicPr>
            <a:picLocks noChangeAspect="1" noChangeArrowheads="1"/>
          </p:cNvPicPr>
          <p:nvPr/>
        </p:nvPicPr>
        <p:blipFill>
          <a:blip r:embed="rId2" cstate="print"/>
          <a:srcRect/>
          <a:stretch>
            <a:fillRect/>
          </a:stretch>
        </p:blipFill>
        <p:spPr bwMode="auto">
          <a:xfrm>
            <a:off x="4114800" y="4114800"/>
            <a:ext cx="609600" cy="609600"/>
          </a:xfrm>
          <a:prstGeom prst="rect">
            <a:avLst/>
          </a:prstGeom>
          <a:noFill/>
          <a:ln w="9525">
            <a:noFill/>
            <a:miter lim="800000"/>
            <a:headEnd/>
            <a:tailEnd/>
          </a:ln>
        </p:spPr>
      </p:pic>
      <p:pic>
        <p:nvPicPr>
          <p:cNvPr id="10247" name="Picture 7" descr="PE02716_"/>
          <p:cNvPicPr>
            <a:picLocks noChangeAspect="1" noChangeArrowheads="1"/>
          </p:cNvPicPr>
          <p:nvPr/>
        </p:nvPicPr>
        <p:blipFill>
          <a:blip r:embed="rId3" cstate="print"/>
          <a:srcRect/>
          <a:stretch>
            <a:fillRect/>
          </a:stretch>
        </p:blipFill>
        <p:spPr bwMode="auto">
          <a:xfrm>
            <a:off x="4114800" y="5257800"/>
            <a:ext cx="681038" cy="642938"/>
          </a:xfrm>
          <a:prstGeom prst="rect">
            <a:avLst/>
          </a:prstGeom>
          <a:noFill/>
          <a:ln w="9525">
            <a:noFill/>
            <a:miter lim="800000"/>
            <a:headEnd/>
            <a:tailEnd/>
          </a:ln>
        </p:spPr>
      </p:pic>
      <p:pic>
        <p:nvPicPr>
          <p:cNvPr id="10248" name="Picture 8" descr="PE02719_"/>
          <p:cNvPicPr>
            <a:picLocks noChangeAspect="1" noChangeArrowheads="1"/>
          </p:cNvPicPr>
          <p:nvPr/>
        </p:nvPicPr>
        <p:blipFill>
          <a:blip r:embed="rId4" cstate="print"/>
          <a:srcRect/>
          <a:stretch>
            <a:fillRect/>
          </a:stretch>
        </p:blipFill>
        <p:spPr bwMode="auto">
          <a:xfrm>
            <a:off x="3048000" y="5562600"/>
            <a:ext cx="715963" cy="693738"/>
          </a:xfrm>
          <a:prstGeom prst="rect">
            <a:avLst/>
          </a:prstGeom>
          <a:noFill/>
          <a:ln w="9525">
            <a:noFill/>
            <a:miter lim="800000"/>
            <a:headEnd/>
            <a:tailEnd/>
          </a:ln>
        </p:spPr>
      </p:pic>
      <p:pic>
        <p:nvPicPr>
          <p:cNvPr id="10251" name="Picture 11" descr="TN00686_"/>
          <p:cNvPicPr>
            <a:picLocks noChangeAspect="1" noChangeArrowheads="1"/>
          </p:cNvPicPr>
          <p:nvPr/>
        </p:nvPicPr>
        <p:blipFill>
          <a:blip r:embed="rId5" cstate="print"/>
          <a:srcRect/>
          <a:stretch>
            <a:fillRect/>
          </a:stretch>
        </p:blipFill>
        <p:spPr bwMode="auto">
          <a:xfrm>
            <a:off x="5181600" y="5715000"/>
            <a:ext cx="588963" cy="685800"/>
          </a:xfrm>
          <a:prstGeom prst="rect">
            <a:avLst/>
          </a:prstGeom>
          <a:noFill/>
          <a:ln w="9525">
            <a:noFill/>
            <a:miter lim="800000"/>
            <a:headEnd/>
            <a:tailEnd/>
          </a:ln>
        </p:spPr>
      </p:pic>
      <p:pic>
        <p:nvPicPr>
          <p:cNvPr id="10252" name="Picture 12" descr="BS00580_"/>
          <p:cNvPicPr>
            <a:picLocks noChangeAspect="1" noChangeArrowheads="1"/>
          </p:cNvPicPr>
          <p:nvPr/>
        </p:nvPicPr>
        <p:blipFill>
          <a:blip r:embed="rId6" cstate="print"/>
          <a:srcRect/>
          <a:stretch>
            <a:fillRect/>
          </a:stretch>
        </p:blipFill>
        <p:spPr bwMode="auto">
          <a:xfrm>
            <a:off x="6858000" y="4191000"/>
            <a:ext cx="687388" cy="579438"/>
          </a:xfrm>
          <a:prstGeom prst="rect">
            <a:avLst/>
          </a:prstGeom>
          <a:noFill/>
          <a:ln w="9525">
            <a:noFill/>
            <a:miter lim="800000"/>
            <a:headEnd/>
            <a:tailEnd/>
          </a:ln>
        </p:spPr>
      </p:pic>
      <p:pic>
        <p:nvPicPr>
          <p:cNvPr id="10256" name="Picture 16" descr="http://www.argolis-yacht.ru/ANIMATED/boat2.gif"/>
          <p:cNvPicPr>
            <a:picLocks noChangeAspect="1" noChangeArrowheads="1"/>
          </p:cNvPicPr>
          <p:nvPr/>
        </p:nvPicPr>
        <p:blipFill>
          <a:blip r:embed="rId7" r:link="rId8" cstate="print"/>
          <a:srcRect/>
          <a:stretch>
            <a:fillRect/>
          </a:stretch>
        </p:blipFill>
        <p:spPr bwMode="auto">
          <a:xfrm>
            <a:off x="6477000" y="5257800"/>
            <a:ext cx="1295400" cy="1295400"/>
          </a:xfrm>
          <a:prstGeom prst="rect">
            <a:avLst/>
          </a:prstGeom>
          <a:noFill/>
          <a:ln w="9525">
            <a:noFill/>
            <a:miter lim="800000"/>
            <a:headEnd/>
            <a:tailEnd/>
          </a:ln>
        </p:spPr>
      </p:pic>
      <p:pic>
        <p:nvPicPr>
          <p:cNvPr id="10257" name="Picture 17"/>
          <p:cNvPicPr>
            <a:picLocks noChangeArrowheads="1"/>
          </p:cNvPicPr>
          <p:nvPr/>
        </p:nvPicPr>
        <p:blipFill>
          <a:blip r:embed="rId9" cstate="print"/>
          <a:srcRect/>
          <a:stretch>
            <a:fillRect/>
          </a:stretch>
        </p:blipFill>
        <p:spPr bwMode="auto">
          <a:xfrm>
            <a:off x="4724400" y="2133600"/>
            <a:ext cx="1295400" cy="990600"/>
          </a:xfrm>
          <a:prstGeom prst="rect">
            <a:avLst/>
          </a:prstGeom>
          <a:noFill/>
          <a:ln w="9525">
            <a:noFill/>
            <a:miter lim="800000"/>
            <a:headEnd/>
            <a:tailEnd/>
          </a:ln>
        </p:spPr>
      </p:pic>
      <p:pic>
        <p:nvPicPr>
          <p:cNvPr id="10258" name="Picture 18"/>
          <p:cNvPicPr>
            <a:picLocks noChangeAspect="1" noChangeArrowheads="1"/>
          </p:cNvPicPr>
          <p:nvPr/>
        </p:nvPicPr>
        <p:blipFill>
          <a:blip r:embed="rId10" cstate="print"/>
          <a:srcRect/>
          <a:stretch>
            <a:fillRect/>
          </a:stretch>
        </p:blipFill>
        <p:spPr bwMode="auto">
          <a:xfrm>
            <a:off x="5257800" y="4203700"/>
            <a:ext cx="1219200" cy="3683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par>
                          <p:cTn id="8" fill="hold" nodeType="afterGroup">
                            <p:stCondLst>
                              <p:cond delay="1500"/>
                            </p:stCondLst>
                            <p:childTnLst>
                              <p:par>
                                <p:cTn id="9" presetID="22" presetClass="entr" presetSubtype="8" fill="hold" grpId="0" nodeType="afterEffect">
                                  <p:stCondLst>
                                    <p:cond delay="1000"/>
                                  </p:stCondLst>
                                  <p:childTnLst>
                                    <p:set>
                                      <p:cBhvr>
                                        <p:cTn id="10" dur="1" fill="hold">
                                          <p:stCondLst>
                                            <p:cond delay="0"/>
                                          </p:stCondLst>
                                        </p:cTn>
                                        <p:tgtEl>
                                          <p:spTgt spid="10243">
                                            <p:txEl>
                                              <p:pRg st="1" end="1"/>
                                            </p:txEl>
                                          </p:spTgt>
                                        </p:tgtEl>
                                        <p:attrNameLst>
                                          <p:attrName>style.visibility</p:attrName>
                                        </p:attrNameLst>
                                      </p:cBhvr>
                                      <p:to>
                                        <p:strVal val="visible"/>
                                      </p:to>
                                    </p:set>
                                    <p:animEffect transition="in" filter="wipe(left)">
                                      <p:cBhvr>
                                        <p:cTn id="11" dur="500"/>
                                        <p:tgtEl>
                                          <p:spTgt spid="10243">
                                            <p:txEl>
                                              <p:pRg st="1" end="1"/>
                                            </p:txEl>
                                          </p:spTgt>
                                        </p:tgtEl>
                                      </p:cBhvr>
                                    </p:animEffect>
                                  </p:childTnLst>
                                </p:cTn>
                              </p:par>
                            </p:childTnLst>
                          </p:cTn>
                        </p:par>
                        <p:par>
                          <p:cTn id="12" fill="hold" nodeType="afterGroup">
                            <p:stCondLst>
                              <p:cond delay="3000"/>
                            </p:stCondLst>
                            <p:childTnLst>
                              <p:par>
                                <p:cTn id="13" presetID="22" presetClass="entr" presetSubtype="8" fill="hold" grpId="0" nodeType="afterEffect">
                                  <p:stCondLst>
                                    <p:cond delay="1000"/>
                                  </p:stCondLst>
                                  <p:childTnLst>
                                    <p:set>
                                      <p:cBhvr>
                                        <p:cTn id="14" dur="1" fill="hold">
                                          <p:stCondLst>
                                            <p:cond delay="0"/>
                                          </p:stCondLst>
                                        </p:cTn>
                                        <p:tgtEl>
                                          <p:spTgt spid="10243">
                                            <p:txEl>
                                              <p:pRg st="2" end="2"/>
                                            </p:txEl>
                                          </p:spTgt>
                                        </p:tgtEl>
                                        <p:attrNameLst>
                                          <p:attrName>style.visibility</p:attrName>
                                        </p:attrNameLst>
                                      </p:cBhvr>
                                      <p:to>
                                        <p:strVal val="visible"/>
                                      </p:to>
                                    </p:set>
                                    <p:animEffect transition="in" filter="wipe(left)">
                                      <p:cBhvr>
                                        <p:cTn id="15" dur="500"/>
                                        <p:tgtEl>
                                          <p:spTgt spid="10243">
                                            <p:txEl>
                                              <p:pRg st="2" end="2"/>
                                            </p:txEl>
                                          </p:spTgt>
                                        </p:tgtEl>
                                      </p:cBhvr>
                                    </p:animEffect>
                                  </p:childTnLst>
                                </p:cTn>
                              </p:par>
                            </p:childTnLst>
                          </p:cTn>
                        </p:par>
                        <p:par>
                          <p:cTn id="16" fill="hold" nodeType="afterGroup">
                            <p:stCondLst>
                              <p:cond delay="4500"/>
                            </p:stCondLst>
                            <p:childTnLst>
                              <p:par>
                                <p:cTn id="17" presetID="22" presetClass="entr" presetSubtype="8" fill="hold" grpId="0" nodeType="afterEffect">
                                  <p:stCondLst>
                                    <p:cond delay="1000"/>
                                  </p:stCondLst>
                                  <p:childTnLst>
                                    <p:set>
                                      <p:cBhvr>
                                        <p:cTn id="18" dur="1" fill="hold">
                                          <p:stCondLst>
                                            <p:cond delay="0"/>
                                          </p:stCondLst>
                                        </p:cTn>
                                        <p:tgtEl>
                                          <p:spTgt spid="10243">
                                            <p:txEl>
                                              <p:pRg st="3" end="3"/>
                                            </p:txEl>
                                          </p:spTgt>
                                        </p:tgtEl>
                                        <p:attrNameLst>
                                          <p:attrName>style.visibility</p:attrName>
                                        </p:attrNameLst>
                                      </p:cBhvr>
                                      <p:to>
                                        <p:strVal val="visible"/>
                                      </p:to>
                                    </p:set>
                                    <p:animEffect transition="in" filter="wipe(left)">
                                      <p:cBhvr>
                                        <p:cTn id="19" dur="500"/>
                                        <p:tgtEl>
                                          <p:spTgt spid="10243">
                                            <p:txEl>
                                              <p:pRg st="3" end="3"/>
                                            </p:txEl>
                                          </p:spTgt>
                                        </p:tgtEl>
                                      </p:cBhvr>
                                    </p:animEffect>
                                  </p:childTnLst>
                                </p:cTn>
                              </p:par>
                            </p:childTnLst>
                          </p:cTn>
                        </p:par>
                        <p:par>
                          <p:cTn id="20" fill="hold" nodeType="afterGroup">
                            <p:stCondLst>
                              <p:cond delay="6000"/>
                            </p:stCondLst>
                            <p:childTnLst>
                              <p:par>
                                <p:cTn id="21" presetID="22" presetClass="entr" presetSubtype="8" fill="hold" grpId="0" nodeType="afterEffect">
                                  <p:stCondLst>
                                    <p:cond delay="1000"/>
                                  </p:stCondLst>
                                  <p:childTnLst>
                                    <p:set>
                                      <p:cBhvr>
                                        <p:cTn id="22" dur="1" fill="hold">
                                          <p:stCondLst>
                                            <p:cond delay="0"/>
                                          </p:stCondLst>
                                        </p:cTn>
                                        <p:tgtEl>
                                          <p:spTgt spid="10243">
                                            <p:txEl>
                                              <p:pRg st="4" end="4"/>
                                            </p:txEl>
                                          </p:spTgt>
                                        </p:tgtEl>
                                        <p:attrNameLst>
                                          <p:attrName>style.visibility</p:attrName>
                                        </p:attrNameLst>
                                      </p:cBhvr>
                                      <p:to>
                                        <p:strVal val="visible"/>
                                      </p:to>
                                    </p:set>
                                    <p:animEffect transition="in" filter="wipe(left)">
                                      <p:cBhvr>
                                        <p:cTn id="23" dur="500"/>
                                        <p:tgtEl>
                                          <p:spTgt spid="10243">
                                            <p:txEl>
                                              <p:pRg st="4" end="4"/>
                                            </p:txEl>
                                          </p:spTgt>
                                        </p:tgtEl>
                                      </p:cBhvr>
                                    </p:animEffect>
                                  </p:childTnLst>
                                </p:cTn>
                              </p:par>
                            </p:childTnLst>
                          </p:cTn>
                        </p:par>
                        <p:par>
                          <p:cTn id="24" fill="hold" nodeType="afterGroup">
                            <p:stCondLst>
                              <p:cond delay="7500"/>
                            </p:stCondLst>
                            <p:childTnLst>
                              <p:par>
                                <p:cTn id="25" presetID="22" presetClass="entr" presetSubtype="8" fill="hold" grpId="0" nodeType="afterEffect">
                                  <p:stCondLst>
                                    <p:cond delay="1000"/>
                                  </p:stCondLst>
                                  <p:childTnLst>
                                    <p:set>
                                      <p:cBhvr>
                                        <p:cTn id="26" dur="1" fill="hold">
                                          <p:stCondLst>
                                            <p:cond delay="0"/>
                                          </p:stCondLst>
                                        </p:cTn>
                                        <p:tgtEl>
                                          <p:spTgt spid="10243">
                                            <p:txEl>
                                              <p:pRg st="6" end="6"/>
                                            </p:txEl>
                                          </p:spTgt>
                                        </p:tgtEl>
                                        <p:attrNameLst>
                                          <p:attrName>style.visibility</p:attrName>
                                        </p:attrNameLst>
                                      </p:cBhvr>
                                      <p:to>
                                        <p:strVal val="visible"/>
                                      </p:to>
                                    </p:set>
                                    <p:animEffect transition="in" filter="wipe(left)">
                                      <p:cBhvr>
                                        <p:cTn id="27" dur="500"/>
                                        <p:tgtEl>
                                          <p:spTgt spid="10243">
                                            <p:txEl>
                                              <p:pRg st="6" end="6"/>
                                            </p:txEl>
                                          </p:spTgt>
                                        </p:tgtEl>
                                      </p:cBhvr>
                                    </p:animEffect>
                                  </p:childTnLst>
                                </p:cTn>
                              </p:par>
                            </p:childTnLst>
                          </p:cTn>
                        </p:par>
                        <p:par>
                          <p:cTn id="28" fill="hold" nodeType="afterGroup">
                            <p:stCondLst>
                              <p:cond delay="9000"/>
                            </p:stCondLst>
                            <p:childTnLst>
                              <p:par>
                                <p:cTn id="29" presetID="22" presetClass="entr" presetSubtype="8" fill="hold" grpId="0" nodeType="afterEffect">
                                  <p:stCondLst>
                                    <p:cond delay="1000"/>
                                  </p:stCondLst>
                                  <p:childTnLst>
                                    <p:set>
                                      <p:cBhvr>
                                        <p:cTn id="30" dur="1" fill="hold">
                                          <p:stCondLst>
                                            <p:cond delay="0"/>
                                          </p:stCondLst>
                                        </p:cTn>
                                        <p:tgtEl>
                                          <p:spTgt spid="10243">
                                            <p:txEl>
                                              <p:pRg st="7" end="7"/>
                                            </p:txEl>
                                          </p:spTgt>
                                        </p:tgtEl>
                                        <p:attrNameLst>
                                          <p:attrName>style.visibility</p:attrName>
                                        </p:attrNameLst>
                                      </p:cBhvr>
                                      <p:to>
                                        <p:strVal val="visible"/>
                                      </p:to>
                                    </p:set>
                                    <p:animEffect transition="in" filter="wipe(left)">
                                      <p:cBhvr>
                                        <p:cTn id="31" dur="500"/>
                                        <p:tgtEl>
                                          <p:spTgt spid="10243">
                                            <p:txEl>
                                              <p:pRg st="7" end="7"/>
                                            </p:txEl>
                                          </p:spTgt>
                                        </p:tgtEl>
                                      </p:cBhvr>
                                    </p:animEffect>
                                  </p:childTnLst>
                                </p:cTn>
                              </p:par>
                            </p:childTnLst>
                          </p:cTn>
                        </p:par>
                        <p:par>
                          <p:cTn id="32" fill="hold" nodeType="afterGroup">
                            <p:stCondLst>
                              <p:cond delay="10500"/>
                            </p:stCondLst>
                            <p:childTnLst>
                              <p:par>
                                <p:cTn id="33" presetID="1" presetClass="entr" presetSubtype="0" fill="hold" grpId="0" nodeType="afterEffect">
                                  <p:stCondLst>
                                    <p:cond delay="0"/>
                                  </p:stCondLst>
                                  <p:childTnLst>
                                    <p:set>
                                      <p:cBhvr>
                                        <p:cTn id="34" dur="1" fill="hold">
                                          <p:stCondLst>
                                            <p:cond delay="499"/>
                                          </p:stCondLst>
                                        </p:cTn>
                                        <p:tgtEl>
                                          <p:spTgt spid="10245"/>
                                        </p:tgtEl>
                                        <p:attrNameLst>
                                          <p:attrName>style.visibility</p:attrName>
                                        </p:attrNameLst>
                                      </p:cBhvr>
                                      <p:to>
                                        <p:strVal val="visible"/>
                                      </p:to>
                                    </p:set>
                                  </p:childTnLst>
                                </p:cTn>
                              </p:par>
                            </p:childTnLst>
                          </p:cTn>
                        </p:par>
                        <p:par>
                          <p:cTn id="35" fill="hold" nodeType="afterGroup">
                            <p:stCondLst>
                              <p:cond delay="11000"/>
                            </p:stCondLst>
                            <p:childTnLst>
                              <p:par>
                                <p:cTn id="36" presetID="1" presetClass="entr" presetSubtype="0" fill="hold" nodeType="afterEffect">
                                  <p:stCondLst>
                                    <p:cond delay="0"/>
                                  </p:stCondLst>
                                  <p:childTnLst>
                                    <p:set>
                                      <p:cBhvr>
                                        <p:cTn id="37" dur="1" fill="hold">
                                          <p:stCondLst>
                                            <p:cond delay="499"/>
                                          </p:stCondLst>
                                        </p:cTn>
                                        <p:tgtEl>
                                          <p:spTgt spid="10246"/>
                                        </p:tgtEl>
                                        <p:attrNameLst>
                                          <p:attrName>style.visibility</p:attrName>
                                        </p:attrNameLst>
                                      </p:cBhvr>
                                      <p:to>
                                        <p:strVal val="visible"/>
                                      </p:to>
                                    </p:set>
                                  </p:childTnLst>
                                </p:cTn>
                              </p:par>
                            </p:childTnLst>
                          </p:cTn>
                        </p:par>
                        <p:par>
                          <p:cTn id="38" fill="hold" nodeType="afterGroup">
                            <p:stCondLst>
                              <p:cond delay="11500"/>
                            </p:stCondLst>
                            <p:childTnLst>
                              <p:par>
                                <p:cTn id="39" presetID="1" presetClass="entr" presetSubtype="0" fill="hold" nodeType="afterEffect">
                                  <p:stCondLst>
                                    <p:cond delay="0"/>
                                  </p:stCondLst>
                                  <p:childTnLst>
                                    <p:set>
                                      <p:cBhvr>
                                        <p:cTn id="40" dur="1" fill="hold">
                                          <p:stCondLst>
                                            <p:cond delay="499"/>
                                          </p:stCondLst>
                                        </p:cTn>
                                        <p:tgtEl>
                                          <p:spTgt spid="10247"/>
                                        </p:tgtEl>
                                        <p:attrNameLst>
                                          <p:attrName>style.visibility</p:attrName>
                                        </p:attrNameLst>
                                      </p:cBhvr>
                                      <p:to>
                                        <p:strVal val="visible"/>
                                      </p:to>
                                    </p:set>
                                  </p:childTnLst>
                                </p:cTn>
                              </p:par>
                            </p:childTnLst>
                          </p:cTn>
                        </p:par>
                        <p:par>
                          <p:cTn id="41" fill="hold" nodeType="afterGroup">
                            <p:stCondLst>
                              <p:cond delay="12000"/>
                            </p:stCondLst>
                            <p:childTnLst>
                              <p:par>
                                <p:cTn id="42" presetID="1" presetClass="entr" presetSubtype="0" fill="hold" nodeType="afterEffect">
                                  <p:stCondLst>
                                    <p:cond delay="0"/>
                                  </p:stCondLst>
                                  <p:childTnLst>
                                    <p:set>
                                      <p:cBhvr>
                                        <p:cTn id="43" dur="1" fill="hold">
                                          <p:stCondLst>
                                            <p:cond delay="499"/>
                                          </p:stCondLst>
                                        </p:cTn>
                                        <p:tgtEl>
                                          <p:spTgt spid="10248"/>
                                        </p:tgtEl>
                                        <p:attrNameLst>
                                          <p:attrName>style.visibility</p:attrName>
                                        </p:attrNameLst>
                                      </p:cBhvr>
                                      <p:to>
                                        <p:strVal val="visible"/>
                                      </p:to>
                                    </p:set>
                                  </p:childTnLst>
                                </p:cTn>
                              </p:par>
                            </p:childTnLst>
                          </p:cTn>
                        </p:par>
                        <p:par>
                          <p:cTn id="44" fill="hold" nodeType="afterGroup">
                            <p:stCondLst>
                              <p:cond delay="12500"/>
                            </p:stCondLst>
                            <p:childTnLst>
                              <p:par>
                                <p:cTn id="45" presetID="1" presetClass="entr" presetSubtype="0" fill="hold" nodeType="afterEffect">
                                  <p:stCondLst>
                                    <p:cond delay="0"/>
                                  </p:stCondLst>
                                  <p:childTnLst>
                                    <p:set>
                                      <p:cBhvr>
                                        <p:cTn id="46" dur="1" fill="hold">
                                          <p:stCondLst>
                                            <p:cond delay="499"/>
                                          </p:stCondLst>
                                        </p:cTn>
                                        <p:tgtEl>
                                          <p:spTgt spid="10251"/>
                                        </p:tgtEl>
                                        <p:attrNameLst>
                                          <p:attrName>style.visibility</p:attrName>
                                        </p:attrNameLst>
                                      </p:cBhvr>
                                      <p:to>
                                        <p:strVal val="visible"/>
                                      </p:to>
                                    </p:set>
                                  </p:childTnLst>
                                </p:cTn>
                              </p:par>
                            </p:childTnLst>
                          </p:cTn>
                        </p:par>
                        <p:par>
                          <p:cTn id="47" fill="hold" nodeType="afterGroup">
                            <p:stCondLst>
                              <p:cond delay="13000"/>
                            </p:stCondLst>
                            <p:childTnLst>
                              <p:par>
                                <p:cTn id="48" presetID="1" presetClass="entr" presetSubtype="0" fill="hold" nodeType="afterEffect">
                                  <p:stCondLst>
                                    <p:cond delay="0"/>
                                  </p:stCondLst>
                                  <p:childTnLst>
                                    <p:set>
                                      <p:cBhvr>
                                        <p:cTn id="49" dur="1" fill="hold">
                                          <p:stCondLst>
                                            <p:cond delay="499"/>
                                          </p:stCondLst>
                                        </p:cTn>
                                        <p:tgtEl>
                                          <p:spTgt spid="10252"/>
                                        </p:tgtEl>
                                        <p:attrNameLst>
                                          <p:attrName>style.visibility</p:attrName>
                                        </p:attrNameLst>
                                      </p:cBhvr>
                                      <p:to>
                                        <p:strVal val="visible"/>
                                      </p:to>
                                    </p:set>
                                  </p:childTnLst>
                                </p:cTn>
                              </p:par>
                            </p:childTnLst>
                          </p:cTn>
                        </p:par>
                        <p:par>
                          <p:cTn id="50" fill="hold" nodeType="afterGroup">
                            <p:stCondLst>
                              <p:cond delay="13500"/>
                            </p:stCondLst>
                            <p:childTnLst>
                              <p:par>
                                <p:cTn id="51" presetID="1" presetClass="entr" presetSubtype="0" fill="hold" nodeType="afterEffect">
                                  <p:stCondLst>
                                    <p:cond delay="0"/>
                                  </p:stCondLst>
                                  <p:childTnLst>
                                    <p:set>
                                      <p:cBhvr>
                                        <p:cTn id="52" dur="1" fill="hold">
                                          <p:stCondLst>
                                            <p:cond delay="499"/>
                                          </p:stCondLst>
                                        </p:cTn>
                                        <p:tgtEl>
                                          <p:spTgt spid="10256"/>
                                        </p:tgtEl>
                                        <p:attrNameLst>
                                          <p:attrName>style.visibility</p:attrName>
                                        </p:attrNameLst>
                                      </p:cBhvr>
                                      <p:to>
                                        <p:strVal val="visible"/>
                                      </p:to>
                                    </p:set>
                                  </p:childTnLst>
                                </p:cTn>
                              </p:par>
                            </p:childTnLst>
                          </p:cTn>
                        </p:par>
                        <p:par>
                          <p:cTn id="53" fill="hold" nodeType="afterGroup">
                            <p:stCondLst>
                              <p:cond delay="14000"/>
                            </p:stCondLst>
                            <p:childTnLst>
                              <p:par>
                                <p:cTn id="54" presetID="1" presetClass="entr" presetSubtype="0" fill="hold" grpId="0" nodeType="afterEffect" nodePh="1">
                                  <p:stCondLst>
                                    <p:cond delay="0"/>
                                  </p:stCondLst>
                                  <p:endCondLst>
                                    <p:cond evt="begin" delay="0">
                                      <p:tn val="54"/>
                                    </p:cond>
                                  </p:endCondLst>
                                  <p:childTnLst>
                                    <p:set>
                                      <p:cBhvr>
                                        <p:cTn id="55" dur="1" fill="hold">
                                          <p:stCondLst>
                                            <p:cond delay="499"/>
                                          </p:stCondLst>
                                        </p:cTn>
                                        <p:tgtEl>
                                          <p:spTgt spid="10257"/>
                                        </p:tgtEl>
                                        <p:attrNameLst>
                                          <p:attrName>style.visibility</p:attrName>
                                        </p:attrNameLst>
                                      </p:cBhvr>
                                      <p:to>
                                        <p:strVal val="visible"/>
                                      </p:to>
                                    </p:set>
                                  </p:childTnLst>
                                </p:cTn>
                              </p:par>
                            </p:childTnLst>
                          </p:cTn>
                        </p:par>
                        <p:par>
                          <p:cTn id="56" fill="hold" nodeType="afterGroup">
                            <p:stCondLst>
                              <p:cond delay="14500"/>
                            </p:stCondLst>
                            <p:childTnLst>
                              <p:par>
                                <p:cTn id="57" presetID="1" presetClass="entr" presetSubtype="0" fill="hold" nodeType="afterEffect">
                                  <p:stCondLst>
                                    <p:cond delay="0"/>
                                  </p:stCondLst>
                                  <p:childTnLst>
                                    <p:set>
                                      <p:cBhvr>
                                        <p:cTn id="58" dur="1" fill="hold">
                                          <p:stCondLst>
                                            <p:cond delay="499"/>
                                          </p:stCondLst>
                                        </p:cTn>
                                        <p:tgtEl>
                                          <p:spTgt spid="102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advAuto="1000"/>
      <p:bldP spid="10245" grpId="0" animBg="1"/>
      <p:bldP spid="10257"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0" name="Номер слайда 5"/>
          <p:cNvSpPr>
            <a:spLocks noGrp="1"/>
          </p:cNvSpPr>
          <p:nvPr>
            <p:ph type="sldNum" sz="quarter" idx="12"/>
          </p:nvPr>
        </p:nvSpPr>
        <p:spPr>
          <a:noFill/>
          <a:ln>
            <a:miter lim="800000"/>
            <a:headEnd/>
            <a:tailEnd/>
          </a:ln>
        </p:spPr>
        <p:txBody>
          <a:bodyPr/>
          <a:lstStyle/>
          <a:p>
            <a:fld id="{7FF108D9-262E-4A42-BC48-4DB79AD621B6}" type="slidenum">
              <a:rPr lang="ru-RU" smtClean="0"/>
              <a:pPr/>
              <a:t>29</a:t>
            </a:fld>
            <a:endParaRPr lang="ru-RU" smtClean="0"/>
          </a:p>
        </p:txBody>
      </p:sp>
      <p:sp>
        <p:nvSpPr>
          <p:cNvPr id="11266" name="Rectangle 2"/>
          <p:cNvSpPr>
            <a:spLocks noGrp="1" noChangeArrowheads="1"/>
          </p:cNvSpPr>
          <p:nvPr>
            <p:ph type="title"/>
          </p:nvPr>
        </p:nvSpPr>
        <p:spPr>
          <a:xfrm>
            <a:off x="685800" y="-152400"/>
            <a:ext cx="7467600" cy="914400"/>
          </a:xfrm>
        </p:spPr>
        <p:txBody>
          <a:bodyPr/>
          <a:lstStyle/>
          <a:p>
            <a:pPr eaLnBrk="1" hangingPunct="1">
              <a:defRPr/>
            </a:pPr>
            <a:r>
              <a:rPr lang="ru-RU" sz="3600" b="1" dirty="0" smtClean="0">
                <a:solidFill>
                  <a:srgbClr val="3333CC"/>
                </a:solidFill>
                <a:effectLst>
                  <a:outerShdw blurRad="38100" dist="38100" dir="2700000" algn="tl">
                    <a:srgbClr val="C0C0C0"/>
                  </a:outerShdw>
                </a:effectLst>
              </a:rPr>
              <a:t>Инвестиционные расходы </a:t>
            </a:r>
          </a:p>
        </p:txBody>
      </p:sp>
      <p:sp>
        <p:nvSpPr>
          <p:cNvPr id="11267" name="Rectangle 3"/>
          <p:cNvSpPr>
            <a:spLocks noGrp="1" noChangeArrowheads="1"/>
          </p:cNvSpPr>
          <p:nvPr>
            <p:ph type="body" idx="1"/>
          </p:nvPr>
        </p:nvSpPr>
        <p:spPr>
          <a:xfrm>
            <a:off x="228600" y="609600"/>
            <a:ext cx="8664575" cy="5334000"/>
          </a:xfrm>
        </p:spPr>
        <p:txBody>
          <a:bodyPr/>
          <a:lstStyle/>
          <a:p>
            <a:pPr eaLnBrk="1" hangingPunct="1">
              <a:lnSpc>
                <a:spcPct val="90000"/>
              </a:lnSpc>
              <a:spcBef>
                <a:spcPct val="50000"/>
              </a:spcBef>
              <a:buFontTx/>
              <a:buNone/>
              <a:defRPr/>
            </a:pPr>
            <a:r>
              <a:rPr lang="ru-RU" sz="2400" dirty="0" smtClean="0">
                <a:solidFill>
                  <a:schemeClr val="tx2"/>
                </a:solidFill>
              </a:rPr>
              <a:t>Инвестиционные расходы представляют собой расходы фирм и домохозяйств на покупку </a:t>
            </a:r>
            <a:r>
              <a:rPr lang="ru-RU" sz="2400" u="sng" dirty="0" smtClean="0">
                <a:solidFill>
                  <a:schemeClr val="tx2"/>
                </a:solidFill>
              </a:rPr>
              <a:t>капитальных благ</a:t>
            </a:r>
            <a:r>
              <a:rPr lang="ru-RU" sz="2400" dirty="0" smtClean="0">
                <a:solidFill>
                  <a:schemeClr val="tx2"/>
                </a:solidFill>
              </a:rPr>
              <a:t>. Это сумма расходов на</a:t>
            </a:r>
            <a:r>
              <a:rPr lang="en-US" sz="2400" dirty="0" smtClean="0">
                <a:solidFill>
                  <a:schemeClr val="tx2"/>
                </a:solidFill>
              </a:rPr>
              <a:t>:</a:t>
            </a:r>
          </a:p>
          <a:p>
            <a:pPr eaLnBrk="1" hangingPunct="1">
              <a:lnSpc>
                <a:spcPct val="90000"/>
              </a:lnSpc>
              <a:spcBef>
                <a:spcPct val="0"/>
              </a:spcBef>
              <a:defRPr/>
            </a:pPr>
            <a:r>
              <a:rPr lang="ru-RU" sz="2400" b="1" i="1" dirty="0" smtClean="0">
                <a:solidFill>
                  <a:srgbClr val="CC3399"/>
                </a:solidFill>
                <a:effectLst>
                  <a:outerShdw blurRad="38100" dist="38100" dir="2700000" algn="tl">
                    <a:srgbClr val="C0C0C0"/>
                  </a:outerShdw>
                </a:effectLst>
              </a:rPr>
              <a:t>новое оборудование, машины и инструменты</a:t>
            </a:r>
            <a:r>
              <a:rPr lang="en-US" sz="2400" dirty="0" smtClean="0">
                <a:solidFill>
                  <a:schemeClr val="tx2"/>
                </a:solidFill>
              </a:rPr>
              <a:t>;</a:t>
            </a:r>
          </a:p>
          <a:p>
            <a:pPr eaLnBrk="1" hangingPunct="1">
              <a:lnSpc>
                <a:spcPct val="90000"/>
              </a:lnSpc>
              <a:defRPr/>
            </a:pPr>
            <a:r>
              <a:rPr lang="ru-RU" sz="2400" b="1" i="1" dirty="0" smtClean="0">
                <a:solidFill>
                  <a:srgbClr val="CC3399"/>
                </a:solidFill>
                <a:effectLst>
                  <a:outerShdw blurRad="38100" dist="38100" dir="2700000" algn="tl">
                    <a:srgbClr val="C0C0C0"/>
                  </a:outerShdw>
                </a:effectLst>
              </a:rPr>
              <a:t>новое промышленное строительство</a:t>
            </a:r>
            <a:r>
              <a:rPr lang="en-US" sz="2400" dirty="0" smtClean="0">
                <a:solidFill>
                  <a:schemeClr val="tx2"/>
                </a:solidFill>
              </a:rPr>
              <a:t> (</a:t>
            </a:r>
            <a:r>
              <a:rPr lang="ru-RU" sz="2400" dirty="0" smtClean="0">
                <a:solidFill>
                  <a:schemeClr val="tx2"/>
                </a:solidFill>
              </a:rPr>
              <a:t>здания, офисы, отели, заводы и другую коммерческую недвижимость</a:t>
            </a:r>
            <a:r>
              <a:rPr lang="en-US" sz="2400" dirty="0" smtClean="0">
                <a:solidFill>
                  <a:schemeClr val="tx2"/>
                </a:solidFill>
              </a:rPr>
              <a:t>);</a:t>
            </a:r>
          </a:p>
          <a:p>
            <a:pPr eaLnBrk="1" hangingPunct="1">
              <a:lnSpc>
                <a:spcPct val="90000"/>
              </a:lnSpc>
              <a:defRPr/>
            </a:pPr>
            <a:r>
              <a:rPr lang="ru-RU" sz="2400" b="1" i="1" dirty="0" smtClean="0">
                <a:solidFill>
                  <a:srgbClr val="CC3399"/>
                </a:solidFill>
                <a:effectLst>
                  <a:outerShdw blurRad="38100" dist="38100" dir="2700000" algn="tl">
                    <a:srgbClr val="C0C0C0"/>
                  </a:outerShdw>
                </a:effectLst>
              </a:rPr>
              <a:t>новое жилищное строительство </a:t>
            </a:r>
            <a:r>
              <a:rPr lang="en-US" sz="2400" dirty="0" smtClean="0">
                <a:solidFill>
                  <a:schemeClr val="tx2"/>
                </a:solidFill>
              </a:rPr>
              <a:t>(</a:t>
            </a:r>
            <a:r>
              <a:rPr lang="ru-RU" sz="2400" dirty="0" smtClean="0">
                <a:solidFill>
                  <a:schemeClr val="tx2"/>
                </a:solidFill>
              </a:rPr>
              <a:t>дома, квартиры, коттеджи</a:t>
            </a:r>
            <a:r>
              <a:rPr lang="en-US" sz="2400" dirty="0" smtClean="0">
                <a:solidFill>
                  <a:schemeClr val="tx2"/>
                </a:solidFill>
              </a:rPr>
              <a:t>);</a:t>
            </a:r>
          </a:p>
          <a:p>
            <a:pPr eaLnBrk="1" hangingPunct="1">
              <a:lnSpc>
                <a:spcPct val="90000"/>
              </a:lnSpc>
              <a:defRPr/>
            </a:pPr>
            <a:r>
              <a:rPr lang="ru-RU" sz="2400" b="1" i="1" dirty="0" smtClean="0">
                <a:solidFill>
                  <a:srgbClr val="CC3399"/>
                </a:solidFill>
                <a:effectLst>
                  <a:outerShdw blurRad="38100" dist="38100" dir="2700000" algn="tl">
                    <a:srgbClr val="C0C0C0"/>
                  </a:outerShdw>
                </a:effectLst>
              </a:rPr>
              <a:t>инвестиции в запасы</a:t>
            </a:r>
            <a:r>
              <a:rPr lang="en-US" sz="2400" dirty="0" smtClean="0">
                <a:solidFill>
                  <a:schemeClr val="tx2"/>
                </a:solidFill>
              </a:rPr>
              <a:t>.</a:t>
            </a:r>
            <a:endParaRPr lang="ru-RU" sz="2400" dirty="0" smtClean="0">
              <a:solidFill>
                <a:schemeClr val="tx2"/>
              </a:solidFill>
            </a:endParaRPr>
          </a:p>
          <a:p>
            <a:pPr eaLnBrk="1" hangingPunct="1">
              <a:lnSpc>
                <a:spcPct val="90000"/>
              </a:lnSpc>
              <a:spcBef>
                <a:spcPct val="10000"/>
              </a:spcBef>
              <a:buFontTx/>
              <a:buNone/>
              <a:defRPr/>
            </a:pPr>
            <a:r>
              <a:rPr lang="ru-RU" sz="2400" dirty="0" smtClean="0">
                <a:solidFill>
                  <a:schemeClr val="tx2"/>
                </a:solidFill>
              </a:rPr>
              <a:t>Покупка ценных бумаг (акций и облигаций) не включается в инвестиционные расходы, так как представляет собой перераспределение, а не создание совокупного продукта и дохода)</a:t>
            </a:r>
            <a:endParaRPr lang="en-US" sz="2400" dirty="0" smtClean="0">
              <a:solidFill>
                <a:schemeClr val="tx2"/>
              </a:solidFill>
            </a:endParaRPr>
          </a:p>
          <a:p>
            <a:pPr eaLnBrk="1" hangingPunct="1">
              <a:lnSpc>
                <a:spcPct val="90000"/>
              </a:lnSpc>
              <a:buFontTx/>
              <a:buNone/>
              <a:defRPr/>
            </a:pPr>
            <a:endParaRPr lang="en-US" sz="2400" dirty="0" smtClean="0">
              <a:solidFill>
                <a:schemeClr val="tx2"/>
              </a:solidFill>
            </a:endParaRPr>
          </a:p>
          <a:p>
            <a:pPr eaLnBrk="1" hangingPunct="1">
              <a:lnSpc>
                <a:spcPct val="90000"/>
              </a:lnSpc>
              <a:spcBef>
                <a:spcPct val="0"/>
              </a:spcBef>
              <a:buFontTx/>
              <a:buNone/>
              <a:defRPr/>
            </a:pPr>
            <a:r>
              <a:rPr lang="en-US" sz="2000" dirty="0" smtClean="0">
                <a:solidFill>
                  <a:schemeClr val="tx2"/>
                </a:solidFill>
              </a:rPr>
              <a:t>     </a:t>
            </a:r>
            <a:endParaRPr lang="ru-RU" sz="2000" dirty="0" smtClean="0">
              <a:solidFill>
                <a:schemeClr val="tx2"/>
              </a:solidFill>
            </a:endParaRPr>
          </a:p>
        </p:txBody>
      </p:sp>
      <p:pic>
        <p:nvPicPr>
          <p:cNvPr id="11268" name="Picture 4" descr="BL00381_"/>
          <p:cNvPicPr>
            <a:picLocks noChangeAspect="1" noChangeArrowheads="1"/>
          </p:cNvPicPr>
          <p:nvPr/>
        </p:nvPicPr>
        <p:blipFill>
          <a:blip r:embed="rId3" cstate="print"/>
          <a:srcRect/>
          <a:stretch>
            <a:fillRect/>
          </a:stretch>
        </p:blipFill>
        <p:spPr bwMode="auto">
          <a:xfrm>
            <a:off x="7010400" y="5597525"/>
            <a:ext cx="1981200" cy="1108075"/>
          </a:xfrm>
          <a:prstGeom prst="rect">
            <a:avLst/>
          </a:prstGeom>
          <a:noFill/>
          <a:ln w="9525">
            <a:noFill/>
            <a:miter lim="800000"/>
            <a:headEnd/>
            <a:tailEnd/>
          </a:ln>
        </p:spPr>
      </p:pic>
      <p:graphicFrame>
        <p:nvGraphicFramePr>
          <p:cNvPr id="11273" name="Object 9"/>
          <p:cNvGraphicFramePr>
            <a:graphicFrameLocks noChangeAspect="1"/>
          </p:cNvGraphicFramePr>
          <p:nvPr/>
        </p:nvGraphicFramePr>
        <p:xfrm>
          <a:off x="304800" y="5114925"/>
          <a:ext cx="1905000" cy="1666875"/>
        </p:xfrm>
        <a:graphic>
          <a:graphicData uri="http://schemas.openxmlformats.org/presentationml/2006/ole">
            <mc:AlternateContent xmlns:mc="http://schemas.openxmlformats.org/markup-compatibility/2006">
              <mc:Choice xmlns:v="urn:schemas-microsoft-com:vml" Requires="v">
                <p:oleObj spid="_x0000_s4130" name="Clip" r:id="rId4" imgW="1108253" imgH="1632204" progId="">
                  <p:embed/>
                </p:oleObj>
              </mc:Choice>
              <mc:Fallback>
                <p:oleObj name="Clip" r:id="rId4" imgW="1108253" imgH="1632204" progId="">
                  <p:embed/>
                  <p:pic>
                    <p:nvPicPr>
                      <p:cNvPr id="0" name="Object 9"/>
                      <p:cNvPicPr>
                        <a:picLocks noChangeAspect="1" noChangeArrowheads="1"/>
                      </p:cNvPicPr>
                      <p:nvPr/>
                    </p:nvPicPr>
                    <p:blipFill>
                      <a:blip r:embed="rId5">
                        <a:lum bright="20000" contrast="20000"/>
                        <a:extLst>
                          <a:ext uri="{28A0092B-C50C-407E-A947-70E740481C1C}">
                            <a14:useLocalDpi xmlns:a14="http://schemas.microsoft.com/office/drawing/2010/main" val="0"/>
                          </a:ext>
                        </a:extLst>
                      </a:blip>
                      <a:srcRect t="7501" r="2925" b="17207"/>
                      <a:stretch>
                        <a:fillRect/>
                      </a:stretch>
                    </p:blipFill>
                    <p:spPr bwMode="auto">
                      <a:xfrm>
                        <a:off x="304800" y="5114925"/>
                        <a:ext cx="1905000" cy="1666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75" name="Object 11"/>
          <p:cNvGraphicFramePr>
            <a:graphicFrameLocks noChangeAspect="1"/>
          </p:cNvGraphicFramePr>
          <p:nvPr/>
        </p:nvGraphicFramePr>
        <p:xfrm>
          <a:off x="2667000" y="5257800"/>
          <a:ext cx="2057400" cy="1566863"/>
        </p:xfrm>
        <a:graphic>
          <a:graphicData uri="http://schemas.openxmlformats.org/presentationml/2006/ole">
            <mc:AlternateContent xmlns:mc="http://schemas.openxmlformats.org/markup-compatibility/2006">
              <mc:Choice xmlns:v="urn:schemas-microsoft-com:vml" Requires="v">
                <p:oleObj spid="_x0000_s4131" name="Clip" r:id="rId6" imgW="5905500" imgH="3697288" progId="">
                  <p:embed/>
                </p:oleObj>
              </mc:Choice>
              <mc:Fallback>
                <p:oleObj name="Clip" r:id="rId6" imgW="5905500" imgH="3697288" progId="">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5257800"/>
                        <a:ext cx="2057400" cy="156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20"/>
          <p:cNvGrpSpPr>
            <a:grpSpLocks/>
          </p:cNvGrpSpPr>
          <p:nvPr/>
        </p:nvGrpSpPr>
        <p:grpSpPr bwMode="auto">
          <a:xfrm>
            <a:off x="4905375" y="4953000"/>
            <a:ext cx="1952625" cy="838200"/>
            <a:chOff x="3792" y="2832"/>
            <a:chExt cx="1230" cy="528"/>
          </a:xfrm>
        </p:grpSpPr>
        <p:pic>
          <p:nvPicPr>
            <p:cNvPr id="4107" name="Picture 21"/>
            <p:cNvPicPr>
              <a:picLocks noChangeAspect="1" noChangeArrowheads="1"/>
            </p:cNvPicPr>
            <p:nvPr/>
          </p:nvPicPr>
          <p:blipFill>
            <a:blip r:embed="rId8" cstate="print"/>
            <a:srcRect/>
            <a:stretch>
              <a:fillRect/>
            </a:stretch>
          </p:blipFill>
          <p:spPr bwMode="auto">
            <a:xfrm>
              <a:off x="3792" y="2832"/>
              <a:ext cx="305" cy="396"/>
            </a:xfrm>
            <a:prstGeom prst="rect">
              <a:avLst/>
            </a:prstGeom>
            <a:noFill/>
            <a:ln w="9525">
              <a:noFill/>
              <a:miter lim="800000"/>
              <a:headEnd/>
              <a:tailEnd/>
            </a:ln>
          </p:spPr>
        </p:pic>
        <p:pic>
          <p:nvPicPr>
            <p:cNvPr id="4108" name="Picture 22"/>
            <p:cNvPicPr>
              <a:picLocks noChangeAspect="1" noChangeArrowheads="1"/>
            </p:cNvPicPr>
            <p:nvPr/>
          </p:nvPicPr>
          <p:blipFill>
            <a:blip r:embed="rId8" cstate="print"/>
            <a:srcRect/>
            <a:stretch>
              <a:fillRect/>
            </a:stretch>
          </p:blipFill>
          <p:spPr bwMode="auto">
            <a:xfrm>
              <a:off x="4032" y="2920"/>
              <a:ext cx="306" cy="396"/>
            </a:xfrm>
            <a:prstGeom prst="rect">
              <a:avLst/>
            </a:prstGeom>
            <a:noFill/>
            <a:ln w="9525">
              <a:noFill/>
              <a:miter lim="800000"/>
              <a:headEnd/>
              <a:tailEnd/>
            </a:ln>
          </p:spPr>
        </p:pic>
        <p:pic>
          <p:nvPicPr>
            <p:cNvPr id="4109" name="Picture 23"/>
            <p:cNvPicPr>
              <a:picLocks noChangeAspect="1" noChangeArrowheads="1"/>
            </p:cNvPicPr>
            <p:nvPr/>
          </p:nvPicPr>
          <p:blipFill>
            <a:blip r:embed="rId8" cstate="print"/>
            <a:srcRect/>
            <a:stretch>
              <a:fillRect/>
            </a:stretch>
          </p:blipFill>
          <p:spPr bwMode="auto">
            <a:xfrm>
              <a:off x="4274" y="2964"/>
              <a:ext cx="305" cy="396"/>
            </a:xfrm>
            <a:prstGeom prst="rect">
              <a:avLst/>
            </a:prstGeom>
            <a:noFill/>
            <a:ln w="9525">
              <a:noFill/>
              <a:miter lim="800000"/>
              <a:headEnd/>
              <a:tailEnd/>
            </a:ln>
          </p:spPr>
        </p:pic>
        <p:pic>
          <p:nvPicPr>
            <p:cNvPr id="4110" name="Picture 24"/>
            <p:cNvPicPr>
              <a:picLocks noChangeAspect="1" noChangeArrowheads="1"/>
            </p:cNvPicPr>
            <p:nvPr/>
          </p:nvPicPr>
          <p:blipFill>
            <a:blip r:embed="rId8" cstate="print"/>
            <a:srcRect/>
            <a:stretch>
              <a:fillRect/>
            </a:stretch>
          </p:blipFill>
          <p:spPr bwMode="auto">
            <a:xfrm>
              <a:off x="4487" y="2876"/>
              <a:ext cx="305" cy="396"/>
            </a:xfrm>
            <a:prstGeom prst="rect">
              <a:avLst/>
            </a:prstGeom>
            <a:noFill/>
            <a:ln w="9525">
              <a:noFill/>
              <a:miter lim="800000"/>
              <a:headEnd/>
              <a:tailEnd/>
            </a:ln>
          </p:spPr>
        </p:pic>
        <p:pic>
          <p:nvPicPr>
            <p:cNvPr id="4111" name="Picture 25"/>
            <p:cNvPicPr>
              <a:picLocks noChangeAspect="1" noChangeArrowheads="1"/>
            </p:cNvPicPr>
            <p:nvPr/>
          </p:nvPicPr>
          <p:blipFill>
            <a:blip r:embed="rId8" cstate="print"/>
            <a:srcRect/>
            <a:stretch>
              <a:fillRect/>
            </a:stretch>
          </p:blipFill>
          <p:spPr bwMode="auto">
            <a:xfrm>
              <a:off x="4717" y="2964"/>
              <a:ext cx="305" cy="396"/>
            </a:xfrm>
            <a:prstGeom prst="rect">
              <a:avLst/>
            </a:prstGeom>
            <a:noFill/>
            <a:ln w="9525">
              <a:noFill/>
              <a:miter lim="800000"/>
              <a:headEnd/>
              <a:tailEnd/>
            </a:ln>
          </p:spPr>
        </p:pic>
      </p:grpSp>
      <p:sp>
        <p:nvSpPr>
          <p:cNvPr id="11290" name="Line 26"/>
          <p:cNvSpPr>
            <a:spLocks noChangeShapeType="1"/>
          </p:cNvSpPr>
          <p:nvPr/>
        </p:nvSpPr>
        <p:spPr bwMode="auto">
          <a:xfrm>
            <a:off x="4724400" y="4876800"/>
            <a:ext cx="2133600" cy="914400"/>
          </a:xfrm>
          <a:prstGeom prst="line">
            <a:avLst/>
          </a:prstGeom>
          <a:noFill/>
          <a:ln w="28575">
            <a:solidFill>
              <a:schemeClr val="tx1"/>
            </a:solidFill>
            <a:round/>
            <a:headEnd/>
            <a:tailEnd/>
          </a:ln>
        </p:spPr>
        <p:txBody>
          <a:bodyPr/>
          <a:lstStyle/>
          <a:p>
            <a:endParaRPr lang="ru-RU"/>
          </a:p>
        </p:txBody>
      </p:sp>
      <p:sp>
        <p:nvSpPr>
          <p:cNvPr id="11291" name="Line 27"/>
          <p:cNvSpPr>
            <a:spLocks noChangeShapeType="1"/>
          </p:cNvSpPr>
          <p:nvPr/>
        </p:nvSpPr>
        <p:spPr bwMode="auto">
          <a:xfrm flipV="1">
            <a:off x="4800600" y="4953000"/>
            <a:ext cx="1981200" cy="762000"/>
          </a:xfrm>
          <a:prstGeom prst="line">
            <a:avLst/>
          </a:prstGeom>
          <a:noFill/>
          <a:ln w="28575">
            <a:solidFill>
              <a:schemeClr val="tx1"/>
            </a:solidFill>
            <a:round/>
            <a:headEnd/>
            <a:tailEnd/>
          </a:ln>
        </p:spPr>
        <p:txBody>
          <a:bodyPr/>
          <a:lstStyle/>
          <a:p>
            <a:endParaRPr lang="ru-RU"/>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cTn>
                              </p:par>
                            </p:childTnLst>
                          </p:cTn>
                        </p:par>
                        <p:par>
                          <p:cTn id="8" fill="hold" nodeType="afterGroup">
                            <p:stCondLst>
                              <p:cond delay="1500"/>
                            </p:stCondLst>
                            <p:childTnLst>
                              <p:par>
                                <p:cTn id="9" presetID="22" presetClass="entr" presetSubtype="8" fill="hold" grpId="0" nodeType="afterEffect">
                                  <p:stCondLst>
                                    <p:cond delay="1000"/>
                                  </p:stCondLst>
                                  <p:childTnLst>
                                    <p:set>
                                      <p:cBhvr>
                                        <p:cTn id="10" dur="1" fill="hold">
                                          <p:stCondLst>
                                            <p:cond delay="0"/>
                                          </p:stCondLst>
                                        </p:cTn>
                                        <p:tgtEl>
                                          <p:spTgt spid="11267">
                                            <p:txEl>
                                              <p:pRg st="1" end="1"/>
                                            </p:txEl>
                                          </p:spTgt>
                                        </p:tgtEl>
                                        <p:attrNameLst>
                                          <p:attrName>style.visibility</p:attrName>
                                        </p:attrNameLst>
                                      </p:cBhvr>
                                      <p:to>
                                        <p:strVal val="visible"/>
                                      </p:to>
                                    </p:set>
                                    <p:animEffect transition="in" filter="wipe(left)">
                                      <p:cBhvr>
                                        <p:cTn id="11" dur="500"/>
                                        <p:tgtEl>
                                          <p:spTgt spid="11267">
                                            <p:txEl>
                                              <p:pRg st="1" end="1"/>
                                            </p:txEl>
                                          </p:spTgt>
                                        </p:tgtEl>
                                      </p:cBhvr>
                                    </p:animEffect>
                                  </p:childTnLst>
                                </p:cTn>
                              </p:par>
                            </p:childTnLst>
                          </p:cTn>
                        </p:par>
                        <p:par>
                          <p:cTn id="12" fill="hold" nodeType="afterGroup">
                            <p:stCondLst>
                              <p:cond delay="3000"/>
                            </p:stCondLst>
                            <p:childTnLst>
                              <p:par>
                                <p:cTn id="13" presetID="22" presetClass="entr" presetSubtype="8" fill="hold" grpId="0" nodeType="afterEffect">
                                  <p:stCondLst>
                                    <p:cond delay="1000"/>
                                  </p:stCondLst>
                                  <p:childTnLst>
                                    <p:set>
                                      <p:cBhvr>
                                        <p:cTn id="14" dur="1" fill="hold">
                                          <p:stCondLst>
                                            <p:cond delay="0"/>
                                          </p:stCondLst>
                                        </p:cTn>
                                        <p:tgtEl>
                                          <p:spTgt spid="11267">
                                            <p:txEl>
                                              <p:pRg st="2" end="2"/>
                                            </p:txEl>
                                          </p:spTgt>
                                        </p:tgtEl>
                                        <p:attrNameLst>
                                          <p:attrName>style.visibility</p:attrName>
                                        </p:attrNameLst>
                                      </p:cBhvr>
                                      <p:to>
                                        <p:strVal val="visible"/>
                                      </p:to>
                                    </p:set>
                                    <p:animEffect transition="in" filter="wipe(left)">
                                      <p:cBhvr>
                                        <p:cTn id="15" dur="500"/>
                                        <p:tgtEl>
                                          <p:spTgt spid="11267">
                                            <p:txEl>
                                              <p:pRg st="2" end="2"/>
                                            </p:txEl>
                                          </p:spTgt>
                                        </p:tgtEl>
                                      </p:cBhvr>
                                    </p:animEffect>
                                  </p:childTnLst>
                                </p:cTn>
                              </p:par>
                            </p:childTnLst>
                          </p:cTn>
                        </p:par>
                        <p:par>
                          <p:cTn id="16" fill="hold" nodeType="afterGroup">
                            <p:stCondLst>
                              <p:cond delay="4500"/>
                            </p:stCondLst>
                            <p:childTnLst>
                              <p:par>
                                <p:cTn id="17" presetID="22" presetClass="entr" presetSubtype="8" fill="hold" grpId="0" nodeType="afterEffect">
                                  <p:stCondLst>
                                    <p:cond delay="1000"/>
                                  </p:stCondLst>
                                  <p:childTnLst>
                                    <p:set>
                                      <p:cBhvr>
                                        <p:cTn id="18" dur="1" fill="hold">
                                          <p:stCondLst>
                                            <p:cond delay="0"/>
                                          </p:stCondLst>
                                        </p:cTn>
                                        <p:tgtEl>
                                          <p:spTgt spid="11267">
                                            <p:txEl>
                                              <p:pRg st="3" end="3"/>
                                            </p:txEl>
                                          </p:spTgt>
                                        </p:tgtEl>
                                        <p:attrNameLst>
                                          <p:attrName>style.visibility</p:attrName>
                                        </p:attrNameLst>
                                      </p:cBhvr>
                                      <p:to>
                                        <p:strVal val="visible"/>
                                      </p:to>
                                    </p:set>
                                    <p:animEffect transition="in" filter="wipe(left)">
                                      <p:cBhvr>
                                        <p:cTn id="19" dur="500"/>
                                        <p:tgtEl>
                                          <p:spTgt spid="11267">
                                            <p:txEl>
                                              <p:pRg st="3" end="3"/>
                                            </p:txEl>
                                          </p:spTgt>
                                        </p:tgtEl>
                                      </p:cBhvr>
                                    </p:animEffect>
                                  </p:childTnLst>
                                </p:cTn>
                              </p:par>
                            </p:childTnLst>
                          </p:cTn>
                        </p:par>
                        <p:par>
                          <p:cTn id="20" fill="hold" nodeType="afterGroup">
                            <p:stCondLst>
                              <p:cond delay="6000"/>
                            </p:stCondLst>
                            <p:childTnLst>
                              <p:par>
                                <p:cTn id="21" presetID="22" presetClass="entr" presetSubtype="8" fill="hold" grpId="0" nodeType="afterEffect">
                                  <p:stCondLst>
                                    <p:cond delay="1000"/>
                                  </p:stCondLst>
                                  <p:childTnLst>
                                    <p:set>
                                      <p:cBhvr>
                                        <p:cTn id="22" dur="1" fill="hold">
                                          <p:stCondLst>
                                            <p:cond delay="0"/>
                                          </p:stCondLst>
                                        </p:cTn>
                                        <p:tgtEl>
                                          <p:spTgt spid="11267">
                                            <p:txEl>
                                              <p:pRg st="4" end="4"/>
                                            </p:txEl>
                                          </p:spTgt>
                                        </p:tgtEl>
                                        <p:attrNameLst>
                                          <p:attrName>style.visibility</p:attrName>
                                        </p:attrNameLst>
                                      </p:cBhvr>
                                      <p:to>
                                        <p:strVal val="visible"/>
                                      </p:to>
                                    </p:set>
                                    <p:animEffect transition="in" filter="wipe(left)">
                                      <p:cBhvr>
                                        <p:cTn id="23" dur="500"/>
                                        <p:tgtEl>
                                          <p:spTgt spid="11267">
                                            <p:txEl>
                                              <p:pRg st="4" end="4"/>
                                            </p:txEl>
                                          </p:spTgt>
                                        </p:tgtEl>
                                      </p:cBhvr>
                                    </p:animEffect>
                                  </p:childTnLst>
                                </p:cTn>
                              </p:par>
                            </p:childTnLst>
                          </p:cTn>
                        </p:par>
                        <p:par>
                          <p:cTn id="24" fill="hold" nodeType="afterGroup">
                            <p:stCondLst>
                              <p:cond delay="7500"/>
                            </p:stCondLst>
                            <p:childTnLst>
                              <p:par>
                                <p:cTn id="25" presetID="22" presetClass="entr" presetSubtype="8" fill="hold" grpId="0" nodeType="afterEffect">
                                  <p:stCondLst>
                                    <p:cond delay="1000"/>
                                  </p:stCondLst>
                                  <p:childTnLst>
                                    <p:set>
                                      <p:cBhvr>
                                        <p:cTn id="26" dur="1" fill="hold">
                                          <p:stCondLst>
                                            <p:cond delay="0"/>
                                          </p:stCondLst>
                                        </p:cTn>
                                        <p:tgtEl>
                                          <p:spTgt spid="11267">
                                            <p:txEl>
                                              <p:pRg st="5" end="5"/>
                                            </p:txEl>
                                          </p:spTgt>
                                        </p:tgtEl>
                                        <p:attrNameLst>
                                          <p:attrName>style.visibility</p:attrName>
                                        </p:attrNameLst>
                                      </p:cBhvr>
                                      <p:to>
                                        <p:strVal val="visible"/>
                                      </p:to>
                                    </p:set>
                                    <p:animEffect transition="in" filter="wipe(left)">
                                      <p:cBhvr>
                                        <p:cTn id="27" dur="500"/>
                                        <p:tgtEl>
                                          <p:spTgt spid="11267">
                                            <p:txEl>
                                              <p:pRg st="5" end="5"/>
                                            </p:txEl>
                                          </p:spTgt>
                                        </p:tgtEl>
                                      </p:cBhvr>
                                    </p:animEffect>
                                  </p:childTnLst>
                                </p:cTn>
                              </p:par>
                            </p:childTnLst>
                          </p:cTn>
                        </p:par>
                        <p:par>
                          <p:cTn id="28" fill="hold" nodeType="afterGroup">
                            <p:stCondLst>
                              <p:cond delay="9000"/>
                            </p:stCondLst>
                            <p:childTnLst>
                              <p:par>
                                <p:cTn id="29" presetID="22" presetClass="entr" presetSubtype="8" fill="hold" grpId="0" nodeType="afterEffect">
                                  <p:stCondLst>
                                    <p:cond delay="1000"/>
                                  </p:stCondLst>
                                  <p:childTnLst>
                                    <p:set>
                                      <p:cBhvr>
                                        <p:cTn id="30" dur="1" fill="hold">
                                          <p:stCondLst>
                                            <p:cond delay="0"/>
                                          </p:stCondLst>
                                        </p:cTn>
                                        <p:tgtEl>
                                          <p:spTgt spid="11267">
                                            <p:txEl>
                                              <p:pRg st="7" end="7"/>
                                            </p:txEl>
                                          </p:spTgt>
                                        </p:tgtEl>
                                        <p:attrNameLst>
                                          <p:attrName>style.visibility</p:attrName>
                                        </p:attrNameLst>
                                      </p:cBhvr>
                                      <p:to>
                                        <p:strVal val="visible"/>
                                      </p:to>
                                    </p:set>
                                    <p:animEffect transition="in" filter="wipe(left)">
                                      <p:cBhvr>
                                        <p:cTn id="31" dur="500"/>
                                        <p:tgtEl>
                                          <p:spTgt spid="11267">
                                            <p:txEl>
                                              <p:pRg st="7" end="7"/>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499"/>
                                          </p:stCondLst>
                                        </p:cTn>
                                        <p:tgtEl>
                                          <p:spTgt spid="11268"/>
                                        </p:tgtEl>
                                        <p:attrNameLst>
                                          <p:attrName>style.visibility</p:attrName>
                                        </p:attrNameLst>
                                      </p:cBhvr>
                                      <p:to>
                                        <p:strVal val="visible"/>
                                      </p:to>
                                    </p:set>
                                  </p:childTnLst>
                                </p:cTn>
                              </p:par>
                            </p:childTnLst>
                          </p:cTn>
                        </p:par>
                        <p:par>
                          <p:cTn id="36" fill="hold" nodeType="afterGroup">
                            <p:stCondLst>
                              <p:cond delay="500"/>
                            </p:stCondLst>
                            <p:childTnLst>
                              <p:par>
                                <p:cTn id="37" presetID="1" presetClass="entr" presetSubtype="0" fill="hold" nodeType="afterEffect">
                                  <p:stCondLst>
                                    <p:cond delay="0"/>
                                  </p:stCondLst>
                                  <p:childTnLst>
                                    <p:set>
                                      <p:cBhvr>
                                        <p:cTn id="38" dur="1" fill="hold">
                                          <p:stCondLst>
                                            <p:cond delay="499"/>
                                          </p:stCondLst>
                                        </p:cTn>
                                        <p:tgtEl>
                                          <p:spTgt spid="11273"/>
                                        </p:tgtEl>
                                        <p:attrNameLst>
                                          <p:attrName>style.visibility</p:attrName>
                                        </p:attrNameLst>
                                      </p:cBhvr>
                                      <p:to>
                                        <p:strVal val="visible"/>
                                      </p:to>
                                    </p:set>
                                  </p:childTnLst>
                                </p:cTn>
                              </p:par>
                            </p:childTnLst>
                          </p:cTn>
                        </p:par>
                        <p:par>
                          <p:cTn id="39" fill="hold" nodeType="afterGroup">
                            <p:stCondLst>
                              <p:cond delay="1000"/>
                            </p:stCondLst>
                            <p:childTnLst>
                              <p:par>
                                <p:cTn id="40" presetID="1" presetClass="entr" presetSubtype="0" fill="hold" nodeType="afterEffect">
                                  <p:stCondLst>
                                    <p:cond delay="0"/>
                                  </p:stCondLst>
                                  <p:childTnLst>
                                    <p:set>
                                      <p:cBhvr>
                                        <p:cTn id="41" dur="1" fill="hold">
                                          <p:stCondLst>
                                            <p:cond delay="499"/>
                                          </p:stCondLst>
                                        </p:cTn>
                                        <p:tgtEl>
                                          <p:spTgt spid="11275"/>
                                        </p:tgtEl>
                                        <p:attrNameLst>
                                          <p:attrName>style.visibility</p:attrName>
                                        </p:attrNameLst>
                                      </p:cBhvr>
                                      <p:to>
                                        <p:strVal val="visible"/>
                                      </p:to>
                                    </p:set>
                                  </p:childTnLst>
                                </p:cTn>
                              </p:par>
                            </p:childTnLst>
                          </p:cTn>
                        </p:par>
                        <p:par>
                          <p:cTn id="42" fill="hold" nodeType="afterGroup">
                            <p:stCondLst>
                              <p:cond delay="1500"/>
                            </p:stCondLst>
                            <p:childTnLst>
                              <p:par>
                                <p:cTn id="43" presetID="1" presetClass="entr" presetSubtype="0" fill="hold" nodeType="afterEffect">
                                  <p:stCondLst>
                                    <p:cond delay="0"/>
                                  </p:stCondLst>
                                  <p:childTnLst>
                                    <p:set>
                                      <p:cBhvr>
                                        <p:cTn id="44" dur="1" fill="hold">
                                          <p:stCondLst>
                                            <p:cond delay="499"/>
                                          </p:stCondLst>
                                        </p:cTn>
                                        <p:tgtEl>
                                          <p:spTgt spid="2"/>
                                        </p:tgtEl>
                                        <p:attrNameLst>
                                          <p:attrName>style.visibility</p:attrName>
                                        </p:attrNameLst>
                                      </p:cBhvr>
                                      <p:to>
                                        <p:strVal val="visible"/>
                                      </p:to>
                                    </p:set>
                                  </p:childTnLst>
                                </p:cTn>
                              </p:par>
                            </p:childTnLst>
                          </p:cTn>
                        </p:par>
                        <p:par>
                          <p:cTn id="45" fill="hold" nodeType="afterGroup">
                            <p:stCondLst>
                              <p:cond delay="2000"/>
                            </p:stCondLst>
                            <p:childTnLst>
                              <p:par>
                                <p:cTn id="46" presetID="1" presetClass="entr" presetSubtype="0" fill="hold" grpId="0" nodeType="afterEffect">
                                  <p:stCondLst>
                                    <p:cond delay="0"/>
                                  </p:stCondLst>
                                  <p:childTnLst>
                                    <p:set>
                                      <p:cBhvr>
                                        <p:cTn id="47" dur="1" fill="hold">
                                          <p:stCondLst>
                                            <p:cond delay="499"/>
                                          </p:stCondLst>
                                        </p:cTn>
                                        <p:tgtEl>
                                          <p:spTgt spid="11290"/>
                                        </p:tgtEl>
                                        <p:attrNameLst>
                                          <p:attrName>style.visibility</p:attrName>
                                        </p:attrNameLst>
                                      </p:cBhvr>
                                      <p:to>
                                        <p:strVal val="visible"/>
                                      </p:to>
                                    </p:set>
                                  </p:childTnLst>
                                </p:cTn>
                              </p:par>
                            </p:childTnLst>
                          </p:cTn>
                        </p:par>
                        <p:par>
                          <p:cTn id="48" fill="hold" nodeType="afterGroup">
                            <p:stCondLst>
                              <p:cond delay="2500"/>
                            </p:stCondLst>
                            <p:childTnLst>
                              <p:par>
                                <p:cTn id="49" presetID="1" presetClass="entr" presetSubtype="0" fill="hold" grpId="0" nodeType="afterEffect">
                                  <p:stCondLst>
                                    <p:cond delay="0"/>
                                  </p:stCondLst>
                                  <p:childTnLst>
                                    <p:set>
                                      <p:cBhvr>
                                        <p:cTn id="50" dur="1" fill="hold">
                                          <p:stCondLst>
                                            <p:cond delay="499"/>
                                          </p:stCondLst>
                                        </p:cTn>
                                        <p:tgtEl>
                                          <p:spTgt spid="11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advAuto="1000"/>
      <p:bldP spid="11290" grpId="0" animBg="1"/>
      <p:bldP spid="11291"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Номер слайда 5"/>
          <p:cNvSpPr>
            <a:spLocks noGrp="1"/>
          </p:cNvSpPr>
          <p:nvPr>
            <p:ph type="sldNum" sz="quarter" idx="12"/>
          </p:nvPr>
        </p:nvSpPr>
        <p:spPr>
          <a:noFill/>
          <a:ln>
            <a:miter lim="800000"/>
            <a:headEnd/>
            <a:tailEnd/>
          </a:ln>
        </p:spPr>
        <p:txBody>
          <a:bodyPr/>
          <a:lstStyle/>
          <a:p>
            <a:fld id="{7FB77642-5D5B-4D0C-B35B-802DA368175A}" type="slidenum">
              <a:rPr lang="ru-RU" smtClean="0"/>
              <a:pPr/>
              <a:t>30</a:t>
            </a:fld>
            <a:endParaRPr lang="ru-RU" smtClean="0"/>
          </a:p>
        </p:txBody>
      </p:sp>
      <p:sp>
        <p:nvSpPr>
          <p:cNvPr id="12290" name="Rectangle 2"/>
          <p:cNvSpPr>
            <a:spLocks noGrp="1" noChangeArrowheads="1"/>
          </p:cNvSpPr>
          <p:nvPr>
            <p:ph type="title"/>
          </p:nvPr>
        </p:nvSpPr>
        <p:spPr>
          <a:xfrm>
            <a:off x="685800" y="-228600"/>
            <a:ext cx="7772400" cy="1219200"/>
          </a:xfrm>
        </p:spPr>
        <p:txBody>
          <a:bodyPr/>
          <a:lstStyle/>
          <a:p>
            <a:pPr eaLnBrk="1" hangingPunct="1">
              <a:defRPr/>
            </a:pPr>
            <a:r>
              <a:rPr lang="ru-RU" sz="3200" b="1" smtClean="0">
                <a:solidFill>
                  <a:srgbClr val="3333FF"/>
                </a:solidFill>
                <a:effectLst>
                  <a:outerShdw blurRad="38100" dist="38100" dir="2700000" algn="tl">
                    <a:srgbClr val="C0C0C0"/>
                  </a:outerShdw>
                </a:effectLst>
              </a:rPr>
              <a:t>Инвестиции в запасы</a:t>
            </a:r>
          </a:p>
        </p:txBody>
      </p:sp>
      <p:sp>
        <p:nvSpPr>
          <p:cNvPr id="12291" name="Rectangle 3"/>
          <p:cNvSpPr>
            <a:spLocks noGrp="1" noChangeArrowheads="1"/>
          </p:cNvSpPr>
          <p:nvPr>
            <p:ph type="body" idx="1"/>
          </p:nvPr>
        </p:nvSpPr>
        <p:spPr>
          <a:xfrm>
            <a:off x="0" y="762000"/>
            <a:ext cx="9067800" cy="3962400"/>
          </a:xfrm>
          <a:extLst/>
        </p:spPr>
        <p:txBody>
          <a:bodyPr/>
          <a:lstStyle/>
          <a:p>
            <a:pPr algn="just" eaLnBrk="1" hangingPunct="1">
              <a:spcBef>
                <a:spcPct val="0"/>
              </a:spcBef>
              <a:buFontTx/>
              <a:buNone/>
              <a:defRPr/>
            </a:pPr>
            <a:r>
              <a:rPr lang="ru-RU" sz="2400" smtClean="0"/>
              <a:t>Три первые компонента инвестиционных расходов образуют </a:t>
            </a:r>
            <a:r>
              <a:rPr lang="ru-RU" sz="2400" b="1" i="1" smtClean="0">
                <a:solidFill>
                  <a:schemeClr val="accent2"/>
                </a:solidFill>
              </a:rPr>
              <a:t>фиксированные инвестиции</a:t>
            </a:r>
            <a:r>
              <a:rPr lang="en-US" sz="2400" i="1" smtClean="0"/>
              <a:t>.</a:t>
            </a:r>
          </a:p>
          <a:p>
            <a:pPr algn="just" eaLnBrk="1" hangingPunct="1">
              <a:spcBef>
                <a:spcPct val="0"/>
              </a:spcBef>
              <a:buFontTx/>
              <a:buNone/>
              <a:defRPr/>
            </a:pPr>
            <a:r>
              <a:rPr lang="ru-RU" sz="2400" b="1" i="1" smtClean="0">
                <a:solidFill>
                  <a:schemeClr val="accent2"/>
                </a:solidFill>
                <a:effectLst>
                  <a:outerShdw blurRad="38100" dist="38100" dir="2700000" algn="tl">
                    <a:srgbClr val="C0C0C0"/>
                  </a:outerShdw>
                </a:effectLst>
              </a:rPr>
              <a:t>Инвестиции в запасы</a:t>
            </a:r>
            <a:r>
              <a:rPr lang="en-US" sz="2400" i="1" smtClean="0"/>
              <a:t> </a:t>
            </a:r>
            <a:r>
              <a:rPr lang="en-US" sz="2400" smtClean="0"/>
              <a:t>(I</a:t>
            </a:r>
            <a:r>
              <a:rPr lang="en-US" sz="2400" baseline="-25000" smtClean="0"/>
              <a:t>inv</a:t>
            </a:r>
            <a:r>
              <a:rPr lang="en-US" sz="2400" smtClean="0"/>
              <a:t>)</a:t>
            </a:r>
            <a:r>
              <a:rPr lang="en-US" sz="2400" baseline="-25000" smtClean="0"/>
              <a:t> </a:t>
            </a:r>
            <a:r>
              <a:rPr lang="ru-RU" sz="2400" smtClean="0"/>
              <a:t>представляет собой</a:t>
            </a:r>
            <a:r>
              <a:rPr lang="ru-RU" sz="2400" baseline="-25000" smtClean="0"/>
              <a:t>  </a:t>
            </a:r>
            <a:r>
              <a:rPr lang="ru-RU" sz="2400" smtClean="0"/>
              <a:t>ежегодные чистые изменения товарно-материальных запасов фирм, которые включают</a:t>
            </a:r>
            <a:r>
              <a:rPr lang="en-US" sz="2400" smtClean="0">
                <a:solidFill>
                  <a:schemeClr val="tx2"/>
                </a:solidFill>
              </a:rPr>
              <a:t>: </a:t>
            </a:r>
          </a:p>
          <a:p>
            <a:pPr lvl="1" algn="just" eaLnBrk="1" hangingPunct="1">
              <a:spcBef>
                <a:spcPct val="0"/>
              </a:spcBef>
              <a:defRPr/>
            </a:pPr>
            <a:r>
              <a:rPr lang="ru-RU" sz="2400" b="1" smtClean="0">
                <a:solidFill>
                  <a:schemeClr val="tx2"/>
                </a:solidFill>
              </a:rPr>
              <a:t>сырье и материалы</a:t>
            </a:r>
            <a:r>
              <a:rPr lang="en-US" sz="2400" b="1" smtClean="0">
                <a:solidFill>
                  <a:schemeClr val="tx2"/>
                </a:solidFill>
              </a:rPr>
              <a:t>;</a:t>
            </a:r>
          </a:p>
          <a:p>
            <a:pPr lvl="1" algn="just" eaLnBrk="1" hangingPunct="1">
              <a:spcBef>
                <a:spcPct val="0"/>
              </a:spcBef>
              <a:defRPr/>
            </a:pPr>
            <a:r>
              <a:rPr lang="ru-RU" sz="2400" b="1" smtClean="0">
                <a:solidFill>
                  <a:schemeClr val="tx2"/>
                </a:solidFill>
              </a:rPr>
              <a:t>незавершенное производство</a:t>
            </a:r>
            <a:r>
              <a:rPr lang="en-US" sz="2400" b="1" smtClean="0">
                <a:solidFill>
                  <a:schemeClr val="tx2"/>
                </a:solidFill>
              </a:rPr>
              <a:t>;</a:t>
            </a:r>
          </a:p>
          <a:p>
            <a:pPr lvl="1" algn="just" eaLnBrk="1" hangingPunct="1">
              <a:spcBef>
                <a:spcPct val="0"/>
              </a:spcBef>
              <a:defRPr/>
            </a:pPr>
            <a:r>
              <a:rPr lang="ru-RU" sz="2400" b="1" smtClean="0">
                <a:solidFill>
                  <a:schemeClr val="tx2"/>
                </a:solidFill>
              </a:rPr>
              <a:t>непроданную продукцию.</a:t>
            </a:r>
            <a:r>
              <a:rPr lang="en-US" sz="2400" b="1" smtClean="0">
                <a:solidFill>
                  <a:schemeClr val="tx2"/>
                </a:solidFill>
              </a:rPr>
              <a:t> </a:t>
            </a:r>
          </a:p>
          <a:p>
            <a:pPr algn="just" eaLnBrk="1" hangingPunct="1">
              <a:buFontTx/>
              <a:buNone/>
              <a:defRPr/>
            </a:pPr>
            <a:r>
              <a:rPr lang="en-US" sz="2400" smtClean="0">
                <a:solidFill>
                  <a:schemeClr val="tx2"/>
                </a:solidFill>
              </a:rPr>
              <a:t>	</a:t>
            </a:r>
            <a:r>
              <a:rPr lang="ru-RU" sz="2400" smtClean="0">
                <a:solidFill>
                  <a:schemeClr val="tx2"/>
                </a:solidFill>
              </a:rPr>
              <a:t>Если изменения запасов </a:t>
            </a:r>
            <a:r>
              <a:rPr lang="ru-RU" sz="2400" b="1" i="1" smtClean="0">
                <a:solidFill>
                  <a:schemeClr val="accent2"/>
                </a:solidFill>
                <a:effectLst>
                  <a:outerShdw blurRad="38100" dist="38100" dir="2700000" algn="tl">
                    <a:srgbClr val="C0C0C0"/>
                  </a:outerShdw>
                </a:effectLst>
              </a:rPr>
              <a:t>положительно</a:t>
            </a:r>
            <a:r>
              <a:rPr lang="en-US" sz="2400" smtClean="0">
                <a:solidFill>
                  <a:schemeClr val="tx2"/>
                </a:solidFill>
              </a:rPr>
              <a:t> </a:t>
            </a:r>
            <a:r>
              <a:rPr lang="en-US" sz="2400" smtClean="0">
                <a:solidFill>
                  <a:schemeClr val="tx2"/>
                </a:solidFill>
                <a:sym typeface="Symbol" pitchFamily="18" charset="2"/>
              </a:rPr>
              <a:t> I   </a:t>
            </a:r>
            <a:r>
              <a:rPr lang="ru-RU" sz="2400" b="1" smtClean="0">
                <a:solidFill>
                  <a:srgbClr val="3333CC"/>
                </a:solidFill>
                <a:sym typeface="Symbol" pitchFamily="18" charset="2"/>
              </a:rPr>
              <a:t>ВВП</a:t>
            </a:r>
            <a:r>
              <a:rPr lang="en-US" sz="2400" b="1" smtClean="0">
                <a:solidFill>
                  <a:srgbClr val="3333CC"/>
                </a:solidFill>
                <a:sym typeface="Symbol" pitchFamily="18" charset="2"/>
              </a:rPr>
              <a:t> </a:t>
            </a:r>
            <a:r>
              <a:rPr lang="en-US" sz="2400" smtClean="0">
                <a:solidFill>
                  <a:schemeClr val="tx2"/>
                </a:solidFill>
                <a:sym typeface="Symbol" pitchFamily="18" charset="2"/>
              </a:rPr>
              <a:t>;</a:t>
            </a:r>
          </a:p>
          <a:p>
            <a:pPr algn="just" eaLnBrk="1" hangingPunct="1">
              <a:lnSpc>
                <a:spcPct val="90000"/>
              </a:lnSpc>
              <a:buFontTx/>
              <a:buNone/>
              <a:defRPr/>
            </a:pPr>
            <a:r>
              <a:rPr lang="en-US" sz="2400" smtClean="0">
                <a:solidFill>
                  <a:schemeClr val="tx2"/>
                </a:solidFill>
                <a:sym typeface="Symbol" pitchFamily="18" charset="2"/>
              </a:rPr>
              <a:t>	</a:t>
            </a:r>
            <a:r>
              <a:rPr lang="ru-RU" sz="2400" smtClean="0">
                <a:solidFill>
                  <a:schemeClr val="tx2"/>
                </a:solidFill>
              </a:rPr>
              <a:t>Если изменения запасов </a:t>
            </a:r>
            <a:r>
              <a:rPr lang="ru-RU" sz="2400" b="1" i="1" smtClean="0">
                <a:solidFill>
                  <a:schemeClr val="accent2"/>
                </a:solidFill>
                <a:effectLst>
                  <a:outerShdw blurRad="38100" dist="38100" dir="2700000" algn="tl">
                    <a:srgbClr val="C0C0C0"/>
                  </a:outerShdw>
                </a:effectLst>
              </a:rPr>
              <a:t>отрицательно</a:t>
            </a:r>
            <a:r>
              <a:rPr lang="en-US" sz="2400" smtClean="0">
                <a:solidFill>
                  <a:schemeClr val="tx2"/>
                </a:solidFill>
              </a:rPr>
              <a:t> </a:t>
            </a:r>
            <a:r>
              <a:rPr lang="en-US" sz="2400" smtClean="0">
                <a:solidFill>
                  <a:schemeClr val="tx2"/>
                </a:solidFill>
                <a:sym typeface="Symbol" pitchFamily="18" charset="2"/>
              </a:rPr>
              <a:t> I   </a:t>
            </a:r>
            <a:r>
              <a:rPr lang="ru-RU" sz="2400" b="1" smtClean="0">
                <a:solidFill>
                  <a:srgbClr val="3333CC"/>
                </a:solidFill>
                <a:sym typeface="Symbol" pitchFamily="18" charset="2"/>
              </a:rPr>
              <a:t>ВВП</a:t>
            </a:r>
            <a:r>
              <a:rPr lang="en-US" sz="2400" b="1" smtClean="0">
                <a:solidFill>
                  <a:srgbClr val="3333CC"/>
                </a:solidFill>
                <a:sym typeface="Symbol" pitchFamily="18" charset="2"/>
              </a:rPr>
              <a:t> </a:t>
            </a:r>
          </a:p>
          <a:p>
            <a:pPr algn="just" eaLnBrk="1" hangingPunct="1">
              <a:lnSpc>
                <a:spcPct val="90000"/>
              </a:lnSpc>
              <a:buFontTx/>
              <a:buNone/>
              <a:defRPr/>
            </a:pPr>
            <a:endParaRPr lang="ru-RU" sz="2400" smtClean="0">
              <a:solidFill>
                <a:schemeClr val="tx2"/>
              </a:solidFill>
              <a:sym typeface="Symbol" pitchFamily="18" charset="2"/>
            </a:endParaRPr>
          </a:p>
        </p:txBody>
      </p:sp>
      <p:sp>
        <p:nvSpPr>
          <p:cNvPr id="12329" name="Text Box 41"/>
          <p:cNvSpPr txBox="1">
            <a:spLocks noChangeArrowheads="1"/>
          </p:cNvSpPr>
          <p:nvPr/>
        </p:nvSpPr>
        <p:spPr bwMode="auto">
          <a:xfrm>
            <a:off x="76200" y="4572000"/>
            <a:ext cx="3200400" cy="457200"/>
          </a:xfrm>
          <a:prstGeom prst="rect">
            <a:avLst/>
          </a:prstGeom>
          <a:noFill/>
          <a:ln w="9525">
            <a:noFill/>
            <a:miter lim="800000"/>
            <a:headEnd/>
            <a:tailEnd/>
          </a:ln>
        </p:spPr>
        <p:txBody>
          <a:bodyPr>
            <a:spAutoFit/>
          </a:bodyPr>
          <a:lstStyle/>
          <a:p>
            <a:pPr>
              <a:spcBef>
                <a:spcPct val="50000"/>
              </a:spcBef>
            </a:pPr>
            <a:r>
              <a:rPr lang="ru-RU" u="sng"/>
              <a:t>Пример</a:t>
            </a:r>
          </a:p>
        </p:txBody>
      </p:sp>
      <p:graphicFrame>
        <p:nvGraphicFramePr>
          <p:cNvPr id="12353" name="Group 65"/>
          <p:cNvGraphicFramePr>
            <a:graphicFrameLocks noGrp="1"/>
          </p:cNvGraphicFramePr>
          <p:nvPr/>
        </p:nvGraphicFramePr>
        <p:xfrm>
          <a:off x="539750" y="5084763"/>
          <a:ext cx="2335213" cy="1645920"/>
        </p:xfrm>
        <a:graphic>
          <a:graphicData uri="http://schemas.openxmlformats.org/drawingml/2006/table">
            <a:tbl>
              <a:tblPr/>
              <a:tblGrid>
                <a:gridCol w="1182688">
                  <a:extLst>
                    <a:ext uri="{9D8B030D-6E8A-4147-A177-3AD203B41FA5}">
                      <a16:colId xmlns:a16="http://schemas.microsoft.com/office/drawing/2014/main" val="20000"/>
                    </a:ext>
                  </a:extLst>
                </a:gridCol>
                <a:gridCol w="1152525">
                  <a:extLst>
                    <a:ext uri="{9D8B030D-6E8A-4147-A177-3AD203B41FA5}">
                      <a16:colId xmlns:a16="http://schemas.microsoft.com/office/drawing/2014/main" val="20001"/>
                    </a:ext>
                  </a:extLst>
                </a:gridCol>
              </a:tblGrid>
              <a:tr h="3683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0" i="1" u="none" strike="noStrike" cap="none" normalizeH="0" baseline="0" smtClean="0">
                          <a:ln>
                            <a:noFill/>
                          </a:ln>
                          <a:solidFill>
                            <a:schemeClr val="tx2"/>
                          </a:solidFill>
                          <a:effectLst/>
                          <a:latin typeface="Times New Roman" pitchFamily="18" charset="0"/>
                        </a:rPr>
                        <a:t>Начало года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Конец </a:t>
                      </a:r>
                    </a:p>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года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8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2"/>
                          </a:solidFill>
                          <a:effectLst/>
                          <a:latin typeface="Times New Roman" pitchFamily="18" charset="0"/>
                        </a:rPr>
                        <a:t>$100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2"/>
                          </a:solidFill>
                          <a:effectLst/>
                          <a:latin typeface="Times New Roman" pitchFamily="18" charset="0"/>
                        </a:rPr>
                        <a:t>$100</a:t>
                      </a:r>
                      <a:endParaRPr kumimoji="0" lang="ru-RU" sz="2400" b="0" i="0" u="none" strike="noStrike" cap="none" normalizeH="0" baseline="0" smtClean="0">
                        <a:ln>
                          <a:noFill/>
                        </a:ln>
                        <a:solidFill>
                          <a:schemeClr val="tx2"/>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2"/>
                          </a:solidFill>
                          <a:effectLst/>
                          <a:latin typeface="Times New Roman" pitchFamily="18" charset="0"/>
                        </a:rPr>
                        <a:t>$120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2"/>
                          </a:solidFill>
                          <a:effectLst/>
                          <a:latin typeface="Times New Roman" pitchFamily="18" charset="0"/>
                        </a:rPr>
                        <a:t>$70</a:t>
                      </a:r>
                      <a:endParaRPr kumimoji="0" lang="ru-RU" sz="2400" b="0" i="0" u="none" strike="noStrike" cap="none" normalizeH="0" baseline="0" smtClean="0">
                        <a:ln>
                          <a:noFill/>
                        </a:ln>
                        <a:solidFill>
                          <a:schemeClr val="tx2"/>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348" name="Text Box 60"/>
          <p:cNvSpPr txBox="1">
            <a:spLocks noChangeArrowheads="1"/>
          </p:cNvSpPr>
          <p:nvPr/>
        </p:nvSpPr>
        <p:spPr bwMode="auto">
          <a:xfrm>
            <a:off x="2916238" y="5734050"/>
            <a:ext cx="5867400" cy="457200"/>
          </a:xfrm>
          <a:prstGeom prst="rect">
            <a:avLst/>
          </a:prstGeom>
          <a:solidFill>
            <a:schemeClr val="bg1"/>
          </a:solidFill>
          <a:ln>
            <a:noFill/>
          </a:ln>
          <a:effectLst/>
          <a:extLst/>
        </p:spPr>
        <p:txBody>
          <a:bodyPr>
            <a:spAutoFit/>
          </a:bodyPr>
          <a:lstStyle/>
          <a:p>
            <a:pPr>
              <a:spcBef>
                <a:spcPct val="50000"/>
              </a:spcBef>
              <a:defRPr/>
            </a:pPr>
            <a:r>
              <a:rPr lang="en-US">
                <a:solidFill>
                  <a:schemeClr val="tx2"/>
                </a:solidFill>
                <a:sym typeface="Symbol" pitchFamily="18" charset="2"/>
              </a:rPr>
              <a:t></a:t>
            </a:r>
            <a:r>
              <a:rPr lang="en-US">
                <a:solidFill>
                  <a:schemeClr val="tx2"/>
                </a:solidFill>
              </a:rPr>
              <a:t>  </a:t>
            </a:r>
            <a:r>
              <a:rPr lang="en-US"/>
              <a:t>I</a:t>
            </a:r>
            <a:r>
              <a:rPr lang="en-US" baseline="-25000"/>
              <a:t>inv </a:t>
            </a:r>
            <a:r>
              <a:rPr lang="en-US"/>
              <a:t>= </a:t>
            </a:r>
            <a:r>
              <a:rPr lang="en-US" b="1">
                <a:solidFill>
                  <a:schemeClr val="accent2"/>
                </a:solidFill>
                <a:effectLst>
                  <a:outerShdw blurRad="38100" dist="38100" dir="2700000" algn="tl">
                    <a:srgbClr val="C0C0C0"/>
                  </a:outerShdw>
                </a:effectLst>
              </a:rPr>
              <a:t>+</a:t>
            </a:r>
            <a:r>
              <a:rPr lang="en-US" b="1" baseline="-25000">
                <a:solidFill>
                  <a:schemeClr val="accent2"/>
                </a:solidFill>
                <a:effectLst>
                  <a:outerShdw blurRad="38100" dist="38100" dir="2700000" algn="tl">
                    <a:srgbClr val="C0C0C0"/>
                  </a:outerShdw>
                </a:effectLst>
              </a:rPr>
              <a:t> </a:t>
            </a:r>
            <a:r>
              <a:rPr lang="en-US" b="1">
                <a:solidFill>
                  <a:schemeClr val="accent2"/>
                </a:solidFill>
                <a:effectLst>
                  <a:outerShdw blurRad="38100" dist="38100" dir="2700000" algn="tl">
                    <a:srgbClr val="C0C0C0"/>
                  </a:outerShdw>
                </a:effectLst>
              </a:rPr>
              <a:t>$20</a:t>
            </a:r>
            <a:r>
              <a:rPr lang="en-US">
                <a:solidFill>
                  <a:schemeClr val="tx2"/>
                </a:solidFill>
              </a:rPr>
              <a:t>  </a:t>
            </a:r>
            <a:r>
              <a:rPr lang="en-US">
                <a:solidFill>
                  <a:schemeClr val="tx2"/>
                </a:solidFill>
                <a:sym typeface="Symbol" pitchFamily="18" charset="2"/>
              </a:rPr>
              <a:t></a:t>
            </a:r>
            <a:r>
              <a:rPr lang="en-US">
                <a:solidFill>
                  <a:schemeClr val="tx2"/>
                </a:solidFill>
              </a:rPr>
              <a:t>  </a:t>
            </a:r>
            <a:r>
              <a:rPr lang="ru-RU">
                <a:solidFill>
                  <a:schemeClr val="tx2"/>
                </a:solidFill>
              </a:rPr>
              <a:t>увеличение ВВП на</a:t>
            </a:r>
            <a:r>
              <a:rPr lang="en-US">
                <a:solidFill>
                  <a:schemeClr val="tx2"/>
                </a:solidFill>
              </a:rPr>
              <a:t> $20 </a:t>
            </a:r>
            <a:endParaRPr lang="ru-RU">
              <a:solidFill>
                <a:schemeClr val="tx2"/>
              </a:solidFill>
            </a:endParaRPr>
          </a:p>
        </p:txBody>
      </p:sp>
      <p:sp>
        <p:nvSpPr>
          <p:cNvPr id="12349" name="Text Box 61"/>
          <p:cNvSpPr txBox="1">
            <a:spLocks noChangeArrowheads="1"/>
          </p:cNvSpPr>
          <p:nvPr/>
        </p:nvSpPr>
        <p:spPr bwMode="auto">
          <a:xfrm>
            <a:off x="2916238" y="6165850"/>
            <a:ext cx="5943600" cy="457200"/>
          </a:xfrm>
          <a:prstGeom prst="rect">
            <a:avLst/>
          </a:prstGeom>
          <a:solidFill>
            <a:schemeClr val="bg1"/>
          </a:solidFill>
          <a:ln>
            <a:noFill/>
          </a:ln>
          <a:effectLst/>
          <a:extLst/>
        </p:spPr>
        <p:txBody>
          <a:bodyPr>
            <a:spAutoFit/>
          </a:bodyPr>
          <a:lstStyle/>
          <a:p>
            <a:pPr>
              <a:spcBef>
                <a:spcPct val="50000"/>
              </a:spcBef>
              <a:defRPr/>
            </a:pPr>
            <a:r>
              <a:rPr lang="en-US">
                <a:solidFill>
                  <a:schemeClr val="tx2"/>
                </a:solidFill>
                <a:sym typeface="Symbol" pitchFamily="18" charset="2"/>
              </a:rPr>
              <a:t></a:t>
            </a:r>
            <a:r>
              <a:rPr lang="en-US">
                <a:solidFill>
                  <a:schemeClr val="tx2"/>
                </a:solidFill>
              </a:rPr>
              <a:t>  </a:t>
            </a:r>
            <a:r>
              <a:rPr lang="en-US"/>
              <a:t>I</a:t>
            </a:r>
            <a:r>
              <a:rPr lang="en-US" baseline="-25000"/>
              <a:t>inv </a:t>
            </a:r>
            <a:r>
              <a:rPr lang="en-US"/>
              <a:t>= </a:t>
            </a:r>
            <a:r>
              <a:rPr lang="en-US" b="1">
                <a:solidFill>
                  <a:schemeClr val="accent2"/>
                </a:solidFill>
                <a:effectLst>
                  <a:outerShdw blurRad="38100" dist="38100" dir="2700000" algn="tl">
                    <a:srgbClr val="C0C0C0"/>
                  </a:outerShdw>
                </a:effectLst>
                <a:cs typeface="Times New Roman" pitchFamily="18" charset="0"/>
              </a:rPr>
              <a:t>–</a:t>
            </a:r>
            <a:r>
              <a:rPr lang="en-US" b="1" baseline="-25000">
                <a:solidFill>
                  <a:schemeClr val="accent2"/>
                </a:solidFill>
                <a:effectLst>
                  <a:outerShdw blurRad="38100" dist="38100" dir="2700000" algn="tl">
                    <a:srgbClr val="C0C0C0"/>
                  </a:outerShdw>
                </a:effectLst>
              </a:rPr>
              <a:t> </a:t>
            </a:r>
            <a:r>
              <a:rPr lang="en-US" b="1">
                <a:solidFill>
                  <a:schemeClr val="accent2"/>
                </a:solidFill>
                <a:effectLst>
                  <a:outerShdw blurRad="38100" dist="38100" dir="2700000" algn="tl">
                    <a:srgbClr val="C0C0C0"/>
                  </a:outerShdw>
                </a:effectLst>
              </a:rPr>
              <a:t>$30</a:t>
            </a:r>
            <a:r>
              <a:rPr lang="en-US">
                <a:solidFill>
                  <a:schemeClr val="tx2"/>
                </a:solidFill>
              </a:rPr>
              <a:t>  </a:t>
            </a:r>
            <a:r>
              <a:rPr lang="en-US">
                <a:solidFill>
                  <a:schemeClr val="tx2"/>
                </a:solidFill>
                <a:sym typeface="Symbol" pitchFamily="18" charset="2"/>
              </a:rPr>
              <a:t></a:t>
            </a:r>
            <a:r>
              <a:rPr lang="en-US">
                <a:solidFill>
                  <a:schemeClr val="tx2"/>
                </a:solidFill>
              </a:rPr>
              <a:t>  </a:t>
            </a:r>
            <a:r>
              <a:rPr lang="ru-RU">
                <a:solidFill>
                  <a:schemeClr val="tx2"/>
                </a:solidFill>
              </a:rPr>
              <a:t>сокращение ВВП на </a:t>
            </a:r>
            <a:r>
              <a:rPr lang="en-US">
                <a:solidFill>
                  <a:schemeClr val="tx2"/>
                </a:solidFill>
              </a:rPr>
              <a:t>$30 </a:t>
            </a:r>
            <a:endParaRPr lang="ru-RU">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100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ox(out)">
                                      <p:cBhvr>
                                        <p:cTn id="7" dur="500"/>
                                        <p:tgtEl>
                                          <p:spTgt spid="12291">
                                            <p:txEl>
                                              <p:pRg st="0" end="0"/>
                                            </p:txEl>
                                          </p:spTgt>
                                        </p:tgtEl>
                                      </p:cBhvr>
                                    </p:animEffect>
                                  </p:childTnLst>
                                </p:cTn>
                              </p:par>
                            </p:childTnLst>
                          </p:cTn>
                        </p:par>
                        <p:par>
                          <p:cTn id="8" fill="hold" nodeType="afterGroup">
                            <p:stCondLst>
                              <p:cond delay="1500"/>
                            </p:stCondLst>
                            <p:childTnLst>
                              <p:par>
                                <p:cTn id="9" presetID="4" presetClass="entr" presetSubtype="32" fill="hold" grpId="0" nodeType="afterEffect">
                                  <p:stCondLst>
                                    <p:cond delay="1000"/>
                                  </p:stCondLst>
                                  <p:childTnLst>
                                    <p:set>
                                      <p:cBhvr>
                                        <p:cTn id="10" dur="1" fill="hold">
                                          <p:stCondLst>
                                            <p:cond delay="0"/>
                                          </p:stCondLst>
                                        </p:cTn>
                                        <p:tgtEl>
                                          <p:spTgt spid="12291">
                                            <p:txEl>
                                              <p:pRg st="1" end="1"/>
                                            </p:txEl>
                                          </p:spTgt>
                                        </p:tgtEl>
                                        <p:attrNameLst>
                                          <p:attrName>style.visibility</p:attrName>
                                        </p:attrNameLst>
                                      </p:cBhvr>
                                      <p:to>
                                        <p:strVal val="visible"/>
                                      </p:to>
                                    </p:set>
                                    <p:animEffect transition="in" filter="box(out)">
                                      <p:cBhvr>
                                        <p:cTn id="11" dur="500"/>
                                        <p:tgtEl>
                                          <p:spTgt spid="12291">
                                            <p:txEl>
                                              <p:pRg st="1" end="1"/>
                                            </p:txEl>
                                          </p:spTgt>
                                        </p:tgtEl>
                                      </p:cBhvr>
                                    </p:animEffect>
                                  </p:childTnLst>
                                </p:cTn>
                              </p:par>
                              <p:par>
                                <p:cTn id="12" presetID="4" presetClass="entr" presetSubtype="32" fill="hold" grpId="0" nodeType="withEffect">
                                  <p:stCondLst>
                                    <p:cond delay="1000"/>
                                  </p:stCondLst>
                                  <p:childTnLst>
                                    <p:set>
                                      <p:cBhvr>
                                        <p:cTn id="13" dur="1" fill="hold">
                                          <p:stCondLst>
                                            <p:cond delay="0"/>
                                          </p:stCondLst>
                                        </p:cTn>
                                        <p:tgtEl>
                                          <p:spTgt spid="12291">
                                            <p:txEl>
                                              <p:pRg st="2" end="2"/>
                                            </p:txEl>
                                          </p:spTgt>
                                        </p:tgtEl>
                                        <p:attrNameLst>
                                          <p:attrName>style.visibility</p:attrName>
                                        </p:attrNameLst>
                                      </p:cBhvr>
                                      <p:to>
                                        <p:strVal val="visible"/>
                                      </p:to>
                                    </p:set>
                                    <p:animEffect transition="in" filter="box(out)">
                                      <p:cBhvr>
                                        <p:cTn id="14" dur="500"/>
                                        <p:tgtEl>
                                          <p:spTgt spid="12291">
                                            <p:txEl>
                                              <p:pRg st="2" end="2"/>
                                            </p:txEl>
                                          </p:spTgt>
                                        </p:tgtEl>
                                      </p:cBhvr>
                                    </p:animEffect>
                                  </p:childTnLst>
                                </p:cTn>
                              </p:par>
                              <p:par>
                                <p:cTn id="15" presetID="4" presetClass="entr" presetSubtype="32" fill="hold" grpId="0" nodeType="withEffect">
                                  <p:stCondLst>
                                    <p:cond delay="1000"/>
                                  </p:stCondLst>
                                  <p:childTnLst>
                                    <p:set>
                                      <p:cBhvr>
                                        <p:cTn id="16" dur="1" fill="hold">
                                          <p:stCondLst>
                                            <p:cond delay="0"/>
                                          </p:stCondLst>
                                        </p:cTn>
                                        <p:tgtEl>
                                          <p:spTgt spid="12291">
                                            <p:txEl>
                                              <p:pRg st="3" end="3"/>
                                            </p:txEl>
                                          </p:spTgt>
                                        </p:tgtEl>
                                        <p:attrNameLst>
                                          <p:attrName>style.visibility</p:attrName>
                                        </p:attrNameLst>
                                      </p:cBhvr>
                                      <p:to>
                                        <p:strVal val="visible"/>
                                      </p:to>
                                    </p:set>
                                    <p:animEffect transition="in" filter="box(out)">
                                      <p:cBhvr>
                                        <p:cTn id="17" dur="500"/>
                                        <p:tgtEl>
                                          <p:spTgt spid="12291">
                                            <p:txEl>
                                              <p:pRg st="3" end="3"/>
                                            </p:txEl>
                                          </p:spTgt>
                                        </p:tgtEl>
                                      </p:cBhvr>
                                    </p:animEffect>
                                  </p:childTnLst>
                                </p:cTn>
                              </p:par>
                              <p:par>
                                <p:cTn id="18" presetID="4" presetClass="entr" presetSubtype="32" fill="hold" grpId="0" nodeType="withEffect">
                                  <p:stCondLst>
                                    <p:cond delay="1000"/>
                                  </p:stCondLst>
                                  <p:childTnLst>
                                    <p:set>
                                      <p:cBhvr>
                                        <p:cTn id="19" dur="1" fill="hold">
                                          <p:stCondLst>
                                            <p:cond delay="0"/>
                                          </p:stCondLst>
                                        </p:cTn>
                                        <p:tgtEl>
                                          <p:spTgt spid="12291">
                                            <p:txEl>
                                              <p:pRg st="4" end="4"/>
                                            </p:txEl>
                                          </p:spTgt>
                                        </p:tgtEl>
                                        <p:attrNameLst>
                                          <p:attrName>style.visibility</p:attrName>
                                        </p:attrNameLst>
                                      </p:cBhvr>
                                      <p:to>
                                        <p:strVal val="visible"/>
                                      </p:to>
                                    </p:set>
                                    <p:animEffect transition="in" filter="box(out)">
                                      <p:cBhvr>
                                        <p:cTn id="20" dur="500"/>
                                        <p:tgtEl>
                                          <p:spTgt spid="12291">
                                            <p:txEl>
                                              <p:pRg st="4" end="4"/>
                                            </p:txEl>
                                          </p:spTgt>
                                        </p:tgtEl>
                                      </p:cBhvr>
                                    </p:animEffect>
                                  </p:childTnLst>
                                </p:cTn>
                              </p:par>
                            </p:childTnLst>
                          </p:cTn>
                        </p:par>
                        <p:par>
                          <p:cTn id="21" fill="hold" nodeType="afterGroup">
                            <p:stCondLst>
                              <p:cond delay="3000"/>
                            </p:stCondLst>
                            <p:childTnLst>
                              <p:par>
                                <p:cTn id="22" presetID="4" presetClass="entr" presetSubtype="32" fill="hold" grpId="0" nodeType="afterEffect">
                                  <p:stCondLst>
                                    <p:cond delay="1000"/>
                                  </p:stCondLst>
                                  <p:childTnLst>
                                    <p:set>
                                      <p:cBhvr>
                                        <p:cTn id="23" dur="1" fill="hold">
                                          <p:stCondLst>
                                            <p:cond delay="0"/>
                                          </p:stCondLst>
                                        </p:cTn>
                                        <p:tgtEl>
                                          <p:spTgt spid="12291">
                                            <p:txEl>
                                              <p:pRg st="5" end="5"/>
                                            </p:txEl>
                                          </p:spTgt>
                                        </p:tgtEl>
                                        <p:attrNameLst>
                                          <p:attrName>style.visibility</p:attrName>
                                        </p:attrNameLst>
                                      </p:cBhvr>
                                      <p:to>
                                        <p:strVal val="visible"/>
                                      </p:to>
                                    </p:set>
                                    <p:animEffect transition="in" filter="box(out)">
                                      <p:cBhvr>
                                        <p:cTn id="24" dur="500"/>
                                        <p:tgtEl>
                                          <p:spTgt spid="12291">
                                            <p:txEl>
                                              <p:pRg st="5" end="5"/>
                                            </p:txEl>
                                          </p:spTgt>
                                        </p:tgtEl>
                                      </p:cBhvr>
                                    </p:animEffect>
                                  </p:childTnLst>
                                </p:cTn>
                              </p:par>
                            </p:childTnLst>
                          </p:cTn>
                        </p:par>
                        <p:par>
                          <p:cTn id="25" fill="hold" nodeType="afterGroup">
                            <p:stCondLst>
                              <p:cond delay="4500"/>
                            </p:stCondLst>
                            <p:childTnLst>
                              <p:par>
                                <p:cTn id="26" presetID="4" presetClass="entr" presetSubtype="32" fill="hold" grpId="0" nodeType="afterEffect">
                                  <p:stCondLst>
                                    <p:cond delay="1000"/>
                                  </p:stCondLst>
                                  <p:childTnLst>
                                    <p:set>
                                      <p:cBhvr>
                                        <p:cTn id="27" dur="1" fill="hold">
                                          <p:stCondLst>
                                            <p:cond delay="0"/>
                                          </p:stCondLst>
                                        </p:cTn>
                                        <p:tgtEl>
                                          <p:spTgt spid="12291">
                                            <p:txEl>
                                              <p:pRg st="6" end="6"/>
                                            </p:txEl>
                                          </p:spTgt>
                                        </p:tgtEl>
                                        <p:attrNameLst>
                                          <p:attrName>style.visibility</p:attrName>
                                        </p:attrNameLst>
                                      </p:cBhvr>
                                      <p:to>
                                        <p:strVal val="visible"/>
                                      </p:to>
                                    </p:set>
                                    <p:animEffect transition="in" filter="box(out)">
                                      <p:cBhvr>
                                        <p:cTn id="28" dur="500"/>
                                        <p:tgtEl>
                                          <p:spTgt spid="12291">
                                            <p:txEl>
                                              <p:pRg st="6" end="6"/>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232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12353"/>
                                        </p:tgtEl>
                                        <p:attrNameLst>
                                          <p:attrName>style.visibility</p:attrName>
                                        </p:attrNameLst>
                                      </p:cBhvr>
                                      <p:to>
                                        <p:strVal val="visible"/>
                                      </p:to>
                                    </p:set>
                                    <p:animEffect transition="in" filter="strips(downRight)">
                                      <p:cBhvr>
                                        <p:cTn id="37" dur="500"/>
                                        <p:tgtEl>
                                          <p:spTgt spid="1235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348"/>
                                        </p:tgtEl>
                                        <p:attrNameLst>
                                          <p:attrName>style.visibility</p:attrName>
                                        </p:attrNameLst>
                                      </p:cBhvr>
                                      <p:to>
                                        <p:strVal val="visible"/>
                                      </p:to>
                                    </p:set>
                                    <p:animEffect transition="in" filter="wipe(left)">
                                      <p:cBhvr>
                                        <p:cTn id="42" dur="500"/>
                                        <p:tgtEl>
                                          <p:spTgt spid="1234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2349"/>
                                        </p:tgtEl>
                                        <p:attrNameLst>
                                          <p:attrName>style.visibility</p:attrName>
                                        </p:attrNameLst>
                                      </p:cBhvr>
                                      <p:to>
                                        <p:strVal val="visible"/>
                                      </p:to>
                                    </p:set>
                                    <p:animEffect transition="in" filter="wipe(left)">
                                      <p:cBhvr>
                                        <p:cTn id="47" dur="500"/>
                                        <p:tgtEl>
                                          <p:spTgt spid="12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advAuto="1000"/>
      <p:bldP spid="12329" grpId="0" autoUpdateAnimBg="0"/>
      <p:bldP spid="12348" grpId="0" animBg="1" autoUpdateAnimBg="0"/>
      <p:bldP spid="12349"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Номер слайда 5"/>
          <p:cNvSpPr>
            <a:spLocks noGrp="1"/>
          </p:cNvSpPr>
          <p:nvPr>
            <p:ph type="sldNum" sz="quarter" idx="12"/>
          </p:nvPr>
        </p:nvSpPr>
        <p:spPr>
          <a:noFill/>
          <a:ln>
            <a:miter lim="800000"/>
            <a:headEnd/>
            <a:tailEnd/>
          </a:ln>
        </p:spPr>
        <p:txBody>
          <a:bodyPr/>
          <a:lstStyle/>
          <a:p>
            <a:fld id="{00EEA07B-1633-4253-B527-6EF3B6079B39}" type="slidenum">
              <a:rPr lang="ru-RU" smtClean="0"/>
              <a:pPr/>
              <a:t>31</a:t>
            </a:fld>
            <a:endParaRPr lang="ru-RU" smtClean="0"/>
          </a:p>
        </p:txBody>
      </p:sp>
      <p:sp>
        <p:nvSpPr>
          <p:cNvPr id="13314" name="Rectangle 2"/>
          <p:cNvSpPr>
            <a:spLocks noGrp="1" noChangeArrowheads="1"/>
          </p:cNvSpPr>
          <p:nvPr>
            <p:ph type="title"/>
          </p:nvPr>
        </p:nvSpPr>
        <p:spPr>
          <a:xfrm>
            <a:off x="914400" y="304800"/>
            <a:ext cx="7543800" cy="609600"/>
          </a:xfrm>
        </p:spPr>
        <p:txBody>
          <a:bodyPr/>
          <a:lstStyle/>
          <a:p>
            <a:pPr eaLnBrk="1" hangingPunct="1">
              <a:defRPr/>
            </a:pPr>
            <a:r>
              <a:rPr lang="ru-RU" sz="3600" b="1" dirty="0" smtClean="0">
                <a:solidFill>
                  <a:srgbClr val="3333CC"/>
                </a:solidFill>
                <a:effectLst>
                  <a:outerShdw blurRad="38100" dist="38100" dir="2700000" algn="tl">
                    <a:srgbClr val="C0C0C0"/>
                  </a:outerShdw>
                </a:effectLst>
              </a:rPr>
              <a:t>Инвестиционные расходы </a:t>
            </a:r>
          </a:p>
        </p:txBody>
      </p:sp>
      <p:sp>
        <p:nvSpPr>
          <p:cNvPr id="13315" name="Rectangle 3"/>
          <p:cNvSpPr>
            <a:spLocks noGrp="1" noChangeArrowheads="1"/>
          </p:cNvSpPr>
          <p:nvPr>
            <p:ph type="body" idx="1"/>
          </p:nvPr>
        </p:nvSpPr>
        <p:spPr>
          <a:xfrm>
            <a:off x="609600" y="1447800"/>
            <a:ext cx="8153400" cy="4648200"/>
          </a:xfrm>
        </p:spPr>
        <p:txBody>
          <a:bodyPr/>
          <a:lstStyle/>
          <a:p>
            <a:pPr algn="just" eaLnBrk="1" hangingPunct="1">
              <a:lnSpc>
                <a:spcPct val="90000"/>
              </a:lnSpc>
              <a:buFontTx/>
              <a:buNone/>
              <a:defRPr/>
            </a:pPr>
            <a:r>
              <a:rPr lang="ru-RU" sz="2800" smtClean="0"/>
              <a:t>Инвестиции делятся на</a:t>
            </a:r>
            <a:r>
              <a:rPr lang="en-US" sz="2800" smtClean="0"/>
              <a:t>:</a:t>
            </a:r>
          </a:p>
          <a:p>
            <a:pPr algn="just" eaLnBrk="1" hangingPunct="1">
              <a:lnSpc>
                <a:spcPct val="90000"/>
              </a:lnSpc>
              <a:defRPr/>
            </a:pPr>
            <a:r>
              <a:rPr lang="ru-RU" sz="2800" b="1" smtClean="0">
                <a:solidFill>
                  <a:srgbClr val="CC3399"/>
                </a:solidFill>
                <a:effectLst>
                  <a:outerShdw blurRad="38100" dist="38100" dir="2700000" algn="tl">
                    <a:srgbClr val="C0C0C0"/>
                  </a:outerShdw>
                </a:effectLst>
              </a:rPr>
              <a:t>валовые</a:t>
            </a:r>
            <a:r>
              <a:rPr lang="en-US" sz="2800" smtClean="0"/>
              <a:t> </a:t>
            </a:r>
            <a:r>
              <a:rPr lang="ru-RU" sz="2800" smtClean="0"/>
              <a:t>инвестиции </a:t>
            </a:r>
            <a:r>
              <a:rPr lang="en-US" sz="2800" smtClean="0"/>
              <a:t>(</a:t>
            </a:r>
            <a:r>
              <a:rPr lang="en-US" sz="2800" b="1" smtClean="0">
                <a:solidFill>
                  <a:srgbClr val="CC0099"/>
                </a:solidFill>
              </a:rPr>
              <a:t>I</a:t>
            </a:r>
            <a:r>
              <a:rPr lang="en-US" sz="2800" b="1" baseline="-25000" smtClean="0">
                <a:solidFill>
                  <a:srgbClr val="CC0099"/>
                </a:solidFill>
              </a:rPr>
              <a:t>gross</a:t>
            </a:r>
            <a:r>
              <a:rPr lang="en-US" sz="2800" smtClean="0"/>
              <a:t>)</a:t>
            </a:r>
            <a:r>
              <a:rPr lang="ru-RU" sz="2800" smtClean="0"/>
              <a:t>:</a:t>
            </a:r>
            <a:endParaRPr lang="en-US" sz="2800" smtClean="0"/>
          </a:p>
          <a:p>
            <a:pPr lvl="1" algn="just" eaLnBrk="1" hangingPunct="1">
              <a:lnSpc>
                <a:spcPct val="90000"/>
              </a:lnSpc>
              <a:defRPr/>
            </a:pPr>
            <a:r>
              <a:rPr lang="ru-RU" sz="2400" b="1" smtClean="0">
                <a:solidFill>
                  <a:srgbClr val="D60093"/>
                </a:solidFill>
                <a:effectLst>
                  <a:outerShdw blurRad="38100" dist="38100" dir="2700000" algn="tl">
                    <a:srgbClr val="C0C0C0"/>
                  </a:outerShdw>
                </a:effectLst>
              </a:rPr>
              <a:t>восстановительные</a:t>
            </a:r>
            <a:r>
              <a:rPr lang="ru-RU" sz="2400" b="1" smtClean="0">
                <a:solidFill>
                  <a:srgbClr val="CC3399"/>
                </a:solidFill>
                <a:effectLst>
                  <a:outerShdw blurRad="38100" dist="38100" dir="2700000" algn="tl">
                    <a:srgbClr val="C0C0C0"/>
                  </a:outerShdw>
                </a:effectLst>
              </a:rPr>
              <a:t> </a:t>
            </a:r>
            <a:r>
              <a:rPr lang="ru-RU" sz="2400" smtClean="0"/>
              <a:t>инвестиции </a:t>
            </a:r>
            <a:r>
              <a:rPr lang="en-US" sz="2400" smtClean="0"/>
              <a:t>(</a:t>
            </a:r>
            <a:r>
              <a:rPr lang="en-US" sz="2400" smtClean="0">
                <a:solidFill>
                  <a:srgbClr val="CC3399"/>
                </a:solidFill>
              </a:rPr>
              <a:t>=</a:t>
            </a:r>
            <a:r>
              <a:rPr lang="en-US" sz="2400" smtClean="0"/>
              <a:t> </a:t>
            </a:r>
            <a:r>
              <a:rPr lang="ru-RU" sz="2400" b="1" i="1" smtClean="0">
                <a:solidFill>
                  <a:srgbClr val="D60093"/>
                </a:solidFill>
                <a:effectLst>
                  <a:outerShdw blurRad="38100" dist="38100" dir="2700000" algn="tl">
                    <a:srgbClr val="C0C0C0"/>
                  </a:outerShdw>
                </a:effectLst>
              </a:rPr>
              <a:t>амортизации</a:t>
            </a:r>
            <a:r>
              <a:rPr lang="ru-RU" sz="2400" smtClean="0"/>
              <a:t> </a:t>
            </a:r>
            <a:r>
              <a:rPr lang="en-US" sz="2400" b="1" i="1" smtClean="0">
                <a:solidFill>
                  <a:srgbClr val="CC0099"/>
                </a:solidFill>
              </a:rPr>
              <a:t>= </a:t>
            </a:r>
            <a:r>
              <a:rPr lang="ru-RU" sz="2400" b="1" i="1" smtClean="0">
                <a:solidFill>
                  <a:srgbClr val="CC0099"/>
                </a:solidFill>
                <a:effectLst>
                  <a:outerShdw blurRad="38100" dist="38100" dir="2700000" algn="tl">
                    <a:srgbClr val="C0C0C0"/>
                  </a:outerShdw>
                </a:effectLst>
              </a:rPr>
              <a:t>потребление основного капитала</a:t>
            </a:r>
            <a:r>
              <a:rPr lang="en-US" sz="2400" b="1" i="1" smtClean="0">
                <a:solidFill>
                  <a:srgbClr val="CC0099"/>
                </a:solidFill>
                <a:effectLst>
                  <a:outerShdw blurRad="38100" dist="38100" dir="2700000" algn="tl">
                    <a:srgbClr val="C0C0C0"/>
                  </a:outerShdw>
                </a:effectLst>
              </a:rPr>
              <a:t>,</a:t>
            </a:r>
            <a:r>
              <a:rPr lang="en-US" sz="2400" b="1" i="1" smtClean="0">
                <a:solidFill>
                  <a:srgbClr val="CC0099"/>
                </a:solidFill>
              </a:rPr>
              <a:t> </a:t>
            </a:r>
            <a:r>
              <a:rPr lang="en-US" sz="2400" b="1" i="1" smtClean="0">
                <a:solidFill>
                  <a:srgbClr val="CC0099"/>
                </a:solidFill>
                <a:effectLst>
                  <a:outerShdw blurRad="38100" dist="38100" dir="2700000" algn="tl">
                    <a:srgbClr val="C0C0C0"/>
                  </a:outerShdw>
                </a:effectLst>
              </a:rPr>
              <a:t>A</a:t>
            </a:r>
            <a:r>
              <a:rPr lang="en-US" sz="2400" smtClean="0"/>
              <a:t>): </a:t>
            </a:r>
            <a:r>
              <a:rPr lang="ru-RU" sz="2400" smtClean="0"/>
              <a:t>в процессе производства капитал изнашивается и должен быть заменен или отремонтирован</a:t>
            </a:r>
            <a:r>
              <a:rPr lang="en-US" sz="2400" smtClean="0"/>
              <a:t>;</a:t>
            </a:r>
          </a:p>
          <a:p>
            <a:pPr lvl="1" algn="just" eaLnBrk="1" hangingPunct="1">
              <a:lnSpc>
                <a:spcPct val="90000"/>
              </a:lnSpc>
              <a:defRPr/>
            </a:pPr>
            <a:r>
              <a:rPr lang="ru-RU" sz="2400" b="1" smtClean="0">
                <a:solidFill>
                  <a:srgbClr val="CC3399"/>
                </a:solidFill>
                <a:effectLst>
                  <a:outerShdw blurRad="38100" dist="38100" dir="2700000" algn="tl">
                    <a:srgbClr val="C0C0C0"/>
                  </a:outerShdw>
                </a:effectLst>
              </a:rPr>
              <a:t>чистые </a:t>
            </a:r>
            <a:r>
              <a:rPr lang="ru-RU" sz="2400" smtClean="0"/>
              <a:t>инвестиции</a:t>
            </a:r>
            <a:r>
              <a:rPr lang="en-US" sz="2400" smtClean="0"/>
              <a:t> (</a:t>
            </a:r>
            <a:r>
              <a:rPr lang="en-US" sz="2400" b="1" smtClean="0">
                <a:solidFill>
                  <a:srgbClr val="CC0099"/>
                </a:solidFill>
              </a:rPr>
              <a:t>I</a:t>
            </a:r>
            <a:r>
              <a:rPr lang="en-US" sz="2400" b="1" baseline="-25000" smtClean="0">
                <a:solidFill>
                  <a:srgbClr val="CC0099"/>
                </a:solidFill>
              </a:rPr>
              <a:t>ne</a:t>
            </a:r>
            <a:r>
              <a:rPr lang="en-US" sz="2400" baseline="-25000" smtClean="0">
                <a:solidFill>
                  <a:srgbClr val="CC0099"/>
                </a:solidFill>
              </a:rPr>
              <a:t>t</a:t>
            </a:r>
            <a:r>
              <a:rPr lang="en-US" sz="2400" smtClean="0"/>
              <a:t>).</a:t>
            </a:r>
          </a:p>
          <a:p>
            <a:pPr algn="just" eaLnBrk="1" hangingPunct="1">
              <a:lnSpc>
                <a:spcPct val="90000"/>
              </a:lnSpc>
              <a:buFontTx/>
              <a:buNone/>
              <a:defRPr/>
            </a:pPr>
            <a:r>
              <a:rPr lang="en-US" sz="2800" smtClean="0"/>
              <a:t>       			 </a:t>
            </a:r>
            <a:r>
              <a:rPr lang="en-US" sz="2800" b="1" i="1" smtClean="0">
                <a:solidFill>
                  <a:srgbClr val="CC3399"/>
                </a:solidFill>
                <a:effectLst>
                  <a:outerShdw blurRad="38100" dist="38100" dir="2700000" algn="tl">
                    <a:srgbClr val="C0C0C0"/>
                  </a:outerShdw>
                </a:effectLst>
              </a:rPr>
              <a:t>I</a:t>
            </a:r>
            <a:r>
              <a:rPr lang="en-US" sz="2800" b="1" i="1" baseline="-25000" smtClean="0">
                <a:solidFill>
                  <a:srgbClr val="CC3399"/>
                </a:solidFill>
                <a:effectLst>
                  <a:outerShdw blurRad="38100" dist="38100" dir="2700000" algn="tl">
                    <a:srgbClr val="C0C0C0"/>
                  </a:outerShdw>
                </a:effectLst>
              </a:rPr>
              <a:t>gross </a:t>
            </a:r>
            <a:r>
              <a:rPr lang="en-US" sz="2800" b="1" i="1" smtClean="0">
                <a:solidFill>
                  <a:srgbClr val="CC3399"/>
                </a:solidFill>
                <a:effectLst>
                  <a:outerShdw blurRad="38100" dist="38100" dir="2700000" algn="tl">
                    <a:srgbClr val="C0C0C0"/>
                  </a:outerShdw>
                </a:effectLst>
              </a:rPr>
              <a:t>=  I</a:t>
            </a:r>
            <a:r>
              <a:rPr lang="en-US" sz="2800" b="1" i="1" baseline="-25000" smtClean="0">
                <a:solidFill>
                  <a:srgbClr val="CC3399"/>
                </a:solidFill>
                <a:effectLst>
                  <a:outerShdw blurRad="38100" dist="38100" dir="2700000" algn="tl">
                    <a:srgbClr val="C0C0C0"/>
                  </a:outerShdw>
                </a:effectLst>
              </a:rPr>
              <a:t>net </a:t>
            </a:r>
            <a:r>
              <a:rPr lang="ru-RU" sz="2800" b="1" i="1" smtClean="0">
                <a:solidFill>
                  <a:srgbClr val="CC3399"/>
                </a:solidFill>
                <a:effectLst>
                  <a:outerShdw blurRad="38100" dist="38100" dir="2700000" algn="tl">
                    <a:srgbClr val="C0C0C0"/>
                  </a:outerShdw>
                </a:effectLst>
              </a:rPr>
              <a:t>+</a:t>
            </a:r>
            <a:r>
              <a:rPr lang="en-US" sz="2800" b="1" i="1" smtClean="0">
                <a:solidFill>
                  <a:srgbClr val="CC3399"/>
                </a:solidFill>
                <a:effectLst>
                  <a:outerShdw blurRad="38100" dist="38100" dir="2700000" algn="tl">
                    <a:srgbClr val="C0C0C0"/>
                  </a:outerShdw>
                </a:effectLst>
              </a:rPr>
              <a:t>A</a:t>
            </a:r>
            <a:endParaRPr lang="en-US" sz="2800" b="1" i="1" baseline="-25000" smtClean="0">
              <a:solidFill>
                <a:srgbClr val="CC3399"/>
              </a:solidFill>
              <a:effectLst>
                <a:outerShdw blurRad="38100" dist="38100" dir="2700000" algn="tl">
                  <a:srgbClr val="C0C0C0"/>
                </a:outerShdw>
              </a:effectLst>
            </a:endParaRPr>
          </a:p>
          <a:p>
            <a:pPr algn="just" eaLnBrk="1" hangingPunct="1">
              <a:lnSpc>
                <a:spcPct val="90000"/>
              </a:lnSpc>
              <a:buFontTx/>
              <a:buNone/>
              <a:defRPr/>
            </a:pPr>
            <a:r>
              <a:rPr lang="ru-RU" sz="2800" smtClean="0"/>
              <a:t>Чистые инвестиции являются основой роста запаса капитала и поэтому производственных возможностей экономики</a:t>
            </a:r>
            <a:r>
              <a:rPr lang="en-US" sz="2800" smtClean="0"/>
              <a:t>.</a:t>
            </a:r>
            <a:endParaRPr lang="ru-RU" sz="3600"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13315">
                                            <p:txEl>
                                              <p:pRg st="0" end="0"/>
                                            </p:txEl>
                                          </p:spTgt>
                                        </p:tgtEl>
                                        <p:attrNameLst>
                                          <p:attrName>style.visibility</p:attrName>
                                        </p:attrNameLst>
                                      </p:cBhvr>
                                      <p:to>
                                        <p:strVal val="visible"/>
                                      </p:to>
                                    </p:set>
                                  </p:childTnLst>
                                </p:cTn>
                              </p:par>
                            </p:childTnLst>
                          </p:cTn>
                        </p:par>
                        <p:par>
                          <p:cTn id="7" fill="hold" nodeType="afterGroup">
                            <p:stCondLst>
                              <p:cond delay="1500"/>
                            </p:stCondLst>
                            <p:childTnLst>
                              <p:par>
                                <p:cTn id="8" presetID="1" presetClass="entr" presetSubtype="0" fill="hold" grpId="0" nodeType="afterEffect">
                                  <p:stCondLst>
                                    <p:cond delay="1000"/>
                                  </p:stCondLst>
                                  <p:childTnLst>
                                    <p:set>
                                      <p:cBhvr>
                                        <p:cTn id="9" dur="1" fill="hold">
                                          <p:stCondLst>
                                            <p:cond delay="499"/>
                                          </p:stCondLst>
                                        </p:cTn>
                                        <p:tgtEl>
                                          <p:spTgt spid="13315">
                                            <p:txEl>
                                              <p:pRg st="1" end="1"/>
                                            </p:txEl>
                                          </p:spTgt>
                                        </p:tgtEl>
                                        <p:attrNameLst>
                                          <p:attrName>style.visibility</p:attrName>
                                        </p:attrNameLst>
                                      </p:cBhvr>
                                      <p:to>
                                        <p:strVal val="visible"/>
                                      </p:to>
                                    </p:set>
                                  </p:childTnLst>
                                </p:cTn>
                              </p:par>
                              <p:par>
                                <p:cTn id="10" presetID="1" presetClass="entr" presetSubtype="0" fill="hold" grpId="0" nodeType="withEffect">
                                  <p:stCondLst>
                                    <p:cond delay="1000"/>
                                  </p:stCondLst>
                                  <p:childTnLst>
                                    <p:set>
                                      <p:cBhvr>
                                        <p:cTn id="11" dur="1" fill="hold">
                                          <p:stCondLst>
                                            <p:cond delay="499"/>
                                          </p:stCondLst>
                                        </p:cTn>
                                        <p:tgtEl>
                                          <p:spTgt spid="13315">
                                            <p:txEl>
                                              <p:pRg st="2" end="2"/>
                                            </p:txEl>
                                          </p:spTgt>
                                        </p:tgtEl>
                                        <p:attrNameLst>
                                          <p:attrName>style.visibility</p:attrName>
                                        </p:attrNameLst>
                                      </p:cBhvr>
                                      <p:to>
                                        <p:strVal val="visible"/>
                                      </p:to>
                                    </p:set>
                                  </p:childTnLst>
                                </p:cTn>
                              </p:par>
                              <p:par>
                                <p:cTn id="12" presetID="1" presetClass="entr" presetSubtype="0" fill="hold" grpId="0" nodeType="withEffect">
                                  <p:stCondLst>
                                    <p:cond delay="1000"/>
                                  </p:stCondLst>
                                  <p:childTnLst>
                                    <p:set>
                                      <p:cBhvr>
                                        <p:cTn id="13" dur="1" fill="hold">
                                          <p:stCondLst>
                                            <p:cond delay="499"/>
                                          </p:stCondLst>
                                        </p:cTn>
                                        <p:tgtEl>
                                          <p:spTgt spid="13315">
                                            <p:txEl>
                                              <p:pRg st="3" end="3"/>
                                            </p:txEl>
                                          </p:spTgt>
                                        </p:tgtEl>
                                        <p:attrNameLst>
                                          <p:attrName>style.visibility</p:attrName>
                                        </p:attrNameLst>
                                      </p:cBhvr>
                                      <p:to>
                                        <p:strVal val="visible"/>
                                      </p:to>
                                    </p:set>
                                  </p:childTnLst>
                                </p:cTn>
                              </p:par>
                            </p:childTnLst>
                          </p:cTn>
                        </p:par>
                        <p:par>
                          <p:cTn id="14" fill="hold" nodeType="afterGroup">
                            <p:stCondLst>
                              <p:cond delay="3000"/>
                            </p:stCondLst>
                            <p:childTnLst>
                              <p:par>
                                <p:cTn id="15" presetID="1" presetClass="entr" presetSubtype="0" fill="hold" grpId="0" nodeType="afterEffect">
                                  <p:stCondLst>
                                    <p:cond delay="1000"/>
                                  </p:stCondLst>
                                  <p:childTnLst>
                                    <p:set>
                                      <p:cBhvr>
                                        <p:cTn id="16" dur="1" fill="hold">
                                          <p:stCondLst>
                                            <p:cond delay="499"/>
                                          </p:stCondLst>
                                        </p:cTn>
                                        <p:tgtEl>
                                          <p:spTgt spid="13315">
                                            <p:txEl>
                                              <p:pRg st="4" end="4"/>
                                            </p:txEl>
                                          </p:spTgt>
                                        </p:tgtEl>
                                        <p:attrNameLst>
                                          <p:attrName>style.visibility</p:attrName>
                                        </p:attrNameLst>
                                      </p:cBhvr>
                                      <p:to>
                                        <p:strVal val="visible"/>
                                      </p:to>
                                    </p:set>
                                  </p:childTnLst>
                                </p:cTn>
                              </p:par>
                            </p:childTnLst>
                          </p:cTn>
                        </p:par>
                        <p:par>
                          <p:cTn id="17" fill="hold" nodeType="afterGroup">
                            <p:stCondLst>
                              <p:cond delay="4500"/>
                            </p:stCondLst>
                            <p:childTnLst>
                              <p:par>
                                <p:cTn id="18" presetID="1" presetClass="entr" presetSubtype="0" fill="hold" grpId="0" nodeType="afterEffect">
                                  <p:stCondLst>
                                    <p:cond delay="1000"/>
                                  </p:stCondLst>
                                  <p:childTnLst>
                                    <p:set>
                                      <p:cBhvr>
                                        <p:cTn id="19" dur="1" fill="hold">
                                          <p:stCondLst>
                                            <p:cond delay="499"/>
                                          </p:stCondLst>
                                        </p:cTn>
                                        <p:tgtEl>
                                          <p:spTgt spid="133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advAuto="100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Номер слайда 3"/>
          <p:cNvSpPr>
            <a:spLocks noGrp="1"/>
          </p:cNvSpPr>
          <p:nvPr>
            <p:ph type="sldNum" sz="quarter" idx="12"/>
          </p:nvPr>
        </p:nvSpPr>
        <p:spPr>
          <a:noFill/>
          <a:ln>
            <a:miter lim="800000"/>
            <a:headEnd/>
            <a:tailEnd/>
          </a:ln>
        </p:spPr>
        <p:txBody>
          <a:bodyPr/>
          <a:lstStyle/>
          <a:p>
            <a:fld id="{2EB6892A-F098-4298-A359-7F7BC08956E4}" type="slidenum">
              <a:rPr lang="ru-RU" smtClean="0"/>
              <a:pPr/>
              <a:t>32</a:t>
            </a:fld>
            <a:endParaRPr lang="ru-RU" smtClean="0"/>
          </a:p>
        </p:txBody>
      </p:sp>
      <p:sp>
        <p:nvSpPr>
          <p:cNvPr id="53251" name="Rectangle 1051"/>
          <p:cNvSpPr>
            <a:spLocks noChangeArrowheads="1"/>
          </p:cNvSpPr>
          <p:nvPr/>
        </p:nvSpPr>
        <p:spPr bwMode="auto">
          <a:xfrm>
            <a:off x="1143000" y="609600"/>
            <a:ext cx="7162800" cy="1828800"/>
          </a:xfrm>
          <a:prstGeom prst="rect">
            <a:avLst/>
          </a:prstGeom>
          <a:solidFill>
            <a:schemeClr val="hlink"/>
          </a:solidFill>
          <a:ln w="9525">
            <a:solidFill>
              <a:schemeClr val="tx1"/>
            </a:solidFill>
            <a:miter lim="800000"/>
            <a:headEnd/>
            <a:tailEnd/>
          </a:ln>
        </p:spPr>
        <p:txBody>
          <a:bodyPr wrap="none" anchor="ctr"/>
          <a:lstStyle/>
          <a:p>
            <a:endParaRPr lang="ru-RU"/>
          </a:p>
        </p:txBody>
      </p:sp>
      <p:sp>
        <p:nvSpPr>
          <p:cNvPr id="16386" name="Text Box 1026"/>
          <p:cNvSpPr txBox="1">
            <a:spLocks noChangeArrowheads="1"/>
          </p:cNvSpPr>
          <p:nvPr/>
        </p:nvSpPr>
        <p:spPr bwMode="auto">
          <a:xfrm>
            <a:off x="3124200" y="3389313"/>
            <a:ext cx="3276600" cy="954087"/>
          </a:xfrm>
          <a:prstGeom prst="rect">
            <a:avLst/>
          </a:prstGeom>
          <a:solidFill>
            <a:srgbClr val="FFFF00"/>
          </a:solidFill>
          <a:ln w="9525">
            <a:solidFill>
              <a:srgbClr val="3333FF"/>
            </a:solidFill>
            <a:miter lim="800000"/>
            <a:headEnd/>
            <a:tailEnd/>
          </a:ln>
          <a:effectLst>
            <a:outerShdw dist="35921" dir="2700000" algn="ctr" rotWithShape="0">
              <a:schemeClr val="bg2"/>
            </a:outerShdw>
          </a:effectLst>
        </p:spPr>
        <p:txBody>
          <a:bodyPr>
            <a:spAutoFit/>
          </a:bodyPr>
          <a:lstStyle/>
          <a:p>
            <a:pPr>
              <a:defRPr/>
            </a:pPr>
            <a:r>
              <a:rPr lang="en-US"/>
              <a:t>              </a:t>
            </a:r>
            <a:r>
              <a:rPr lang="ru-RU"/>
              <a:t>     </a:t>
            </a:r>
            <a:r>
              <a:rPr lang="en-US" sz="3200" b="1">
                <a:solidFill>
                  <a:srgbClr val="3333FF"/>
                </a:solidFill>
                <a:effectLst>
                  <a:outerShdw blurRad="38100" dist="38100" dir="2700000" algn="tl">
                    <a:srgbClr val="000000"/>
                  </a:outerShdw>
                </a:effectLst>
              </a:rPr>
              <a:t>6</a:t>
            </a:r>
            <a:r>
              <a:rPr lang="en-US" b="1">
                <a:solidFill>
                  <a:srgbClr val="3333FF"/>
                </a:solidFill>
                <a:effectLst>
                  <a:outerShdw blurRad="38100" dist="38100" dir="2700000" algn="tl">
                    <a:srgbClr val="000000"/>
                  </a:outerShdw>
                </a:effectLst>
              </a:rPr>
              <a:t>        </a:t>
            </a:r>
          </a:p>
          <a:p>
            <a:pPr>
              <a:defRPr/>
            </a:pPr>
            <a:r>
              <a:rPr lang="ru-RU" b="1">
                <a:solidFill>
                  <a:srgbClr val="3333FF"/>
                </a:solidFill>
                <a:effectLst>
                  <a:outerShdw blurRad="38100" dist="38100" dir="2700000" algn="tl">
                    <a:srgbClr val="000000"/>
                  </a:outerShdw>
                </a:effectLst>
              </a:rPr>
              <a:t>Валовые инвестиции</a:t>
            </a:r>
            <a:r>
              <a:rPr lang="ru-RU" b="1">
                <a:solidFill>
                  <a:srgbClr val="3333FF"/>
                </a:solidFill>
              </a:rPr>
              <a:t> </a:t>
            </a:r>
          </a:p>
        </p:txBody>
      </p:sp>
      <p:sp>
        <p:nvSpPr>
          <p:cNvPr id="16387" name="Text Box 1027"/>
          <p:cNvSpPr txBox="1">
            <a:spLocks noChangeArrowheads="1"/>
          </p:cNvSpPr>
          <p:nvPr/>
        </p:nvSpPr>
        <p:spPr bwMode="auto">
          <a:xfrm>
            <a:off x="228600" y="4760913"/>
            <a:ext cx="4953000" cy="954087"/>
          </a:xfrm>
          <a:prstGeom prst="rect">
            <a:avLst/>
          </a:prstGeom>
          <a:solidFill>
            <a:srgbClr val="FFFF00"/>
          </a:solidFill>
          <a:ln w="9525">
            <a:solidFill>
              <a:srgbClr val="3333FF"/>
            </a:solidFill>
            <a:miter lim="800000"/>
            <a:headEnd/>
            <a:tailEnd/>
          </a:ln>
          <a:effectLst>
            <a:outerShdw dist="35921" dir="2700000" algn="ctr" rotWithShape="0">
              <a:schemeClr val="bg2"/>
            </a:outerShdw>
          </a:effectLst>
        </p:spPr>
        <p:txBody>
          <a:bodyPr>
            <a:spAutoFit/>
          </a:bodyPr>
          <a:lstStyle/>
          <a:p>
            <a:pPr>
              <a:defRPr/>
            </a:pPr>
            <a:r>
              <a:rPr lang="en-US"/>
              <a:t>                   </a:t>
            </a:r>
            <a:r>
              <a:rPr lang="ru-RU"/>
              <a:t>          </a:t>
            </a:r>
            <a:r>
              <a:rPr lang="en-US" sz="3200" b="1">
                <a:solidFill>
                  <a:srgbClr val="3333FF"/>
                </a:solidFill>
                <a:effectLst>
                  <a:outerShdw blurRad="38100" dist="38100" dir="2700000" algn="tl">
                    <a:srgbClr val="000000"/>
                  </a:outerShdw>
                </a:effectLst>
              </a:rPr>
              <a:t>4</a:t>
            </a:r>
          </a:p>
          <a:p>
            <a:pPr>
              <a:defRPr/>
            </a:pPr>
            <a:r>
              <a:rPr lang="ru-RU" b="1">
                <a:solidFill>
                  <a:srgbClr val="3333FF"/>
                </a:solidFill>
                <a:effectLst>
                  <a:outerShdw blurRad="38100" dist="38100" dir="2700000" algn="tl">
                    <a:srgbClr val="000000"/>
                  </a:outerShdw>
                </a:effectLst>
              </a:rPr>
              <a:t>Восстановительные инвестиции</a:t>
            </a:r>
            <a:r>
              <a:rPr lang="ru-RU" b="1">
                <a:solidFill>
                  <a:srgbClr val="3333FF"/>
                </a:solidFill>
              </a:rPr>
              <a:t> </a:t>
            </a:r>
          </a:p>
        </p:txBody>
      </p:sp>
      <p:sp>
        <p:nvSpPr>
          <p:cNvPr id="16388" name="Text Box 1028"/>
          <p:cNvSpPr txBox="1">
            <a:spLocks noChangeArrowheads="1"/>
          </p:cNvSpPr>
          <p:nvPr/>
        </p:nvSpPr>
        <p:spPr bwMode="auto">
          <a:xfrm>
            <a:off x="5562600" y="4760913"/>
            <a:ext cx="3352800" cy="954087"/>
          </a:xfrm>
          <a:prstGeom prst="rect">
            <a:avLst/>
          </a:prstGeom>
          <a:solidFill>
            <a:srgbClr val="FFFF00"/>
          </a:solidFill>
          <a:ln w="9525">
            <a:solidFill>
              <a:srgbClr val="3333FF"/>
            </a:solidFill>
            <a:miter lim="800000"/>
            <a:headEnd/>
            <a:tailEnd/>
          </a:ln>
          <a:effectLst>
            <a:outerShdw dist="35921" dir="2700000" algn="ctr" rotWithShape="0">
              <a:schemeClr val="bg2"/>
            </a:outerShdw>
          </a:effectLst>
        </p:spPr>
        <p:txBody>
          <a:bodyPr>
            <a:spAutoFit/>
          </a:bodyPr>
          <a:lstStyle/>
          <a:p>
            <a:pPr>
              <a:defRPr/>
            </a:pPr>
            <a:r>
              <a:rPr lang="en-US"/>
              <a:t>	</a:t>
            </a:r>
            <a:r>
              <a:rPr lang="ru-RU"/>
              <a:t>        </a:t>
            </a:r>
            <a:r>
              <a:rPr lang="en-US" sz="3200" b="1">
                <a:solidFill>
                  <a:srgbClr val="3333FF"/>
                </a:solidFill>
                <a:effectLst>
                  <a:outerShdw blurRad="38100" dist="38100" dir="2700000" algn="tl">
                    <a:srgbClr val="000000"/>
                  </a:outerShdw>
                </a:effectLst>
              </a:rPr>
              <a:t>2</a:t>
            </a:r>
          </a:p>
          <a:p>
            <a:pPr>
              <a:defRPr/>
            </a:pPr>
            <a:r>
              <a:rPr lang="en-US" b="1">
                <a:solidFill>
                  <a:srgbClr val="3333FF"/>
                </a:solidFill>
                <a:effectLst>
                  <a:outerShdw blurRad="38100" dist="38100" dir="2700000" algn="tl">
                    <a:srgbClr val="000000"/>
                  </a:outerShdw>
                </a:effectLst>
              </a:rPr>
              <a:t>  </a:t>
            </a:r>
            <a:r>
              <a:rPr lang="ru-RU" b="1">
                <a:solidFill>
                  <a:srgbClr val="3333FF"/>
                </a:solidFill>
                <a:effectLst>
                  <a:outerShdw blurRad="38100" dist="38100" dir="2700000" algn="tl">
                    <a:srgbClr val="000000"/>
                  </a:outerShdw>
                </a:effectLst>
              </a:rPr>
              <a:t>Чистые инвестиции</a:t>
            </a:r>
            <a:r>
              <a:rPr lang="ru-RU">
                <a:solidFill>
                  <a:srgbClr val="3333FF"/>
                </a:solidFill>
              </a:rPr>
              <a:t> </a:t>
            </a:r>
            <a:endParaRPr lang="ru-RU" b="1">
              <a:solidFill>
                <a:srgbClr val="3333FF"/>
              </a:solidFill>
            </a:endParaRPr>
          </a:p>
        </p:txBody>
      </p:sp>
      <p:sp>
        <p:nvSpPr>
          <p:cNvPr id="16389" name="Line 1029"/>
          <p:cNvSpPr>
            <a:spLocks noChangeShapeType="1"/>
          </p:cNvSpPr>
          <p:nvPr/>
        </p:nvSpPr>
        <p:spPr bwMode="auto">
          <a:xfrm flipH="1">
            <a:off x="3505200" y="4343400"/>
            <a:ext cx="685800" cy="381000"/>
          </a:xfrm>
          <a:prstGeom prst="line">
            <a:avLst/>
          </a:prstGeom>
          <a:noFill/>
          <a:ln w="28575">
            <a:solidFill>
              <a:srgbClr val="3333FF"/>
            </a:solidFill>
            <a:round/>
            <a:headEnd/>
            <a:tailEnd type="triangle" w="med" len="med"/>
          </a:ln>
        </p:spPr>
        <p:txBody>
          <a:bodyPr/>
          <a:lstStyle/>
          <a:p>
            <a:endParaRPr lang="ru-RU"/>
          </a:p>
        </p:txBody>
      </p:sp>
      <p:sp>
        <p:nvSpPr>
          <p:cNvPr id="16390" name="Line 1030"/>
          <p:cNvSpPr>
            <a:spLocks noChangeShapeType="1"/>
          </p:cNvSpPr>
          <p:nvPr/>
        </p:nvSpPr>
        <p:spPr bwMode="auto">
          <a:xfrm>
            <a:off x="5943600" y="4343400"/>
            <a:ext cx="838200" cy="381000"/>
          </a:xfrm>
          <a:prstGeom prst="line">
            <a:avLst/>
          </a:prstGeom>
          <a:noFill/>
          <a:ln w="28575">
            <a:solidFill>
              <a:srgbClr val="3333FF"/>
            </a:solidFill>
            <a:round/>
            <a:headEnd/>
            <a:tailEnd type="triangle" w="med" len="med"/>
          </a:ln>
        </p:spPr>
        <p:txBody>
          <a:bodyPr/>
          <a:lstStyle/>
          <a:p>
            <a:endParaRPr lang="ru-RU"/>
          </a:p>
        </p:txBody>
      </p:sp>
      <p:sp>
        <p:nvSpPr>
          <p:cNvPr id="16391" name="Text Box 1031"/>
          <p:cNvSpPr txBox="1">
            <a:spLocks noChangeArrowheads="1"/>
          </p:cNvSpPr>
          <p:nvPr/>
        </p:nvSpPr>
        <p:spPr bwMode="auto">
          <a:xfrm>
            <a:off x="2057400" y="6192838"/>
            <a:ext cx="5486400" cy="588962"/>
          </a:xfrm>
          <a:prstGeom prst="rect">
            <a:avLst/>
          </a:prstGeom>
          <a:solidFill>
            <a:srgbClr val="FFFF00"/>
          </a:solidFill>
          <a:ln w="9525">
            <a:solidFill>
              <a:srgbClr val="3333FF"/>
            </a:solidFill>
            <a:miter lim="800000"/>
            <a:headEnd/>
            <a:tailEnd/>
          </a:ln>
          <a:effectLst>
            <a:outerShdw dist="35921" dir="2700000" algn="ctr" rotWithShape="0">
              <a:schemeClr val="bg2"/>
            </a:outerShdw>
          </a:effectLst>
        </p:spPr>
        <p:txBody>
          <a:bodyPr>
            <a:spAutoFit/>
          </a:bodyPr>
          <a:lstStyle/>
          <a:p>
            <a:pPr>
              <a:spcBef>
                <a:spcPct val="50000"/>
              </a:spcBef>
              <a:defRPr/>
            </a:pPr>
            <a:r>
              <a:rPr lang="en-US"/>
              <a:t>   </a:t>
            </a:r>
            <a:r>
              <a:rPr lang="ru-RU" b="1">
                <a:solidFill>
                  <a:srgbClr val="3333FF"/>
                </a:solidFill>
                <a:effectLst>
                  <a:outerShdw blurRad="38100" dist="38100" dir="2700000" algn="tl">
                    <a:srgbClr val="000000"/>
                  </a:outerShdw>
                </a:effectLst>
              </a:rPr>
              <a:t>Изменение запаса капитала = </a:t>
            </a:r>
            <a:r>
              <a:rPr lang="ru-RU" sz="3200" b="1">
                <a:solidFill>
                  <a:srgbClr val="3333FF"/>
                </a:solidFill>
                <a:effectLst>
                  <a:outerShdw blurRad="38100" dist="38100" dir="2700000" algn="tl">
                    <a:srgbClr val="000000"/>
                  </a:outerShdw>
                </a:effectLst>
              </a:rPr>
              <a:t>+ 2</a:t>
            </a:r>
          </a:p>
        </p:txBody>
      </p:sp>
      <p:sp>
        <p:nvSpPr>
          <p:cNvPr id="16392" name="Line 1032"/>
          <p:cNvSpPr>
            <a:spLocks noChangeShapeType="1"/>
          </p:cNvSpPr>
          <p:nvPr/>
        </p:nvSpPr>
        <p:spPr bwMode="auto">
          <a:xfrm flipH="1">
            <a:off x="6172200" y="5715000"/>
            <a:ext cx="457200" cy="457200"/>
          </a:xfrm>
          <a:prstGeom prst="line">
            <a:avLst/>
          </a:prstGeom>
          <a:noFill/>
          <a:ln w="28575">
            <a:solidFill>
              <a:srgbClr val="3333FF"/>
            </a:solidFill>
            <a:round/>
            <a:headEnd/>
            <a:tailEnd type="triangle" w="med" len="med"/>
          </a:ln>
        </p:spPr>
        <p:txBody>
          <a:bodyPr/>
          <a:lstStyle/>
          <a:p>
            <a:endParaRPr lang="ru-RU"/>
          </a:p>
        </p:txBody>
      </p:sp>
      <p:pic>
        <p:nvPicPr>
          <p:cNvPr id="53259" name="Picture 1033" descr="IN00357_"/>
          <p:cNvPicPr>
            <a:picLocks noChangeAspect="1" noChangeArrowheads="1"/>
          </p:cNvPicPr>
          <p:nvPr/>
        </p:nvPicPr>
        <p:blipFill>
          <a:blip r:embed="rId2" cstate="print"/>
          <a:srcRect/>
          <a:stretch>
            <a:fillRect/>
          </a:stretch>
        </p:blipFill>
        <p:spPr bwMode="auto">
          <a:xfrm>
            <a:off x="1790700" y="1600200"/>
            <a:ext cx="723900" cy="762000"/>
          </a:xfrm>
          <a:prstGeom prst="rect">
            <a:avLst/>
          </a:prstGeom>
          <a:noFill/>
          <a:ln w="9525">
            <a:noFill/>
            <a:miter lim="800000"/>
            <a:headEnd/>
            <a:tailEnd/>
          </a:ln>
        </p:spPr>
      </p:pic>
      <p:pic>
        <p:nvPicPr>
          <p:cNvPr id="53260" name="Picture 1034" descr="IN00357_"/>
          <p:cNvPicPr>
            <a:picLocks noChangeAspect="1" noChangeArrowheads="1"/>
          </p:cNvPicPr>
          <p:nvPr/>
        </p:nvPicPr>
        <p:blipFill>
          <a:blip r:embed="rId2" cstate="print"/>
          <a:srcRect/>
          <a:stretch>
            <a:fillRect/>
          </a:stretch>
        </p:blipFill>
        <p:spPr bwMode="auto">
          <a:xfrm>
            <a:off x="2933700" y="1600200"/>
            <a:ext cx="723900" cy="762000"/>
          </a:xfrm>
          <a:prstGeom prst="rect">
            <a:avLst/>
          </a:prstGeom>
          <a:noFill/>
          <a:ln w="9525">
            <a:noFill/>
            <a:miter lim="800000"/>
            <a:headEnd/>
            <a:tailEnd/>
          </a:ln>
        </p:spPr>
      </p:pic>
      <p:pic>
        <p:nvPicPr>
          <p:cNvPr id="53261" name="Picture 1035" descr="IN00357_"/>
          <p:cNvPicPr>
            <a:picLocks noChangeAspect="1" noChangeArrowheads="1"/>
          </p:cNvPicPr>
          <p:nvPr/>
        </p:nvPicPr>
        <p:blipFill>
          <a:blip r:embed="rId2" cstate="print"/>
          <a:srcRect/>
          <a:stretch>
            <a:fillRect/>
          </a:stretch>
        </p:blipFill>
        <p:spPr bwMode="auto">
          <a:xfrm>
            <a:off x="4000500" y="1600200"/>
            <a:ext cx="723900" cy="762000"/>
          </a:xfrm>
          <a:prstGeom prst="rect">
            <a:avLst/>
          </a:prstGeom>
          <a:noFill/>
          <a:ln w="9525">
            <a:noFill/>
            <a:miter lim="800000"/>
            <a:headEnd/>
            <a:tailEnd/>
          </a:ln>
        </p:spPr>
      </p:pic>
      <p:pic>
        <p:nvPicPr>
          <p:cNvPr id="53262" name="Picture 1036" descr="IN00357_"/>
          <p:cNvPicPr>
            <a:picLocks noChangeAspect="1" noChangeArrowheads="1"/>
          </p:cNvPicPr>
          <p:nvPr/>
        </p:nvPicPr>
        <p:blipFill>
          <a:blip r:embed="rId2" cstate="print"/>
          <a:srcRect/>
          <a:stretch>
            <a:fillRect/>
          </a:stretch>
        </p:blipFill>
        <p:spPr bwMode="auto">
          <a:xfrm>
            <a:off x="5143500" y="1600200"/>
            <a:ext cx="723900" cy="762000"/>
          </a:xfrm>
          <a:prstGeom prst="rect">
            <a:avLst/>
          </a:prstGeom>
          <a:noFill/>
          <a:ln w="9525">
            <a:noFill/>
            <a:miter lim="800000"/>
            <a:headEnd/>
            <a:tailEnd/>
          </a:ln>
        </p:spPr>
      </p:pic>
      <p:pic>
        <p:nvPicPr>
          <p:cNvPr id="16397" name="Picture 1037" descr="IN00357_"/>
          <p:cNvPicPr>
            <a:picLocks noChangeAspect="1" noChangeArrowheads="1"/>
          </p:cNvPicPr>
          <p:nvPr/>
        </p:nvPicPr>
        <p:blipFill>
          <a:blip r:embed="rId2" cstate="print"/>
          <a:srcRect/>
          <a:stretch>
            <a:fillRect/>
          </a:stretch>
        </p:blipFill>
        <p:spPr bwMode="auto">
          <a:xfrm>
            <a:off x="2857500" y="2514600"/>
            <a:ext cx="723900" cy="762000"/>
          </a:xfrm>
          <a:prstGeom prst="rect">
            <a:avLst/>
          </a:prstGeom>
          <a:noFill/>
          <a:ln w="9525">
            <a:noFill/>
            <a:miter lim="800000"/>
            <a:headEnd/>
            <a:tailEnd/>
          </a:ln>
        </p:spPr>
      </p:pic>
      <p:pic>
        <p:nvPicPr>
          <p:cNvPr id="16398" name="Picture 1038" descr="IN00357_"/>
          <p:cNvPicPr>
            <a:picLocks noChangeAspect="1" noChangeArrowheads="1"/>
          </p:cNvPicPr>
          <p:nvPr/>
        </p:nvPicPr>
        <p:blipFill>
          <a:blip r:embed="rId2" cstate="print"/>
          <a:srcRect/>
          <a:stretch>
            <a:fillRect/>
          </a:stretch>
        </p:blipFill>
        <p:spPr bwMode="auto">
          <a:xfrm>
            <a:off x="1714500" y="2514600"/>
            <a:ext cx="723900" cy="762000"/>
          </a:xfrm>
          <a:prstGeom prst="rect">
            <a:avLst/>
          </a:prstGeom>
          <a:noFill/>
          <a:ln w="9525">
            <a:noFill/>
            <a:miter lim="800000"/>
            <a:headEnd/>
            <a:tailEnd/>
          </a:ln>
        </p:spPr>
      </p:pic>
      <p:pic>
        <p:nvPicPr>
          <p:cNvPr id="53265" name="Picture 1039" descr="IN00357_"/>
          <p:cNvPicPr>
            <a:picLocks noChangeAspect="1" noChangeArrowheads="1"/>
          </p:cNvPicPr>
          <p:nvPr/>
        </p:nvPicPr>
        <p:blipFill>
          <a:blip r:embed="rId2" cstate="print"/>
          <a:srcRect/>
          <a:stretch>
            <a:fillRect/>
          </a:stretch>
        </p:blipFill>
        <p:spPr bwMode="auto">
          <a:xfrm>
            <a:off x="1752600" y="762000"/>
            <a:ext cx="723900" cy="762000"/>
          </a:xfrm>
          <a:prstGeom prst="rect">
            <a:avLst/>
          </a:prstGeom>
          <a:noFill/>
          <a:ln w="9525">
            <a:noFill/>
            <a:miter lim="800000"/>
            <a:headEnd/>
            <a:tailEnd/>
          </a:ln>
        </p:spPr>
      </p:pic>
      <p:pic>
        <p:nvPicPr>
          <p:cNvPr id="53266" name="Picture 1040" descr="IN00357_"/>
          <p:cNvPicPr>
            <a:picLocks noChangeAspect="1" noChangeArrowheads="1"/>
          </p:cNvPicPr>
          <p:nvPr/>
        </p:nvPicPr>
        <p:blipFill>
          <a:blip r:embed="rId2" cstate="print"/>
          <a:srcRect/>
          <a:stretch>
            <a:fillRect/>
          </a:stretch>
        </p:blipFill>
        <p:spPr bwMode="auto">
          <a:xfrm>
            <a:off x="2933700" y="762000"/>
            <a:ext cx="723900" cy="762000"/>
          </a:xfrm>
          <a:prstGeom prst="rect">
            <a:avLst/>
          </a:prstGeom>
          <a:noFill/>
          <a:ln w="9525">
            <a:noFill/>
            <a:miter lim="800000"/>
            <a:headEnd/>
            <a:tailEnd/>
          </a:ln>
        </p:spPr>
      </p:pic>
      <p:pic>
        <p:nvPicPr>
          <p:cNvPr id="53267" name="Picture 1041" descr="IN00357_"/>
          <p:cNvPicPr>
            <a:picLocks noChangeAspect="1" noChangeArrowheads="1"/>
          </p:cNvPicPr>
          <p:nvPr/>
        </p:nvPicPr>
        <p:blipFill>
          <a:blip r:embed="rId2" cstate="print"/>
          <a:srcRect/>
          <a:stretch>
            <a:fillRect/>
          </a:stretch>
        </p:blipFill>
        <p:spPr bwMode="auto">
          <a:xfrm>
            <a:off x="7124700" y="762000"/>
            <a:ext cx="723900" cy="762000"/>
          </a:xfrm>
          <a:prstGeom prst="rect">
            <a:avLst/>
          </a:prstGeom>
          <a:noFill/>
          <a:ln w="9525">
            <a:noFill/>
            <a:miter lim="800000"/>
            <a:headEnd/>
            <a:tailEnd/>
          </a:ln>
        </p:spPr>
      </p:pic>
      <p:pic>
        <p:nvPicPr>
          <p:cNvPr id="53268" name="Picture 1042" descr="IN00357_"/>
          <p:cNvPicPr>
            <a:picLocks noChangeAspect="1" noChangeArrowheads="1"/>
          </p:cNvPicPr>
          <p:nvPr/>
        </p:nvPicPr>
        <p:blipFill>
          <a:blip r:embed="rId2" cstate="print"/>
          <a:srcRect/>
          <a:stretch>
            <a:fillRect/>
          </a:stretch>
        </p:blipFill>
        <p:spPr bwMode="auto">
          <a:xfrm>
            <a:off x="4000500" y="762000"/>
            <a:ext cx="723900" cy="762000"/>
          </a:xfrm>
          <a:prstGeom prst="rect">
            <a:avLst/>
          </a:prstGeom>
          <a:noFill/>
          <a:ln w="9525">
            <a:noFill/>
            <a:miter lim="800000"/>
            <a:headEnd/>
            <a:tailEnd/>
          </a:ln>
        </p:spPr>
      </p:pic>
      <p:pic>
        <p:nvPicPr>
          <p:cNvPr id="53269" name="Picture 1043" descr="IN00357_"/>
          <p:cNvPicPr>
            <a:picLocks noChangeAspect="1" noChangeArrowheads="1"/>
          </p:cNvPicPr>
          <p:nvPr/>
        </p:nvPicPr>
        <p:blipFill>
          <a:blip r:embed="rId2" cstate="print"/>
          <a:srcRect/>
          <a:stretch>
            <a:fillRect/>
          </a:stretch>
        </p:blipFill>
        <p:spPr bwMode="auto">
          <a:xfrm>
            <a:off x="5067300" y="762000"/>
            <a:ext cx="723900" cy="762000"/>
          </a:xfrm>
          <a:prstGeom prst="rect">
            <a:avLst/>
          </a:prstGeom>
          <a:noFill/>
          <a:ln w="9525">
            <a:noFill/>
            <a:miter lim="800000"/>
            <a:headEnd/>
            <a:tailEnd/>
          </a:ln>
        </p:spPr>
      </p:pic>
      <p:pic>
        <p:nvPicPr>
          <p:cNvPr id="53270" name="Picture 1044" descr="IN00357_"/>
          <p:cNvPicPr>
            <a:picLocks noChangeAspect="1" noChangeArrowheads="1"/>
          </p:cNvPicPr>
          <p:nvPr/>
        </p:nvPicPr>
        <p:blipFill>
          <a:blip r:embed="rId2" cstate="print"/>
          <a:srcRect/>
          <a:stretch>
            <a:fillRect/>
          </a:stretch>
        </p:blipFill>
        <p:spPr bwMode="auto">
          <a:xfrm>
            <a:off x="6134100" y="762000"/>
            <a:ext cx="723900" cy="762000"/>
          </a:xfrm>
          <a:prstGeom prst="rect">
            <a:avLst/>
          </a:prstGeom>
          <a:noFill/>
          <a:ln w="9525">
            <a:noFill/>
            <a:miter lim="800000"/>
            <a:headEnd/>
            <a:tailEnd/>
          </a:ln>
        </p:spPr>
      </p:pic>
      <p:pic>
        <p:nvPicPr>
          <p:cNvPr id="16405" name="Picture 1045" descr="IN00357_"/>
          <p:cNvPicPr>
            <a:picLocks noChangeAspect="1" noChangeArrowheads="1"/>
          </p:cNvPicPr>
          <p:nvPr/>
        </p:nvPicPr>
        <p:blipFill>
          <a:blip r:embed="rId2" cstate="print"/>
          <a:srcRect/>
          <a:stretch>
            <a:fillRect/>
          </a:stretch>
        </p:blipFill>
        <p:spPr bwMode="auto">
          <a:xfrm>
            <a:off x="3924300" y="2514600"/>
            <a:ext cx="723900" cy="762000"/>
          </a:xfrm>
          <a:prstGeom prst="rect">
            <a:avLst/>
          </a:prstGeom>
          <a:noFill/>
          <a:ln w="9525">
            <a:noFill/>
            <a:miter lim="800000"/>
            <a:headEnd/>
            <a:tailEnd/>
          </a:ln>
        </p:spPr>
      </p:pic>
      <p:pic>
        <p:nvPicPr>
          <p:cNvPr id="16406" name="Picture 1046" descr="IN00357_"/>
          <p:cNvPicPr>
            <a:picLocks noChangeAspect="1" noChangeArrowheads="1"/>
          </p:cNvPicPr>
          <p:nvPr/>
        </p:nvPicPr>
        <p:blipFill>
          <a:blip r:embed="rId2" cstate="print"/>
          <a:srcRect/>
          <a:stretch>
            <a:fillRect/>
          </a:stretch>
        </p:blipFill>
        <p:spPr bwMode="auto">
          <a:xfrm>
            <a:off x="5067300" y="2514600"/>
            <a:ext cx="723900" cy="762000"/>
          </a:xfrm>
          <a:prstGeom prst="rect">
            <a:avLst/>
          </a:prstGeom>
          <a:noFill/>
          <a:ln w="9525">
            <a:noFill/>
            <a:miter lim="800000"/>
            <a:headEnd/>
            <a:tailEnd/>
          </a:ln>
        </p:spPr>
      </p:pic>
      <p:pic>
        <p:nvPicPr>
          <p:cNvPr id="16407" name="Picture 1047" descr="IN00357_"/>
          <p:cNvPicPr>
            <a:picLocks noChangeAspect="1" noChangeArrowheads="1"/>
          </p:cNvPicPr>
          <p:nvPr/>
        </p:nvPicPr>
        <p:blipFill>
          <a:blip r:embed="rId2" cstate="print"/>
          <a:srcRect/>
          <a:stretch>
            <a:fillRect/>
          </a:stretch>
        </p:blipFill>
        <p:spPr bwMode="auto">
          <a:xfrm>
            <a:off x="6210300" y="2514600"/>
            <a:ext cx="723900" cy="762000"/>
          </a:xfrm>
          <a:prstGeom prst="rect">
            <a:avLst/>
          </a:prstGeom>
          <a:noFill/>
          <a:ln w="9525">
            <a:noFill/>
            <a:miter lim="800000"/>
            <a:headEnd/>
            <a:tailEnd/>
          </a:ln>
        </p:spPr>
      </p:pic>
      <p:pic>
        <p:nvPicPr>
          <p:cNvPr id="16408" name="Picture 1048" descr="IN00357_"/>
          <p:cNvPicPr>
            <a:picLocks noChangeAspect="1" noChangeArrowheads="1"/>
          </p:cNvPicPr>
          <p:nvPr/>
        </p:nvPicPr>
        <p:blipFill>
          <a:blip r:embed="rId2" cstate="print"/>
          <a:srcRect/>
          <a:stretch>
            <a:fillRect/>
          </a:stretch>
        </p:blipFill>
        <p:spPr bwMode="auto">
          <a:xfrm>
            <a:off x="7353300" y="2514600"/>
            <a:ext cx="723900" cy="762000"/>
          </a:xfrm>
          <a:prstGeom prst="rect">
            <a:avLst/>
          </a:prstGeom>
          <a:noFill/>
          <a:ln w="9525">
            <a:noFill/>
            <a:miter lim="800000"/>
            <a:headEnd/>
            <a:tailEnd/>
          </a:ln>
        </p:spPr>
      </p:pic>
      <p:sp>
        <p:nvSpPr>
          <p:cNvPr id="16409" name="Line 1049"/>
          <p:cNvSpPr>
            <a:spLocks noChangeShapeType="1"/>
          </p:cNvSpPr>
          <p:nvPr/>
        </p:nvSpPr>
        <p:spPr bwMode="auto">
          <a:xfrm flipV="1">
            <a:off x="1219200" y="1676400"/>
            <a:ext cx="4953000" cy="762000"/>
          </a:xfrm>
          <a:prstGeom prst="line">
            <a:avLst/>
          </a:prstGeom>
          <a:noFill/>
          <a:ln w="28575">
            <a:solidFill>
              <a:schemeClr val="tx1"/>
            </a:solidFill>
            <a:round/>
            <a:headEnd/>
            <a:tailEnd/>
          </a:ln>
        </p:spPr>
        <p:txBody>
          <a:bodyPr/>
          <a:lstStyle/>
          <a:p>
            <a:endParaRPr lang="ru-RU"/>
          </a:p>
        </p:txBody>
      </p:sp>
      <p:sp>
        <p:nvSpPr>
          <p:cNvPr id="16410" name="Line 1050"/>
          <p:cNvSpPr>
            <a:spLocks noChangeShapeType="1"/>
          </p:cNvSpPr>
          <p:nvPr/>
        </p:nvSpPr>
        <p:spPr bwMode="auto">
          <a:xfrm>
            <a:off x="1295400" y="1447800"/>
            <a:ext cx="4800600" cy="990600"/>
          </a:xfrm>
          <a:prstGeom prst="line">
            <a:avLst/>
          </a:prstGeom>
          <a:noFill/>
          <a:ln w="28575">
            <a:solidFill>
              <a:schemeClr val="tx1"/>
            </a:solidFill>
            <a:round/>
            <a:headEnd/>
            <a:tailEnd/>
          </a:ln>
        </p:spPr>
        <p:txBody>
          <a:bodyPr/>
          <a:lstStyle/>
          <a:p>
            <a:endParaRPr lang="ru-RU"/>
          </a:p>
        </p:txBody>
      </p:sp>
      <p:sp>
        <p:nvSpPr>
          <p:cNvPr id="16412" name="Text Box 1052"/>
          <p:cNvSpPr txBox="1">
            <a:spLocks noChangeArrowheads="1"/>
          </p:cNvSpPr>
          <p:nvPr/>
        </p:nvSpPr>
        <p:spPr bwMode="auto">
          <a:xfrm>
            <a:off x="2209800" y="-76200"/>
            <a:ext cx="5867400" cy="579438"/>
          </a:xfrm>
          <a:prstGeom prst="rect">
            <a:avLst/>
          </a:prstGeom>
          <a:noFill/>
          <a:ln>
            <a:noFill/>
          </a:ln>
          <a:effectLst/>
          <a:extLst/>
        </p:spPr>
        <p:txBody>
          <a:bodyPr>
            <a:spAutoFit/>
          </a:bodyPr>
          <a:lstStyle/>
          <a:p>
            <a:pPr>
              <a:spcBef>
                <a:spcPct val="50000"/>
              </a:spcBef>
              <a:defRPr/>
            </a:pPr>
            <a:r>
              <a:rPr lang="ru-RU" sz="3200" b="1">
                <a:solidFill>
                  <a:srgbClr val="3333CC"/>
                </a:solidFill>
                <a:effectLst>
                  <a:outerShdw blurRad="38100" dist="38100" dir="2700000" algn="tl">
                    <a:srgbClr val="C0C0C0"/>
                  </a:outerShdw>
                </a:effectLst>
              </a:rPr>
              <a:t>Роль чистых инвестиций</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410"/>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6409"/>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499"/>
                                          </p:stCondLst>
                                        </p:cTn>
                                        <p:tgtEl>
                                          <p:spTgt spid="16398"/>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nodeType="afterEffect">
                                  <p:stCondLst>
                                    <p:cond delay="0"/>
                                  </p:stCondLst>
                                  <p:childTnLst>
                                    <p:set>
                                      <p:cBhvr>
                                        <p:cTn id="16" dur="1" fill="hold">
                                          <p:stCondLst>
                                            <p:cond delay="499"/>
                                          </p:stCondLst>
                                        </p:cTn>
                                        <p:tgtEl>
                                          <p:spTgt spid="16397"/>
                                        </p:tgtEl>
                                        <p:attrNameLst>
                                          <p:attrName>style.visibility</p:attrName>
                                        </p:attrNameLst>
                                      </p:cBhvr>
                                      <p:to>
                                        <p:strVal val="visible"/>
                                      </p:to>
                                    </p:set>
                                  </p:childTnLst>
                                </p:cTn>
                              </p:par>
                            </p:childTnLst>
                          </p:cTn>
                        </p:par>
                        <p:par>
                          <p:cTn id="17" fill="hold" nodeType="afterGroup">
                            <p:stCondLst>
                              <p:cond delay="1000"/>
                            </p:stCondLst>
                            <p:childTnLst>
                              <p:par>
                                <p:cTn id="18" presetID="1" presetClass="entr" presetSubtype="0" fill="hold" nodeType="afterEffect">
                                  <p:stCondLst>
                                    <p:cond delay="0"/>
                                  </p:stCondLst>
                                  <p:childTnLst>
                                    <p:set>
                                      <p:cBhvr>
                                        <p:cTn id="19" dur="1" fill="hold">
                                          <p:stCondLst>
                                            <p:cond delay="499"/>
                                          </p:stCondLst>
                                        </p:cTn>
                                        <p:tgtEl>
                                          <p:spTgt spid="16405"/>
                                        </p:tgtEl>
                                        <p:attrNameLst>
                                          <p:attrName>style.visibility</p:attrName>
                                        </p:attrNameLst>
                                      </p:cBhvr>
                                      <p:to>
                                        <p:strVal val="visible"/>
                                      </p:to>
                                    </p:set>
                                  </p:childTnLst>
                                </p:cTn>
                              </p:par>
                            </p:childTnLst>
                          </p:cTn>
                        </p:par>
                        <p:par>
                          <p:cTn id="20" fill="hold" nodeType="afterGroup">
                            <p:stCondLst>
                              <p:cond delay="1500"/>
                            </p:stCondLst>
                            <p:childTnLst>
                              <p:par>
                                <p:cTn id="21" presetID="1" presetClass="entr" presetSubtype="0" fill="hold" nodeType="afterEffect">
                                  <p:stCondLst>
                                    <p:cond delay="0"/>
                                  </p:stCondLst>
                                  <p:childTnLst>
                                    <p:set>
                                      <p:cBhvr>
                                        <p:cTn id="22" dur="1" fill="hold">
                                          <p:stCondLst>
                                            <p:cond delay="499"/>
                                          </p:stCondLst>
                                        </p:cTn>
                                        <p:tgtEl>
                                          <p:spTgt spid="16406"/>
                                        </p:tgtEl>
                                        <p:attrNameLst>
                                          <p:attrName>style.visibility</p:attrName>
                                        </p:attrNameLst>
                                      </p:cBhvr>
                                      <p:to>
                                        <p:strVal val="visible"/>
                                      </p:to>
                                    </p:set>
                                  </p:childTnLst>
                                </p:cTn>
                              </p:par>
                            </p:childTnLst>
                          </p:cTn>
                        </p:par>
                        <p:par>
                          <p:cTn id="23" fill="hold" nodeType="afterGroup">
                            <p:stCondLst>
                              <p:cond delay="2000"/>
                            </p:stCondLst>
                            <p:childTnLst>
                              <p:par>
                                <p:cTn id="24" presetID="1" presetClass="entr" presetSubtype="0" fill="hold" nodeType="afterEffect">
                                  <p:stCondLst>
                                    <p:cond delay="0"/>
                                  </p:stCondLst>
                                  <p:childTnLst>
                                    <p:set>
                                      <p:cBhvr>
                                        <p:cTn id="25" dur="1" fill="hold">
                                          <p:stCondLst>
                                            <p:cond delay="499"/>
                                          </p:stCondLst>
                                        </p:cTn>
                                        <p:tgtEl>
                                          <p:spTgt spid="16407"/>
                                        </p:tgtEl>
                                        <p:attrNameLst>
                                          <p:attrName>style.visibility</p:attrName>
                                        </p:attrNameLst>
                                      </p:cBhvr>
                                      <p:to>
                                        <p:strVal val="visible"/>
                                      </p:to>
                                    </p:set>
                                  </p:childTnLst>
                                </p:cTn>
                              </p:par>
                            </p:childTnLst>
                          </p:cTn>
                        </p:par>
                        <p:par>
                          <p:cTn id="26" fill="hold" nodeType="afterGroup">
                            <p:stCondLst>
                              <p:cond delay="2500"/>
                            </p:stCondLst>
                            <p:childTnLst>
                              <p:par>
                                <p:cTn id="27" presetID="1" presetClass="entr" presetSubtype="0" fill="hold" nodeType="afterEffect">
                                  <p:stCondLst>
                                    <p:cond delay="0"/>
                                  </p:stCondLst>
                                  <p:childTnLst>
                                    <p:set>
                                      <p:cBhvr>
                                        <p:cTn id="28" dur="1" fill="hold">
                                          <p:stCondLst>
                                            <p:cond delay="499"/>
                                          </p:stCondLst>
                                        </p:cTn>
                                        <p:tgtEl>
                                          <p:spTgt spid="1640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6386"/>
                                        </p:tgtEl>
                                        <p:attrNameLst>
                                          <p:attrName>style.visibility</p:attrName>
                                        </p:attrNameLst>
                                      </p:cBhvr>
                                      <p:to>
                                        <p:strVal val="visible"/>
                                      </p:to>
                                    </p:set>
                                  </p:childTnLst>
                                </p:cTn>
                              </p:par>
                            </p:childTnLst>
                          </p:cTn>
                        </p:par>
                        <p:par>
                          <p:cTn id="33" fill="hold" nodeType="afterGroup">
                            <p:stCondLst>
                              <p:cond delay="500"/>
                            </p:stCondLst>
                            <p:childTnLst>
                              <p:par>
                                <p:cTn id="34" presetID="1" presetClass="entr" presetSubtype="0" fill="hold" grpId="0" nodeType="afterEffect">
                                  <p:stCondLst>
                                    <p:cond delay="1000"/>
                                  </p:stCondLst>
                                  <p:childTnLst>
                                    <p:set>
                                      <p:cBhvr>
                                        <p:cTn id="35" dur="1" fill="hold">
                                          <p:stCondLst>
                                            <p:cond delay="499"/>
                                          </p:stCondLst>
                                        </p:cTn>
                                        <p:tgtEl>
                                          <p:spTgt spid="16389"/>
                                        </p:tgtEl>
                                        <p:attrNameLst>
                                          <p:attrName>style.visibility</p:attrName>
                                        </p:attrNameLst>
                                      </p:cBhvr>
                                      <p:to>
                                        <p:strVal val="visible"/>
                                      </p:to>
                                    </p:set>
                                  </p:childTnLst>
                                </p:cTn>
                              </p:par>
                            </p:childTnLst>
                          </p:cTn>
                        </p:par>
                        <p:par>
                          <p:cTn id="36" fill="hold" nodeType="afterGroup">
                            <p:stCondLst>
                              <p:cond delay="2000"/>
                            </p:stCondLst>
                            <p:childTnLst>
                              <p:par>
                                <p:cTn id="37" presetID="1" presetClass="entr" presetSubtype="0" fill="hold" grpId="0" nodeType="afterEffect">
                                  <p:stCondLst>
                                    <p:cond delay="0"/>
                                  </p:stCondLst>
                                  <p:childTnLst>
                                    <p:set>
                                      <p:cBhvr>
                                        <p:cTn id="38" dur="1" fill="hold">
                                          <p:stCondLst>
                                            <p:cond delay="499"/>
                                          </p:stCondLst>
                                        </p:cTn>
                                        <p:tgtEl>
                                          <p:spTgt spid="16387"/>
                                        </p:tgtEl>
                                        <p:attrNameLst>
                                          <p:attrName>style.visibility</p:attrName>
                                        </p:attrNameLst>
                                      </p:cBhvr>
                                      <p:to>
                                        <p:strVal val="visible"/>
                                      </p:to>
                                    </p:set>
                                  </p:childTnLst>
                                </p:cTn>
                              </p:par>
                            </p:childTnLst>
                          </p:cTn>
                        </p:par>
                        <p:par>
                          <p:cTn id="39" fill="hold" nodeType="afterGroup">
                            <p:stCondLst>
                              <p:cond delay="2500"/>
                            </p:stCondLst>
                            <p:childTnLst>
                              <p:par>
                                <p:cTn id="40" presetID="1" presetClass="entr" presetSubtype="0" fill="hold" grpId="0" nodeType="afterEffect">
                                  <p:stCondLst>
                                    <p:cond delay="0"/>
                                  </p:stCondLst>
                                  <p:childTnLst>
                                    <p:set>
                                      <p:cBhvr>
                                        <p:cTn id="41" dur="1" fill="hold">
                                          <p:stCondLst>
                                            <p:cond delay="499"/>
                                          </p:stCondLst>
                                        </p:cTn>
                                        <p:tgtEl>
                                          <p:spTgt spid="16390"/>
                                        </p:tgtEl>
                                        <p:attrNameLst>
                                          <p:attrName>style.visibility</p:attrName>
                                        </p:attrNameLst>
                                      </p:cBhvr>
                                      <p:to>
                                        <p:strVal val="visible"/>
                                      </p:to>
                                    </p:set>
                                  </p:childTnLst>
                                </p:cTn>
                              </p:par>
                            </p:childTnLst>
                          </p:cTn>
                        </p:par>
                        <p:par>
                          <p:cTn id="42" fill="hold" nodeType="afterGroup">
                            <p:stCondLst>
                              <p:cond delay="3000"/>
                            </p:stCondLst>
                            <p:childTnLst>
                              <p:par>
                                <p:cTn id="43" presetID="1" presetClass="entr" presetSubtype="0" fill="hold" grpId="0" nodeType="afterEffect">
                                  <p:stCondLst>
                                    <p:cond delay="0"/>
                                  </p:stCondLst>
                                  <p:childTnLst>
                                    <p:set>
                                      <p:cBhvr>
                                        <p:cTn id="44" dur="1" fill="hold">
                                          <p:stCondLst>
                                            <p:cond delay="499"/>
                                          </p:stCondLst>
                                        </p:cTn>
                                        <p:tgtEl>
                                          <p:spTgt spid="16388"/>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16392"/>
                                        </p:tgtEl>
                                        <p:attrNameLst>
                                          <p:attrName>style.visibility</p:attrName>
                                        </p:attrNameLst>
                                      </p:cBhvr>
                                      <p:to>
                                        <p:strVal val="visible"/>
                                      </p:to>
                                    </p:set>
                                  </p:childTnLst>
                                </p:cTn>
                              </p:par>
                            </p:childTnLst>
                          </p:cTn>
                        </p:par>
                        <p:par>
                          <p:cTn id="49" fill="hold" nodeType="afterGroup">
                            <p:stCondLst>
                              <p:cond delay="500"/>
                            </p:stCondLst>
                            <p:childTnLst>
                              <p:par>
                                <p:cTn id="50" presetID="1" presetClass="entr" presetSubtype="0" fill="hold" grpId="0" nodeType="afterEffect">
                                  <p:stCondLst>
                                    <p:cond delay="0"/>
                                  </p:stCondLst>
                                  <p:childTnLst>
                                    <p:set>
                                      <p:cBhvr>
                                        <p:cTn id="51" dur="1" fill="hold">
                                          <p:stCondLst>
                                            <p:cond delay="499"/>
                                          </p:stCondLst>
                                        </p:cTn>
                                        <p:tgtEl>
                                          <p:spTgt spid="163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autoUpdateAnimBg="0"/>
      <p:bldP spid="16387" grpId="0" animBg="1" autoUpdateAnimBg="0"/>
      <p:bldP spid="16388" grpId="0" animBg="1" autoUpdateAnimBg="0"/>
      <p:bldP spid="16389" grpId="0" animBg="1"/>
      <p:bldP spid="16390" grpId="0" animBg="1"/>
      <p:bldP spid="16391" grpId="0" animBg="1" autoUpdateAnimBg="0"/>
      <p:bldP spid="16392" grpId="0" animBg="1"/>
      <p:bldP spid="16409" grpId="0" animBg="1"/>
      <p:bldP spid="16410"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Номер слайда 5"/>
          <p:cNvSpPr>
            <a:spLocks noGrp="1"/>
          </p:cNvSpPr>
          <p:nvPr>
            <p:ph type="sldNum" sz="quarter" idx="12"/>
          </p:nvPr>
        </p:nvSpPr>
        <p:spPr>
          <a:noFill/>
          <a:ln>
            <a:miter lim="800000"/>
            <a:headEnd/>
            <a:tailEnd/>
          </a:ln>
        </p:spPr>
        <p:txBody>
          <a:bodyPr/>
          <a:lstStyle/>
          <a:p>
            <a:fld id="{2A1C52BE-3C87-415B-A5C7-A8599B3280F7}" type="slidenum">
              <a:rPr lang="ru-RU" smtClean="0"/>
              <a:pPr/>
              <a:t>33</a:t>
            </a:fld>
            <a:endParaRPr lang="ru-RU" smtClean="0"/>
          </a:p>
        </p:txBody>
      </p:sp>
      <p:sp>
        <p:nvSpPr>
          <p:cNvPr id="17410" name="Rectangle 2"/>
          <p:cNvSpPr>
            <a:spLocks noGrp="1" noChangeArrowheads="1"/>
          </p:cNvSpPr>
          <p:nvPr>
            <p:ph type="title"/>
          </p:nvPr>
        </p:nvSpPr>
        <p:spPr>
          <a:xfrm>
            <a:off x="1619672" y="152400"/>
            <a:ext cx="6381328" cy="762000"/>
          </a:xfrm>
        </p:spPr>
        <p:txBody>
          <a:bodyPr/>
          <a:lstStyle/>
          <a:p>
            <a:pPr eaLnBrk="1" hangingPunct="1">
              <a:defRPr/>
            </a:pPr>
            <a:r>
              <a:rPr lang="ru-RU" sz="3600" b="1" dirty="0" smtClean="0">
                <a:solidFill>
                  <a:srgbClr val="3333CC"/>
                </a:solidFill>
                <a:effectLst>
                  <a:outerShdw blurRad="38100" dist="38100" dir="2700000" algn="tl">
                    <a:srgbClr val="C0C0C0"/>
                  </a:outerShdw>
                </a:effectLst>
              </a:rPr>
              <a:t>Государственные закупки </a:t>
            </a:r>
          </a:p>
        </p:txBody>
      </p:sp>
      <p:sp>
        <p:nvSpPr>
          <p:cNvPr id="17411" name="Rectangle 3"/>
          <p:cNvSpPr>
            <a:spLocks noGrp="1" noChangeArrowheads="1"/>
          </p:cNvSpPr>
          <p:nvPr>
            <p:ph type="body" idx="1"/>
          </p:nvPr>
        </p:nvSpPr>
        <p:spPr>
          <a:xfrm>
            <a:off x="152400" y="609600"/>
            <a:ext cx="8915400" cy="5257800"/>
          </a:xfrm>
        </p:spPr>
        <p:txBody>
          <a:bodyPr/>
          <a:lstStyle/>
          <a:p>
            <a:pPr eaLnBrk="1" hangingPunct="1">
              <a:lnSpc>
                <a:spcPct val="80000"/>
              </a:lnSpc>
              <a:spcBef>
                <a:spcPct val="0"/>
              </a:spcBef>
              <a:buFontTx/>
              <a:buNone/>
              <a:defRPr/>
            </a:pPr>
            <a:r>
              <a:rPr lang="en-US" sz="2400" dirty="0" smtClean="0">
                <a:solidFill>
                  <a:schemeClr val="tx2"/>
                </a:solidFill>
              </a:rPr>
              <a:t>                   </a:t>
            </a:r>
          </a:p>
          <a:p>
            <a:pPr algn="just" eaLnBrk="1" hangingPunct="1">
              <a:lnSpc>
                <a:spcPct val="95000"/>
              </a:lnSpc>
              <a:spcBef>
                <a:spcPct val="0"/>
              </a:spcBef>
              <a:buFontTx/>
              <a:buNone/>
              <a:defRPr/>
            </a:pPr>
            <a:r>
              <a:rPr lang="en-US" sz="2400" dirty="0" smtClean="0">
                <a:solidFill>
                  <a:schemeClr val="tx2"/>
                </a:solidFill>
              </a:rPr>
              <a:t>			</a:t>
            </a:r>
            <a:r>
              <a:rPr lang="ru-RU" sz="2400" dirty="0" smtClean="0">
                <a:solidFill>
                  <a:schemeClr val="tx2"/>
                </a:solidFill>
              </a:rPr>
              <a:t>Государственные закупки представляет собой  </a:t>
            </a:r>
          </a:p>
          <a:p>
            <a:pPr algn="just" eaLnBrk="1" hangingPunct="1">
              <a:lnSpc>
                <a:spcPct val="95000"/>
              </a:lnSpc>
              <a:spcBef>
                <a:spcPct val="0"/>
              </a:spcBef>
              <a:buFontTx/>
              <a:buNone/>
              <a:defRPr/>
            </a:pPr>
            <a:r>
              <a:rPr lang="ru-RU" sz="2400" dirty="0" smtClean="0">
                <a:solidFill>
                  <a:schemeClr val="tx2"/>
                </a:solidFill>
              </a:rPr>
              <a:t>                        расходы государства на покупку товаров и услуг</a:t>
            </a:r>
            <a:r>
              <a:rPr lang="en-US" sz="2400" dirty="0" smtClean="0">
                <a:solidFill>
                  <a:schemeClr val="tx2"/>
                </a:solidFill>
              </a:rPr>
              <a:t>. </a:t>
            </a:r>
            <a:r>
              <a:rPr lang="ru-RU" sz="2400" dirty="0" smtClean="0">
                <a:solidFill>
                  <a:schemeClr val="tx2"/>
                </a:solidFill>
              </a:rPr>
              <a:t> </a:t>
            </a:r>
          </a:p>
          <a:p>
            <a:pPr algn="just" eaLnBrk="1" hangingPunct="1">
              <a:lnSpc>
                <a:spcPct val="95000"/>
              </a:lnSpc>
              <a:spcBef>
                <a:spcPct val="0"/>
              </a:spcBef>
              <a:buFontTx/>
              <a:buNone/>
              <a:defRPr/>
            </a:pPr>
            <a:r>
              <a:rPr lang="ru-RU" sz="2400" dirty="0" smtClean="0">
                <a:solidFill>
                  <a:schemeClr val="tx2"/>
                </a:solidFill>
              </a:rPr>
              <a:t>                        Они включают</a:t>
            </a:r>
            <a:r>
              <a:rPr lang="en-US" sz="2400" dirty="0" smtClean="0">
                <a:solidFill>
                  <a:schemeClr val="tx2"/>
                </a:solidFill>
              </a:rPr>
              <a:t>:</a:t>
            </a:r>
          </a:p>
          <a:p>
            <a:pPr algn="just" eaLnBrk="1" hangingPunct="1">
              <a:lnSpc>
                <a:spcPct val="95000"/>
              </a:lnSpc>
              <a:spcBef>
                <a:spcPct val="0"/>
              </a:spcBef>
              <a:defRPr/>
            </a:pPr>
            <a:r>
              <a:rPr lang="ru-RU" sz="2400" b="1" i="1" dirty="0" smtClean="0">
                <a:solidFill>
                  <a:srgbClr val="00CC00"/>
                </a:solidFill>
                <a:effectLst>
                  <a:outerShdw blurRad="38100" dist="38100" dir="2700000" algn="tl">
                    <a:srgbClr val="C0C0C0"/>
                  </a:outerShdw>
                </a:effectLst>
              </a:rPr>
              <a:t>покупку товаров, </a:t>
            </a:r>
            <a:r>
              <a:rPr lang="ru-RU" sz="2400" dirty="0" smtClean="0">
                <a:solidFill>
                  <a:schemeClr val="tx2"/>
                </a:solidFill>
              </a:rPr>
              <a:t>необходимых правительству, вооруженным силам</a:t>
            </a:r>
            <a:r>
              <a:rPr lang="en-US" sz="2400" dirty="0" smtClean="0">
                <a:solidFill>
                  <a:schemeClr val="tx2"/>
                </a:solidFill>
              </a:rPr>
              <a:t> </a:t>
            </a:r>
            <a:r>
              <a:rPr lang="ru-RU" sz="2400" dirty="0" smtClean="0">
                <a:solidFill>
                  <a:schemeClr val="tx2"/>
                </a:solidFill>
              </a:rPr>
              <a:t>и др. госпредприятиям </a:t>
            </a:r>
            <a:r>
              <a:rPr lang="en-US" sz="2400" dirty="0" smtClean="0">
                <a:solidFill>
                  <a:schemeClr val="tx2"/>
                </a:solidFill>
              </a:rPr>
              <a:t>(</a:t>
            </a:r>
            <a:r>
              <a:rPr lang="ru-RU" sz="2400" dirty="0" smtClean="0">
                <a:solidFill>
                  <a:schemeClr val="tx2"/>
                </a:solidFill>
              </a:rPr>
              <a:t>включая покупку инвестиционных товаров для государственных предприятий и развития инфраструктуры);</a:t>
            </a:r>
            <a:endParaRPr lang="en-US" sz="2400" dirty="0" smtClean="0">
              <a:solidFill>
                <a:schemeClr val="tx2"/>
              </a:solidFill>
            </a:endParaRPr>
          </a:p>
          <a:p>
            <a:pPr algn="just" eaLnBrk="1" hangingPunct="1">
              <a:lnSpc>
                <a:spcPct val="95000"/>
              </a:lnSpc>
              <a:spcBef>
                <a:spcPct val="0"/>
              </a:spcBef>
              <a:defRPr/>
            </a:pPr>
            <a:r>
              <a:rPr lang="ru-RU" sz="2400" b="1" i="1" dirty="0" smtClean="0">
                <a:solidFill>
                  <a:srgbClr val="00CC00"/>
                </a:solidFill>
                <a:effectLst>
                  <a:outerShdw blurRad="38100" dist="38100" dir="2700000" algn="tl">
                    <a:srgbClr val="C0C0C0"/>
                  </a:outerShdw>
                </a:effectLst>
              </a:rPr>
              <a:t>оплату труда государственных служащих </a:t>
            </a:r>
            <a:r>
              <a:rPr lang="en-US" sz="2400" dirty="0" smtClean="0">
                <a:solidFill>
                  <a:schemeClr val="tx2"/>
                </a:solidFill>
              </a:rPr>
              <a:t>(</a:t>
            </a:r>
            <a:r>
              <a:rPr lang="ru-RU" sz="2400" dirty="0" smtClean="0">
                <a:solidFill>
                  <a:schemeClr val="tx2"/>
                </a:solidFill>
              </a:rPr>
              <a:t>чиновников, учителей, врачей, пожарных</a:t>
            </a:r>
            <a:r>
              <a:rPr lang="en-US" sz="2400" dirty="0" smtClean="0">
                <a:solidFill>
                  <a:schemeClr val="tx2"/>
                </a:solidFill>
              </a:rPr>
              <a:t>) </a:t>
            </a:r>
            <a:r>
              <a:rPr lang="ru-RU" sz="2400" dirty="0" smtClean="0">
                <a:solidFill>
                  <a:schemeClr val="tx2"/>
                </a:solidFill>
              </a:rPr>
              <a:t>и военнослужащих</a:t>
            </a:r>
            <a:r>
              <a:rPr lang="en-US" sz="2400" dirty="0" smtClean="0">
                <a:solidFill>
                  <a:schemeClr val="tx2"/>
                </a:solidFill>
              </a:rPr>
              <a:t>.</a:t>
            </a:r>
          </a:p>
          <a:p>
            <a:pPr algn="just" eaLnBrk="1" hangingPunct="1">
              <a:lnSpc>
                <a:spcPct val="95000"/>
              </a:lnSpc>
              <a:spcBef>
                <a:spcPct val="0"/>
              </a:spcBef>
              <a:buFontTx/>
              <a:buNone/>
              <a:defRPr/>
            </a:pPr>
            <a:r>
              <a:rPr lang="ru-RU" sz="2400" dirty="0" smtClean="0">
                <a:solidFill>
                  <a:schemeClr val="tx2"/>
                </a:solidFill>
              </a:rPr>
              <a:t>Государственные закупки могут быть разделена на </a:t>
            </a:r>
            <a:r>
              <a:rPr lang="en-US" sz="2400" dirty="0" smtClean="0">
                <a:solidFill>
                  <a:schemeClr val="tx2"/>
                </a:solidFill>
              </a:rPr>
              <a:t>:</a:t>
            </a:r>
          </a:p>
          <a:p>
            <a:pPr algn="just" eaLnBrk="1" hangingPunct="1">
              <a:lnSpc>
                <a:spcPct val="95000"/>
              </a:lnSpc>
              <a:spcBef>
                <a:spcPct val="0"/>
              </a:spcBef>
              <a:defRPr/>
            </a:pPr>
            <a:r>
              <a:rPr lang="ru-RU" sz="2400" b="1" i="1" dirty="0" smtClean="0">
                <a:solidFill>
                  <a:srgbClr val="00CC00"/>
                </a:solidFill>
                <a:effectLst>
                  <a:outerShdw blurRad="38100" dist="38100" dir="2700000" algn="tl">
                    <a:srgbClr val="C0C0C0"/>
                  </a:outerShdw>
                </a:effectLst>
              </a:rPr>
              <a:t>государственное потребление </a:t>
            </a:r>
            <a:r>
              <a:rPr lang="en-US" sz="2400" dirty="0" smtClean="0">
                <a:solidFill>
                  <a:schemeClr val="tx2"/>
                </a:solidFill>
              </a:rPr>
              <a:t>– </a:t>
            </a:r>
            <a:r>
              <a:rPr lang="ru-RU" sz="2400" dirty="0" smtClean="0">
                <a:solidFill>
                  <a:schemeClr val="tx2"/>
                </a:solidFill>
              </a:rPr>
              <a:t>покупку потребительских товаров</a:t>
            </a:r>
            <a:r>
              <a:rPr lang="en-US" sz="2400" dirty="0" smtClean="0">
                <a:solidFill>
                  <a:schemeClr val="tx2"/>
                </a:solidFill>
              </a:rPr>
              <a:t>;</a:t>
            </a:r>
          </a:p>
          <a:p>
            <a:pPr algn="just" eaLnBrk="1" hangingPunct="1">
              <a:lnSpc>
                <a:spcPct val="95000"/>
              </a:lnSpc>
              <a:spcBef>
                <a:spcPct val="0"/>
              </a:spcBef>
              <a:defRPr/>
            </a:pPr>
            <a:r>
              <a:rPr lang="ru-RU" sz="2400" b="1" i="1" dirty="0" smtClean="0">
                <a:solidFill>
                  <a:srgbClr val="00CC00"/>
                </a:solidFill>
                <a:effectLst>
                  <a:outerShdw blurRad="38100" dist="38100" dir="2700000" algn="tl">
                    <a:srgbClr val="C0C0C0"/>
                  </a:outerShdw>
                </a:effectLst>
              </a:rPr>
              <a:t>государственные инвестиции </a:t>
            </a:r>
            <a:r>
              <a:rPr lang="en-US" sz="2400" dirty="0" smtClean="0">
                <a:solidFill>
                  <a:schemeClr val="tx2"/>
                </a:solidFill>
              </a:rPr>
              <a:t>– </a:t>
            </a:r>
            <a:r>
              <a:rPr lang="ru-RU" sz="2400" dirty="0" smtClean="0">
                <a:solidFill>
                  <a:schemeClr val="tx2"/>
                </a:solidFill>
              </a:rPr>
              <a:t>покупку инвестиционных товаров</a:t>
            </a:r>
            <a:r>
              <a:rPr lang="en-US" sz="2400" dirty="0" smtClean="0">
                <a:solidFill>
                  <a:schemeClr val="tx2"/>
                </a:solidFill>
              </a:rPr>
              <a:t>.</a:t>
            </a:r>
            <a:endParaRPr lang="ru-RU" sz="2400" dirty="0" smtClean="0">
              <a:solidFill>
                <a:schemeClr val="tx2"/>
              </a:solidFill>
            </a:endParaRPr>
          </a:p>
        </p:txBody>
      </p:sp>
      <p:pic>
        <p:nvPicPr>
          <p:cNvPr id="17412" name="Picture 4" descr="BD05015_"/>
          <p:cNvPicPr>
            <a:picLocks noChangeAspect="1" noChangeArrowheads="1"/>
          </p:cNvPicPr>
          <p:nvPr/>
        </p:nvPicPr>
        <p:blipFill>
          <a:blip r:embed="rId3" cstate="print"/>
          <a:srcRect/>
          <a:stretch>
            <a:fillRect/>
          </a:stretch>
        </p:blipFill>
        <p:spPr bwMode="auto">
          <a:xfrm>
            <a:off x="6942138" y="5867400"/>
            <a:ext cx="830262" cy="914400"/>
          </a:xfrm>
          <a:prstGeom prst="rect">
            <a:avLst/>
          </a:prstGeom>
          <a:noFill/>
          <a:ln w="9525">
            <a:noFill/>
            <a:miter lim="800000"/>
            <a:headEnd/>
            <a:tailEnd/>
          </a:ln>
        </p:spPr>
      </p:pic>
      <p:pic>
        <p:nvPicPr>
          <p:cNvPr id="17413" name="Picture 5" descr="BS00285_"/>
          <p:cNvPicPr>
            <a:picLocks noChangeAspect="1" noChangeArrowheads="1"/>
          </p:cNvPicPr>
          <p:nvPr/>
        </p:nvPicPr>
        <p:blipFill>
          <a:blip r:embed="rId4" cstate="print"/>
          <a:srcRect/>
          <a:stretch>
            <a:fillRect/>
          </a:stretch>
        </p:blipFill>
        <p:spPr bwMode="auto">
          <a:xfrm>
            <a:off x="5330825" y="5943600"/>
            <a:ext cx="917575" cy="852488"/>
          </a:xfrm>
          <a:prstGeom prst="rect">
            <a:avLst/>
          </a:prstGeom>
          <a:noFill/>
          <a:ln w="9525">
            <a:noFill/>
            <a:miter lim="800000"/>
            <a:headEnd/>
            <a:tailEnd/>
          </a:ln>
        </p:spPr>
      </p:pic>
      <p:pic>
        <p:nvPicPr>
          <p:cNvPr id="17414" name="Picture 6" descr="BS00823_"/>
          <p:cNvPicPr>
            <a:picLocks noChangeAspect="1" noChangeArrowheads="1"/>
          </p:cNvPicPr>
          <p:nvPr/>
        </p:nvPicPr>
        <p:blipFill>
          <a:blip r:embed="rId5" cstate="print"/>
          <a:srcRect/>
          <a:stretch>
            <a:fillRect/>
          </a:stretch>
        </p:blipFill>
        <p:spPr bwMode="auto">
          <a:xfrm>
            <a:off x="2987675" y="5445125"/>
            <a:ext cx="968375" cy="825500"/>
          </a:xfrm>
          <a:prstGeom prst="rect">
            <a:avLst/>
          </a:prstGeom>
          <a:noFill/>
          <a:ln w="9525">
            <a:noFill/>
            <a:miter lim="800000"/>
            <a:headEnd/>
            <a:tailEnd/>
          </a:ln>
        </p:spPr>
      </p:pic>
      <p:pic>
        <p:nvPicPr>
          <p:cNvPr id="17415" name="Picture 7" descr="TN01329_"/>
          <p:cNvPicPr>
            <a:picLocks noChangeAspect="1" noChangeArrowheads="1"/>
          </p:cNvPicPr>
          <p:nvPr/>
        </p:nvPicPr>
        <p:blipFill>
          <a:blip r:embed="rId6" cstate="print"/>
          <a:srcRect/>
          <a:stretch>
            <a:fillRect/>
          </a:stretch>
        </p:blipFill>
        <p:spPr bwMode="auto">
          <a:xfrm>
            <a:off x="7788275" y="152400"/>
            <a:ext cx="1203325" cy="755650"/>
          </a:xfrm>
          <a:prstGeom prst="rect">
            <a:avLst/>
          </a:prstGeom>
          <a:noFill/>
          <a:ln w="9525">
            <a:noFill/>
            <a:miter lim="800000"/>
            <a:headEnd/>
            <a:tailEnd/>
          </a:ln>
        </p:spPr>
      </p:pic>
      <p:pic>
        <p:nvPicPr>
          <p:cNvPr id="17416" name="Picture 8" descr="BD07311_"/>
          <p:cNvPicPr>
            <a:picLocks noChangeAspect="1" noChangeArrowheads="1"/>
          </p:cNvPicPr>
          <p:nvPr/>
        </p:nvPicPr>
        <p:blipFill>
          <a:blip r:embed="rId7" cstate="print"/>
          <a:srcRect/>
          <a:stretch>
            <a:fillRect/>
          </a:stretch>
        </p:blipFill>
        <p:spPr bwMode="auto">
          <a:xfrm>
            <a:off x="7956550" y="5589588"/>
            <a:ext cx="898525" cy="974725"/>
          </a:xfrm>
          <a:prstGeom prst="rect">
            <a:avLst/>
          </a:prstGeom>
          <a:noFill/>
          <a:ln w="9525">
            <a:noFill/>
            <a:miter lim="800000"/>
            <a:headEnd/>
            <a:tailEnd/>
          </a:ln>
        </p:spPr>
      </p:pic>
      <p:pic>
        <p:nvPicPr>
          <p:cNvPr id="17417" name="Picture 9" descr="BD05679_"/>
          <p:cNvPicPr>
            <a:picLocks noChangeAspect="1" noChangeArrowheads="1"/>
          </p:cNvPicPr>
          <p:nvPr/>
        </p:nvPicPr>
        <p:blipFill>
          <a:blip r:embed="rId8" cstate="print"/>
          <a:srcRect/>
          <a:stretch>
            <a:fillRect/>
          </a:stretch>
        </p:blipFill>
        <p:spPr bwMode="auto">
          <a:xfrm>
            <a:off x="1763713" y="5732463"/>
            <a:ext cx="990600" cy="958850"/>
          </a:xfrm>
          <a:prstGeom prst="rect">
            <a:avLst/>
          </a:prstGeom>
          <a:noFill/>
          <a:ln w="9525">
            <a:noFill/>
            <a:miter lim="800000"/>
            <a:headEnd/>
            <a:tailEnd/>
          </a:ln>
        </p:spPr>
      </p:pic>
      <p:pic>
        <p:nvPicPr>
          <p:cNvPr id="17418" name="Picture 10" descr="PE01023_"/>
          <p:cNvPicPr>
            <a:picLocks noChangeAspect="1" noChangeArrowheads="1"/>
          </p:cNvPicPr>
          <p:nvPr/>
        </p:nvPicPr>
        <p:blipFill>
          <a:blip r:embed="rId9" cstate="print"/>
          <a:srcRect/>
          <a:stretch>
            <a:fillRect/>
          </a:stretch>
        </p:blipFill>
        <p:spPr bwMode="auto">
          <a:xfrm>
            <a:off x="6156325" y="5445125"/>
            <a:ext cx="727075" cy="1143000"/>
          </a:xfrm>
          <a:prstGeom prst="rect">
            <a:avLst/>
          </a:prstGeom>
          <a:noFill/>
          <a:ln w="9525">
            <a:noFill/>
            <a:miter lim="800000"/>
            <a:headEnd/>
            <a:tailEnd/>
          </a:ln>
        </p:spPr>
      </p:pic>
      <p:pic>
        <p:nvPicPr>
          <p:cNvPr id="6157" name="Picture 12" descr="BD05515_"/>
          <p:cNvPicPr>
            <a:picLocks noChangeAspect="1" noChangeArrowheads="1"/>
          </p:cNvPicPr>
          <p:nvPr/>
        </p:nvPicPr>
        <p:blipFill>
          <a:blip r:embed="rId10" cstate="print"/>
          <a:srcRect/>
          <a:stretch>
            <a:fillRect/>
          </a:stretch>
        </p:blipFill>
        <p:spPr bwMode="auto">
          <a:xfrm>
            <a:off x="122238" y="0"/>
            <a:ext cx="1630362" cy="1752600"/>
          </a:xfrm>
          <a:prstGeom prst="rect">
            <a:avLst/>
          </a:prstGeom>
          <a:noFill/>
          <a:ln w="9525">
            <a:noFill/>
            <a:miter lim="800000"/>
            <a:headEnd/>
            <a:tailEnd/>
          </a:ln>
        </p:spPr>
      </p:pic>
      <p:graphicFrame>
        <p:nvGraphicFramePr>
          <p:cNvPr id="17421" name="Object 13"/>
          <p:cNvGraphicFramePr>
            <a:graphicFrameLocks noChangeAspect="1"/>
          </p:cNvGraphicFramePr>
          <p:nvPr/>
        </p:nvGraphicFramePr>
        <p:xfrm>
          <a:off x="3733800" y="5865813"/>
          <a:ext cx="1600200" cy="763587"/>
        </p:xfrm>
        <a:graphic>
          <a:graphicData uri="http://schemas.openxmlformats.org/presentationml/2006/ole">
            <mc:AlternateContent xmlns:mc="http://schemas.openxmlformats.org/markup-compatibility/2006">
              <mc:Choice xmlns:v="urn:schemas-microsoft-com:vml" Requires="v">
                <p:oleObj spid="_x0000_s6162" name="Clip" r:id="rId11" imgW="5318125" imgH="3086100" progId="">
                  <p:embed/>
                </p:oleObj>
              </mc:Choice>
              <mc:Fallback>
                <p:oleObj name="Clip" r:id="rId11" imgW="5318125" imgH="3086100" progId="">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33800" y="5865813"/>
                        <a:ext cx="1600200" cy="763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wipe(left)">
                                      <p:cBhvr>
                                        <p:cTn id="7" dur="500"/>
                                        <p:tgtEl>
                                          <p:spTgt spid="17411">
                                            <p:txEl>
                                              <p:pRg st="0" end="0"/>
                                            </p:txEl>
                                          </p:spTgt>
                                        </p:tgtEl>
                                      </p:cBhvr>
                                    </p:animEffect>
                                  </p:childTnLst>
                                </p:cTn>
                              </p:par>
                            </p:childTnLst>
                          </p:cTn>
                        </p:par>
                        <p:par>
                          <p:cTn id="8" fill="hold" nodeType="afterGroup">
                            <p:stCondLst>
                              <p:cond delay="1500"/>
                            </p:stCondLst>
                            <p:childTnLst>
                              <p:par>
                                <p:cTn id="9" presetID="22" presetClass="entr" presetSubtype="8" fill="hold" grpId="0" nodeType="afterEffect">
                                  <p:stCondLst>
                                    <p:cond delay="1000"/>
                                  </p:stCondLst>
                                  <p:childTnLst>
                                    <p:set>
                                      <p:cBhvr>
                                        <p:cTn id="10" dur="1" fill="hold">
                                          <p:stCondLst>
                                            <p:cond delay="0"/>
                                          </p:stCondLst>
                                        </p:cTn>
                                        <p:tgtEl>
                                          <p:spTgt spid="17411">
                                            <p:txEl>
                                              <p:pRg st="1" end="1"/>
                                            </p:txEl>
                                          </p:spTgt>
                                        </p:tgtEl>
                                        <p:attrNameLst>
                                          <p:attrName>style.visibility</p:attrName>
                                        </p:attrNameLst>
                                      </p:cBhvr>
                                      <p:to>
                                        <p:strVal val="visible"/>
                                      </p:to>
                                    </p:set>
                                    <p:animEffect transition="in" filter="wipe(left)">
                                      <p:cBhvr>
                                        <p:cTn id="11" dur="500"/>
                                        <p:tgtEl>
                                          <p:spTgt spid="17411">
                                            <p:txEl>
                                              <p:pRg st="1" end="1"/>
                                            </p:txEl>
                                          </p:spTgt>
                                        </p:tgtEl>
                                      </p:cBhvr>
                                    </p:animEffect>
                                  </p:childTnLst>
                                </p:cTn>
                              </p:par>
                            </p:childTnLst>
                          </p:cTn>
                        </p:par>
                        <p:par>
                          <p:cTn id="12" fill="hold" nodeType="afterGroup">
                            <p:stCondLst>
                              <p:cond delay="3000"/>
                            </p:stCondLst>
                            <p:childTnLst>
                              <p:par>
                                <p:cTn id="13" presetID="22" presetClass="entr" presetSubtype="8" fill="hold" grpId="0" nodeType="afterEffect">
                                  <p:stCondLst>
                                    <p:cond delay="1000"/>
                                  </p:stCondLst>
                                  <p:childTnLst>
                                    <p:set>
                                      <p:cBhvr>
                                        <p:cTn id="14" dur="1" fill="hold">
                                          <p:stCondLst>
                                            <p:cond delay="0"/>
                                          </p:stCondLst>
                                        </p:cTn>
                                        <p:tgtEl>
                                          <p:spTgt spid="17411">
                                            <p:txEl>
                                              <p:pRg st="2" end="2"/>
                                            </p:txEl>
                                          </p:spTgt>
                                        </p:tgtEl>
                                        <p:attrNameLst>
                                          <p:attrName>style.visibility</p:attrName>
                                        </p:attrNameLst>
                                      </p:cBhvr>
                                      <p:to>
                                        <p:strVal val="visible"/>
                                      </p:to>
                                    </p:set>
                                    <p:animEffect transition="in" filter="wipe(left)">
                                      <p:cBhvr>
                                        <p:cTn id="15" dur="500"/>
                                        <p:tgtEl>
                                          <p:spTgt spid="17411">
                                            <p:txEl>
                                              <p:pRg st="2" end="2"/>
                                            </p:txEl>
                                          </p:spTgt>
                                        </p:tgtEl>
                                      </p:cBhvr>
                                    </p:animEffect>
                                  </p:childTnLst>
                                </p:cTn>
                              </p:par>
                            </p:childTnLst>
                          </p:cTn>
                        </p:par>
                        <p:par>
                          <p:cTn id="16" fill="hold" nodeType="afterGroup">
                            <p:stCondLst>
                              <p:cond delay="4500"/>
                            </p:stCondLst>
                            <p:childTnLst>
                              <p:par>
                                <p:cTn id="17" presetID="22" presetClass="entr" presetSubtype="8" fill="hold" grpId="0" nodeType="afterEffect">
                                  <p:stCondLst>
                                    <p:cond delay="1000"/>
                                  </p:stCondLst>
                                  <p:childTnLst>
                                    <p:set>
                                      <p:cBhvr>
                                        <p:cTn id="18" dur="1" fill="hold">
                                          <p:stCondLst>
                                            <p:cond delay="0"/>
                                          </p:stCondLst>
                                        </p:cTn>
                                        <p:tgtEl>
                                          <p:spTgt spid="17411">
                                            <p:txEl>
                                              <p:pRg st="3" end="3"/>
                                            </p:txEl>
                                          </p:spTgt>
                                        </p:tgtEl>
                                        <p:attrNameLst>
                                          <p:attrName>style.visibility</p:attrName>
                                        </p:attrNameLst>
                                      </p:cBhvr>
                                      <p:to>
                                        <p:strVal val="visible"/>
                                      </p:to>
                                    </p:set>
                                    <p:animEffect transition="in" filter="wipe(left)">
                                      <p:cBhvr>
                                        <p:cTn id="19" dur="500"/>
                                        <p:tgtEl>
                                          <p:spTgt spid="17411">
                                            <p:txEl>
                                              <p:pRg st="3" end="3"/>
                                            </p:txEl>
                                          </p:spTgt>
                                        </p:tgtEl>
                                      </p:cBhvr>
                                    </p:animEffect>
                                  </p:childTnLst>
                                </p:cTn>
                              </p:par>
                            </p:childTnLst>
                          </p:cTn>
                        </p:par>
                        <p:par>
                          <p:cTn id="20" fill="hold" nodeType="afterGroup">
                            <p:stCondLst>
                              <p:cond delay="6000"/>
                            </p:stCondLst>
                            <p:childTnLst>
                              <p:par>
                                <p:cTn id="21" presetID="22" presetClass="entr" presetSubtype="8" fill="hold" grpId="0" nodeType="afterEffect">
                                  <p:stCondLst>
                                    <p:cond delay="1000"/>
                                  </p:stCondLst>
                                  <p:childTnLst>
                                    <p:set>
                                      <p:cBhvr>
                                        <p:cTn id="22" dur="1" fill="hold">
                                          <p:stCondLst>
                                            <p:cond delay="0"/>
                                          </p:stCondLst>
                                        </p:cTn>
                                        <p:tgtEl>
                                          <p:spTgt spid="17411">
                                            <p:txEl>
                                              <p:pRg st="4" end="4"/>
                                            </p:txEl>
                                          </p:spTgt>
                                        </p:tgtEl>
                                        <p:attrNameLst>
                                          <p:attrName>style.visibility</p:attrName>
                                        </p:attrNameLst>
                                      </p:cBhvr>
                                      <p:to>
                                        <p:strVal val="visible"/>
                                      </p:to>
                                    </p:set>
                                    <p:animEffect transition="in" filter="wipe(left)">
                                      <p:cBhvr>
                                        <p:cTn id="23" dur="500"/>
                                        <p:tgtEl>
                                          <p:spTgt spid="17411">
                                            <p:txEl>
                                              <p:pRg st="4" end="4"/>
                                            </p:txEl>
                                          </p:spTgt>
                                        </p:tgtEl>
                                      </p:cBhvr>
                                    </p:animEffect>
                                  </p:childTnLst>
                                </p:cTn>
                              </p:par>
                            </p:childTnLst>
                          </p:cTn>
                        </p:par>
                        <p:par>
                          <p:cTn id="24" fill="hold" nodeType="afterGroup">
                            <p:stCondLst>
                              <p:cond delay="7500"/>
                            </p:stCondLst>
                            <p:childTnLst>
                              <p:par>
                                <p:cTn id="25" presetID="22" presetClass="entr" presetSubtype="8" fill="hold" grpId="0" nodeType="afterEffect">
                                  <p:stCondLst>
                                    <p:cond delay="1000"/>
                                  </p:stCondLst>
                                  <p:childTnLst>
                                    <p:set>
                                      <p:cBhvr>
                                        <p:cTn id="26" dur="1" fill="hold">
                                          <p:stCondLst>
                                            <p:cond delay="0"/>
                                          </p:stCondLst>
                                        </p:cTn>
                                        <p:tgtEl>
                                          <p:spTgt spid="17411">
                                            <p:txEl>
                                              <p:pRg st="5" end="5"/>
                                            </p:txEl>
                                          </p:spTgt>
                                        </p:tgtEl>
                                        <p:attrNameLst>
                                          <p:attrName>style.visibility</p:attrName>
                                        </p:attrNameLst>
                                      </p:cBhvr>
                                      <p:to>
                                        <p:strVal val="visible"/>
                                      </p:to>
                                    </p:set>
                                    <p:animEffect transition="in" filter="wipe(left)">
                                      <p:cBhvr>
                                        <p:cTn id="27" dur="500"/>
                                        <p:tgtEl>
                                          <p:spTgt spid="17411">
                                            <p:txEl>
                                              <p:pRg st="5" end="5"/>
                                            </p:txEl>
                                          </p:spTgt>
                                        </p:tgtEl>
                                      </p:cBhvr>
                                    </p:animEffect>
                                  </p:childTnLst>
                                </p:cTn>
                              </p:par>
                            </p:childTnLst>
                          </p:cTn>
                        </p:par>
                        <p:par>
                          <p:cTn id="28" fill="hold" nodeType="afterGroup">
                            <p:stCondLst>
                              <p:cond delay="9000"/>
                            </p:stCondLst>
                            <p:childTnLst>
                              <p:par>
                                <p:cTn id="29" presetID="22" presetClass="entr" presetSubtype="8" fill="hold" grpId="0" nodeType="afterEffect">
                                  <p:stCondLst>
                                    <p:cond delay="1000"/>
                                  </p:stCondLst>
                                  <p:childTnLst>
                                    <p:set>
                                      <p:cBhvr>
                                        <p:cTn id="30" dur="1" fill="hold">
                                          <p:stCondLst>
                                            <p:cond delay="0"/>
                                          </p:stCondLst>
                                        </p:cTn>
                                        <p:tgtEl>
                                          <p:spTgt spid="17411">
                                            <p:txEl>
                                              <p:pRg st="6" end="6"/>
                                            </p:txEl>
                                          </p:spTgt>
                                        </p:tgtEl>
                                        <p:attrNameLst>
                                          <p:attrName>style.visibility</p:attrName>
                                        </p:attrNameLst>
                                      </p:cBhvr>
                                      <p:to>
                                        <p:strVal val="visible"/>
                                      </p:to>
                                    </p:set>
                                    <p:animEffect transition="in" filter="wipe(left)">
                                      <p:cBhvr>
                                        <p:cTn id="31" dur="500"/>
                                        <p:tgtEl>
                                          <p:spTgt spid="17411">
                                            <p:txEl>
                                              <p:pRg st="6" end="6"/>
                                            </p:txEl>
                                          </p:spTgt>
                                        </p:tgtEl>
                                      </p:cBhvr>
                                    </p:animEffect>
                                  </p:childTnLst>
                                </p:cTn>
                              </p:par>
                            </p:childTnLst>
                          </p:cTn>
                        </p:par>
                        <p:par>
                          <p:cTn id="32" fill="hold" nodeType="afterGroup">
                            <p:stCondLst>
                              <p:cond delay="10500"/>
                            </p:stCondLst>
                            <p:childTnLst>
                              <p:par>
                                <p:cTn id="33" presetID="22" presetClass="entr" presetSubtype="8" fill="hold" grpId="0" nodeType="afterEffect">
                                  <p:stCondLst>
                                    <p:cond delay="1000"/>
                                  </p:stCondLst>
                                  <p:childTnLst>
                                    <p:set>
                                      <p:cBhvr>
                                        <p:cTn id="34" dur="1" fill="hold">
                                          <p:stCondLst>
                                            <p:cond delay="0"/>
                                          </p:stCondLst>
                                        </p:cTn>
                                        <p:tgtEl>
                                          <p:spTgt spid="17411">
                                            <p:txEl>
                                              <p:pRg st="7" end="7"/>
                                            </p:txEl>
                                          </p:spTgt>
                                        </p:tgtEl>
                                        <p:attrNameLst>
                                          <p:attrName>style.visibility</p:attrName>
                                        </p:attrNameLst>
                                      </p:cBhvr>
                                      <p:to>
                                        <p:strVal val="visible"/>
                                      </p:to>
                                    </p:set>
                                    <p:animEffect transition="in" filter="wipe(left)">
                                      <p:cBhvr>
                                        <p:cTn id="35" dur="500"/>
                                        <p:tgtEl>
                                          <p:spTgt spid="17411">
                                            <p:txEl>
                                              <p:pRg st="7" end="7"/>
                                            </p:txEl>
                                          </p:spTgt>
                                        </p:tgtEl>
                                      </p:cBhvr>
                                    </p:animEffect>
                                  </p:childTnLst>
                                </p:cTn>
                              </p:par>
                            </p:childTnLst>
                          </p:cTn>
                        </p:par>
                        <p:par>
                          <p:cTn id="36" fill="hold" nodeType="afterGroup">
                            <p:stCondLst>
                              <p:cond delay="12000"/>
                            </p:stCondLst>
                            <p:childTnLst>
                              <p:par>
                                <p:cTn id="37" presetID="22" presetClass="entr" presetSubtype="8" fill="hold" grpId="0" nodeType="afterEffect">
                                  <p:stCondLst>
                                    <p:cond delay="1000"/>
                                  </p:stCondLst>
                                  <p:childTnLst>
                                    <p:set>
                                      <p:cBhvr>
                                        <p:cTn id="38" dur="1" fill="hold">
                                          <p:stCondLst>
                                            <p:cond delay="0"/>
                                          </p:stCondLst>
                                        </p:cTn>
                                        <p:tgtEl>
                                          <p:spTgt spid="17411">
                                            <p:txEl>
                                              <p:pRg st="8" end="8"/>
                                            </p:txEl>
                                          </p:spTgt>
                                        </p:tgtEl>
                                        <p:attrNameLst>
                                          <p:attrName>style.visibility</p:attrName>
                                        </p:attrNameLst>
                                      </p:cBhvr>
                                      <p:to>
                                        <p:strVal val="visible"/>
                                      </p:to>
                                    </p:set>
                                    <p:animEffect transition="in" filter="wipe(left)">
                                      <p:cBhvr>
                                        <p:cTn id="39" dur="500"/>
                                        <p:tgtEl>
                                          <p:spTgt spid="17411">
                                            <p:txEl>
                                              <p:pRg st="8" end="8"/>
                                            </p:txEl>
                                          </p:spTgt>
                                        </p:tgtEl>
                                      </p:cBhvr>
                                    </p:animEffect>
                                  </p:childTnLst>
                                </p:cTn>
                              </p:par>
                            </p:childTnLst>
                          </p:cTn>
                        </p:par>
                        <p:par>
                          <p:cTn id="40" fill="hold" nodeType="afterGroup">
                            <p:stCondLst>
                              <p:cond delay="13500"/>
                            </p:stCondLst>
                            <p:childTnLst>
                              <p:par>
                                <p:cTn id="41" presetID="1" presetClass="entr" presetSubtype="0" fill="hold" nodeType="afterEffect">
                                  <p:stCondLst>
                                    <p:cond delay="2000"/>
                                  </p:stCondLst>
                                  <p:childTnLst>
                                    <p:set>
                                      <p:cBhvr>
                                        <p:cTn id="42" dur="1" fill="hold">
                                          <p:stCondLst>
                                            <p:cond delay="499"/>
                                          </p:stCondLst>
                                        </p:cTn>
                                        <p:tgtEl>
                                          <p:spTgt spid="17412"/>
                                        </p:tgtEl>
                                        <p:attrNameLst>
                                          <p:attrName>style.visibility</p:attrName>
                                        </p:attrNameLst>
                                      </p:cBhvr>
                                      <p:to>
                                        <p:strVal val="visible"/>
                                      </p:to>
                                    </p:set>
                                  </p:childTnLst>
                                </p:cTn>
                              </p:par>
                            </p:childTnLst>
                          </p:cTn>
                        </p:par>
                        <p:par>
                          <p:cTn id="43" fill="hold" nodeType="afterGroup">
                            <p:stCondLst>
                              <p:cond delay="16000"/>
                            </p:stCondLst>
                            <p:childTnLst>
                              <p:par>
                                <p:cTn id="44" presetID="1" presetClass="entr" presetSubtype="0" fill="hold" nodeType="afterEffect">
                                  <p:stCondLst>
                                    <p:cond delay="0"/>
                                  </p:stCondLst>
                                  <p:childTnLst>
                                    <p:set>
                                      <p:cBhvr>
                                        <p:cTn id="45" dur="1" fill="hold">
                                          <p:stCondLst>
                                            <p:cond delay="499"/>
                                          </p:stCondLst>
                                        </p:cTn>
                                        <p:tgtEl>
                                          <p:spTgt spid="17413"/>
                                        </p:tgtEl>
                                        <p:attrNameLst>
                                          <p:attrName>style.visibility</p:attrName>
                                        </p:attrNameLst>
                                      </p:cBhvr>
                                      <p:to>
                                        <p:strVal val="visible"/>
                                      </p:to>
                                    </p:set>
                                  </p:childTnLst>
                                </p:cTn>
                              </p:par>
                            </p:childTnLst>
                          </p:cTn>
                        </p:par>
                        <p:par>
                          <p:cTn id="46" fill="hold" nodeType="afterGroup">
                            <p:stCondLst>
                              <p:cond delay="16500"/>
                            </p:stCondLst>
                            <p:childTnLst>
                              <p:par>
                                <p:cTn id="47" presetID="1" presetClass="entr" presetSubtype="0" fill="hold" nodeType="afterEffect">
                                  <p:stCondLst>
                                    <p:cond delay="0"/>
                                  </p:stCondLst>
                                  <p:childTnLst>
                                    <p:set>
                                      <p:cBhvr>
                                        <p:cTn id="48" dur="1" fill="hold">
                                          <p:stCondLst>
                                            <p:cond delay="499"/>
                                          </p:stCondLst>
                                        </p:cTn>
                                        <p:tgtEl>
                                          <p:spTgt spid="17414"/>
                                        </p:tgtEl>
                                        <p:attrNameLst>
                                          <p:attrName>style.visibility</p:attrName>
                                        </p:attrNameLst>
                                      </p:cBhvr>
                                      <p:to>
                                        <p:strVal val="visible"/>
                                      </p:to>
                                    </p:set>
                                  </p:childTnLst>
                                </p:cTn>
                              </p:par>
                            </p:childTnLst>
                          </p:cTn>
                        </p:par>
                        <p:par>
                          <p:cTn id="49" fill="hold" nodeType="afterGroup">
                            <p:stCondLst>
                              <p:cond delay="17000"/>
                            </p:stCondLst>
                            <p:childTnLst>
                              <p:par>
                                <p:cTn id="50" presetID="1" presetClass="entr" presetSubtype="0" fill="hold" nodeType="afterEffect">
                                  <p:stCondLst>
                                    <p:cond delay="0"/>
                                  </p:stCondLst>
                                  <p:childTnLst>
                                    <p:set>
                                      <p:cBhvr>
                                        <p:cTn id="51" dur="1" fill="hold">
                                          <p:stCondLst>
                                            <p:cond delay="499"/>
                                          </p:stCondLst>
                                        </p:cTn>
                                        <p:tgtEl>
                                          <p:spTgt spid="17415"/>
                                        </p:tgtEl>
                                        <p:attrNameLst>
                                          <p:attrName>style.visibility</p:attrName>
                                        </p:attrNameLst>
                                      </p:cBhvr>
                                      <p:to>
                                        <p:strVal val="visible"/>
                                      </p:to>
                                    </p:set>
                                  </p:childTnLst>
                                </p:cTn>
                              </p:par>
                            </p:childTnLst>
                          </p:cTn>
                        </p:par>
                        <p:par>
                          <p:cTn id="52" fill="hold" nodeType="afterGroup">
                            <p:stCondLst>
                              <p:cond delay="17500"/>
                            </p:stCondLst>
                            <p:childTnLst>
                              <p:par>
                                <p:cTn id="53" presetID="1" presetClass="entr" presetSubtype="0" fill="hold" nodeType="afterEffect">
                                  <p:stCondLst>
                                    <p:cond delay="0"/>
                                  </p:stCondLst>
                                  <p:childTnLst>
                                    <p:set>
                                      <p:cBhvr>
                                        <p:cTn id="54" dur="1" fill="hold">
                                          <p:stCondLst>
                                            <p:cond delay="499"/>
                                          </p:stCondLst>
                                        </p:cTn>
                                        <p:tgtEl>
                                          <p:spTgt spid="17416"/>
                                        </p:tgtEl>
                                        <p:attrNameLst>
                                          <p:attrName>style.visibility</p:attrName>
                                        </p:attrNameLst>
                                      </p:cBhvr>
                                      <p:to>
                                        <p:strVal val="visible"/>
                                      </p:to>
                                    </p:set>
                                  </p:childTnLst>
                                </p:cTn>
                              </p:par>
                            </p:childTnLst>
                          </p:cTn>
                        </p:par>
                        <p:par>
                          <p:cTn id="55" fill="hold" nodeType="afterGroup">
                            <p:stCondLst>
                              <p:cond delay="18000"/>
                            </p:stCondLst>
                            <p:childTnLst>
                              <p:par>
                                <p:cTn id="56" presetID="1" presetClass="entr" presetSubtype="0" fill="hold" nodeType="afterEffect">
                                  <p:stCondLst>
                                    <p:cond delay="0"/>
                                  </p:stCondLst>
                                  <p:childTnLst>
                                    <p:set>
                                      <p:cBhvr>
                                        <p:cTn id="57" dur="1" fill="hold">
                                          <p:stCondLst>
                                            <p:cond delay="499"/>
                                          </p:stCondLst>
                                        </p:cTn>
                                        <p:tgtEl>
                                          <p:spTgt spid="17417"/>
                                        </p:tgtEl>
                                        <p:attrNameLst>
                                          <p:attrName>style.visibility</p:attrName>
                                        </p:attrNameLst>
                                      </p:cBhvr>
                                      <p:to>
                                        <p:strVal val="visible"/>
                                      </p:to>
                                    </p:set>
                                  </p:childTnLst>
                                </p:cTn>
                              </p:par>
                            </p:childTnLst>
                          </p:cTn>
                        </p:par>
                        <p:par>
                          <p:cTn id="58" fill="hold" nodeType="afterGroup">
                            <p:stCondLst>
                              <p:cond delay="18500"/>
                            </p:stCondLst>
                            <p:childTnLst>
                              <p:par>
                                <p:cTn id="59" presetID="1" presetClass="entr" presetSubtype="0" fill="hold" nodeType="afterEffect">
                                  <p:stCondLst>
                                    <p:cond delay="0"/>
                                  </p:stCondLst>
                                  <p:childTnLst>
                                    <p:set>
                                      <p:cBhvr>
                                        <p:cTn id="60" dur="1" fill="hold">
                                          <p:stCondLst>
                                            <p:cond delay="499"/>
                                          </p:stCondLst>
                                        </p:cTn>
                                        <p:tgtEl>
                                          <p:spTgt spid="17418"/>
                                        </p:tgtEl>
                                        <p:attrNameLst>
                                          <p:attrName>style.visibility</p:attrName>
                                        </p:attrNameLst>
                                      </p:cBhvr>
                                      <p:to>
                                        <p:strVal val="visible"/>
                                      </p:to>
                                    </p:set>
                                  </p:childTnLst>
                                </p:cTn>
                              </p:par>
                            </p:childTnLst>
                          </p:cTn>
                        </p:par>
                        <p:par>
                          <p:cTn id="61" fill="hold" nodeType="afterGroup">
                            <p:stCondLst>
                              <p:cond delay="19000"/>
                            </p:stCondLst>
                            <p:childTnLst>
                              <p:par>
                                <p:cTn id="62" presetID="1" presetClass="entr" presetSubtype="0" fill="hold" nodeType="afterEffect">
                                  <p:stCondLst>
                                    <p:cond delay="0"/>
                                  </p:stCondLst>
                                  <p:childTnLst>
                                    <p:set>
                                      <p:cBhvr>
                                        <p:cTn id="63" dur="1" fill="hold">
                                          <p:stCondLst>
                                            <p:cond delay="499"/>
                                          </p:stCondLst>
                                        </p:cTn>
                                        <p:tgtEl>
                                          <p:spTgt spid="174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advAuto="100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Номер слайда 5"/>
          <p:cNvSpPr>
            <a:spLocks noGrp="1"/>
          </p:cNvSpPr>
          <p:nvPr>
            <p:ph type="sldNum" sz="quarter" idx="12"/>
          </p:nvPr>
        </p:nvSpPr>
        <p:spPr>
          <a:noFill/>
          <a:ln>
            <a:miter lim="800000"/>
            <a:headEnd/>
            <a:tailEnd/>
          </a:ln>
        </p:spPr>
        <p:txBody>
          <a:bodyPr/>
          <a:lstStyle/>
          <a:p>
            <a:fld id="{C78D3A6B-6929-4E03-946A-2CB5A37AA10F}" type="slidenum">
              <a:rPr lang="ru-RU" smtClean="0"/>
              <a:pPr/>
              <a:t>34</a:t>
            </a:fld>
            <a:endParaRPr lang="ru-RU" smtClean="0"/>
          </a:p>
        </p:txBody>
      </p:sp>
      <p:sp>
        <p:nvSpPr>
          <p:cNvPr id="7172" name="Rectangle 4"/>
          <p:cNvSpPr>
            <a:spLocks noGrp="1" noChangeArrowheads="1"/>
          </p:cNvSpPr>
          <p:nvPr>
            <p:ph type="title"/>
          </p:nvPr>
        </p:nvSpPr>
        <p:spPr>
          <a:xfrm>
            <a:off x="533400" y="76200"/>
            <a:ext cx="7772400" cy="1143000"/>
          </a:xfrm>
        </p:spPr>
        <p:txBody>
          <a:bodyPr/>
          <a:lstStyle/>
          <a:p>
            <a:pPr eaLnBrk="1" hangingPunct="1"/>
            <a:r>
              <a:rPr lang="ru-RU" sz="3200" b="1" smtClean="0">
                <a:solidFill>
                  <a:srgbClr val="009900"/>
                </a:solidFill>
              </a:rPr>
              <a:t>Вмененная стоимость</a:t>
            </a:r>
          </a:p>
        </p:txBody>
      </p:sp>
      <p:sp>
        <p:nvSpPr>
          <p:cNvPr id="108549" name="Text Box 5"/>
          <p:cNvSpPr txBox="1">
            <a:spLocks noChangeArrowheads="1"/>
          </p:cNvSpPr>
          <p:nvPr/>
        </p:nvSpPr>
        <p:spPr bwMode="auto">
          <a:xfrm>
            <a:off x="533400" y="914400"/>
            <a:ext cx="8001000" cy="5262979"/>
          </a:xfrm>
          <a:prstGeom prst="rect">
            <a:avLst/>
          </a:prstGeom>
          <a:noFill/>
          <a:ln>
            <a:noFill/>
          </a:ln>
          <a:effectLst/>
          <a:extLst/>
        </p:spPr>
        <p:txBody>
          <a:bodyPr>
            <a:spAutoFit/>
          </a:bodyPr>
          <a:lstStyle/>
          <a:p>
            <a:pPr>
              <a:spcBef>
                <a:spcPct val="50000"/>
              </a:spcBef>
              <a:defRPr/>
            </a:pPr>
            <a:r>
              <a:rPr lang="ru-RU" dirty="0"/>
              <a:t>    Правилом национальных счетов для подсчета ВВП является суммирование рыночных стоимостей всех конечных товаров и услуг, произведенных в экономике…</a:t>
            </a:r>
            <a:br>
              <a:rPr lang="ru-RU" dirty="0"/>
            </a:br>
            <a:r>
              <a:rPr lang="ru-RU" b="1" u="sng" dirty="0">
                <a:solidFill>
                  <a:srgbClr val="009900"/>
                </a:solidFill>
              </a:rPr>
              <a:t>но</a:t>
            </a:r>
            <a:r>
              <a:rPr lang="ru-RU" dirty="0"/>
              <a:t> некоторые конечные товары и услуги, будучи частью совокупного выпуска, </a:t>
            </a:r>
            <a:r>
              <a:rPr lang="ru-RU" b="1" i="1" dirty="0">
                <a:solidFill>
                  <a:srgbClr val="009900"/>
                </a:solidFill>
                <a:effectLst>
                  <a:outerShdw blurRad="38100" dist="38100" dir="2700000" algn="tl">
                    <a:srgbClr val="C0C0C0"/>
                  </a:outerShdw>
                </a:effectLst>
              </a:rPr>
              <a:t>не продаются на рынке</a:t>
            </a:r>
            <a:r>
              <a:rPr lang="ru-RU" dirty="0"/>
              <a:t>. Их стоимость </a:t>
            </a:r>
            <a:r>
              <a:rPr lang="ru-RU" b="1" i="1" dirty="0">
                <a:solidFill>
                  <a:srgbClr val="009900"/>
                </a:solidFill>
                <a:effectLst>
                  <a:outerShdw blurRad="38100" dist="38100" dir="2700000" algn="tl">
                    <a:srgbClr val="C0C0C0"/>
                  </a:outerShdw>
                </a:effectLst>
              </a:rPr>
              <a:t>не оценивается в рыночных ценах</a:t>
            </a:r>
            <a:r>
              <a:rPr lang="ru-RU" dirty="0"/>
              <a:t>, но должна быть включена в ВВП. Такая стоимость называется </a:t>
            </a:r>
            <a:r>
              <a:rPr lang="ru-RU" b="1" i="1" dirty="0">
                <a:solidFill>
                  <a:srgbClr val="009900"/>
                </a:solidFill>
                <a:effectLst>
                  <a:outerShdw blurRad="38100" dist="38100" dir="2700000" algn="tl">
                    <a:srgbClr val="C0C0C0"/>
                  </a:outerShdw>
                </a:effectLst>
              </a:rPr>
              <a:t>вмененной</a:t>
            </a:r>
            <a:r>
              <a:rPr lang="ru-RU" dirty="0"/>
              <a:t> (или условно начисленной) </a:t>
            </a:r>
            <a:r>
              <a:rPr lang="ru-RU" b="1" i="1" dirty="0">
                <a:solidFill>
                  <a:srgbClr val="009900"/>
                </a:solidFill>
                <a:effectLst>
                  <a:outerShdw blurRad="38100" dist="38100" dir="2700000" algn="tl">
                    <a:srgbClr val="C0C0C0"/>
                  </a:outerShdw>
                </a:effectLst>
              </a:rPr>
              <a:t>стоимостью</a:t>
            </a:r>
            <a:r>
              <a:rPr lang="ru-RU" dirty="0"/>
              <a:t>. </a:t>
            </a:r>
            <a:r>
              <a:rPr lang="ru-RU" u="sng" dirty="0"/>
              <a:t>Примеры</a:t>
            </a:r>
            <a:r>
              <a:rPr lang="ru-RU" dirty="0"/>
              <a:t>: </a:t>
            </a:r>
            <a:br>
              <a:rPr lang="ru-RU" dirty="0"/>
            </a:br>
            <a:r>
              <a:rPr lang="ru-RU" dirty="0"/>
              <a:t>  - некоторые государственные услуги, которые включаются в ВВП по затратам на их производство;</a:t>
            </a:r>
            <a:br>
              <a:rPr lang="ru-RU" dirty="0"/>
            </a:br>
            <a:r>
              <a:rPr lang="ru-RU" dirty="0"/>
              <a:t>  - стоимость продукции ненаблюдаемой экономики </a:t>
            </a:r>
            <a:br>
              <a:rPr lang="ru-RU" dirty="0"/>
            </a:br>
            <a:r>
              <a:rPr lang="ru-RU" dirty="0"/>
              <a:t>  - </a:t>
            </a:r>
            <a:r>
              <a:rPr lang="ru-RU" dirty="0" smtClean="0"/>
              <a:t>рентные </a:t>
            </a:r>
            <a:r>
              <a:rPr lang="ru-RU" dirty="0"/>
              <a:t>платежи, которые выплачивают сами себе владельцы жилья.</a:t>
            </a:r>
          </a:p>
        </p:txBody>
      </p:sp>
      <p:graphicFrame>
        <p:nvGraphicFramePr>
          <p:cNvPr id="108550" name="Object 6"/>
          <p:cNvGraphicFramePr>
            <a:graphicFrameLocks noChangeAspect="1"/>
          </p:cNvGraphicFramePr>
          <p:nvPr/>
        </p:nvGraphicFramePr>
        <p:xfrm>
          <a:off x="3657600" y="5876925"/>
          <a:ext cx="1447800" cy="811213"/>
        </p:xfrm>
        <a:graphic>
          <a:graphicData uri="http://schemas.openxmlformats.org/presentationml/2006/ole">
            <mc:AlternateContent xmlns:mc="http://schemas.openxmlformats.org/markup-compatibility/2006">
              <mc:Choice xmlns:v="urn:schemas-microsoft-com:vml" Requires="v">
                <p:oleObj spid="_x0000_s7186" name="Clip" r:id="rId3" imgW="2278063" imgH="3421063" progId="">
                  <p:embed/>
                </p:oleObj>
              </mc:Choice>
              <mc:Fallback>
                <p:oleObj name="Clip" r:id="rId3" imgW="2278063" imgH="3421063" progId="">
                  <p:embed/>
                  <p:pic>
                    <p:nvPicPr>
                      <p:cNvPr id="0" name="Object 6"/>
                      <p:cNvPicPr>
                        <a:picLocks noChangeAspect="1" noChangeArrowheads="1"/>
                      </p:cNvPicPr>
                      <p:nvPr/>
                    </p:nvPicPr>
                    <p:blipFill>
                      <a:blip r:embed="rId4">
                        <a:lum bright="10000" contrast="40000"/>
                        <a:extLst>
                          <a:ext uri="{28A0092B-C50C-407E-A947-70E740481C1C}">
                            <a14:useLocalDpi xmlns:a14="http://schemas.microsoft.com/office/drawing/2010/main" val="0"/>
                          </a:ext>
                        </a:extLst>
                      </a:blip>
                      <a:srcRect/>
                      <a:stretch>
                        <a:fillRect/>
                      </a:stretch>
                    </p:blipFill>
                    <p:spPr bwMode="auto">
                      <a:xfrm>
                        <a:off x="3657600" y="5876925"/>
                        <a:ext cx="1447800" cy="811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108549">
                                            <p:txEl>
                                              <p:pRg st="0" end="0"/>
                                            </p:txEl>
                                          </p:spTgt>
                                        </p:tgtEl>
                                        <p:attrNameLst>
                                          <p:attrName>style.visibility</p:attrName>
                                        </p:attrNameLst>
                                      </p:cBhvr>
                                      <p:to>
                                        <p:strVal val="visible"/>
                                      </p:to>
                                    </p:set>
                                    <p:animEffect transition="in" filter="wipe(up)">
                                      <p:cBhvr>
                                        <p:cTn id="7" dur="500"/>
                                        <p:tgtEl>
                                          <p:spTgt spid="108549">
                                            <p:txEl>
                                              <p:pRg st="0" end="0"/>
                                            </p:txEl>
                                          </p:spTgt>
                                        </p:tgtEl>
                                      </p:cBhvr>
                                    </p:animEffect>
                                  </p:childTnLst>
                                </p:cTn>
                              </p:par>
                            </p:childTnLst>
                          </p:cTn>
                        </p:par>
                        <p:par>
                          <p:cTn id="8" fill="hold" nodeType="afterGroup">
                            <p:stCondLst>
                              <p:cond delay="1500"/>
                            </p:stCondLst>
                            <p:childTnLst>
                              <p:par>
                                <p:cTn id="9" presetID="23" presetClass="entr" presetSubtype="288" fill="hold" nodeType="afterEffect">
                                  <p:stCondLst>
                                    <p:cond delay="1000"/>
                                  </p:stCondLst>
                                  <p:childTnLst>
                                    <p:set>
                                      <p:cBhvr>
                                        <p:cTn id="10" dur="1" fill="hold">
                                          <p:stCondLst>
                                            <p:cond delay="0"/>
                                          </p:stCondLst>
                                        </p:cTn>
                                        <p:tgtEl>
                                          <p:spTgt spid="108550"/>
                                        </p:tgtEl>
                                        <p:attrNameLst>
                                          <p:attrName>style.visibility</p:attrName>
                                        </p:attrNameLst>
                                      </p:cBhvr>
                                      <p:to>
                                        <p:strVal val="visible"/>
                                      </p:to>
                                    </p:set>
                                    <p:anim calcmode="lin" valueType="num">
                                      <p:cBhvr>
                                        <p:cTn id="11" dur="500" fill="hold"/>
                                        <p:tgtEl>
                                          <p:spTgt spid="108550"/>
                                        </p:tgtEl>
                                        <p:attrNameLst>
                                          <p:attrName>ppt_w</p:attrName>
                                        </p:attrNameLst>
                                      </p:cBhvr>
                                      <p:tavLst>
                                        <p:tav tm="0">
                                          <p:val>
                                            <p:strVal val="4/3*#ppt_w"/>
                                          </p:val>
                                        </p:tav>
                                        <p:tav tm="100000">
                                          <p:val>
                                            <p:strVal val="#ppt_w"/>
                                          </p:val>
                                        </p:tav>
                                      </p:tavLst>
                                    </p:anim>
                                    <p:anim calcmode="lin" valueType="num">
                                      <p:cBhvr>
                                        <p:cTn id="12" dur="500" fill="hold"/>
                                        <p:tgtEl>
                                          <p:spTgt spid="108550"/>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build="p" autoUpdateAnimBg="0" advAuto="100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Номер слайда 5"/>
          <p:cNvSpPr>
            <a:spLocks noGrp="1"/>
          </p:cNvSpPr>
          <p:nvPr>
            <p:ph type="sldNum" sz="quarter" idx="12"/>
          </p:nvPr>
        </p:nvSpPr>
        <p:spPr>
          <a:noFill/>
          <a:ln>
            <a:miter lim="800000"/>
            <a:headEnd/>
            <a:tailEnd/>
          </a:ln>
        </p:spPr>
        <p:txBody>
          <a:bodyPr/>
          <a:lstStyle/>
          <a:p>
            <a:fld id="{162BB3F3-9A13-422F-A6A2-46AE415A3A70}" type="slidenum">
              <a:rPr lang="ru-RU" smtClean="0"/>
              <a:pPr/>
              <a:t>35</a:t>
            </a:fld>
            <a:endParaRPr lang="ru-RU" smtClean="0"/>
          </a:p>
        </p:txBody>
      </p:sp>
      <p:sp>
        <p:nvSpPr>
          <p:cNvPr id="18434" name="Rectangle 2"/>
          <p:cNvSpPr>
            <a:spLocks noGrp="1" noChangeArrowheads="1"/>
          </p:cNvSpPr>
          <p:nvPr>
            <p:ph type="title"/>
          </p:nvPr>
        </p:nvSpPr>
        <p:spPr>
          <a:xfrm>
            <a:off x="914400" y="228600"/>
            <a:ext cx="7772400" cy="1143000"/>
          </a:xfrm>
        </p:spPr>
        <p:txBody>
          <a:bodyPr/>
          <a:lstStyle/>
          <a:p>
            <a:pPr eaLnBrk="1" hangingPunct="1">
              <a:defRPr/>
            </a:pPr>
            <a:r>
              <a:rPr lang="ru-RU" sz="4000" b="1" dirty="0" smtClean="0">
                <a:solidFill>
                  <a:schemeClr val="accent2"/>
                </a:solidFill>
                <a:effectLst>
                  <a:outerShdw blurRad="38100" dist="38100" dir="2700000" algn="tl">
                    <a:srgbClr val="C0C0C0"/>
                  </a:outerShdw>
                </a:effectLst>
              </a:rPr>
              <a:t>Чистый экспорт </a:t>
            </a:r>
          </a:p>
        </p:txBody>
      </p:sp>
      <p:sp>
        <p:nvSpPr>
          <p:cNvPr id="18435" name="Rectangle 3"/>
          <p:cNvSpPr>
            <a:spLocks noGrp="1" noChangeArrowheads="1"/>
          </p:cNvSpPr>
          <p:nvPr>
            <p:ph type="body" idx="1"/>
          </p:nvPr>
        </p:nvSpPr>
        <p:spPr>
          <a:xfrm>
            <a:off x="609600" y="1371600"/>
            <a:ext cx="7848600" cy="5257800"/>
          </a:xfrm>
        </p:spPr>
        <p:txBody>
          <a:bodyPr/>
          <a:lstStyle/>
          <a:p>
            <a:pPr algn="just" eaLnBrk="1" hangingPunct="1">
              <a:lnSpc>
                <a:spcPct val="90000"/>
              </a:lnSpc>
              <a:buFontTx/>
              <a:buNone/>
              <a:defRPr/>
            </a:pPr>
            <a:r>
              <a:rPr lang="ru-RU" sz="2400" smtClean="0"/>
              <a:t>		    Все страны в наше время являются </a:t>
            </a:r>
            <a:r>
              <a:rPr lang="ru-RU" sz="2400" b="1" i="1" smtClean="0">
                <a:solidFill>
                  <a:schemeClr val="accent2"/>
                </a:solidFill>
                <a:effectLst>
                  <a:outerShdw blurRad="38100" dist="38100" dir="2700000" algn="tl">
                    <a:srgbClr val="C0C0C0"/>
                  </a:outerShdw>
                </a:effectLst>
              </a:rPr>
              <a:t>открытыми экономиками</a:t>
            </a:r>
            <a:r>
              <a:rPr lang="en-GB" sz="2400" smtClean="0">
                <a:cs typeface="Times New Roman" pitchFamily="18" charset="0"/>
              </a:rPr>
              <a:t>, </a:t>
            </a:r>
            <a:r>
              <a:rPr lang="ru-RU" sz="2400" smtClean="0"/>
              <a:t>т.е. экономиками, взаимодействующими с другими странами мира</a:t>
            </a:r>
            <a:r>
              <a:rPr lang="en-GB" sz="2400" smtClean="0">
                <a:cs typeface="Times New Roman" pitchFamily="18" charset="0"/>
              </a:rPr>
              <a:t>. </a:t>
            </a:r>
            <a:r>
              <a:rPr lang="ru-RU" sz="2400" smtClean="0"/>
              <a:t>Один из основных видов связей между экономиками – международная торговля</a:t>
            </a:r>
            <a:r>
              <a:rPr lang="en-GB" sz="2400" smtClean="0">
                <a:cs typeface="Times New Roman" pitchFamily="18" charset="0"/>
              </a:rPr>
              <a:t>. </a:t>
            </a:r>
            <a:r>
              <a:rPr lang="ru-RU" sz="2400" smtClean="0"/>
              <a:t>Страны продают (экспортируют) товары и услуги, произведенные внутри страны, зарубежным странам и покупают (импортируют) товары и услуги, произведенные за рубежом</a:t>
            </a:r>
            <a:r>
              <a:rPr lang="en-GB" sz="2400" smtClean="0">
                <a:cs typeface="Times New Roman" pitchFamily="18" charset="0"/>
              </a:rPr>
              <a:t>. </a:t>
            </a:r>
          </a:p>
          <a:p>
            <a:pPr algn="just" eaLnBrk="1" hangingPunct="1">
              <a:lnSpc>
                <a:spcPct val="90000"/>
              </a:lnSpc>
              <a:buFontTx/>
              <a:buNone/>
              <a:defRPr/>
            </a:pPr>
            <a:r>
              <a:rPr lang="ru-RU" sz="2400" smtClean="0"/>
              <a:t>Стоимость продукции, проданной другим странам, называется </a:t>
            </a:r>
            <a:r>
              <a:rPr lang="ru-RU" sz="2400" b="1" i="1" smtClean="0">
                <a:solidFill>
                  <a:schemeClr val="accent2"/>
                </a:solidFill>
                <a:effectLst>
                  <a:outerShdw blurRad="38100" dist="38100" dir="2700000" algn="tl">
                    <a:srgbClr val="C0C0C0"/>
                  </a:outerShdw>
                </a:effectLst>
              </a:rPr>
              <a:t>экспортом </a:t>
            </a:r>
            <a:r>
              <a:rPr lang="en-GB" sz="2400" smtClean="0">
                <a:solidFill>
                  <a:srgbClr val="3333CC"/>
                </a:solidFill>
                <a:cs typeface="Times New Roman" pitchFamily="18" charset="0"/>
              </a:rPr>
              <a:t>(</a:t>
            </a:r>
            <a:r>
              <a:rPr lang="en-GB" sz="2400" b="1" smtClean="0">
                <a:solidFill>
                  <a:srgbClr val="3333CC"/>
                </a:solidFill>
                <a:effectLst>
                  <a:outerShdw blurRad="38100" dist="38100" dir="2700000" algn="tl">
                    <a:srgbClr val="C0C0C0"/>
                  </a:outerShdw>
                </a:effectLst>
                <a:cs typeface="Times New Roman" pitchFamily="18" charset="0"/>
              </a:rPr>
              <a:t>Ex</a:t>
            </a:r>
            <a:r>
              <a:rPr lang="en-GB" sz="2400" smtClean="0">
                <a:solidFill>
                  <a:srgbClr val="3333CC"/>
                </a:solidFill>
                <a:cs typeface="Times New Roman" pitchFamily="18" charset="0"/>
              </a:rPr>
              <a:t>)</a:t>
            </a:r>
            <a:r>
              <a:rPr lang="en-GB" sz="2400" smtClean="0">
                <a:cs typeface="Times New Roman" pitchFamily="18" charset="0"/>
              </a:rPr>
              <a:t>.</a:t>
            </a:r>
          </a:p>
          <a:p>
            <a:pPr algn="just" eaLnBrk="1" hangingPunct="1">
              <a:lnSpc>
                <a:spcPct val="90000"/>
              </a:lnSpc>
              <a:buFontTx/>
              <a:buNone/>
              <a:defRPr/>
            </a:pPr>
            <a:r>
              <a:rPr lang="ru-RU" sz="2400" smtClean="0"/>
              <a:t>Стоимость продукции, купленной у других стран, называется </a:t>
            </a:r>
            <a:r>
              <a:rPr lang="ru-RU" sz="2400" b="1" i="1" smtClean="0">
                <a:solidFill>
                  <a:schemeClr val="accent2"/>
                </a:solidFill>
                <a:effectLst>
                  <a:outerShdw blurRad="38100" dist="38100" dir="2700000" algn="tl">
                    <a:srgbClr val="C0C0C0"/>
                  </a:outerShdw>
                </a:effectLst>
              </a:rPr>
              <a:t>импортом </a:t>
            </a:r>
            <a:r>
              <a:rPr lang="en-GB" sz="2400" smtClean="0">
                <a:solidFill>
                  <a:srgbClr val="3333CC"/>
                </a:solidFill>
                <a:cs typeface="Times New Roman" pitchFamily="18" charset="0"/>
              </a:rPr>
              <a:t>(</a:t>
            </a:r>
            <a:r>
              <a:rPr lang="en-GB" sz="2400" b="1" smtClean="0">
                <a:solidFill>
                  <a:srgbClr val="3333CC"/>
                </a:solidFill>
                <a:cs typeface="Times New Roman" pitchFamily="18" charset="0"/>
              </a:rPr>
              <a:t>Im</a:t>
            </a:r>
            <a:r>
              <a:rPr lang="en-GB" sz="2400" smtClean="0">
                <a:solidFill>
                  <a:srgbClr val="3333CC"/>
                </a:solidFill>
                <a:cs typeface="Times New Roman" pitchFamily="18" charset="0"/>
              </a:rPr>
              <a:t>)</a:t>
            </a:r>
            <a:r>
              <a:rPr lang="en-GB" sz="2400" smtClean="0">
                <a:cs typeface="Times New Roman" pitchFamily="18" charset="0"/>
              </a:rPr>
              <a:t>.  </a:t>
            </a:r>
          </a:p>
          <a:p>
            <a:pPr algn="just" eaLnBrk="1" hangingPunct="1">
              <a:lnSpc>
                <a:spcPct val="90000"/>
              </a:lnSpc>
              <a:buFontTx/>
              <a:buNone/>
              <a:defRPr/>
            </a:pPr>
            <a:r>
              <a:rPr lang="ru-RU" sz="2400" smtClean="0"/>
              <a:t>Баланс между валовым экспортом и валовым импортом называется </a:t>
            </a:r>
            <a:r>
              <a:rPr lang="ru-RU" sz="2400" b="1" i="1" smtClean="0">
                <a:solidFill>
                  <a:srgbClr val="3333CC"/>
                </a:solidFill>
                <a:effectLst>
                  <a:outerShdw blurRad="38100" dist="38100" dir="2700000" algn="tl">
                    <a:srgbClr val="C0C0C0"/>
                  </a:outerShdw>
                </a:effectLst>
              </a:rPr>
              <a:t>чистым экспортом</a:t>
            </a:r>
            <a:r>
              <a:rPr lang="en-GB" sz="2400" i="1" smtClean="0">
                <a:cs typeface="Times New Roman" pitchFamily="18" charset="0"/>
              </a:rPr>
              <a:t> </a:t>
            </a:r>
            <a:r>
              <a:rPr lang="en-GB" sz="2400" smtClean="0">
                <a:solidFill>
                  <a:srgbClr val="3333CC"/>
                </a:solidFill>
                <a:cs typeface="Times New Roman" pitchFamily="18" charset="0"/>
              </a:rPr>
              <a:t>(</a:t>
            </a:r>
            <a:r>
              <a:rPr lang="en-GB" sz="2400" b="1" smtClean="0">
                <a:solidFill>
                  <a:srgbClr val="3333CC"/>
                </a:solidFill>
                <a:effectLst>
                  <a:outerShdw blurRad="38100" dist="38100" dir="2700000" algn="tl">
                    <a:srgbClr val="C0C0C0"/>
                  </a:outerShdw>
                </a:effectLst>
                <a:cs typeface="Times New Roman" pitchFamily="18" charset="0"/>
              </a:rPr>
              <a:t>X</a:t>
            </a:r>
            <a:r>
              <a:rPr lang="en-US" sz="2400" b="1" smtClean="0">
                <a:solidFill>
                  <a:srgbClr val="3333CC"/>
                </a:solidFill>
                <a:effectLst>
                  <a:outerShdw blurRad="38100" dist="38100" dir="2700000" algn="tl">
                    <a:srgbClr val="C0C0C0"/>
                  </a:outerShdw>
                </a:effectLst>
                <a:cs typeface="Times New Roman" pitchFamily="18" charset="0"/>
              </a:rPr>
              <a:t>n</a:t>
            </a:r>
            <a:r>
              <a:rPr lang="en-GB" sz="2400" smtClean="0">
                <a:solidFill>
                  <a:srgbClr val="3333CC"/>
                </a:solidFill>
                <a:cs typeface="Times New Roman" pitchFamily="18" charset="0"/>
              </a:rPr>
              <a:t>)</a:t>
            </a:r>
            <a:r>
              <a:rPr lang="en-GB" sz="2400" smtClean="0">
                <a:cs typeface="Times New Roman" pitchFamily="18" charset="0"/>
              </a:rPr>
              <a:t>.</a:t>
            </a:r>
          </a:p>
          <a:p>
            <a:pPr eaLnBrk="1" hangingPunct="1">
              <a:lnSpc>
                <a:spcPct val="90000"/>
              </a:lnSpc>
              <a:buFontTx/>
              <a:buNone/>
              <a:defRPr/>
            </a:pPr>
            <a:endParaRPr lang="ru-RU" smtClean="0"/>
          </a:p>
        </p:txBody>
      </p:sp>
      <p:pic>
        <p:nvPicPr>
          <p:cNvPr id="18436" name="Picture 4"/>
          <p:cNvPicPr>
            <a:picLocks noChangeAspect="1" noChangeArrowheads="1"/>
          </p:cNvPicPr>
          <p:nvPr/>
        </p:nvPicPr>
        <p:blipFill>
          <a:blip r:embed="rId2" cstate="print"/>
          <a:srcRect/>
          <a:stretch>
            <a:fillRect/>
          </a:stretch>
        </p:blipFill>
        <p:spPr bwMode="auto">
          <a:xfrm>
            <a:off x="76200" y="17463"/>
            <a:ext cx="1905000" cy="1811337"/>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499"/>
                                          </p:stCondLst>
                                        </p:cTn>
                                        <p:tgtEl>
                                          <p:spTgt spid="18436"/>
                                        </p:tgtEl>
                                        <p:attrNameLst>
                                          <p:attrName>style.visibility</p:attrName>
                                        </p:attrNameLst>
                                      </p:cBhvr>
                                      <p:to>
                                        <p:strVal val="visible"/>
                                      </p:to>
                                    </p:set>
                                  </p:childTnLst>
                                </p:cTn>
                              </p:par>
                            </p:childTnLst>
                          </p:cTn>
                        </p:par>
                        <p:par>
                          <p:cTn id="7" fill="hold" nodeType="afterGroup">
                            <p:stCondLst>
                              <p:cond delay="1500"/>
                            </p:stCondLst>
                            <p:childTnLst>
                              <p:par>
                                <p:cTn id="8" presetID="1" presetClass="entr" presetSubtype="0" fill="hold" grpId="0" nodeType="afterEffect">
                                  <p:stCondLst>
                                    <p:cond delay="1000"/>
                                  </p:stCondLst>
                                  <p:childTnLst>
                                    <p:set>
                                      <p:cBhvr>
                                        <p:cTn id="9" dur="1" fill="hold">
                                          <p:stCondLst>
                                            <p:cond delay="499"/>
                                          </p:stCondLst>
                                        </p:cTn>
                                        <p:tgtEl>
                                          <p:spTgt spid="18435">
                                            <p:txEl>
                                              <p:pRg st="0" end="0"/>
                                            </p:txEl>
                                          </p:spTgt>
                                        </p:tgtEl>
                                        <p:attrNameLst>
                                          <p:attrName>style.visibility</p:attrName>
                                        </p:attrNameLst>
                                      </p:cBhvr>
                                      <p:to>
                                        <p:strVal val="visible"/>
                                      </p:to>
                                    </p:set>
                                  </p:childTnLst>
                                </p:cTn>
                              </p:par>
                            </p:childTnLst>
                          </p:cTn>
                        </p:par>
                        <p:par>
                          <p:cTn id="10" fill="hold" nodeType="afterGroup">
                            <p:stCondLst>
                              <p:cond delay="3000"/>
                            </p:stCondLst>
                            <p:childTnLst>
                              <p:par>
                                <p:cTn id="11" presetID="1" presetClass="entr" presetSubtype="0" fill="hold" grpId="0" nodeType="afterEffect">
                                  <p:stCondLst>
                                    <p:cond delay="1000"/>
                                  </p:stCondLst>
                                  <p:childTnLst>
                                    <p:set>
                                      <p:cBhvr>
                                        <p:cTn id="12" dur="1" fill="hold">
                                          <p:stCondLst>
                                            <p:cond delay="499"/>
                                          </p:stCondLst>
                                        </p:cTn>
                                        <p:tgtEl>
                                          <p:spTgt spid="18435">
                                            <p:txEl>
                                              <p:pRg st="1" end="1"/>
                                            </p:txEl>
                                          </p:spTgt>
                                        </p:tgtEl>
                                        <p:attrNameLst>
                                          <p:attrName>style.visibility</p:attrName>
                                        </p:attrNameLst>
                                      </p:cBhvr>
                                      <p:to>
                                        <p:strVal val="visible"/>
                                      </p:to>
                                    </p:set>
                                  </p:childTnLst>
                                </p:cTn>
                              </p:par>
                            </p:childTnLst>
                          </p:cTn>
                        </p:par>
                        <p:par>
                          <p:cTn id="13" fill="hold" nodeType="afterGroup">
                            <p:stCondLst>
                              <p:cond delay="4500"/>
                            </p:stCondLst>
                            <p:childTnLst>
                              <p:par>
                                <p:cTn id="14" presetID="1" presetClass="entr" presetSubtype="0" fill="hold" grpId="0" nodeType="afterEffect">
                                  <p:stCondLst>
                                    <p:cond delay="1000"/>
                                  </p:stCondLst>
                                  <p:childTnLst>
                                    <p:set>
                                      <p:cBhvr>
                                        <p:cTn id="15" dur="1" fill="hold">
                                          <p:stCondLst>
                                            <p:cond delay="499"/>
                                          </p:stCondLst>
                                        </p:cTn>
                                        <p:tgtEl>
                                          <p:spTgt spid="18435">
                                            <p:txEl>
                                              <p:pRg st="2" end="2"/>
                                            </p:txEl>
                                          </p:spTgt>
                                        </p:tgtEl>
                                        <p:attrNameLst>
                                          <p:attrName>style.visibility</p:attrName>
                                        </p:attrNameLst>
                                      </p:cBhvr>
                                      <p:to>
                                        <p:strVal val="visible"/>
                                      </p:to>
                                    </p:set>
                                  </p:childTnLst>
                                </p:cTn>
                              </p:par>
                            </p:childTnLst>
                          </p:cTn>
                        </p:par>
                        <p:par>
                          <p:cTn id="16" fill="hold" nodeType="afterGroup">
                            <p:stCondLst>
                              <p:cond delay="6000"/>
                            </p:stCondLst>
                            <p:childTnLst>
                              <p:par>
                                <p:cTn id="17" presetID="1" presetClass="entr" presetSubtype="0" fill="hold" grpId="0" nodeType="afterEffect">
                                  <p:stCondLst>
                                    <p:cond delay="1000"/>
                                  </p:stCondLst>
                                  <p:childTnLst>
                                    <p:set>
                                      <p:cBhvr>
                                        <p:cTn id="18" dur="1" fill="hold">
                                          <p:stCondLst>
                                            <p:cond delay="499"/>
                                          </p:stCondLst>
                                        </p:cTn>
                                        <p:tgtEl>
                                          <p:spTgt spid="184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advAuto="100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Номер слайда 4"/>
          <p:cNvSpPr>
            <a:spLocks noGrp="1"/>
          </p:cNvSpPr>
          <p:nvPr>
            <p:ph type="sldNum" sz="quarter" idx="12"/>
          </p:nvPr>
        </p:nvSpPr>
        <p:spPr>
          <a:noFill/>
          <a:ln>
            <a:miter lim="800000"/>
            <a:headEnd/>
            <a:tailEnd/>
          </a:ln>
        </p:spPr>
        <p:txBody>
          <a:bodyPr/>
          <a:lstStyle/>
          <a:p>
            <a:fld id="{077E8211-8C07-46B8-89B3-180F6169DB6E}" type="slidenum">
              <a:rPr lang="ru-RU" smtClean="0"/>
              <a:pPr/>
              <a:t>36</a:t>
            </a:fld>
            <a:endParaRPr lang="ru-RU" smtClean="0"/>
          </a:p>
        </p:txBody>
      </p:sp>
      <p:sp>
        <p:nvSpPr>
          <p:cNvPr id="55299" name="Rectangle 15"/>
          <p:cNvSpPr>
            <a:spLocks noChangeArrowheads="1"/>
          </p:cNvSpPr>
          <p:nvPr/>
        </p:nvSpPr>
        <p:spPr bwMode="auto">
          <a:xfrm>
            <a:off x="0" y="0"/>
            <a:ext cx="9144000" cy="6858000"/>
          </a:xfrm>
          <a:prstGeom prst="rect">
            <a:avLst/>
          </a:prstGeom>
          <a:gradFill rotWithShape="0">
            <a:gsLst>
              <a:gs pos="0">
                <a:srgbClr val="FFFF99"/>
              </a:gs>
              <a:gs pos="50000">
                <a:srgbClr val="FFFFFF"/>
              </a:gs>
              <a:gs pos="100000">
                <a:srgbClr val="FFFF99"/>
              </a:gs>
            </a:gsLst>
            <a:lin ang="5400000" scaled="1"/>
          </a:gradFill>
          <a:ln w="9525">
            <a:solidFill>
              <a:schemeClr val="tx1"/>
            </a:solidFill>
            <a:miter lim="800000"/>
            <a:headEnd/>
            <a:tailEnd/>
          </a:ln>
        </p:spPr>
        <p:txBody>
          <a:bodyPr wrap="none" anchor="ctr"/>
          <a:lstStyle/>
          <a:p>
            <a:endParaRPr lang="ru-RU"/>
          </a:p>
        </p:txBody>
      </p:sp>
      <p:sp>
        <p:nvSpPr>
          <p:cNvPr id="20482" name="Rectangle 2"/>
          <p:cNvSpPr>
            <a:spLocks noGrp="1" noChangeArrowheads="1"/>
          </p:cNvSpPr>
          <p:nvPr>
            <p:ph type="title"/>
          </p:nvPr>
        </p:nvSpPr>
        <p:spPr>
          <a:xfrm>
            <a:off x="685800" y="228600"/>
            <a:ext cx="7772400" cy="1143000"/>
          </a:xfrm>
        </p:spPr>
        <p:txBody>
          <a:bodyPr/>
          <a:lstStyle/>
          <a:p>
            <a:pPr eaLnBrk="1" hangingPunct="1">
              <a:defRPr/>
            </a:pPr>
            <a:r>
              <a:rPr lang="ru-RU" sz="4000" b="1" dirty="0" smtClean="0">
                <a:solidFill>
                  <a:srgbClr val="3333CC"/>
                </a:solidFill>
                <a:effectLst>
                  <a:outerShdw blurRad="38100" dist="38100" dir="2700000" algn="tl">
                    <a:srgbClr val="C0C0C0"/>
                  </a:outerShdw>
                </a:effectLst>
              </a:rPr>
              <a:t>ВВП по расходам</a:t>
            </a:r>
          </a:p>
        </p:txBody>
      </p:sp>
      <p:sp>
        <p:nvSpPr>
          <p:cNvPr id="20483" name="Rectangle 3"/>
          <p:cNvSpPr>
            <a:spLocks noChangeArrowheads="1"/>
          </p:cNvSpPr>
          <p:nvPr/>
        </p:nvSpPr>
        <p:spPr bwMode="auto">
          <a:xfrm>
            <a:off x="76200" y="2997200"/>
            <a:ext cx="4419600" cy="1066800"/>
          </a:xfrm>
          <a:prstGeom prst="rect">
            <a:avLst/>
          </a:prstGeom>
          <a:solidFill>
            <a:srgbClr val="FF6600"/>
          </a:solidFill>
          <a:ln w="9525">
            <a:solidFill>
              <a:schemeClr val="tx1"/>
            </a:solidFill>
            <a:miter lim="800000"/>
            <a:headEnd/>
            <a:tailEnd/>
          </a:ln>
          <a:effectLst/>
          <a:extLst/>
        </p:spPr>
        <p:txBody>
          <a:bodyPr wrap="none" anchor="ctr"/>
          <a:lstStyle/>
          <a:p>
            <a:pPr algn="ctr">
              <a:defRPr/>
            </a:pPr>
            <a:r>
              <a:rPr lang="en-US" b="1">
                <a:solidFill>
                  <a:schemeClr val="bg1"/>
                </a:solidFill>
                <a:effectLst>
                  <a:outerShdw blurRad="38100" dist="38100" dir="2700000" algn="tl">
                    <a:srgbClr val="000000"/>
                  </a:outerShdw>
                </a:effectLst>
              </a:rPr>
              <a:t>Consumption</a:t>
            </a:r>
            <a:r>
              <a:rPr lang="en-US" b="1">
                <a:effectLst>
                  <a:outerShdw blurRad="38100" dist="38100" dir="2700000" algn="tl">
                    <a:srgbClr val="FFFFFF"/>
                  </a:outerShdw>
                </a:effectLst>
              </a:rPr>
              <a:t> </a:t>
            </a:r>
            <a:r>
              <a:rPr lang="en-US" b="1">
                <a:solidFill>
                  <a:schemeClr val="bg1"/>
                </a:solidFill>
                <a:effectLst>
                  <a:outerShdw blurRad="38100" dist="38100" dir="2700000" algn="tl">
                    <a:srgbClr val="000000"/>
                  </a:outerShdw>
                </a:effectLst>
              </a:rPr>
              <a:t>Spending </a:t>
            </a:r>
          </a:p>
          <a:p>
            <a:pPr algn="ctr">
              <a:defRPr/>
            </a:pPr>
            <a:r>
              <a:rPr lang="en-US" b="1">
                <a:solidFill>
                  <a:schemeClr val="bg1"/>
                </a:solidFill>
                <a:effectLst>
                  <a:outerShdw blurRad="38100" dist="38100" dir="2700000" algn="tl">
                    <a:srgbClr val="000000"/>
                  </a:outerShdw>
                </a:effectLst>
              </a:rPr>
              <a:t>(C)</a:t>
            </a:r>
            <a:endParaRPr lang="ru-RU" b="1">
              <a:solidFill>
                <a:schemeClr val="bg1"/>
              </a:solidFill>
              <a:effectLst>
                <a:outerShdw blurRad="38100" dist="38100" dir="2700000" algn="tl">
                  <a:srgbClr val="000000"/>
                </a:outerShdw>
              </a:effectLst>
            </a:endParaRPr>
          </a:p>
        </p:txBody>
      </p:sp>
      <p:sp>
        <p:nvSpPr>
          <p:cNvPr id="20484" name="Rectangle 4"/>
          <p:cNvSpPr>
            <a:spLocks noChangeArrowheads="1"/>
          </p:cNvSpPr>
          <p:nvPr/>
        </p:nvSpPr>
        <p:spPr bwMode="auto">
          <a:xfrm>
            <a:off x="4495800" y="2997200"/>
            <a:ext cx="1905000" cy="1066800"/>
          </a:xfrm>
          <a:prstGeom prst="rect">
            <a:avLst/>
          </a:prstGeom>
          <a:solidFill>
            <a:schemeClr val="accent2"/>
          </a:solidFill>
          <a:ln w="9525">
            <a:solidFill>
              <a:schemeClr val="tx1"/>
            </a:solidFill>
            <a:miter lim="800000"/>
            <a:headEnd/>
            <a:tailEnd/>
          </a:ln>
          <a:effectLst/>
          <a:extLst/>
        </p:spPr>
        <p:txBody>
          <a:bodyPr wrap="none" anchor="ctr"/>
          <a:lstStyle/>
          <a:p>
            <a:pPr algn="ctr">
              <a:defRPr/>
            </a:pPr>
            <a:r>
              <a:rPr lang="en-US" b="1">
                <a:solidFill>
                  <a:schemeClr val="bg1"/>
                </a:solidFill>
                <a:effectLst>
                  <a:outerShdw blurRad="38100" dist="38100" dir="2700000" algn="tl">
                    <a:srgbClr val="000000"/>
                  </a:outerShdw>
                </a:effectLst>
              </a:rPr>
              <a:t>Investment </a:t>
            </a:r>
          </a:p>
          <a:p>
            <a:pPr algn="ctr">
              <a:defRPr/>
            </a:pPr>
            <a:r>
              <a:rPr lang="en-US" b="1">
                <a:solidFill>
                  <a:schemeClr val="bg1"/>
                </a:solidFill>
                <a:effectLst>
                  <a:outerShdw blurRad="38100" dist="38100" dir="2700000" algn="tl">
                    <a:srgbClr val="000000"/>
                  </a:outerShdw>
                </a:effectLst>
              </a:rPr>
              <a:t>Spending (I)</a:t>
            </a:r>
            <a:endParaRPr lang="ru-RU" b="1">
              <a:solidFill>
                <a:schemeClr val="bg1"/>
              </a:solidFill>
              <a:effectLst>
                <a:outerShdw blurRad="38100" dist="38100" dir="2700000" algn="tl">
                  <a:srgbClr val="000000"/>
                </a:outerShdw>
              </a:effectLst>
            </a:endParaRPr>
          </a:p>
        </p:txBody>
      </p:sp>
      <p:sp>
        <p:nvSpPr>
          <p:cNvPr id="20485" name="Rectangle 5"/>
          <p:cNvSpPr>
            <a:spLocks noChangeArrowheads="1"/>
          </p:cNvSpPr>
          <p:nvPr/>
        </p:nvSpPr>
        <p:spPr bwMode="auto">
          <a:xfrm>
            <a:off x="6400800" y="2997200"/>
            <a:ext cx="1752600" cy="1066800"/>
          </a:xfrm>
          <a:prstGeom prst="rect">
            <a:avLst/>
          </a:prstGeom>
          <a:solidFill>
            <a:schemeClr val="accent1"/>
          </a:solidFill>
          <a:ln w="9525">
            <a:solidFill>
              <a:schemeClr val="tx1"/>
            </a:solidFill>
            <a:miter lim="800000"/>
            <a:headEnd/>
            <a:tailEnd/>
          </a:ln>
          <a:effectLst/>
          <a:extLst/>
        </p:spPr>
        <p:txBody>
          <a:bodyPr wrap="none" anchor="ctr"/>
          <a:lstStyle/>
          <a:p>
            <a:pPr algn="ctr">
              <a:defRPr/>
            </a:pPr>
            <a:r>
              <a:rPr lang="en-US" b="1">
                <a:solidFill>
                  <a:schemeClr val="bg1"/>
                </a:solidFill>
                <a:effectLst>
                  <a:outerShdw blurRad="38100" dist="38100" dir="2700000" algn="tl">
                    <a:srgbClr val="000000"/>
                  </a:outerShdw>
                </a:effectLst>
              </a:rPr>
              <a:t>Government</a:t>
            </a:r>
          </a:p>
          <a:p>
            <a:pPr algn="ctr">
              <a:defRPr/>
            </a:pPr>
            <a:r>
              <a:rPr lang="en-US" b="1">
                <a:solidFill>
                  <a:schemeClr val="bg1"/>
                </a:solidFill>
                <a:effectLst>
                  <a:outerShdw blurRad="38100" dist="38100" dir="2700000" algn="tl">
                    <a:srgbClr val="000000"/>
                  </a:outerShdw>
                </a:effectLst>
              </a:rPr>
              <a:t>Spending (G)</a:t>
            </a:r>
            <a:endParaRPr lang="ru-RU" b="1">
              <a:solidFill>
                <a:schemeClr val="bg1"/>
              </a:solidFill>
              <a:effectLst>
                <a:outerShdw blurRad="38100" dist="38100" dir="2700000" algn="tl">
                  <a:srgbClr val="000000"/>
                </a:outerShdw>
              </a:effectLst>
            </a:endParaRPr>
          </a:p>
        </p:txBody>
      </p:sp>
      <p:sp>
        <p:nvSpPr>
          <p:cNvPr id="20486" name="Rectangle 6"/>
          <p:cNvSpPr>
            <a:spLocks noChangeArrowheads="1"/>
          </p:cNvSpPr>
          <p:nvPr/>
        </p:nvSpPr>
        <p:spPr bwMode="auto">
          <a:xfrm>
            <a:off x="8153400" y="2997200"/>
            <a:ext cx="762000" cy="1066800"/>
          </a:xfrm>
          <a:prstGeom prst="rect">
            <a:avLst/>
          </a:prstGeom>
          <a:solidFill>
            <a:srgbClr val="CCCC00"/>
          </a:solidFill>
          <a:ln w="9525">
            <a:solidFill>
              <a:schemeClr val="tx1"/>
            </a:solidFill>
            <a:miter lim="800000"/>
            <a:headEnd/>
            <a:tailEnd/>
          </a:ln>
          <a:effectLst/>
          <a:extLst/>
        </p:spPr>
        <p:txBody>
          <a:bodyPr wrap="none" anchor="ctr"/>
          <a:lstStyle/>
          <a:p>
            <a:pPr algn="ctr">
              <a:defRPr/>
            </a:pPr>
            <a:r>
              <a:rPr lang="en-US" sz="1800" b="1">
                <a:solidFill>
                  <a:schemeClr val="bg1"/>
                </a:solidFill>
                <a:effectLst>
                  <a:outerShdw blurRad="38100" dist="38100" dir="2700000" algn="tl">
                    <a:srgbClr val="000000"/>
                  </a:outerShdw>
                </a:effectLst>
              </a:rPr>
              <a:t>Net </a:t>
            </a:r>
          </a:p>
          <a:p>
            <a:pPr algn="ctr">
              <a:defRPr/>
            </a:pPr>
            <a:r>
              <a:rPr lang="en-US" sz="1800" b="1">
                <a:solidFill>
                  <a:schemeClr val="bg1"/>
                </a:solidFill>
                <a:effectLst>
                  <a:outerShdw blurRad="38100" dist="38100" dir="2700000" algn="tl">
                    <a:srgbClr val="000000"/>
                  </a:outerShdw>
                </a:effectLst>
              </a:rPr>
              <a:t>Exports</a:t>
            </a:r>
          </a:p>
          <a:p>
            <a:pPr algn="ctr">
              <a:defRPr/>
            </a:pPr>
            <a:r>
              <a:rPr lang="en-US" b="1">
                <a:solidFill>
                  <a:schemeClr val="bg1"/>
                </a:solidFill>
                <a:effectLst>
                  <a:outerShdw blurRad="38100" dist="38100" dir="2700000" algn="tl">
                    <a:srgbClr val="000000"/>
                  </a:outerShdw>
                </a:effectLst>
              </a:rPr>
              <a:t>(NX)</a:t>
            </a:r>
            <a:endParaRPr lang="ru-RU" b="1">
              <a:solidFill>
                <a:schemeClr val="bg1"/>
              </a:solidFill>
              <a:effectLst>
                <a:outerShdw blurRad="38100" dist="38100" dir="2700000" algn="tl">
                  <a:srgbClr val="000000"/>
                </a:outerShdw>
              </a:effectLst>
            </a:endParaRPr>
          </a:p>
        </p:txBody>
      </p:sp>
      <p:sp>
        <p:nvSpPr>
          <p:cNvPr id="20491" name="Text Box 11"/>
          <p:cNvSpPr txBox="1">
            <a:spLocks noChangeArrowheads="1"/>
          </p:cNvSpPr>
          <p:nvPr/>
        </p:nvSpPr>
        <p:spPr bwMode="auto">
          <a:xfrm>
            <a:off x="3048000" y="1778000"/>
            <a:ext cx="4260850" cy="461963"/>
          </a:xfrm>
          <a:prstGeom prst="rect">
            <a:avLst/>
          </a:prstGeom>
          <a:noFill/>
          <a:ln>
            <a:noFill/>
          </a:ln>
          <a:effectLst/>
          <a:extLst/>
        </p:spPr>
        <p:txBody>
          <a:bodyPr>
            <a:spAutoFit/>
          </a:bodyPr>
          <a:lstStyle/>
          <a:p>
            <a:pPr eaLnBrk="0" hangingPunct="0">
              <a:defRPr/>
            </a:pPr>
            <a:r>
              <a:rPr lang="ru-RU" b="1" dirty="0">
                <a:solidFill>
                  <a:srgbClr val="CC0066"/>
                </a:solidFill>
                <a:effectLst>
                  <a:outerShdw blurRad="38100" dist="38100" dir="2700000" algn="tl">
                    <a:srgbClr val="C0C0C0"/>
                  </a:outerShdw>
                </a:effectLst>
              </a:rPr>
              <a:t>Структура ВВП США</a:t>
            </a:r>
            <a:r>
              <a:rPr lang="en-US" b="1" dirty="0">
                <a:solidFill>
                  <a:srgbClr val="D60093"/>
                </a:solidFill>
                <a:effectLst>
                  <a:outerShdw blurRad="38100" dist="38100" dir="2700000" algn="tl">
                    <a:srgbClr val="C0C0C0"/>
                  </a:outerShdw>
                </a:effectLst>
              </a:rPr>
              <a:t> , 2007</a:t>
            </a:r>
            <a:endParaRPr lang="ru-RU" b="1" dirty="0">
              <a:solidFill>
                <a:srgbClr val="CC0066"/>
              </a:solidFill>
              <a:effectLst>
                <a:outerShdw blurRad="38100" dist="38100" dir="2700000" algn="tl">
                  <a:srgbClr val="C0C0C0"/>
                </a:outerShdw>
              </a:effectLst>
            </a:endParaRPr>
          </a:p>
        </p:txBody>
      </p:sp>
      <p:sp>
        <p:nvSpPr>
          <p:cNvPr id="20492" name="Text Box 12"/>
          <p:cNvSpPr txBox="1">
            <a:spLocks noChangeArrowheads="1"/>
          </p:cNvSpPr>
          <p:nvPr/>
        </p:nvSpPr>
        <p:spPr bwMode="auto">
          <a:xfrm>
            <a:off x="1905000" y="2387600"/>
            <a:ext cx="7010400" cy="457200"/>
          </a:xfrm>
          <a:prstGeom prst="rect">
            <a:avLst/>
          </a:prstGeom>
          <a:noFill/>
          <a:ln>
            <a:noFill/>
          </a:ln>
          <a:effectLst/>
          <a:extLst/>
        </p:spPr>
        <p:txBody>
          <a:bodyPr>
            <a:spAutoFit/>
          </a:bodyPr>
          <a:lstStyle/>
          <a:p>
            <a:pPr eaLnBrk="0" hangingPunct="0">
              <a:defRPr/>
            </a:pPr>
            <a:r>
              <a:rPr lang="en-US" b="1">
                <a:solidFill>
                  <a:srgbClr val="FF0000"/>
                </a:solidFill>
                <a:effectLst>
                  <a:outerShdw blurRad="38100" dist="38100" dir="2700000" algn="tl">
                    <a:srgbClr val="C0C0C0"/>
                  </a:outerShdw>
                </a:effectLst>
              </a:rPr>
              <a:t> 65%</a:t>
            </a:r>
            <a:r>
              <a:rPr lang="en-US"/>
              <a:t>                 </a:t>
            </a:r>
            <a:r>
              <a:rPr lang="ru-RU"/>
              <a:t>	     </a:t>
            </a:r>
            <a:r>
              <a:rPr lang="en-US" b="1">
                <a:solidFill>
                  <a:schemeClr val="accent2"/>
                </a:solidFill>
                <a:effectLst>
                  <a:outerShdw blurRad="38100" dist="38100" dir="2700000" algn="tl">
                    <a:srgbClr val="C0C0C0"/>
                  </a:outerShdw>
                </a:effectLst>
              </a:rPr>
              <a:t>20%</a:t>
            </a:r>
            <a:r>
              <a:rPr lang="en-US"/>
              <a:t>       </a:t>
            </a:r>
            <a:r>
              <a:rPr lang="ru-RU"/>
              <a:t>         </a:t>
            </a:r>
            <a:r>
              <a:rPr lang="en-US" b="1">
                <a:solidFill>
                  <a:srgbClr val="009900"/>
                </a:solidFill>
                <a:effectLst>
                  <a:outerShdw blurRad="38100" dist="38100" dir="2700000" algn="tl">
                    <a:srgbClr val="C0C0C0"/>
                  </a:outerShdw>
                </a:effectLst>
              </a:rPr>
              <a:t>20%</a:t>
            </a:r>
            <a:r>
              <a:rPr lang="en-US"/>
              <a:t>       </a:t>
            </a:r>
            <a:r>
              <a:rPr lang="ru-RU"/>
              <a:t>  </a:t>
            </a:r>
            <a:r>
              <a:rPr lang="en-US" b="1">
                <a:solidFill>
                  <a:srgbClr val="CCCC00"/>
                </a:solidFill>
                <a:effectLst>
                  <a:outerShdw blurRad="38100" dist="38100" dir="2700000" algn="tl">
                    <a:srgbClr val="C0C0C0"/>
                  </a:outerShdw>
                </a:effectLst>
              </a:rPr>
              <a:t>-5%</a:t>
            </a:r>
            <a:endParaRPr lang="ru-RU"/>
          </a:p>
        </p:txBody>
      </p:sp>
      <p:sp>
        <p:nvSpPr>
          <p:cNvPr id="20493" name="Text Box 13"/>
          <p:cNvSpPr txBox="1">
            <a:spLocks noChangeArrowheads="1"/>
          </p:cNvSpPr>
          <p:nvPr/>
        </p:nvSpPr>
        <p:spPr bwMode="auto">
          <a:xfrm>
            <a:off x="2700338" y="5059363"/>
            <a:ext cx="4953000" cy="457200"/>
          </a:xfrm>
          <a:prstGeom prst="rect">
            <a:avLst/>
          </a:prstGeom>
          <a:noFill/>
          <a:ln>
            <a:noFill/>
          </a:ln>
          <a:effectLst/>
          <a:extLst/>
        </p:spPr>
        <p:txBody>
          <a:bodyPr>
            <a:spAutoFit/>
          </a:bodyPr>
          <a:lstStyle/>
          <a:p>
            <a:pPr eaLnBrk="0" hangingPunct="0">
              <a:defRPr/>
            </a:pPr>
            <a:r>
              <a:rPr lang="ru-RU" b="1" dirty="0">
                <a:solidFill>
                  <a:srgbClr val="D60093"/>
                </a:solidFill>
                <a:effectLst>
                  <a:outerShdw blurRad="38100" dist="38100" dir="2700000" algn="tl">
                    <a:srgbClr val="C0C0C0"/>
                  </a:outerShdw>
                </a:effectLst>
              </a:rPr>
              <a:t>Структура ВВП России</a:t>
            </a:r>
            <a:r>
              <a:rPr lang="en-US" b="1" dirty="0">
                <a:solidFill>
                  <a:srgbClr val="D60093"/>
                </a:solidFill>
                <a:effectLst>
                  <a:outerShdw blurRad="38100" dist="38100" dir="2700000" algn="tl">
                    <a:srgbClr val="C0C0C0"/>
                  </a:outerShdw>
                </a:effectLst>
              </a:rPr>
              <a:t>, 2007</a:t>
            </a:r>
            <a:endParaRPr lang="ru-RU" b="1" dirty="0">
              <a:solidFill>
                <a:srgbClr val="D60093"/>
              </a:solidFill>
              <a:effectLst>
                <a:outerShdw blurRad="38100" dist="38100" dir="2700000" algn="tl">
                  <a:srgbClr val="C0C0C0"/>
                </a:outerShdw>
              </a:effectLst>
            </a:endParaRPr>
          </a:p>
        </p:txBody>
      </p:sp>
      <p:sp>
        <p:nvSpPr>
          <p:cNvPr id="20494" name="Text Box 14"/>
          <p:cNvSpPr txBox="1">
            <a:spLocks noChangeArrowheads="1"/>
          </p:cNvSpPr>
          <p:nvPr/>
        </p:nvSpPr>
        <p:spPr bwMode="auto">
          <a:xfrm>
            <a:off x="609600" y="4292600"/>
            <a:ext cx="8534400" cy="457200"/>
          </a:xfrm>
          <a:prstGeom prst="rect">
            <a:avLst/>
          </a:prstGeom>
          <a:noFill/>
          <a:ln>
            <a:noFill/>
          </a:ln>
          <a:effectLst/>
          <a:extLst/>
        </p:spPr>
        <p:txBody>
          <a:bodyPr>
            <a:spAutoFit/>
          </a:bodyPr>
          <a:lstStyle/>
          <a:p>
            <a:pPr eaLnBrk="0" hangingPunct="0">
              <a:defRPr/>
            </a:pPr>
            <a:r>
              <a:rPr lang="en-US"/>
              <a:t>           </a:t>
            </a:r>
            <a:r>
              <a:rPr lang="ru-RU"/>
              <a:t>    </a:t>
            </a:r>
            <a:r>
              <a:rPr lang="en-US" b="1">
                <a:solidFill>
                  <a:srgbClr val="FF0000"/>
                </a:solidFill>
                <a:effectLst>
                  <a:outerShdw blurRad="38100" dist="38100" dir="2700000" algn="tl">
                    <a:srgbClr val="C0C0C0"/>
                  </a:outerShdw>
                </a:effectLst>
              </a:rPr>
              <a:t>49%</a:t>
            </a:r>
            <a:r>
              <a:rPr lang="en-US"/>
              <a:t>      </a:t>
            </a:r>
            <a:r>
              <a:rPr lang="ru-RU"/>
              <a:t>                         </a:t>
            </a:r>
            <a:r>
              <a:rPr lang="en-US" b="1">
                <a:solidFill>
                  <a:schemeClr val="accent2"/>
                </a:solidFill>
                <a:effectLst>
                  <a:outerShdw blurRad="38100" dist="38100" dir="2700000" algn="tl">
                    <a:srgbClr val="C0C0C0"/>
                  </a:outerShdw>
                </a:effectLst>
              </a:rPr>
              <a:t>24,6%</a:t>
            </a:r>
            <a:r>
              <a:rPr lang="en-US"/>
              <a:t>         </a:t>
            </a:r>
            <a:r>
              <a:rPr lang="ru-RU"/>
              <a:t> </a:t>
            </a:r>
            <a:r>
              <a:rPr lang="en-US"/>
              <a:t>   </a:t>
            </a:r>
            <a:r>
              <a:rPr lang="ru-RU"/>
              <a:t>   </a:t>
            </a:r>
            <a:r>
              <a:rPr lang="en-US" b="1">
                <a:solidFill>
                  <a:srgbClr val="009900"/>
                </a:solidFill>
                <a:effectLst>
                  <a:outerShdw blurRad="38100" dist="38100" dir="2700000" algn="tl">
                    <a:srgbClr val="C0C0C0"/>
                  </a:outerShdw>
                </a:effectLst>
              </a:rPr>
              <a:t>1</a:t>
            </a:r>
            <a:r>
              <a:rPr lang="ru-RU" b="1">
                <a:solidFill>
                  <a:srgbClr val="009900"/>
                </a:solidFill>
                <a:effectLst>
                  <a:outerShdw blurRad="38100" dist="38100" dir="2700000" algn="tl">
                    <a:srgbClr val="C0C0C0"/>
                  </a:outerShdw>
                </a:effectLst>
              </a:rPr>
              <a:t>7</a:t>
            </a:r>
            <a:r>
              <a:rPr lang="en-US" b="1">
                <a:solidFill>
                  <a:srgbClr val="009900"/>
                </a:solidFill>
                <a:effectLst>
                  <a:outerShdw blurRad="38100" dist="38100" dir="2700000" algn="tl">
                    <a:srgbClr val="C0C0C0"/>
                  </a:outerShdw>
                </a:effectLst>
              </a:rPr>
              <a:t>,7%</a:t>
            </a:r>
            <a:r>
              <a:rPr lang="en-US"/>
              <a:t> </a:t>
            </a:r>
            <a:r>
              <a:rPr lang="ru-RU"/>
              <a:t>      </a:t>
            </a:r>
            <a:r>
              <a:rPr lang="en-US" b="1">
                <a:solidFill>
                  <a:srgbClr val="CCCC00"/>
                </a:solidFill>
                <a:effectLst>
                  <a:outerShdw blurRad="38100" dist="38100" dir="2700000" algn="tl">
                    <a:srgbClr val="C0C0C0"/>
                  </a:outerShdw>
                </a:effectLst>
              </a:rPr>
              <a:t>8,7%</a:t>
            </a:r>
            <a:endParaRPr lang="ru-RU" b="1">
              <a:solidFill>
                <a:srgbClr val="CCCC00"/>
              </a:solidFill>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wipe(left)">
                                      <p:cBhvr>
                                        <p:cTn id="7" dur="500"/>
                                        <p:tgtEl>
                                          <p:spTgt spid="204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4"/>
                                        </p:tgtEl>
                                        <p:attrNameLst>
                                          <p:attrName>style.visibility</p:attrName>
                                        </p:attrNameLst>
                                      </p:cBhvr>
                                      <p:to>
                                        <p:strVal val="visible"/>
                                      </p:to>
                                    </p:set>
                                    <p:animEffect transition="in" filter="wipe(left)">
                                      <p:cBhvr>
                                        <p:cTn id="12" dur="500"/>
                                        <p:tgtEl>
                                          <p:spTgt spid="204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485"/>
                                        </p:tgtEl>
                                        <p:attrNameLst>
                                          <p:attrName>style.visibility</p:attrName>
                                        </p:attrNameLst>
                                      </p:cBhvr>
                                      <p:to>
                                        <p:strVal val="visible"/>
                                      </p:to>
                                    </p:set>
                                    <p:animEffect transition="in" filter="wipe(left)">
                                      <p:cBhvr>
                                        <p:cTn id="17" dur="500"/>
                                        <p:tgtEl>
                                          <p:spTgt spid="2048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486"/>
                                        </p:tgtEl>
                                        <p:attrNameLst>
                                          <p:attrName>style.visibility</p:attrName>
                                        </p:attrNameLst>
                                      </p:cBhvr>
                                      <p:to>
                                        <p:strVal val="visible"/>
                                      </p:to>
                                    </p:set>
                                    <p:animEffect transition="in" filter="wipe(left)">
                                      <p:cBhvr>
                                        <p:cTn id="22" dur="500"/>
                                        <p:tgtEl>
                                          <p:spTgt spid="2048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288" fill="hold" grpId="0" nodeType="clickEffect">
                                  <p:stCondLst>
                                    <p:cond delay="0"/>
                                  </p:stCondLst>
                                  <p:childTnLst>
                                    <p:set>
                                      <p:cBhvr>
                                        <p:cTn id="26" dur="1" fill="hold">
                                          <p:stCondLst>
                                            <p:cond delay="0"/>
                                          </p:stCondLst>
                                        </p:cTn>
                                        <p:tgtEl>
                                          <p:spTgt spid="20491"/>
                                        </p:tgtEl>
                                        <p:attrNameLst>
                                          <p:attrName>style.visibility</p:attrName>
                                        </p:attrNameLst>
                                      </p:cBhvr>
                                      <p:to>
                                        <p:strVal val="visible"/>
                                      </p:to>
                                    </p:set>
                                    <p:anim calcmode="lin" valueType="num">
                                      <p:cBhvr>
                                        <p:cTn id="27" dur="500" fill="hold"/>
                                        <p:tgtEl>
                                          <p:spTgt spid="20491"/>
                                        </p:tgtEl>
                                        <p:attrNameLst>
                                          <p:attrName>ppt_w</p:attrName>
                                        </p:attrNameLst>
                                      </p:cBhvr>
                                      <p:tavLst>
                                        <p:tav tm="0">
                                          <p:val>
                                            <p:strVal val="4/3*#ppt_w"/>
                                          </p:val>
                                        </p:tav>
                                        <p:tav tm="100000">
                                          <p:val>
                                            <p:strVal val="#ppt_w"/>
                                          </p:val>
                                        </p:tav>
                                      </p:tavLst>
                                    </p:anim>
                                    <p:anim calcmode="lin" valueType="num">
                                      <p:cBhvr>
                                        <p:cTn id="28" dur="500" fill="hold"/>
                                        <p:tgtEl>
                                          <p:spTgt spid="20491"/>
                                        </p:tgtEl>
                                        <p:attrNameLst>
                                          <p:attrName>ppt_h</p:attrName>
                                        </p:attrNameLst>
                                      </p:cBhvr>
                                      <p:tavLst>
                                        <p:tav tm="0">
                                          <p:val>
                                            <p:strVal val="4/3*#ppt_h"/>
                                          </p:val>
                                        </p:tav>
                                        <p:tav tm="100000">
                                          <p:val>
                                            <p:strVal val="#ppt_h"/>
                                          </p:val>
                                        </p:tav>
                                      </p:tavLst>
                                    </p:anim>
                                  </p:childTnLst>
                                </p:cTn>
                              </p:par>
                            </p:childTnLst>
                          </p:cTn>
                        </p:par>
                        <p:par>
                          <p:cTn id="29" fill="hold" nodeType="afterGroup">
                            <p:stCondLst>
                              <p:cond delay="500"/>
                            </p:stCondLst>
                            <p:childTnLst>
                              <p:par>
                                <p:cTn id="30" presetID="23" presetClass="entr" presetSubtype="288" fill="hold" grpId="0" nodeType="afterEffect">
                                  <p:stCondLst>
                                    <p:cond delay="0"/>
                                  </p:stCondLst>
                                  <p:childTnLst>
                                    <p:set>
                                      <p:cBhvr>
                                        <p:cTn id="31" dur="1" fill="hold">
                                          <p:stCondLst>
                                            <p:cond delay="0"/>
                                          </p:stCondLst>
                                        </p:cTn>
                                        <p:tgtEl>
                                          <p:spTgt spid="20492"/>
                                        </p:tgtEl>
                                        <p:attrNameLst>
                                          <p:attrName>style.visibility</p:attrName>
                                        </p:attrNameLst>
                                      </p:cBhvr>
                                      <p:to>
                                        <p:strVal val="visible"/>
                                      </p:to>
                                    </p:set>
                                    <p:anim calcmode="lin" valueType="num">
                                      <p:cBhvr>
                                        <p:cTn id="32" dur="500" fill="hold"/>
                                        <p:tgtEl>
                                          <p:spTgt spid="20492"/>
                                        </p:tgtEl>
                                        <p:attrNameLst>
                                          <p:attrName>ppt_w</p:attrName>
                                        </p:attrNameLst>
                                      </p:cBhvr>
                                      <p:tavLst>
                                        <p:tav tm="0">
                                          <p:val>
                                            <p:strVal val="4/3*#ppt_w"/>
                                          </p:val>
                                        </p:tav>
                                        <p:tav tm="100000">
                                          <p:val>
                                            <p:strVal val="#ppt_w"/>
                                          </p:val>
                                        </p:tav>
                                      </p:tavLst>
                                    </p:anim>
                                    <p:anim calcmode="lin" valueType="num">
                                      <p:cBhvr>
                                        <p:cTn id="33" dur="500" fill="hold"/>
                                        <p:tgtEl>
                                          <p:spTgt spid="20492"/>
                                        </p:tgtEl>
                                        <p:attrNameLst>
                                          <p:attrName>ppt_h</p:attrName>
                                        </p:attrNameLst>
                                      </p:cBhvr>
                                      <p:tavLst>
                                        <p:tav tm="0">
                                          <p:val>
                                            <p:strVal val="4/3*#ppt_h"/>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3" presetClass="entr" presetSubtype="288" fill="hold" grpId="0" nodeType="clickEffect">
                                  <p:stCondLst>
                                    <p:cond delay="0"/>
                                  </p:stCondLst>
                                  <p:childTnLst>
                                    <p:set>
                                      <p:cBhvr>
                                        <p:cTn id="37" dur="1" fill="hold">
                                          <p:stCondLst>
                                            <p:cond delay="0"/>
                                          </p:stCondLst>
                                        </p:cTn>
                                        <p:tgtEl>
                                          <p:spTgt spid="20493"/>
                                        </p:tgtEl>
                                        <p:attrNameLst>
                                          <p:attrName>style.visibility</p:attrName>
                                        </p:attrNameLst>
                                      </p:cBhvr>
                                      <p:to>
                                        <p:strVal val="visible"/>
                                      </p:to>
                                    </p:set>
                                    <p:anim calcmode="lin" valueType="num">
                                      <p:cBhvr>
                                        <p:cTn id="38" dur="500" fill="hold"/>
                                        <p:tgtEl>
                                          <p:spTgt spid="20493"/>
                                        </p:tgtEl>
                                        <p:attrNameLst>
                                          <p:attrName>ppt_w</p:attrName>
                                        </p:attrNameLst>
                                      </p:cBhvr>
                                      <p:tavLst>
                                        <p:tav tm="0">
                                          <p:val>
                                            <p:strVal val="4/3*#ppt_w"/>
                                          </p:val>
                                        </p:tav>
                                        <p:tav tm="100000">
                                          <p:val>
                                            <p:strVal val="#ppt_w"/>
                                          </p:val>
                                        </p:tav>
                                      </p:tavLst>
                                    </p:anim>
                                    <p:anim calcmode="lin" valueType="num">
                                      <p:cBhvr>
                                        <p:cTn id="39" dur="500" fill="hold"/>
                                        <p:tgtEl>
                                          <p:spTgt spid="20493"/>
                                        </p:tgtEl>
                                        <p:attrNameLst>
                                          <p:attrName>ppt_h</p:attrName>
                                        </p:attrNameLst>
                                      </p:cBhvr>
                                      <p:tavLst>
                                        <p:tav tm="0">
                                          <p:val>
                                            <p:strVal val="4/3*#ppt_h"/>
                                          </p:val>
                                        </p:tav>
                                        <p:tav tm="100000">
                                          <p:val>
                                            <p:strVal val="#ppt_h"/>
                                          </p:val>
                                        </p:tav>
                                      </p:tavLst>
                                    </p:anim>
                                  </p:childTnLst>
                                </p:cTn>
                              </p:par>
                            </p:childTnLst>
                          </p:cTn>
                        </p:par>
                        <p:par>
                          <p:cTn id="40" fill="hold" nodeType="afterGroup">
                            <p:stCondLst>
                              <p:cond delay="500"/>
                            </p:stCondLst>
                            <p:childTnLst>
                              <p:par>
                                <p:cTn id="41" presetID="23" presetClass="entr" presetSubtype="288" fill="hold" grpId="0" nodeType="afterEffect">
                                  <p:stCondLst>
                                    <p:cond delay="0"/>
                                  </p:stCondLst>
                                  <p:childTnLst>
                                    <p:set>
                                      <p:cBhvr>
                                        <p:cTn id="42" dur="1" fill="hold">
                                          <p:stCondLst>
                                            <p:cond delay="0"/>
                                          </p:stCondLst>
                                        </p:cTn>
                                        <p:tgtEl>
                                          <p:spTgt spid="20494"/>
                                        </p:tgtEl>
                                        <p:attrNameLst>
                                          <p:attrName>style.visibility</p:attrName>
                                        </p:attrNameLst>
                                      </p:cBhvr>
                                      <p:to>
                                        <p:strVal val="visible"/>
                                      </p:to>
                                    </p:set>
                                    <p:anim calcmode="lin" valueType="num">
                                      <p:cBhvr>
                                        <p:cTn id="43" dur="500" fill="hold"/>
                                        <p:tgtEl>
                                          <p:spTgt spid="20494"/>
                                        </p:tgtEl>
                                        <p:attrNameLst>
                                          <p:attrName>ppt_w</p:attrName>
                                        </p:attrNameLst>
                                      </p:cBhvr>
                                      <p:tavLst>
                                        <p:tav tm="0">
                                          <p:val>
                                            <p:strVal val="4/3*#ppt_w"/>
                                          </p:val>
                                        </p:tav>
                                        <p:tav tm="100000">
                                          <p:val>
                                            <p:strVal val="#ppt_w"/>
                                          </p:val>
                                        </p:tav>
                                      </p:tavLst>
                                    </p:anim>
                                    <p:anim calcmode="lin" valueType="num">
                                      <p:cBhvr>
                                        <p:cTn id="44" dur="500" fill="hold"/>
                                        <p:tgtEl>
                                          <p:spTgt spid="2049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nimBg="1" autoUpdateAnimBg="0"/>
      <p:bldP spid="20484" grpId="0" animBg="1" autoUpdateAnimBg="0"/>
      <p:bldP spid="20485" grpId="0" animBg="1" autoUpdateAnimBg="0"/>
      <p:bldP spid="20486" grpId="0" animBg="1" autoUpdateAnimBg="0"/>
      <p:bldP spid="20491" grpId="0" autoUpdateAnimBg="0"/>
      <p:bldP spid="20492" grpId="0" autoUpdateAnimBg="0"/>
      <p:bldP spid="20493" grpId="0" autoUpdateAnimBg="0"/>
      <p:bldP spid="20494"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Номер слайда 3"/>
          <p:cNvSpPr>
            <a:spLocks noGrp="1"/>
          </p:cNvSpPr>
          <p:nvPr>
            <p:ph type="sldNum" sz="quarter" idx="12"/>
          </p:nvPr>
        </p:nvSpPr>
        <p:spPr>
          <a:noFill/>
          <a:ln>
            <a:miter lim="800000"/>
            <a:headEnd/>
            <a:tailEnd/>
          </a:ln>
        </p:spPr>
        <p:txBody>
          <a:bodyPr/>
          <a:lstStyle/>
          <a:p>
            <a:fld id="{FDB7EF0B-20BA-48CC-942D-82E089F37F98}" type="slidenum">
              <a:rPr lang="ru-RU" smtClean="0"/>
              <a:pPr/>
              <a:t>37</a:t>
            </a:fld>
            <a:endParaRPr lang="ru-RU" dirty="0" smtClean="0"/>
          </a:p>
        </p:txBody>
      </p:sp>
      <p:sp>
        <p:nvSpPr>
          <p:cNvPr id="10244" name="Rectangle 2"/>
          <p:cNvSpPr>
            <a:spLocks noGrp="1" noChangeArrowheads="1"/>
          </p:cNvSpPr>
          <p:nvPr/>
        </p:nvSpPr>
        <p:spPr bwMode="auto">
          <a:xfrm>
            <a:off x="685800" y="-228600"/>
            <a:ext cx="7772400" cy="1143000"/>
          </a:xfrm>
          <a:prstGeom prst="rect">
            <a:avLst/>
          </a:prstGeom>
          <a:noFill/>
          <a:ln w="9525">
            <a:noFill/>
            <a:miter lim="800000"/>
            <a:headEnd/>
            <a:tailEnd/>
          </a:ln>
        </p:spPr>
        <p:txBody>
          <a:bodyPr anchor="ctr"/>
          <a:lstStyle/>
          <a:p>
            <a:pPr algn="ctr" eaLnBrk="0" hangingPunct="0"/>
            <a:r>
              <a:rPr lang="ru-RU" sz="3200" b="1" dirty="0">
                <a:solidFill>
                  <a:srgbClr val="3333CC"/>
                </a:solidFill>
              </a:rPr>
              <a:t>Структура ВВП России по доходам</a:t>
            </a:r>
          </a:p>
        </p:txBody>
      </p:sp>
      <p:sp>
        <p:nvSpPr>
          <p:cNvPr id="94213" name="Text Box 5"/>
          <p:cNvSpPr txBox="1">
            <a:spLocks noChangeArrowheads="1"/>
          </p:cNvSpPr>
          <p:nvPr/>
        </p:nvSpPr>
        <p:spPr bwMode="auto">
          <a:xfrm>
            <a:off x="2195736" y="4219778"/>
            <a:ext cx="4464496" cy="2185214"/>
          </a:xfrm>
          <a:prstGeom prst="rect">
            <a:avLst/>
          </a:prstGeom>
          <a:solidFill>
            <a:schemeClr val="folHlink"/>
          </a:solidFill>
          <a:ln>
            <a:noFill/>
          </a:ln>
          <a:effectLst/>
          <a:extLst/>
        </p:spPr>
        <p:txBody>
          <a:bodyPr wrap="square">
            <a:spAutoFit/>
          </a:bodyPr>
          <a:lstStyle/>
          <a:p>
            <a:pPr eaLnBrk="0" hangingPunct="0">
              <a:spcBef>
                <a:spcPct val="50000"/>
              </a:spcBef>
              <a:spcAft>
                <a:spcPct val="50000"/>
              </a:spcAft>
              <a:defRPr/>
            </a:pPr>
            <a:r>
              <a:rPr lang="ru-RU" sz="1800" dirty="0"/>
              <a:t>  </a:t>
            </a:r>
            <a:r>
              <a:rPr lang="ru-RU" sz="1800" b="1" u="sng" dirty="0">
                <a:solidFill>
                  <a:srgbClr val="993366"/>
                </a:solidFill>
                <a:effectLst>
                  <a:outerShdw blurRad="38100" dist="38100" dir="2700000" algn="tl">
                    <a:srgbClr val="000000"/>
                  </a:outerShdw>
                </a:effectLst>
              </a:rPr>
              <a:t>Структура ВВП России в 2006 г.</a:t>
            </a:r>
          </a:p>
          <a:p>
            <a:pPr eaLnBrk="0" hangingPunct="0">
              <a:buFont typeface="Wingdings" pitchFamily="2" charset="2"/>
              <a:buChar char="§"/>
              <a:defRPr/>
            </a:pPr>
            <a:r>
              <a:rPr lang="ru-RU" sz="1800" dirty="0"/>
              <a:t> </a:t>
            </a:r>
            <a:r>
              <a:rPr lang="ru-RU" sz="1800" b="1" i="1" dirty="0">
                <a:solidFill>
                  <a:schemeClr val="accent2"/>
                </a:solidFill>
                <a:effectLst>
                  <a:outerShdw blurRad="38100" dist="38100" dir="2700000" algn="tl">
                    <a:srgbClr val="000000"/>
                  </a:outerShdw>
                </a:effectLst>
              </a:rPr>
              <a:t>оплата труда</a:t>
            </a:r>
            <a:r>
              <a:rPr lang="ru-RU" sz="1800" dirty="0"/>
              <a:t>, </a:t>
            </a:r>
            <a:r>
              <a:rPr lang="ru-RU" sz="1800" dirty="0" smtClean="0"/>
              <a:t>включая </a:t>
            </a:r>
            <a:r>
              <a:rPr lang="ru-RU" sz="1800" dirty="0"/>
              <a:t>скрытую – </a:t>
            </a:r>
            <a:r>
              <a:rPr lang="ru-RU" sz="1800" b="1" dirty="0" smtClean="0">
                <a:solidFill>
                  <a:schemeClr val="accent2"/>
                </a:solidFill>
                <a:effectLst>
                  <a:outerShdw blurRad="38100" dist="38100" dir="2700000" algn="tl">
                    <a:srgbClr val="000000"/>
                  </a:outerShdw>
                </a:effectLst>
              </a:rPr>
              <a:t>43</a:t>
            </a:r>
            <a:r>
              <a:rPr lang="ru-RU" sz="1800" b="1" dirty="0">
                <a:solidFill>
                  <a:schemeClr val="accent2"/>
                </a:solidFill>
                <a:effectLst>
                  <a:outerShdw blurRad="38100" dist="38100" dir="2700000" algn="tl">
                    <a:srgbClr val="000000"/>
                  </a:outerShdw>
                </a:effectLst>
              </a:rPr>
              <a:t>%</a:t>
            </a:r>
          </a:p>
          <a:p>
            <a:pPr eaLnBrk="0" hangingPunct="0">
              <a:spcBef>
                <a:spcPts val="1200"/>
              </a:spcBef>
              <a:buClr>
                <a:schemeClr val="tx1"/>
              </a:buClr>
              <a:buFont typeface="Wingdings" pitchFamily="2" charset="2"/>
              <a:buChar char="§"/>
              <a:defRPr/>
            </a:pPr>
            <a:r>
              <a:rPr lang="ru-RU" sz="1800" dirty="0"/>
              <a:t> </a:t>
            </a:r>
            <a:r>
              <a:rPr lang="ru-RU" sz="1800" b="1" i="1" dirty="0">
                <a:solidFill>
                  <a:srgbClr val="CC0066"/>
                </a:solidFill>
                <a:effectLst>
                  <a:outerShdw blurRad="38100" dist="38100" dir="2700000" algn="tl">
                    <a:srgbClr val="000000"/>
                  </a:outerShdw>
                </a:effectLst>
              </a:rPr>
              <a:t>валовая прибыль и валовые </a:t>
            </a:r>
          </a:p>
          <a:p>
            <a:pPr eaLnBrk="0" hangingPunct="0">
              <a:defRPr/>
            </a:pPr>
            <a:r>
              <a:rPr lang="ru-RU" sz="1800" b="1" i="1" dirty="0">
                <a:solidFill>
                  <a:srgbClr val="CC0066"/>
                </a:solidFill>
                <a:effectLst>
                  <a:outerShdw blurRad="38100" dist="38100" dir="2700000" algn="tl">
                    <a:srgbClr val="000000"/>
                  </a:outerShdw>
                </a:effectLst>
              </a:rPr>
              <a:t>  смешанные доходы</a:t>
            </a:r>
            <a:r>
              <a:rPr lang="ru-RU" sz="1800" dirty="0"/>
              <a:t> </a:t>
            </a:r>
            <a:r>
              <a:rPr lang="ru-RU" sz="1800" b="1" i="1" dirty="0">
                <a:solidFill>
                  <a:srgbClr val="CC0066"/>
                </a:solidFill>
                <a:effectLst>
                  <a:outerShdw blurRad="38100" dist="38100" dir="2700000" algn="tl">
                    <a:srgbClr val="000000"/>
                  </a:outerShdw>
                </a:effectLst>
              </a:rPr>
              <a:t>– </a:t>
            </a:r>
            <a:r>
              <a:rPr lang="ru-RU" sz="1800" b="1" dirty="0">
                <a:solidFill>
                  <a:srgbClr val="CC0066"/>
                </a:solidFill>
                <a:effectLst>
                  <a:outerShdw blurRad="38100" dist="38100" dir="2700000" algn="tl">
                    <a:srgbClr val="000000"/>
                  </a:outerShdw>
                </a:effectLst>
              </a:rPr>
              <a:t>36,5</a:t>
            </a:r>
            <a:r>
              <a:rPr lang="ru-RU" sz="1800" b="1" dirty="0" smtClean="0">
                <a:solidFill>
                  <a:srgbClr val="CC0066"/>
                </a:solidFill>
                <a:effectLst>
                  <a:outerShdw blurRad="38100" dist="38100" dir="2700000" algn="tl">
                    <a:srgbClr val="000000"/>
                  </a:outerShdw>
                </a:effectLst>
              </a:rPr>
              <a:t>%</a:t>
            </a:r>
          </a:p>
          <a:p>
            <a:pPr marL="174625" indent="-174625" eaLnBrk="0" hangingPunct="0">
              <a:spcBef>
                <a:spcPct val="50000"/>
              </a:spcBef>
              <a:buClr>
                <a:schemeClr val="tx1"/>
              </a:buClr>
              <a:buFont typeface="Wingdings" pitchFamily="2" charset="2"/>
              <a:buChar char="§"/>
              <a:defRPr/>
            </a:pPr>
            <a:r>
              <a:rPr lang="ru-RU" sz="1800" dirty="0" smtClean="0"/>
              <a:t> </a:t>
            </a:r>
            <a:r>
              <a:rPr lang="ru-RU" sz="1800" b="1" i="1" dirty="0" smtClean="0">
                <a:solidFill>
                  <a:srgbClr val="FFFF99"/>
                </a:solidFill>
                <a:effectLst>
                  <a:outerShdw blurRad="38100" dist="38100" dir="2700000" algn="tl">
                    <a:srgbClr val="000000"/>
                  </a:outerShdw>
                </a:effectLst>
              </a:rPr>
              <a:t>чистые налоги на производство и импорт</a:t>
            </a:r>
            <a:r>
              <a:rPr lang="ru-RU" sz="1800" dirty="0" smtClean="0"/>
              <a:t> – </a:t>
            </a:r>
            <a:r>
              <a:rPr lang="ru-RU" sz="1800" b="1" dirty="0" smtClean="0">
                <a:solidFill>
                  <a:srgbClr val="FFFF99"/>
                </a:solidFill>
                <a:effectLst>
                  <a:outerShdw blurRad="38100" dist="38100" dir="2700000" algn="tl">
                    <a:srgbClr val="000000"/>
                  </a:outerShdw>
                </a:effectLst>
              </a:rPr>
              <a:t>20,5%</a:t>
            </a:r>
            <a:endParaRPr lang="ru-RU" sz="1800" b="1" dirty="0">
              <a:solidFill>
                <a:srgbClr val="FFFF99"/>
              </a:solidFill>
              <a:effectLst>
                <a:outerShdw blurRad="38100" dist="38100" dir="2700000" algn="tl">
                  <a:srgbClr val="000000"/>
                </a:outerShdw>
              </a:effectLst>
            </a:endParaRPr>
          </a:p>
        </p:txBody>
      </p:sp>
      <p:graphicFrame>
        <p:nvGraphicFramePr>
          <p:cNvPr id="10242" name="Object 43"/>
          <p:cNvGraphicFramePr>
            <a:graphicFrameLocks noChangeAspect="1"/>
          </p:cNvGraphicFramePr>
          <p:nvPr>
            <p:extLst>
              <p:ext uri="{D42A27DB-BD31-4B8C-83A1-F6EECF244321}">
                <p14:modId xmlns:p14="http://schemas.microsoft.com/office/powerpoint/2010/main" val="529043272"/>
              </p:ext>
            </p:extLst>
          </p:nvPr>
        </p:nvGraphicFramePr>
        <p:xfrm>
          <a:off x="1547813" y="765175"/>
          <a:ext cx="6119812" cy="3305175"/>
        </p:xfrm>
        <a:graphic>
          <a:graphicData uri="http://schemas.openxmlformats.org/presentationml/2006/ole">
            <mc:AlternateContent xmlns:mc="http://schemas.openxmlformats.org/markup-compatibility/2006">
              <mc:Choice xmlns:v="urn:schemas-microsoft-com:vml" Requires="v">
                <p:oleObj spid="_x0000_s10258" name="Лист" r:id="rId3" imgW="6438889" imgH="3474792" progId="Excel.Sheet.8">
                  <p:embed/>
                </p:oleObj>
              </mc:Choice>
              <mc:Fallback>
                <p:oleObj name="Лист" r:id="rId3" imgW="6438889" imgH="3474792" progId="Excel.Sheet.8">
                  <p:embed/>
                  <p:pic>
                    <p:nvPicPr>
                      <p:cNvPr id="0" name="Object 43"/>
                      <p:cNvPicPr>
                        <a:picLocks noChangeAspect="1" noChangeArrowheads="1"/>
                      </p:cNvPicPr>
                      <p:nvPr/>
                    </p:nvPicPr>
                    <p:blipFill>
                      <a:blip r:embed="rId4"/>
                      <a:srcRect/>
                      <a:stretch>
                        <a:fillRect/>
                      </a:stretch>
                    </p:blipFill>
                    <p:spPr bwMode="auto">
                      <a:xfrm>
                        <a:off x="1547813" y="765175"/>
                        <a:ext cx="6119812" cy="3305175"/>
                      </a:xfrm>
                      <a:prstGeom prst="rect">
                        <a:avLst/>
                      </a:prstGeom>
                      <a:noFill/>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Номер слайда 3"/>
          <p:cNvSpPr>
            <a:spLocks noGrp="1"/>
          </p:cNvSpPr>
          <p:nvPr>
            <p:ph type="sldNum" sz="quarter" idx="12"/>
          </p:nvPr>
        </p:nvSpPr>
        <p:spPr>
          <a:noFill/>
          <a:ln>
            <a:miter lim="800000"/>
            <a:headEnd/>
            <a:tailEnd/>
          </a:ln>
        </p:spPr>
        <p:txBody>
          <a:bodyPr/>
          <a:lstStyle/>
          <a:p>
            <a:fld id="{E36F8DE5-8F05-43A2-9AAC-D186707842C6}" type="slidenum">
              <a:rPr lang="ru-RU" smtClean="0"/>
              <a:pPr/>
              <a:t>38</a:t>
            </a:fld>
            <a:endParaRPr lang="ru-RU" smtClean="0"/>
          </a:p>
        </p:txBody>
      </p:sp>
      <p:sp>
        <p:nvSpPr>
          <p:cNvPr id="93187" name="Rectangle 3"/>
          <p:cNvSpPr>
            <a:spLocks noGrp="1" noChangeArrowheads="1"/>
          </p:cNvSpPr>
          <p:nvPr/>
        </p:nvSpPr>
        <p:spPr bwMode="auto">
          <a:xfrm>
            <a:off x="762000" y="-152400"/>
            <a:ext cx="7772400" cy="1143000"/>
          </a:xfrm>
          <a:prstGeom prst="rect">
            <a:avLst/>
          </a:prstGeom>
          <a:noFill/>
          <a:ln>
            <a:noFill/>
          </a:ln>
          <a:effectLst/>
          <a:extLst/>
        </p:spPr>
        <p:txBody>
          <a:bodyPr anchor="ctr"/>
          <a:lstStyle/>
          <a:p>
            <a:pPr algn="ctr" eaLnBrk="0" hangingPunct="0">
              <a:defRPr/>
            </a:pPr>
            <a:r>
              <a:rPr lang="ru-RU" sz="3200" b="1" dirty="0">
                <a:solidFill>
                  <a:srgbClr val="3333CC"/>
                </a:solidFill>
                <a:effectLst>
                  <a:outerShdw blurRad="38100" dist="38100" dir="2700000" algn="tl">
                    <a:srgbClr val="C0C0C0"/>
                  </a:outerShdw>
                </a:effectLst>
              </a:rPr>
              <a:t>Структура факторных доходов</a:t>
            </a:r>
          </a:p>
        </p:txBody>
      </p:sp>
      <p:sp>
        <p:nvSpPr>
          <p:cNvPr id="93188" name="Rectangle 4"/>
          <p:cNvSpPr>
            <a:spLocks noGrp="1" noChangeArrowheads="1"/>
          </p:cNvSpPr>
          <p:nvPr/>
        </p:nvSpPr>
        <p:spPr bwMode="auto">
          <a:xfrm>
            <a:off x="228600" y="762000"/>
            <a:ext cx="9144000" cy="4114800"/>
          </a:xfrm>
          <a:prstGeom prst="rect">
            <a:avLst/>
          </a:prstGeom>
          <a:noFill/>
          <a:ln>
            <a:noFill/>
          </a:ln>
          <a:effectLst/>
          <a:extLst/>
        </p:spPr>
        <p:txBody>
          <a:bodyPr/>
          <a:lstStyle/>
          <a:p>
            <a:pPr algn="just" eaLnBrk="0" hangingPunct="0">
              <a:lnSpc>
                <a:spcPct val="90000"/>
              </a:lnSpc>
              <a:defRPr/>
            </a:pPr>
            <a:r>
              <a:rPr lang="ru-RU"/>
              <a:t>В развитых странах </a:t>
            </a:r>
            <a:r>
              <a:rPr lang="en-US" sz="3600" b="1">
                <a:solidFill>
                  <a:schemeClr val="accent2"/>
                </a:solidFill>
                <a:effectLst>
                  <a:outerShdw blurRad="38100" dist="38100" dir="2700000" algn="tl">
                    <a:srgbClr val="C0C0C0"/>
                  </a:outerShdw>
                </a:effectLst>
              </a:rPr>
              <a:t>¾</a:t>
            </a:r>
            <a:r>
              <a:rPr lang="ru-RU"/>
              <a:t> факторных доходов – это доходы труда, </a:t>
            </a:r>
          </a:p>
          <a:p>
            <a:pPr algn="just" eaLnBrk="0" hangingPunct="0">
              <a:lnSpc>
                <a:spcPct val="90000"/>
              </a:lnSpc>
              <a:defRPr/>
            </a:pPr>
            <a:r>
              <a:rPr lang="ru-RU"/>
              <a:t>и  </a:t>
            </a:r>
            <a:r>
              <a:rPr lang="en-US" sz="3600" b="1">
                <a:solidFill>
                  <a:srgbClr val="CC0066"/>
                </a:solidFill>
                <a:effectLst>
                  <a:outerShdw blurRad="38100" dist="38100" dir="2700000" algn="tl">
                    <a:srgbClr val="C0C0C0"/>
                  </a:outerShdw>
                </a:effectLst>
              </a:rPr>
              <a:t>¼</a:t>
            </a:r>
            <a:r>
              <a:rPr lang="ru-RU" sz="3600" b="1">
                <a:solidFill>
                  <a:srgbClr val="FF9933"/>
                </a:solidFill>
                <a:effectLst>
                  <a:outerShdw blurRad="38100" dist="38100" dir="2700000" algn="tl">
                    <a:srgbClr val="C0C0C0"/>
                  </a:outerShdw>
                </a:effectLst>
              </a:rPr>
              <a:t> </a:t>
            </a:r>
            <a:r>
              <a:rPr lang="ru-RU"/>
              <a:t>- доходы капитала и остальных факторов. </a:t>
            </a:r>
          </a:p>
          <a:p>
            <a:pPr algn="just" eaLnBrk="0" hangingPunct="0">
              <a:spcBef>
                <a:spcPct val="50000"/>
              </a:spcBef>
              <a:defRPr/>
            </a:pPr>
            <a:r>
              <a:rPr lang="ru-RU"/>
              <a:t>В России эти доли почти одинаковы (соответственно </a:t>
            </a:r>
            <a:r>
              <a:rPr lang="ru-RU" b="1">
                <a:solidFill>
                  <a:schemeClr val="accent2"/>
                </a:solidFill>
                <a:effectLst>
                  <a:outerShdw blurRad="38100" dist="38100" dir="2700000" algn="tl">
                    <a:srgbClr val="C0C0C0"/>
                  </a:outerShdw>
                </a:effectLst>
              </a:rPr>
              <a:t>54%</a:t>
            </a:r>
            <a:r>
              <a:rPr lang="ru-RU"/>
              <a:t> и</a:t>
            </a:r>
            <a:r>
              <a:rPr lang="ru-RU">
                <a:solidFill>
                  <a:srgbClr val="CC0066"/>
                </a:solidFill>
              </a:rPr>
              <a:t> </a:t>
            </a:r>
            <a:r>
              <a:rPr lang="ru-RU" b="1">
                <a:solidFill>
                  <a:srgbClr val="CC0066"/>
                </a:solidFill>
                <a:effectLst>
                  <a:outerShdw blurRad="38100" dist="38100" dir="2700000" algn="tl">
                    <a:srgbClr val="C0C0C0"/>
                  </a:outerShdw>
                </a:effectLst>
              </a:rPr>
              <a:t>46%</a:t>
            </a:r>
            <a:r>
              <a:rPr lang="ru-RU"/>
              <a:t>).</a:t>
            </a:r>
          </a:p>
        </p:txBody>
      </p:sp>
      <p:graphicFrame>
        <p:nvGraphicFramePr>
          <p:cNvPr id="11266" name="Object 19"/>
          <p:cNvGraphicFramePr>
            <a:graphicFrameLocks noChangeAspect="1"/>
          </p:cNvGraphicFramePr>
          <p:nvPr/>
        </p:nvGraphicFramePr>
        <p:xfrm>
          <a:off x="152400" y="2438400"/>
          <a:ext cx="4724400" cy="2492375"/>
        </p:xfrm>
        <a:graphic>
          <a:graphicData uri="http://schemas.openxmlformats.org/presentationml/2006/ole">
            <mc:AlternateContent xmlns:mc="http://schemas.openxmlformats.org/markup-compatibility/2006">
              <mc:Choice xmlns:v="urn:schemas-microsoft-com:vml" Requires="v">
                <p:oleObj spid="_x0000_s11298" r:id="rId3" imgW="4724809" imgH="2493480" progId="Excel.Sheet.8">
                  <p:embed/>
                </p:oleObj>
              </mc:Choice>
              <mc:Fallback>
                <p:oleObj r:id="rId3" imgW="4724809" imgH="2493480" progId="Excel.Sheet.8">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438400"/>
                        <a:ext cx="4724400" cy="2492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67" name="Object 22"/>
          <p:cNvGraphicFramePr>
            <a:graphicFrameLocks noChangeAspect="1"/>
          </p:cNvGraphicFramePr>
          <p:nvPr/>
        </p:nvGraphicFramePr>
        <p:xfrm>
          <a:off x="4505325" y="4410075"/>
          <a:ext cx="4638675" cy="2447925"/>
        </p:xfrm>
        <a:graphic>
          <a:graphicData uri="http://schemas.openxmlformats.org/presentationml/2006/ole">
            <mc:AlternateContent xmlns:mc="http://schemas.openxmlformats.org/markup-compatibility/2006">
              <mc:Choice xmlns:v="urn:schemas-microsoft-com:vml" Requires="v">
                <p:oleObj spid="_x0000_s11299" r:id="rId5" imgW="4639458" imgH="2450804" progId="Excel.Sheet.8">
                  <p:embed/>
                </p:oleObj>
              </mc:Choice>
              <mc:Fallback>
                <p:oleObj r:id="rId5" imgW="4639458" imgH="2450804" progId="Excel.Sheet.8">
                  <p:embed/>
                  <p:pic>
                    <p:nvPicPr>
                      <p:cNvPr id="0"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5325" y="4410075"/>
                        <a:ext cx="4638675" cy="2447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Заголовок 1"/>
          <p:cNvSpPr>
            <a:spLocks noGrp="1"/>
          </p:cNvSpPr>
          <p:nvPr>
            <p:ph type="title"/>
          </p:nvPr>
        </p:nvSpPr>
        <p:spPr/>
        <p:txBody>
          <a:bodyPr/>
          <a:lstStyle/>
          <a:p>
            <a:r>
              <a:rPr lang="ru-RU" b="1" dirty="0" smtClean="0">
                <a:solidFill>
                  <a:srgbClr val="3333CC"/>
                </a:solidFill>
              </a:rPr>
              <a:t>Важно!!!</a:t>
            </a:r>
          </a:p>
        </p:txBody>
      </p:sp>
      <p:sp>
        <p:nvSpPr>
          <p:cNvPr id="61443" name="Содержимое 2"/>
          <p:cNvSpPr>
            <a:spLocks noGrp="1"/>
          </p:cNvSpPr>
          <p:nvPr>
            <p:ph idx="1"/>
          </p:nvPr>
        </p:nvSpPr>
        <p:spPr>
          <a:xfrm>
            <a:off x="685800" y="1981200"/>
            <a:ext cx="7772400" cy="2383904"/>
          </a:xfrm>
        </p:spPr>
        <p:txBody>
          <a:bodyPr/>
          <a:lstStyle/>
          <a:p>
            <a:r>
              <a:rPr lang="ru-RU" sz="3600" b="1" dirty="0" smtClean="0">
                <a:solidFill>
                  <a:srgbClr val="FF0000"/>
                </a:solidFill>
              </a:rPr>
              <a:t>Все подходы к подсчету ВВП (по расходам, по доходам и по добавленной стоимости) должны давать один и тот же результат</a:t>
            </a:r>
            <a:r>
              <a:rPr lang="en-US" sz="3600" b="1" dirty="0" smtClean="0">
                <a:solidFill>
                  <a:srgbClr val="FF0000"/>
                </a:solidFill>
              </a:rPr>
              <a:t>.</a:t>
            </a:r>
            <a:endParaRPr lang="ru-RU" sz="3600" dirty="0" smtClean="0">
              <a:solidFill>
                <a:srgbClr val="FF0000"/>
              </a:solidFill>
            </a:endParaRPr>
          </a:p>
        </p:txBody>
      </p:sp>
      <p:sp>
        <p:nvSpPr>
          <p:cNvPr id="61444" name="Номер слайда 3"/>
          <p:cNvSpPr>
            <a:spLocks noGrp="1"/>
          </p:cNvSpPr>
          <p:nvPr>
            <p:ph type="sldNum" sz="quarter" idx="12"/>
          </p:nvPr>
        </p:nvSpPr>
        <p:spPr>
          <a:noFill/>
          <a:ln>
            <a:miter lim="800000"/>
            <a:headEnd/>
            <a:tailEnd/>
          </a:ln>
        </p:spPr>
        <p:txBody>
          <a:bodyPr/>
          <a:lstStyle/>
          <a:p>
            <a:fld id="{7688DCC6-17A9-4646-AADF-751136ED6831}" type="slidenum">
              <a:rPr lang="ru-RU" smtClean="0"/>
              <a:pPr/>
              <a:t>39</a:t>
            </a:fld>
            <a:endParaRPr lang="ru-RU"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Номер слайда 5"/>
          <p:cNvSpPr>
            <a:spLocks noGrp="1"/>
          </p:cNvSpPr>
          <p:nvPr>
            <p:ph type="sldNum" sz="quarter" idx="12"/>
          </p:nvPr>
        </p:nvSpPr>
        <p:spPr>
          <a:noFill/>
          <a:ln>
            <a:miter lim="800000"/>
            <a:headEnd/>
            <a:tailEnd/>
          </a:ln>
        </p:spPr>
        <p:txBody>
          <a:bodyPr/>
          <a:lstStyle/>
          <a:p>
            <a:fld id="{9CAD7F99-BA6A-47DB-B2FD-703E981737DC}" type="slidenum">
              <a:rPr lang="ru-RU" smtClean="0"/>
              <a:pPr/>
              <a:t>40</a:t>
            </a:fld>
            <a:endParaRPr lang="ru-RU" smtClean="0"/>
          </a:p>
        </p:txBody>
      </p:sp>
      <p:sp>
        <p:nvSpPr>
          <p:cNvPr id="136194" name="Rectangle 2"/>
          <p:cNvSpPr>
            <a:spLocks noGrp="1" noChangeArrowheads="1"/>
          </p:cNvSpPr>
          <p:nvPr>
            <p:ph type="title"/>
          </p:nvPr>
        </p:nvSpPr>
        <p:spPr>
          <a:xfrm>
            <a:off x="685800" y="280864"/>
            <a:ext cx="7772400" cy="915888"/>
          </a:xfrm>
        </p:spPr>
        <p:txBody>
          <a:bodyPr/>
          <a:lstStyle/>
          <a:p>
            <a:pPr eaLnBrk="1" hangingPunct="1">
              <a:defRPr/>
            </a:pPr>
            <a:r>
              <a:rPr lang="ru-RU" sz="4000" b="1" dirty="0" smtClean="0">
                <a:solidFill>
                  <a:srgbClr val="3333CC"/>
                </a:solidFill>
                <a:effectLst>
                  <a:outerShdw blurRad="38100" dist="38100" dir="2700000" algn="tl">
                    <a:srgbClr val="C0C0C0"/>
                  </a:outerShdw>
                </a:effectLst>
              </a:rPr>
              <a:t>Валовой национальный доход</a:t>
            </a:r>
          </a:p>
        </p:txBody>
      </p:sp>
      <p:sp>
        <p:nvSpPr>
          <p:cNvPr id="136196" name="Rectangle 4"/>
          <p:cNvSpPr>
            <a:spLocks noGrp="1" noChangeArrowheads="1"/>
          </p:cNvSpPr>
          <p:nvPr>
            <p:ph type="body" idx="1"/>
          </p:nvPr>
        </p:nvSpPr>
        <p:spPr>
          <a:xfrm>
            <a:off x="684213" y="1188690"/>
            <a:ext cx="7772400" cy="5264646"/>
          </a:xfrm>
        </p:spPr>
        <p:txBody>
          <a:bodyPr/>
          <a:lstStyle/>
          <a:p>
            <a:pPr algn="just" eaLnBrk="1" hangingPunct="1">
              <a:lnSpc>
                <a:spcPct val="120000"/>
              </a:lnSpc>
              <a:spcBef>
                <a:spcPct val="50000"/>
              </a:spcBef>
              <a:buFontTx/>
              <a:buNone/>
              <a:defRPr/>
            </a:pPr>
            <a:r>
              <a:rPr lang="ru-RU" sz="2400" b="1" i="1" dirty="0" smtClean="0">
                <a:effectLst>
                  <a:outerShdw blurRad="38100" dist="38100" dir="2700000" algn="tl">
                    <a:srgbClr val="C0C0C0"/>
                  </a:outerShdw>
                </a:effectLst>
              </a:rPr>
              <a:t> 		</a:t>
            </a:r>
            <a:r>
              <a:rPr lang="ru-RU" sz="2400" b="1" dirty="0" smtClean="0">
                <a:effectLst>
                  <a:outerShdw blurRad="38100" dist="38100" dir="2700000" algn="tl">
                    <a:srgbClr val="C0C0C0"/>
                  </a:outerShdw>
                </a:effectLst>
              </a:rPr>
              <a:t>ВНД</a:t>
            </a:r>
            <a:r>
              <a:rPr lang="en-US" sz="2400" dirty="0" smtClean="0"/>
              <a:t> </a:t>
            </a:r>
            <a:r>
              <a:rPr lang="ru-RU" sz="2400" dirty="0" smtClean="0"/>
              <a:t>представляет собой сумму первичных (факторных) доходов, полученных резидентами данной страны за тот или иной период в связи с их прямым или косвенным участием в производстве ВВП своей страны и ВВП других стран. </a:t>
            </a:r>
          </a:p>
          <a:p>
            <a:pPr algn="just" eaLnBrk="1" hangingPunct="1">
              <a:lnSpc>
                <a:spcPct val="120000"/>
              </a:lnSpc>
              <a:spcBef>
                <a:spcPct val="50000"/>
              </a:spcBef>
              <a:buFontTx/>
              <a:buNone/>
              <a:defRPr/>
            </a:pPr>
            <a:r>
              <a:rPr lang="ru-RU" sz="2400" dirty="0" smtClean="0"/>
              <a:t>		Таким образом, ВНД больше ВВП на сумму первичных доходов, полученных резидентами данной страны из-за границы (за вычетом первичных доходов, выплаченных нерезидентам).</a:t>
            </a:r>
          </a:p>
          <a:p>
            <a:pPr algn="ctr" eaLnBrk="1" hangingPunct="1">
              <a:lnSpc>
                <a:spcPct val="120000"/>
              </a:lnSpc>
              <a:spcBef>
                <a:spcPct val="50000"/>
              </a:spcBef>
              <a:buNone/>
              <a:defRPr/>
            </a:pPr>
            <a:r>
              <a:rPr lang="ru-RU" sz="2400" b="1" i="1" dirty="0" smtClean="0">
                <a:solidFill>
                  <a:srgbClr val="FF0000"/>
                </a:solidFill>
                <a:effectLst>
                  <a:outerShdw blurRad="38100" dist="38100" dir="2700000" algn="tl">
                    <a:srgbClr val="C0C0C0"/>
                  </a:outerShdw>
                </a:effectLst>
                <a:cs typeface="Times New Roman" pitchFamily="18" charset="0"/>
              </a:rPr>
              <a:t>ВНД = ВВП</a:t>
            </a:r>
            <a:r>
              <a:rPr lang="en-US" sz="2400" b="1" i="1" dirty="0" smtClean="0">
                <a:solidFill>
                  <a:srgbClr val="FF0000"/>
                </a:solidFill>
                <a:effectLst>
                  <a:outerShdw blurRad="38100" dist="38100" dir="2700000" algn="tl">
                    <a:srgbClr val="C0C0C0"/>
                  </a:outerShdw>
                </a:effectLst>
                <a:cs typeface="Times New Roman" pitchFamily="18" charset="0"/>
              </a:rPr>
              <a:t> </a:t>
            </a:r>
            <a:r>
              <a:rPr lang="ru-RU" sz="2400" b="1" i="1" dirty="0" smtClean="0">
                <a:solidFill>
                  <a:srgbClr val="FF0000"/>
                </a:solidFill>
                <a:effectLst>
                  <a:outerShdw blurRad="38100" dist="38100" dir="2700000" algn="tl">
                    <a:srgbClr val="C0C0C0"/>
                  </a:outerShdw>
                </a:effectLst>
                <a:cs typeface="Times New Roman" pitchFamily="18" charset="0"/>
              </a:rPr>
              <a:t>+ЧФД </a:t>
            </a:r>
            <a:r>
              <a:rPr lang="ru-RU" sz="2400" b="1" i="1" baseline="-25000" dirty="0" err="1" smtClean="0">
                <a:solidFill>
                  <a:srgbClr val="FF0000"/>
                </a:solidFill>
                <a:effectLst>
                  <a:outerShdw blurRad="38100" dist="38100" dir="2700000" algn="tl">
                    <a:srgbClr val="C0C0C0"/>
                  </a:outerShdw>
                </a:effectLst>
                <a:cs typeface="Times New Roman" pitchFamily="18" charset="0"/>
              </a:rPr>
              <a:t>получ</a:t>
            </a:r>
            <a:r>
              <a:rPr lang="ru-RU" sz="2400" b="1" i="1" baseline="-25000" dirty="0" smtClean="0">
                <a:solidFill>
                  <a:srgbClr val="FF0000"/>
                </a:solidFill>
                <a:effectLst>
                  <a:outerShdw blurRad="38100" dist="38100" dir="2700000" algn="tl">
                    <a:srgbClr val="C0C0C0"/>
                  </a:outerShdw>
                </a:effectLst>
                <a:cs typeface="Times New Roman" pitchFamily="18" charset="0"/>
              </a:rPr>
              <a:t>. </a:t>
            </a:r>
            <a:r>
              <a:rPr lang="ru-RU" sz="2400" b="1" i="1" baseline="-25000" dirty="0">
                <a:solidFill>
                  <a:srgbClr val="FF0000"/>
                </a:solidFill>
                <a:effectLst>
                  <a:outerShdw blurRad="38100" dist="38100" dir="2700000" algn="tl">
                    <a:srgbClr val="C0C0C0"/>
                  </a:outerShdw>
                </a:effectLst>
                <a:cs typeface="Times New Roman" pitchFamily="18" charset="0"/>
              </a:rPr>
              <a:t>и</a:t>
            </a:r>
            <a:r>
              <a:rPr lang="ru-RU" sz="2400" b="1" i="1" baseline="-25000" dirty="0" smtClean="0">
                <a:solidFill>
                  <a:srgbClr val="FF0000"/>
                </a:solidFill>
                <a:effectLst>
                  <a:outerShdw blurRad="38100" dist="38100" dir="2700000" algn="tl">
                    <a:srgbClr val="C0C0C0"/>
                  </a:outerShdw>
                </a:effectLst>
                <a:cs typeface="Times New Roman" pitchFamily="18" charset="0"/>
              </a:rPr>
              <a:t>з-за рубежа</a:t>
            </a:r>
            <a:r>
              <a:rPr lang="en-US" sz="2400" b="1" i="1" baseline="-25000" dirty="0" smtClean="0">
                <a:solidFill>
                  <a:srgbClr val="FF0000"/>
                </a:solidFill>
                <a:effectLst>
                  <a:outerShdw blurRad="38100" dist="38100" dir="2700000" algn="tl">
                    <a:srgbClr val="C0C0C0"/>
                  </a:outerShdw>
                </a:effectLst>
                <a:cs typeface="Times New Roman" pitchFamily="18" charset="0"/>
              </a:rPr>
              <a:t> </a:t>
            </a:r>
            <a:endParaRPr lang="en-US" sz="2400" b="1" i="1" baseline="-25000" dirty="0">
              <a:solidFill>
                <a:srgbClr val="FF0000"/>
              </a:solidFill>
              <a:effectLst>
                <a:outerShdw blurRad="38100" dist="38100" dir="2700000" algn="tl">
                  <a:srgbClr val="C0C0C0"/>
                </a:outerShdw>
              </a:effectLst>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6196">
                                            <p:txEl>
                                              <p:pRg st="0" end="0"/>
                                            </p:txEl>
                                          </p:spTgt>
                                        </p:tgtEl>
                                        <p:attrNameLst>
                                          <p:attrName>style.visibility</p:attrName>
                                        </p:attrNameLst>
                                      </p:cBhvr>
                                      <p:to>
                                        <p:strVal val="visible"/>
                                      </p:to>
                                    </p:set>
                                    <p:animEffect transition="in" filter="dissolve">
                                      <p:cBhvr>
                                        <p:cTn id="7" dur="500"/>
                                        <p:tgtEl>
                                          <p:spTgt spid="13619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6196">
                                            <p:txEl>
                                              <p:pRg st="1" end="1"/>
                                            </p:txEl>
                                          </p:spTgt>
                                        </p:tgtEl>
                                        <p:attrNameLst>
                                          <p:attrName>style.visibility</p:attrName>
                                        </p:attrNameLst>
                                      </p:cBhvr>
                                      <p:to>
                                        <p:strVal val="visible"/>
                                      </p:to>
                                    </p:set>
                                    <p:animEffect transition="in" filter="dissolve">
                                      <p:cBhvr>
                                        <p:cTn id="12" dur="500"/>
                                        <p:tgtEl>
                                          <p:spTgt spid="13619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6196">
                                            <p:txEl>
                                              <p:pRg st="2" end="2"/>
                                            </p:txEl>
                                          </p:spTgt>
                                        </p:tgtEl>
                                        <p:attrNameLst>
                                          <p:attrName>style.visibility</p:attrName>
                                        </p:attrNameLst>
                                      </p:cBhvr>
                                      <p:to>
                                        <p:strVal val="visible"/>
                                      </p:to>
                                    </p:set>
                                    <p:animEffect transition="in" filter="dissolve">
                                      <p:cBhvr>
                                        <p:cTn id="17" dur="500"/>
                                        <p:tgtEl>
                                          <p:spTgt spid="13619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6"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Номер слайда 5"/>
          <p:cNvSpPr>
            <a:spLocks noGrp="1"/>
          </p:cNvSpPr>
          <p:nvPr>
            <p:ph type="sldNum" sz="quarter" idx="12"/>
          </p:nvPr>
        </p:nvSpPr>
        <p:spPr>
          <a:noFill/>
          <a:ln>
            <a:miter lim="800000"/>
            <a:headEnd/>
            <a:tailEnd/>
          </a:ln>
        </p:spPr>
        <p:txBody>
          <a:bodyPr/>
          <a:lstStyle/>
          <a:p>
            <a:fld id="{E94ABDEF-CA6F-4914-AAB0-523E38C40D8A}" type="slidenum">
              <a:rPr lang="ru-RU" smtClean="0"/>
              <a:pPr/>
              <a:t>41</a:t>
            </a:fld>
            <a:endParaRPr lang="ru-RU" smtClean="0"/>
          </a:p>
        </p:txBody>
      </p:sp>
      <p:sp>
        <p:nvSpPr>
          <p:cNvPr id="28674" name="Rectangle 2"/>
          <p:cNvSpPr>
            <a:spLocks noGrp="1" noChangeArrowheads="1"/>
          </p:cNvSpPr>
          <p:nvPr>
            <p:ph type="title"/>
          </p:nvPr>
        </p:nvSpPr>
        <p:spPr>
          <a:xfrm>
            <a:off x="827088" y="260350"/>
            <a:ext cx="7620000" cy="762000"/>
          </a:xfrm>
        </p:spPr>
        <p:txBody>
          <a:bodyPr/>
          <a:lstStyle/>
          <a:p>
            <a:pPr eaLnBrk="1" hangingPunct="1">
              <a:defRPr/>
            </a:pPr>
            <a:r>
              <a:rPr lang="ru-RU" sz="3200" b="1" dirty="0" smtClean="0">
                <a:solidFill>
                  <a:schemeClr val="accent6"/>
                </a:solidFill>
                <a:effectLst>
                  <a:outerShdw blurRad="38100" dist="38100" dir="2700000" algn="tl">
                    <a:srgbClr val="C0C0C0"/>
                  </a:outerShdw>
                </a:effectLst>
              </a:rPr>
              <a:t>Факторный доход</a:t>
            </a:r>
          </a:p>
        </p:txBody>
      </p:sp>
      <p:sp>
        <p:nvSpPr>
          <p:cNvPr id="64516" name="Text Box 4"/>
          <p:cNvSpPr txBox="1">
            <a:spLocks noChangeArrowheads="1"/>
          </p:cNvSpPr>
          <p:nvPr/>
        </p:nvSpPr>
        <p:spPr bwMode="auto">
          <a:xfrm>
            <a:off x="533400" y="4572000"/>
            <a:ext cx="2667000" cy="457200"/>
          </a:xfrm>
          <a:prstGeom prst="rect">
            <a:avLst/>
          </a:prstGeom>
          <a:noFill/>
          <a:ln w="9525">
            <a:noFill/>
            <a:miter lim="800000"/>
            <a:headEnd/>
            <a:tailEnd/>
          </a:ln>
        </p:spPr>
        <p:txBody>
          <a:bodyPr>
            <a:spAutoFit/>
          </a:bodyPr>
          <a:lstStyle/>
          <a:p>
            <a:pPr>
              <a:spcBef>
                <a:spcPct val="50000"/>
              </a:spcBef>
            </a:pPr>
            <a:endParaRPr lang="ru-RU"/>
          </a:p>
        </p:txBody>
      </p:sp>
      <p:sp>
        <p:nvSpPr>
          <p:cNvPr id="64517" name="Text Box 5"/>
          <p:cNvSpPr txBox="1">
            <a:spLocks noChangeArrowheads="1"/>
          </p:cNvSpPr>
          <p:nvPr/>
        </p:nvSpPr>
        <p:spPr bwMode="auto">
          <a:xfrm>
            <a:off x="838200" y="838200"/>
            <a:ext cx="7543800" cy="457200"/>
          </a:xfrm>
          <a:prstGeom prst="rect">
            <a:avLst/>
          </a:prstGeom>
          <a:noFill/>
          <a:ln w="9525">
            <a:noFill/>
            <a:miter lim="800000"/>
            <a:headEnd/>
            <a:tailEnd/>
          </a:ln>
        </p:spPr>
        <p:txBody>
          <a:bodyPr>
            <a:spAutoFit/>
          </a:bodyPr>
          <a:lstStyle/>
          <a:p>
            <a:pPr>
              <a:spcBef>
                <a:spcPct val="50000"/>
              </a:spcBef>
            </a:pPr>
            <a:endParaRPr lang="ru-RU"/>
          </a:p>
        </p:txBody>
      </p:sp>
      <p:sp>
        <p:nvSpPr>
          <p:cNvPr id="28681" name="Text Box 9"/>
          <p:cNvSpPr txBox="1">
            <a:spLocks noChangeArrowheads="1"/>
          </p:cNvSpPr>
          <p:nvPr/>
        </p:nvSpPr>
        <p:spPr bwMode="auto">
          <a:xfrm>
            <a:off x="6553200" y="4251325"/>
            <a:ext cx="2362200" cy="1006475"/>
          </a:xfrm>
          <a:prstGeom prst="rect">
            <a:avLst/>
          </a:prstGeom>
          <a:solidFill>
            <a:srgbClr val="6699FF"/>
          </a:solidFill>
          <a:ln>
            <a:noFill/>
          </a:ln>
          <a:effectLst>
            <a:outerShdw dist="107763" dir="2700000" algn="ctr" rotWithShape="0">
              <a:schemeClr val="bg2"/>
            </a:outerShdw>
          </a:effectLst>
          <a:extLst/>
        </p:spPr>
        <p:txBody>
          <a:bodyPr>
            <a:spAutoFit/>
          </a:bodyPr>
          <a:lstStyle/>
          <a:p>
            <a:pPr algn="ctr" eaLnBrk="0" hangingPunct="0">
              <a:defRPr/>
            </a:pPr>
            <a:r>
              <a:rPr lang="ru-RU" sz="2000" b="1">
                <a:effectLst>
                  <a:outerShdw blurRad="38100" dist="38100" dir="2700000" algn="tl">
                    <a:srgbClr val="FFFFFF"/>
                  </a:outerShdw>
                </a:effectLst>
              </a:rPr>
              <a:t>Чистый факторный доход из-за границы</a:t>
            </a:r>
          </a:p>
        </p:txBody>
      </p:sp>
      <p:sp>
        <p:nvSpPr>
          <p:cNvPr id="28684" name="Text Box 12"/>
          <p:cNvSpPr txBox="1">
            <a:spLocks noChangeArrowheads="1"/>
          </p:cNvSpPr>
          <p:nvPr/>
        </p:nvSpPr>
        <p:spPr bwMode="auto">
          <a:xfrm>
            <a:off x="6172200" y="4449763"/>
            <a:ext cx="609600" cy="579437"/>
          </a:xfrm>
          <a:prstGeom prst="rect">
            <a:avLst/>
          </a:prstGeom>
          <a:noFill/>
          <a:ln w="9525">
            <a:noFill/>
            <a:miter lim="800000"/>
            <a:headEnd/>
            <a:tailEnd/>
          </a:ln>
        </p:spPr>
        <p:txBody>
          <a:bodyPr>
            <a:spAutoFit/>
          </a:bodyPr>
          <a:lstStyle/>
          <a:p>
            <a:pPr>
              <a:spcBef>
                <a:spcPct val="50000"/>
              </a:spcBef>
            </a:pPr>
            <a:r>
              <a:rPr lang="en-US" sz="3200" b="1"/>
              <a:t>=</a:t>
            </a:r>
            <a:endParaRPr lang="ru-RU" sz="3200" b="1"/>
          </a:p>
        </p:txBody>
      </p:sp>
      <p:sp>
        <p:nvSpPr>
          <p:cNvPr id="28686" name="Text Box 14"/>
          <p:cNvSpPr txBox="1">
            <a:spLocks noChangeArrowheads="1"/>
          </p:cNvSpPr>
          <p:nvPr/>
        </p:nvSpPr>
        <p:spPr bwMode="auto">
          <a:xfrm>
            <a:off x="3581400" y="4251325"/>
            <a:ext cx="2514600" cy="1006475"/>
          </a:xfrm>
          <a:prstGeom prst="rect">
            <a:avLst/>
          </a:prstGeom>
          <a:solidFill>
            <a:srgbClr val="00CC66"/>
          </a:solidFill>
          <a:ln>
            <a:noFill/>
          </a:ln>
          <a:effectLst>
            <a:outerShdw dist="107763" dir="2700000" algn="ctr" rotWithShape="0">
              <a:schemeClr val="bg2"/>
            </a:outerShdw>
          </a:effectLst>
          <a:extLst/>
        </p:spPr>
        <p:txBody>
          <a:bodyPr>
            <a:spAutoFit/>
          </a:bodyPr>
          <a:lstStyle/>
          <a:p>
            <a:pPr algn="ctr" eaLnBrk="0" hangingPunct="0">
              <a:defRPr/>
            </a:pPr>
            <a:r>
              <a:rPr lang="ru-RU" sz="2000" b="1">
                <a:solidFill>
                  <a:srgbClr val="000000"/>
                </a:solidFill>
                <a:effectLst>
                  <a:outerShdw blurRad="38100" dist="38100" dir="2700000" algn="tl">
                    <a:srgbClr val="FFFFFF"/>
                  </a:outerShdw>
                </a:effectLst>
              </a:rPr>
              <a:t>Факторные доходы, переданные иностранцам</a:t>
            </a:r>
          </a:p>
        </p:txBody>
      </p:sp>
      <p:sp>
        <p:nvSpPr>
          <p:cNvPr id="28687" name="Text Box 15"/>
          <p:cNvSpPr txBox="1">
            <a:spLocks noChangeArrowheads="1"/>
          </p:cNvSpPr>
          <p:nvPr/>
        </p:nvSpPr>
        <p:spPr bwMode="auto">
          <a:xfrm>
            <a:off x="457200" y="4165600"/>
            <a:ext cx="2590800" cy="1016000"/>
          </a:xfrm>
          <a:prstGeom prst="rect">
            <a:avLst/>
          </a:prstGeom>
          <a:solidFill>
            <a:srgbClr val="FFCC00"/>
          </a:solidFill>
          <a:ln w="9525">
            <a:solidFill>
              <a:srgbClr val="FFCC00"/>
            </a:solidFill>
            <a:miter lim="800000"/>
            <a:headEnd/>
            <a:tailEnd/>
          </a:ln>
          <a:effectLst>
            <a:outerShdw dist="107763" dir="2700000" algn="ctr" rotWithShape="0">
              <a:schemeClr val="bg2"/>
            </a:outerShdw>
          </a:effectLst>
        </p:spPr>
        <p:txBody>
          <a:bodyPr>
            <a:spAutoFit/>
          </a:bodyPr>
          <a:lstStyle/>
          <a:p>
            <a:pPr algn="ctr">
              <a:defRPr/>
            </a:pPr>
            <a:r>
              <a:rPr lang="ru-RU" sz="2000" b="1">
                <a:solidFill>
                  <a:srgbClr val="000000"/>
                </a:solidFill>
                <a:effectLst>
                  <a:outerShdw blurRad="38100" dist="38100" dir="2700000" algn="tl">
                    <a:srgbClr val="FFFFFF"/>
                  </a:outerShdw>
                </a:effectLst>
              </a:rPr>
              <a:t>Факторные доходы, полученные</a:t>
            </a:r>
          </a:p>
          <a:p>
            <a:pPr algn="ctr">
              <a:defRPr/>
            </a:pPr>
            <a:r>
              <a:rPr lang="ru-RU" sz="2000" b="1">
                <a:solidFill>
                  <a:srgbClr val="000000"/>
                </a:solidFill>
                <a:effectLst>
                  <a:outerShdw blurRad="38100" dist="38100" dir="2700000" algn="tl">
                    <a:srgbClr val="FFFFFF"/>
                  </a:outerShdw>
                </a:effectLst>
              </a:rPr>
              <a:t>из-за рубежа</a:t>
            </a:r>
          </a:p>
        </p:txBody>
      </p:sp>
      <p:sp>
        <p:nvSpPr>
          <p:cNvPr id="28688" name="Text Box 16"/>
          <p:cNvSpPr txBox="1">
            <a:spLocks noChangeArrowheads="1"/>
          </p:cNvSpPr>
          <p:nvPr/>
        </p:nvSpPr>
        <p:spPr bwMode="auto">
          <a:xfrm>
            <a:off x="3124200" y="4449763"/>
            <a:ext cx="762000" cy="579437"/>
          </a:xfrm>
          <a:prstGeom prst="rect">
            <a:avLst/>
          </a:prstGeom>
          <a:noFill/>
          <a:ln w="9525">
            <a:noFill/>
            <a:miter lim="800000"/>
            <a:headEnd/>
            <a:tailEnd/>
          </a:ln>
        </p:spPr>
        <p:txBody>
          <a:bodyPr>
            <a:spAutoFit/>
          </a:bodyPr>
          <a:lstStyle/>
          <a:p>
            <a:pPr>
              <a:spcBef>
                <a:spcPct val="50000"/>
              </a:spcBef>
            </a:pPr>
            <a:r>
              <a:rPr lang="en-US"/>
              <a:t> </a:t>
            </a:r>
            <a:r>
              <a:rPr lang="en-US" sz="3200" b="1"/>
              <a:t>–</a:t>
            </a:r>
            <a:r>
              <a:rPr lang="en-US" b="1"/>
              <a:t> </a:t>
            </a:r>
            <a:r>
              <a:rPr lang="en-US"/>
              <a:t>  </a:t>
            </a:r>
            <a:endParaRPr lang="ru-RU"/>
          </a:p>
        </p:txBody>
      </p:sp>
      <p:sp>
        <p:nvSpPr>
          <p:cNvPr id="28693" name="Rectangle 21"/>
          <p:cNvSpPr>
            <a:spLocks noGrp="1" noChangeArrowheads="1"/>
          </p:cNvSpPr>
          <p:nvPr>
            <p:ph type="body" idx="1"/>
          </p:nvPr>
        </p:nvSpPr>
        <p:spPr>
          <a:xfrm>
            <a:off x="539750" y="1412875"/>
            <a:ext cx="8078788" cy="1905000"/>
          </a:xfrm>
        </p:spPr>
        <p:txBody>
          <a:bodyPr/>
          <a:lstStyle/>
          <a:p>
            <a:pPr eaLnBrk="1" hangingPunct="1">
              <a:spcBef>
                <a:spcPct val="0"/>
              </a:spcBef>
              <a:buFontTx/>
              <a:buNone/>
              <a:defRPr/>
            </a:pPr>
            <a:r>
              <a:rPr lang="ru-RU" sz="2400" smtClean="0"/>
              <a:t>Факторный доход включает</a:t>
            </a:r>
            <a:r>
              <a:rPr lang="en-US" sz="2400" smtClean="0"/>
              <a:t>:</a:t>
            </a:r>
          </a:p>
          <a:p>
            <a:pPr eaLnBrk="1" hangingPunct="1">
              <a:spcBef>
                <a:spcPct val="0"/>
              </a:spcBef>
              <a:buClr>
                <a:srgbClr val="FF0000"/>
              </a:buClr>
              <a:defRPr/>
            </a:pPr>
            <a:r>
              <a:rPr lang="en-US" sz="2400" smtClean="0">
                <a:cs typeface="Times New Roman" pitchFamily="18" charset="0"/>
              </a:rPr>
              <a:t> </a:t>
            </a:r>
            <a:r>
              <a:rPr lang="ru-RU" sz="2400" b="1" smtClean="0">
                <a:solidFill>
                  <a:srgbClr val="FF0000"/>
                </a:solidFill>
                <a:effectLst>
                  <a:outerShdw blurRad="38100" dist="38100" dir="2700000" algn="tl">
                    <a:srgbClr val="C0C0C0"/>
                  </a:outerShdw>
                </a:effectLst>
              </a:rPr>
              <a:t>доход труда</a:t>
            </a:r>
            <a:r>
              <a:rPr lang="en-US" sz="2400" smtClean="0">
                <a:cs typeface="Times New Roman" pitchFamily="18" charset="0"/>
              </a:rPr>
              <a:t> (= </a:t>
            </a:r>
            <a:r>
              <a:rPr lang="ru-RU" sz="2400" smtClean="0"/>
              <a:t>заработная плата и жалование)</a:t>
            </a:r>
            <a:r>
              <a:rPr lang="en-US" sz="2400" smtClean="0">
                <a:cs typeface="Times New Roman" pitchFamily="18" charset="0"/>
              </a:rPr>
              <a:t>;</a:t>
            </a:r>
          </a:p>
          <a:p>
            <a:pPr eaLnBrk="1" hangingPunct="1">
              <a:spcBef>
                <a:spcPct val="0"/>
              </a:spcBef>
              <a:buClr>
                <a:srgbClr val="FF0000"/>
              </a:buClr>
              <a:defRPr/>
            </a:pPr>
            <a:r>
              <a:rPr lang="en-US" sz="2400" smtClean="0">
                <a:cs typeface="Times New Roman" pitchFamily="18" charset="0"/>
              </a:rPr>
              <a:t> </a:t>
            </a:r>
            <a:r>
              <a:rPr lang="ru-RU" sz="2400" b="1" smtClean="0">
                <a:solidFill>
                  <a:srgbClr val="FF0000"/>
                </a:solidFill>
                <a:effectLst>
                  <a:outerShdw blurRad="38100" dist="38100" dir="2700000" algn="tl">
                    <a:srgbClr val="C0C0C0"/>
                  </a:outerShdw>
                </a:effectLst>
              </a:rPr>
              <a:t>доход от собственности и предпринимательской деятельности</a:t>
            </a:r>
            <a:r>
              <a:rPr lang="en-US" sz="2400" smtClean="0">
                <a:cs typeface="Times New Roman" pitchFamily="18" charset="0"/>
              </a:rPr>
              <a:t> (= </a:t>
            </a:r>
            <a:r>
              <a:rPr lang="ru-RU" sz="2400" smtClean="0"/>
              <a:t>доход от инвестиций и финансовых активов, т.е. процент на капитал, дивиденды, рента и т.п.)</a:t>
            </a:r>
            <a:endParaRPr lang="ru-RU"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8693"/>
                                        </p:tgtEl>
                                        <p:attrNameLst>
                                          <p:attrName>style.visibility</p:attrName>
                                        </p:attrNameLst>
                                      </p:cBhvr>
                                      <p:to>
                                        <p:strVal val="visible"/>
                                      </p:to>
                                    </p:set>
                                    <p:animEffect transition="in" filter="strips(downRight)">
                                      <p:cBhvr>
                                        <p:cTn id="7" dur="500"/>
                                        <p:tgtEl>
                                          <p:spTgt spid="286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28687"/>
                                        </p:tgtEl>
                                        <p:attrNameLst>
                                          <p:attrName>style.visibility</p:attrName>
                                        </p:attrNameLst>
                                      </p:cBhvr>
                                      <p:to>
                                        <p:strVal val="visible"/>
                                      </p:to>
                                    </p:set>
                                  </p:childTnLst>
                                </p:cTn>
                              </p:par>
                            </p:childTnLst>
                          </p:cTn>
                        </p:par>
                        <p:par>
                          <p:cTn id="12" fill="hold" nodeType="afterGroup">
                            <p:stCondLst>
                              <p:cond delay="500"/>
                            </p:stCondLst>
                            <p:childTnLst>
                              <p:par>
                                <p:cTn id="13" presetID="1" presetClass="entr" presetSubtype="0" fill="hold" grpId="0" nodeType="afterEffect">
                                  <p:stCondLst>
                                    <p:cond delay="1000"/>
                                  </p:stCondLst>
                                  <p:childTnLst>
                                    <p:set>
                                      <p:cBhvr>
                                        <p:cTn id="14" dur="1" fill="hold">
                                          <p:stCondLst>
                                            <p:cond delay="499"/>
                                          </p:stCondLst>
                                        </p:cTn>
                                        <p:tgtEl>
                                          <p:spTgt spid="28688"/>
                                        </p:tgtEl>
                                        <p:attrNameLst>
                                          <p:attrName>style.visibility</p:attrName>
                                        </p:attrNameLst>
                                      </p:cBhvr>
                                      <p:to>
                                        <p:strVal val="visible"/>
                                      </p:to>
                                    </p:set>
                                  </p:childTnLst>
                                </p:cTn>
                              </p:par>
                            </p:childTnLst>
                          </p:cTn>
                        </p:par>
                        <p:par>
                          <p:cTn id="15" fill="hold" nodeType="afterGroup">
                            <p:stCondLst>
                              <p:cond delay="2000"/>
                            </p:stCondLst>
                            <p:childTnLst>
                              <p:par>
                                <p:cTn id="16" presetID="1" presetClass="entr" presetSubtype="0" fill="hold" grpId="0" nodeType="afterEffect">
                                  <p:stCondLst>
                                    <p:cond delay="1000"/>
                                  </p:stCondLst>
                                  <p:childTnLst>
                                    <p:set>
                                      <p:cBhvr>
                                        <p:cTn id="17" dur="1" fill="hold">
                                          <p:stCondLst>
                                            <p:cond delay="499"/>
                                          </p:stCondLst>
                                        </p:cTn>
                                        <p:tgtEl>
                                          <p:spTgt spid="28686"/>
                                        </p:tgtEl>
                                        <p:attrNameLst>
                                          <p:attrName>style.visibility</p:attrName>
                                        </p:attrNameLst>
                                      </p:cBhvr>
                                      <p:to>
                                        <p:strVal val="visible"/>
                                      </p:to>
                                    </p:set>
                                  </p:childTnLst>
                                </p:cTn>
                              </p:par>
                            </p:childTnLst>
                          </p:cTn>
                        </p:par>
                        <p:par>
                          <p:cTn id="18" fill="hold" nodeType="afterGroup">
                            <p:stCondLst>
                              <p:cond delay="3500"/>
                            </p:stCondLst>
                            <p:childTnLst>
                              <p:par>
                                <p:cTn id="19" presetID="1" presetClass="entr" presetSubtype="0" fill="hold" grpId="0" nodeType="afterEffect">
                                  <p:stCondLst>
                                    <p:cond delay="1000"/>
                                  </p:stCondLst>
                                  <p:childTnLst>
                                    <p:set>
                                      <p:cBhvr>
                                        <p:cTn id="20" dur="1" fill="hold">
                                          <p:stCondLst>
                                            <p:cond delay="499"/>
                                          </p:stCondLst>
                                        </p:cTn>
                                        <p:tgtEl>
                                          <p:spTgt spid="28684"/>
                                        </p:tgtEl>
                                        <p:attrNameLst>
                                          <p:attrName>style.visibility</p:attrName>
                                        </p:attrNameLst>
                                      </p:cBhvr>
                                      <p:to>
                                        <p:strVal val="visible"/>
                                      </p:to>
                                    </p:set>
                                  </p:childTnLst>
                                </p:cTn>
                              </p:par>
                            </p:childTnLst>
                          </p:cTn>
                        </p:par>
                        <p:par>
                          <p:cTn id="21" fill="hold" nodeType="afterGroup">
                            <p:stCondLst>
                              <p:cond delay="5000"/>
                            </p:stCondLst>
                            <p:childTnLst>
                              <p:par>
                                <p:cTn id="22" presetID="1" presetClass="entr" presetSubtype="0" fill="hold" grpId="0" nodeType="afterEffect">
                                  <p:stCondLst>
                                    <p:cond delay="1000"/>
                                  </p:stCondLst>
                                  <p:childTnLst>
                                    <p:set>
                                      <p:cBhvr>
                                        <p:cTn id="23" dur="1" fill="hold">
                                          <p:stCondLst>
                                            <p:cond delay="499"/>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1" grpId="0" animBg="1" autoUpdateAnimBg="0"/>
      <p:bldP spid="28684" grpId="0" autoUpdateAnimBg="0"/>
      <p:bldP spid="28686" grpId="0" animBg="1" autoUpdateAnimBg="0"/>
      <p:bldP spid="28687" grpId="0" animBg="1" autoUpdateAnimBg="0"/>
      <p:bldP spid="28688" grpId="0" autoUpdateAnimBg="0"/>
      <p:bldP spid="28693"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Номер слайда 5"/>
          <p:cNvSpPr>
            <a:spLocks noGrp="1"/>
          </p:cNvSpPr>
          <p:nvPr>
            <p:ph type="sldNum" sz="quarter" idx="12"/>
          </p:nvPr>
        </p:nvSpPr>
        <p:spPr>
          <a:noFill/>
          <a:ln>
            <a:miter lim="800000"/>
            <a:headEnd/>
            <a:tailEnd/>
          </a:ln>
        </p:spPr>
        <p:txBody>
          <a:bodyPr/>
          <a:lstStyle/>
          <a:p>
            <a:fld id="{0041DFFF-4F66-4678-8196-19A829444E23}" type="slidenum">
              <a:rPr lang="ru-RU" smtClean="0"/>
              <a:pPr/>
              <a:t>42</a:t>
            </a:fld>
            <a:endParaRPr lang="ru-RU" smtClean="0"/>
          </a:p>
        </p:txBody>
      </p:sp>
      <p:sp>
        <p:nvSpPr>
          <p:cNvPr id="82946" name="Rectangle 2"/>
          <p:cNvSpPr>
            <a:spLocks noGrp="1" noChangeArrowheads="1"/>
          </p:cNvSpPr>
          <p:nvPr>
            <p:ph type="title"/>
          </p:nvPr>
        </p:nvSpPr>
        <p:spPr>
          <a:xfrm>
            <a:off x="685800" y="304800"/>
            <a:ext cx="7772400" cy="1143000"/>
          </a:xfrm>
        </p:spPr>
        <p:txBody>
          <a:bodyPr/>
          <a:lstStyle/>
          <a:p>
            <a:pPr eaLnBrk="1" hangingPunct="1">
              <a:lnSpc>
                <a:spcPct val="85000"/>
              </a:lnSpc>
              <a:defRPr/>
            </a:pPr>
            <a:r>
              <a:rPr lang="ru-RU" sz="3200" b="1" dirty="0" smtClean="0">
                <a:solidFill>
                  <a:schemeClr val="accent2"/>
                </a:solidFill>
                <a:effectLst>
                  <a:outerShdw blurRad="38100" dist="38100" dir="2700000" algn="tl">
                    <a:srgbClr val="C0C0C0"/>
                  </a:outerShdw>
                </a:effectLst>
              </a:rPr>
              <a:t>Другие показатели национальных счетов:</a:t>
            </a:r>
            <a:r>
              <a:rPr lang="ru-RU" sz="3200" b="1" dirty="0" smtClean="0">
                <a:solidFill>
                  <a:srgbClr val="00CC00"/>
                </a:solidFill>
                <a:effectLst>
                  <a:outerShdw blurRad="38100" dist="38100" dir="2700000" algn="tl">
                    <a:srgbClr val="C0C0C0"/>
                  </a:outerShdw>
                </a:effectLst>
              </a:rPr>
              <a:t> валовой располагаемый доход</a:t>
            </a:r>
          </a:p>
        </p:txBody>
      </p:sp>
      <p:sp>
        <p:nvSpPr>
          <p:cNvPr id="82947" name="Rectangle 3"/>
          <p:cNvSpPr>
            <a:spLocks noGrp="1" noChangeArrowheads="1"/>
          </p:cNvSpPr>
          <p:nvPr>
            <p:ph type="body" idx="1"/>
          </p:nvPr>
        </p:nvSpPr>
        <p:spPr>
          <a:xfrm>
            <a:off x="609600" y="1752600"/>
            <a:ext cx="8153400" cy="4845050"/>
          </a:xfrm>
        </p:spPr>
        <p:txBody>
          <a:bodyPr/>
          <a:lstStyle/>
          <a:p>
            <a:pPr algn="just" eaLnBrk="1" hangingPunct="1">
              <a:lnSpc>
                <a:spcPct val="90000"/>
              </a:lnSpc>
              <a:buFontTx/>
              <a:buNone/>
              <a:defRPr/>
            </a:pPr>
            <a:r>
              <a:rPr lang="ru-RU" sz="2400" b="1" dirty="0" smtClean="0">
                <a:solidFill>
                  <a:srgbClr val="33CC33"/>
                </a:solidFill>
                <a:effectLst>
                  <a:outerShdw blurRad="38100" dist="38100" dir="2700000" algn="tl">
                    <a:srgbClr val="C0C0C0"/>
                  </a:outerShdw>
                </a:effectLst>
              </a:rPr>
              <a:t>Валовой располагаемый доход (ВРД</a:t>
            </a:r>
            <a:r>
              <a:rPr lang="en-US" sz="2400" dirty="0" smtClean="0">
                <a:solidFill>
                  <a:srgbClr val="33CC33"/>
                </a:solidFill>
                <a:cs typeface="Times New Roman" pitchFamily="18" charset="0"/>
              </a:rPr>
              <a:t>)</a:t>
            </a:r>
            <a:r>
              <a:rPr lang="en-US" sz="2400" dirty="0" smtClean="0">
                <a:solidFill>
                  <a:srgbClr val="000000"/>
                </a:solidFill>
                <a:cs typeface="Times New Roman" pitchFamily="18" charset="0"/>
              </a:rPr>
              <a:t> </a:t>
            </a:r>
            <a:r>
              <a:rPr lang="ru-RU" sz="2400" dirty="0" smtClean="0">
                <a:solidFill>
                  <a:srgbClr val="000000"/>
                </a:solidFill>
              </a:rPr>
              <a:t>– это денежный доход,</a:t>
            </a:r>
            <a:r>
              <a:rPr lang="en-US" sz="2400" dirty="0" smtClean="0">
                <a:solidFill>
                  <a:srgbClr val="000000"/>
                </a:solidFill>
                <a:cs typeface="Times New Roman" pitchFamily="18" charset="0"/>
              </a:rPr>
              <a:t> </a:t>
            </a:r>
            <a:r>
              <a:rPr lang="ru-RU" sz="2400" dirty="0" smtClean="0">
                <a:solidFill>
                  <a:srgbClr val="000000"/>
                </a:solidFill>
              </a:rPr>
              <a:t>находящийся </a:t>
            </a:r>
            <a:r>
              <a:rPr lang="ru-RU" sz="2400" b="1" dirty="0" smtClean="0">
                <a:solidFill>
                  <a:srgbClr val="33CC33"/>
                </a:solidFill>
                <a:effectLst>
                  <a:outerShdw blurRad="38100" dist="38100" dir="2700000" algn="tl">
                    <a:srgbClr val="C0C0C0"/>
                  </a:outerShdw>
                </a:effectLst>
              </a:rPr>
              <a:t>в распоряжении</a:t>
            </a:r>
            <a:r>
              <a:rPr lang="en-US" sz="2400" dirty="0" smtClean="0">
                <a:solidFill>
                  <a:srgbClr val="000000"/>
                </a:solidFill>
                <a:cs typeface="Times New Roman" pitchFamily="18" charset="0"/>
              </a:rPr>
              <a:t> </a:t>
            </a:r>
            <a:r>
              <a:rPr lang="ru-RU" sz="2400" dirty="0" smtClean="0">
                <a:solidFill>
                  <a:srgbClr val="000000"/>
                </a:solidFill>
              </a:rPr>
              <a:t>домохозяйств, который они могут использовать по собственному усмотрению. Это доход после уплаты личного подоходного налога</a:t>
            </a:r>
            <a:r>
              <a:rPr lang="en-US" sz="2400" dirty="0" smtClean="0">
                <a:solidFill>
                  <a:srgbClr val="000000"/>
                </a:solidFill>
                <a:cs typeface="Times New Roman" pitchFamily="18" charset="0"/>
              </a:rPr>
              <a:t>.</a:t>
            </a:r>
          </a:p>
          <a:p>
            <a:pPr algn="just" eaLnBrk="1" hangingPunct="1">
              <a:lnSpc>
                <a:spcPct val="90000"/>
              </a:lnSpc>
              <a:buFontTx/>
              <a:buNone/>
              <a:defRPr/>
            </a:pPr>
            <a:r>
              <a:rPr lang="en-US" sz="2400" dirty="0" smtClean="0">
                <a:solidFill>
                  <a:srgbClr val="000000"/>
                </a:solidFill>
                <a:cs typeface="Times New Roman" pitchFamily="18" charset="0"/>
              </a:rPr>
              <a:t>			</a:t>
            </a:r>
            <a:r>
              <a:rPr lang="ru-RU" sz="2400" b="1" i="1" dirty="0" smtClean="0">
                <a:solidFill>
                  <a:srgbClr val="00CC00"/>
                </a:solidFill>
                <a:effectLst>
                  <a:outerShdw blurRad="38100" dist="38100" dir="2700000" algn="tl">
                    <a:srgbClr val="C0C0C0"/>
                  </a:outerShdw>
                </a:effectLst>
              </a:rPr>
              <a:t>РЛД</a:t>
            </a:r>
            <a:r>
              <a:rPr lang="en-US" sz="2400" b="1" i="1" dirty="0" smtClean="0">
                <a:solidFill>
                  <a:srgbClr val="00CC00"/>
                </a:solidFill>
                <a:effectLst>
                  <a:outerShdw blurRad="38100" dist="38100" dir="2700000" algn="tl">
                    <a:srgbClr val="C0C0C0"/>
                  </a:outerShdw>
                </a:effectLst>
                <a:cs typeface="Times New Roman" pitchFamily="18" charset="0"/>
              </a:rPr>
              <a:t> </a:t>
            </a:r>
            <a:r>
              <a:rPr lang="en-US" sz="2400" b="1" i="1" dirty="0" smtClean="0">
                <a:solidFill>
                  <a:srgbClr val="00CC00"/>
                </a:solidFill>
                <a:cs typeface="Times New Roman" pitchFamily="18" charset="0"/>
              </a:rPr>
              <a:t>= </a:t>
            </a:r>
            <a:r>
              <a:rPr lang="ru-RU" sz="2400" b="1" i="1" dirty="0" smtClean="0">
                <a:solidFill>
                  <a:srgbClr val="00CC00"/>
                </a:solidFill>
                <a:effectLst>
                  <a:outerShdw blurRad="38100" dist="38100" dir="2700000" algn="tl">
                    <a:srgbClr val="C0C0C0"/>
                  </a:outerShdw>
                </a:effectLst>
              </a:rPr>
              <a:t>ЛД</a:t>
            </a:r>
            <a:r>
              <a:rPr lang="en-US" sz="2400" b="1" i="1" dirty="0" smtClean="0">
                <a:solidFill>
                  <a:srgbClr val="00CC00"/>
                </a:solidFill>
                <a:effectLst>
                  <a:outerShdw blurRad="38100" dist="38100" dir="2700000" algn="tl">
                    <a:srgbClr val="C0C0C0"/>
                  </a:outerShdw>
                </a:effectLst>
                <a:cs typeface="Times New Roman" pitchFamily="18" charset="0"/>
              </a:rPr>
              <a:t> – </a:t>
            </a:r>
            <a:r>
              <a:rPr lang="ru-RU" sz="2400" b="1" i="1" dirty="0" smtClean="0">
                <a:solidFill>
                  <a:srgbClr val="00CC00"/>
                </a:solidFill>
                <a:effectLst>
                  <a:outerShdw blurRad="38100" dist="38100" dir="2700000" algn="tl">
                    <a:srgbClr val="C0C0C0"/>
                  </a:outerShdw>
                </a:effectLst>
              </a:rPr>
              <a:t>личные подоходные налоги</a:t>
            </a:r>
          </a:p>
          <a:p>
            <a:pPr algn="just" eaLnBrk="1" hangingPunct="1">
              <a:lnSpc>
                <a:spcPct val="90000"/>
              </a:lnSpc>
              <a:buFontTx/>
              <a:buNone/>
              <a:defRPr/>
            </a:pPr>
            <a:r>
              <a:rPr lang="ru-RU" sz="2400" dirty="0" smtClean="0"/>
              <a:t>Располагаемый доход используется домохозяйствами на потребительские расходы </a:t>
            </a:r>
            <a:r>
              <a:rPr lang="en-US" sz="2400" dirty="0" smtClean="0">
                <a:cs typeface="Times New Roman" pitchFamily="18" charset="0"/>
              </a:rPr>
              <a:t>(C) </a:t>
            </a:r>
            <a:r>
              <a:rPr lang="ru-RU" sz="2400" dirty="0" smtClean="0"/>
              <a:t>и сбережения </a:t>
            </a:r>
            <a:r>
              <a:rPr lang="en-US" sz="2400" dirty="0" smtClean="0">
                <a:cs typeface="Times New Roman" pitchFamily="18" charset="0"/>
              </a:rPr>
              <a:t>(S):  </a:t>
            </a:r>
          </a:p>
          <a:p>
            <a:pPr algn="just" eaLnBrk="1" hangingPunct="1">
              <a:lnSpc>
                <a:spcPct val="90000"/>
              </a:lnSpc>
              <a:buFontTx/>
              <a:buNone/>
              <a:defRPr/>
            </a:pPr>
            <a:r>
              <a:rPr lang="en-US" sz="2400" dirty="0" smtClean="0">
                <a:cs typeface="Times New Roman" pitchFamily="18" charset="0"/>
              </a:rPr>
              <a:t>				</a:t>
            </a:r>
            <a:r>
              <a:rPr lang="ru-RU" sz="2400" b="1" i="1" dirty="0" smtClean="0">
                <a:solidFill>
                  <a:srgbClr val="00CC00"/>
                </a:solidFill>
                <a:effectLst>
                  <a:outerShdw blurRad="38100" dist="38100" dir="2700000" algn="tl">
                    <a:srgbClr val="C0C0C0"/>
                  </a:outerShdw>
                </a:effectLst>
              </a:rPr>
              <a:t>РЛД</a:t>
            </a:r>
            <a:r>
              <a:rPr lang="en-US" sz="2400" b="1" i="1" dirty="0" smtClean="0">
                <a:solidFill>
                  <a:srgbClr val="00CC00"/>
                </a:solidFill>
                <a:effectLst>
                  <a:outerShdw blurRad="38100" dist="38100" dir="2700000" algn="tl">
                    <a:srgbClr val="C0C0C0"/>
                  </a:outerShdw>
                </a:effectLst>
                <a:cs typeface="Times New Roman" pitchFamily="18" charset="0"/>
              </a:rPr>
              <a:t> = C + S</a:t>
            </a:r>
            <a:r>
              <a:rPr lang="en-US" sz="2400" dirty="0" smtClean="0">
                <a:cs typeface="Times New Roman" pitchFamily="18" charset="0"/>
              </a:rPr>
              <a:t> </a:t>
            </a:r>
          </a:p>
          <a:p>
            <a:pPr algn="just" eaLnBrk="1" hangingPunct="1">
              <a:lnSpc>
                <a:spcPct val="90000"/>
              </a:lnSpc>
              <a:buFontTx/>
              <a:buNone/>
              <a:defRPr/>
            </a:pPr>
            <a:r>
              <a:rPr lang="ru-RU" sz="2400" dirty="0" smtClean="0"/>
              <a:t>Часть располагаемого доход, которая не тратится на потребление, называется </a:t>
            </a:r>
            <a:r>
              <a:rPr lang="ru-RU" sz="2400" b="1" i="1" dirty="0" smtClean="0">
                <a:solidFill>
                  <a:srgbClr val="00CC00"/>
                </a:solidFill>
                <a:effectLst>
                  <a:outerShdw blurRad="38100" dist="38100" dir="2700000" algn="tl">
                    <a:srgbClr val="C0C0C0"/>
                  </a:outerShdw>
                </a:effectLst>
              </a:rPr>
              <a:t>личными сбережениями (</a:t>
            </a:r>
            <a:r>
              <a:rPr lang="ru-RU" sz="2400" dirty="0" smtClean="0"/>
              <a:t>или</a:t>
            </a:r>
            <a:r>
              <a:rPr lang="en-US" sz="2400" b="1" i="1" dirty="0" smtClean="0">
                <a:solidFill>
                  <a:srgbClr val="00CC00"/>
                </a:solidFill>
                <a:effectLst>
                  <a:outerShdw blurRad="38100" dist="38100" dir="2700000" algn="tl">
                    <a:srgbClr val="C0C0C0"/>
                  </a:outerShdw>
                </a:effectLst>
                <a:cs typeface="Times New Roman" pitchFamily="18" charset="0"/>
              </a:rPr>
              <a:t> </a:t>
            </a:r>
            <a:r>
              <a:rPr lang="ru-RU" sz="2400" b="1" i="1" dirty="0" smtClean="0">
                <a:solidFill>
                  <a:srgbClr val="00CC00"/>
                </a:solidFill>
                <a:effectLst>
                  <a:outerShdw blurRad="38100" dist="38100" dir="2700000" algn="tl">
                    <a:srgbClr val="C0C0C0"/>
                  </a:outerShdw>
                </a:effectLst>
              </a:rPr>
              <a:t>сбережениями домохозяйств)</a:t>
            </a:r>
            <a:r>
              <a:rPr lang="en-US" sz="2400" dirty="0" smtClean="0">
                <a:solidFill>
                  <a:srgbClr val="33CC33"/>
                </a:solidFill>
                <a:cs typeface="Times New Roman" pitchFamily="18" charset="0"/>
              </a:rPr>
              <a:t>:</a:t>
            </a:r>
          </a:p>
          <a:p>
            <a:pPr algn="just" eaLnBrk="1" hangingPunct="1">
              <a:lnSpc>
                <a:spcPct val="90000"/>
              </a:lnSpc>
              <a:buFontTx/>
              <a:buNone/>
              <a:defRPr/>
            </a:pPr>
            <a:r>
              <a:rPr lang="en-US" sz="2400" b="1" dirty="0" smtClean="0">
                <a:solidFill>
                  <a:srgbClr val="33CC33"/>
                </a:solidFill>
                <a:cs typeface="Times New Roman" pitchFamily="18" charset="0"/>
              </a:rPr>
              <a:t>				</a:t>
            </a:r>
            <a:r>
              <a:rPr lang="en-US" sz="2400" b="1" i="1" dirty="0" smtClean="0">
                <a:solidFill>
                  <a:srgbClr val="00CC00"/>
                </a:solidFill>
                <a:effectLst>
                  <a:outerShdw blurRad="38100" dist="38100" dir="2700000" algn="tl">
                    <a:srgbClr val="C0C0C0"/>
                  </a:outerShdw>
                </a:effectLst>
                <a:cs typeface="Times New Roman" pitchFamily="18" charset="0"/>
              </a:rPr>
              <a:t>S = </a:t>
            </a:r>
            <a:r>
              <a:rPr lang="ru-RU" sz="2400" b="1" i="1" dirty="0" smtClean="0">
                <a:solidFill>
                  <a:srgbClr val="00CC00"/>
                </a:solidFill>
                <a:effectLst>
                  <a:outerShdw blurRad="38100" dist="38100" dir="2700000" algn="tl">
                    <a:srgbClr val="C0C0C0"/>
                  </a:outerShdw>
                </a:effectLst>
              </a:rPr>
              <a:t>РЛД</a:t>
            </a:r>
            <a:r>
              <a:rPr lang="en-US" sz="2400" b="1" i="1" dirty="0" smtClean="0">
                <a:solidFill>
                  <a:srgbClr val="00CC00"/>
                </a:solidFill>
                <a:effectLst>
                  <a:outerShdw blurRad="38100" dist="38100" dir="2700000" algn="tl">
                    <a:srgbClr val="C0C0C0"/>
                  </a:outerShdw>
                </a:effectLst>
                <a:cs typeface="Times New Roman" pitchFamily="18" charset="0"/>
              </a:rPr>
              <a:t> – C</a:t>
            </a:r>
            <a:r>
              <a:rPr lang="en-US" sz="2000" b="1" dirty="0" smtClean="0">
                <a:solidFill>
                  <a:srgbClr val="00CC00"/>
                </a:solidFill>
                <a:cs typeface="Times New Roman" pitchFamily="18" charset="0"/>
              </a:rPr>
              <a:t> </a:t>
            </a:r>
            <a:endParaRPr lang="ru-RU" sz="2000" b="1" dirty="0" smtClean="0">
              <a:solidFill>
                <a:srgbClr val="00CC00"/>
              </a:solidFill>
              <a:cs typeface="Times New Roman" pitchFamily="18" charset="0"/>
            </a:endParaRPr>
          </a:p>
          <a:p>
            <a:pPr eaLnBrk="1" hangingPunct="1">
              <a:lnSpc>
                <a:spcPct val="90000"/>
              </a:lnSpc>
              <a:buFontTx/>
              <a:buNone/>
              <a:defRPr/>
            </a:pPr>
            <a:endParaRPr lang="ru-RU" sz="2800" dirty="0" smtClean="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Номер слайда 5"/>
          <p:cNvSpPr>
            <a:spLocks noGrp="1"/>
          </p:cNvSpPr>
          <p:nvPr>
            <p:ph type="sldNum" sz="quarter" idx="12"/>
          </p:nvPr>
        </p:nvSpPr>
        <p:spPr>
          <a:noFill/>
          <a:ln>
            <a:miter lim="800000"/>
            <a:headEnd/>
            <a:tailEnd/>
          </a:ln>
        </p:spPr>
        <p:txBody>
          <a:bodyPr/>
          <a:lstStyle/>
          <a:p>
            <a:fld id="{8678EC16-496A-4CAC-B2F2-8BF7221DB08C}" type="slidenum">
              <a:rPr lang="ru-RU" smtClean="0"/>
              <a:pPr/>
              <a:t>43</a:t>
            </a:fld>
            <a:endParaRPr lang="ru-RU" smtClean="0"/>
          </a:p>
        </p:txBody>
      </p:sp>
      <p:sp>
        <p:nvSpPr>
          <p:cNvPr id="36866" name="Rectangle 2"/>
          <p:cNvSpPr>
            <a:spLocks noGrp="1" noChangeArrowheads="1"/>
          </p:cNvSpPr>
          <p:nvPr>
            <p:ph type="title"/>
          </p:nvPr>
        </p:nvSpPr>
        <p:spPr>
          <a:xfrm>
            <a:off x="1676400" y="0"/>
            <a:ext cx="7772400" cy="1143000"/>
          </a:xfrm>
        </p:spPr>
        <p:txBody>
          <a:bodyPr/>
          <a:lstStyle/>
          <a:p>
            <a:pPr algn="l" eaLnBrk="1" hangingPunct="1">
              <a:lnSpc>
                <a:spcPct val="85000"/>
              </a:lnSpc>
              <a:defRPr/>
            </a:pPr>
            <a:r>
              <a:rPr lang="ru-RU" sz="3200" b="1" smtClean="0">
                <a:solidFill>
                  <a:schemeClr val="accent1"/>
                </a:solidFill>
                <a:effectLst>
                  <a:outerShdw blurRad="38100" dist="38100" dir="2700000" algn="tl">
                    <a:srgbClr val="C0C0C0"/>
                  </a:outerShdw>
                </a:effectLst>
              </a:rPr>
              <a:t>    ВВП как индикатор благосостояния         </a:t>
            </a:r>
            <a:br>
              <a:rPr lang="ru-RU" sz="3200" b="1" smtClean="0">
                <a:solidFill>
                  <a:schemeClr val="accent1"/>
                </a:solidFill>
                <a:effectLst>
                  <a:outerShdw blurRad="38100" dist="38100" dir="2700000" algn="tl">
                    <a:srgbClr val="C0C0C0"/>
                  </a:outerShdw>
                </a:effectLst>
              </a:rPr>
            </a:br>
            <a:r>
              <a:rPr lang="ru-RU" sz="3200" b="1" smtClean="0">
                <a:solidFill>
                  <a:schemeClr val="accent1"/>
                </a:solidFill>
                <a:effectLst>
                  <a:outerShdw blurRad="38100" dist="38100" dir="2700000" algn="tl">
                    <a:srgbClr val="C0C0C0"/>
                  </a:outerShdw>
                </a:effectLst>
              </a:rPr>
              <a:t>                   и уровня жизни</a:t>
            </a:r>
          </a:p>
        </p:txBody>
      </p:sp>
      <p:sp>
        <p:nvSpPr>
          <p:cNvPr id="36867" name="Rectangle 3"/>
          <p:cNvSpPr>
            <a:spLocks noGrp="1" noChangeArrowheads="1"/>
          </p:cNvSpPr>
          <p:nvPr>
            <p:ph type="body" idx="1"/>
          </p:nvPr>
        </p:nvSpPr>
        <p:spPr>
          <a:xfrm>
            <a:off x="152400" y="1066800"/>
            <a:ext cx="8686800" cy="4724400"/>
          </a:xfrm>
        </p:spPr>
        <p:txBody>
          <a:bodyPr/>
          <a:lstStyle/>
          <a:p>
            <a:pPr eaLnBrk="1" hangingPunct="1">
              <a:lnSpc>
                <a:spcPct val="90000"/>
              </a:lnSpc>
              <a:buFontTx/>
              <a:buNone/>
              <a:defRPr/>
            </a:pPr>
            <a:r>
              <a:rPr lang="ru-RU" sz="2400" smtClean="0">
                <a:solidFill>
                  <a:srgbClr val="000000"/>
                </a:solidFill>
              </a:rPr>
              <a:t>ВВП и ВНД не могут служить индикаторами общественного благосостояния</a:t>
            </a:r>
            <a:r>
              <a:rPr lang="en-US" sz="2400" smtClean="0">
                <a:solidFill>
                  <a:srgbClr val="000000"/>
                </a:solidFill>
                <a:cs typeface="Times New Roman" pitchFamily="18" charset="0"/>
              </a:rPr>
              <a:t>.</a:t>
            </a:r>
          </a:p>
          <a:p>
            <a:pPr eaLnBrk="1" hangingPunct="1">
              <a:spcBef>
                <a:spcPct val="0"/>
              </a:spcBef>
              <a:buFontTx/>
              <a:buNone/>
              <a:defRPr/>
            </a:pPr>
            <a:r>
              <a:rPr lang="ru-RU" sz="2400" smtClean="0">
                <a:solidFill>
                  <a:srgbClr val="000000"/>
                </a:solidFill>
              </a:rPr>
              <a:t>Рост этих показателей может отражать повышение уровня жизни,</a:t>
            </a:r>
            <a:r>
              <a:rPr lang="en-US" sz="2400" smtClean="0">
                <a:solidFill>
                  <a:srgbClr val="000000"/>
                </a:solidFill>
                <a:cs typeface="Times New Roman" pitchFamily="18" charset="0"/>
              </a:rPr>
              <a:t> </a:t>
            </a:r>
            <a:r>
              <a:rPr lang="ru-RU" sz="2400" b="1" u="sng" smtClean="0">
                <a:solidFill>
                  <a:schemeClr val="accent1"/>
                </a:solidFill>
                <a:effectLst>
                  <a:outerShdw blurRad="38100" dist="38100" dir="2700000" algn="tl">
                    <a:srgbClr val="C0C0C0"/>
                  </a:outerShdw>
                </a:effectLst>
              </a:rPr>
              <a:t>но</a:t>
            </a:r>
            <a:r>
              <a:rPr lang="en-US" sz="2400" smtClean="0">
                <a:solidFill>
                  <a:srgbClr val="000000"/>
                </a:solidFill>
                <a:cs typeface="Times New Roman" pitchFamily="18" charset="0"/>
              </a:rPr>
              <a:t> </a:t>
            </a:r>
            <a:r>
              <a:rPr lang="ru-RU" sz="2400" smtClean="0">
                <a:solidFill>
                  <a:srgbClr val="000000"/>
                </a:solidFill>
              </a:rPr>
              <a:t>ВВП и ВНД</a:t>
            </a:r>
            <a:r>
              <a:rPr lang="en-US" sz="2400" smtClean="0">
                <a:solidFill>
                  <a:srgbClr val="000000"/>
                </a:solidFill>
                <a:cs typeface="Times New Roman" pitchFamily="18" charset="0"/>
              </a:rPr>
              <a:t>:</a:t>
            </a:r>
          </a:p>
          <a:p>
            <a:pPr eaLnBrk="1" hangingPunct="1">
              <a:spcBef>
                <a:spcPct val="0"/>
              </a:spcBef>
              <a:defRPr/>
            </a:pPr>
            <a:r>
              <a:rPr lang="ru-RU" sz="2400" smtClean="0">
                <a:solidFill>
                  <a:srgbClr val="000000"/>
                </a:solidFill>
              </a:rPr>
              <a:t>также увеличиваются с ростом расходов на стихийные бедствия, смертельные эпидемии, войны, преступления и др.</a:t>
            </a:r>
            <a:r>
              <a:rPr lang="en-US" sz="2400" smtClean="0">
                <a:solidFill>
                  <a:srgbClr val="000000"/>
                </a:solidFill>
                <a:cs typeface="Times New Roman" pitchFamily="18" charset="0"/>
              </a:rPr>
              <a:t>;</a:t>
            </a:r>
          </a:p>
          <a:p>
            <a:pPr eaLnBrk="1" hangingPunct="1">
              <a:spcBef>
                <a:spcPct val="0"/>
              </a:spcBef>
              <a:defRPr/>
            </a:pPr>
            <a:r>
              <a:rPr lang="ru-RU" sz="2400" smtClean="0">
                <a:solidFill>
                  <a:srgbClr val="000000"/>
                </a:solidFill>
              </a:rPr>
              <a:t>не включает продукцию для собственного потребления</a:t>
            </a:r>
            <a:r>
              <a:rPr lang="en-US" sz="2400" smtClean="0">
                <a:solidFill>
                  <a:srgbClr val="000000"/>
                </a:solidFill>
                <a:cs typeface="Times New Roman" pitchFamily="18" charset="0"/>
              </a:rPr>
              <a:t>;</a:t>
            </a:r>
          </a:p>
          <a:p>
            <a:pPr eaLnBrk="1" hangingPunct="1">
              <a:spcBef>
                <a:spcPct val="0"/>
              </a:spcBef>
              <a:defRPr/>
            </a:pPr>
            <a:r>
              <a:rPr lang="ru-RU" sz="2400" smtClean="0">
                <a:solidFill>
                  <a:srgbClr val="000000"/>
                </a:solidFill>
              </a:rPr>
              <a:t>не отражает воздействие внешних эффектов, как положительных, так и отрицательных</a:t>
            </a:r>
            <a:r>
              <a:rPr lang="en-US" sz="2400" smtClean="0">
                <a:solidFill>
                  <a:srgbClr val="000000"/>
                </a:solidFill>
                <a:cs typeface="Times New Roman" pitchFamily="18" charset="0"/>
              </a:rPr>
              <a:t> (</a:t>
            </a:r>
            <a:r>
              <a:rPr lang="ru-RU" sz="2400" smtClean="0">
                <a:solidFill>
                  <a:srgbClr val="000000"/>
                </a:solidFill>
              </a:rPr>
              <a:t>например, </a:t>
            </a:r>
          </a:p>
          <a:p>
            <a:pPr eaLnBrk="1" hangingPunct="1">
              <a:spcBef>
                <a:spcPct val="0"/>
              </a:spcBef>
              <a:buFontTx/>
              <a:buNone/>
              <a:defRPr/>
            </a:pPr>
            <a:r>
              <a:rPr lang="ru-RU" sz="2400" smtClean="0">
                <a:solidFill>
                  <a:srgbClr val="000000"/>
                </a:solidFill>
              </a:rPr>
              <a:t>     загрязнение  окружающей  среды,  изменение </a:t>
            </a:r>
          </a:p>
          <a:p>
            <a:pPr eaLnBrk="1" hangingPunct="1">
              <a:spcBef>
                <a:spcPct val="0"/>
              </a:spcBef>
              <a:buFontTx/>
              <a:buNone/>
              <a:defRPr/>
            </a:pPr>
            <a:r>
              <a:rPr lang="ru-RU" sz="2400" smtClean="0">
                <a:solidFill>
                  <a:srgbClr val="000000"/>
                </a:solidFill>
              </a:rPr>
              <a:t>     количества свободного времени, уровень меди-</a:t>
            </a:r>
          </a:p>
          <a:p>
            <a:pPr eaLnBrk="1" hangingPunct="1">
              <a:spcBef>
                <a:spcPct val="0"/>
              </a:spcBef>
              <a:buFontTx/>
              <a:buNone/>
              <a:defRPr/>
            </a:pPr>
            <a:r>
              <a:rPr lang="ru-RU" sz="2400" smtClean="0">
                <a:solidFill>
                  <a:srgbClr val="000000"/>
                </a:solidFill>
              </a:rPr>
              <a:t>     цинского обслуживания и образования, продол-</a:t>
            </a:r>
          </a:p>
          <a:p>
            <a:pPr eaLnBrk="1" hangingPunct="1">
              <a:spcBef>
                <a:spcPct val="0"/>
              </a:spcBef>
              <a:buFontTx/>
              <a:buNone/>
              <a:defRPr/>
            </a:pPr>
            <a:r>
              <a:rPr lang="ru-RU" sz="2400" smtClean="0">
                <a:solidFill>
                  <a:srgbClr val="000000"/>
                </a:solidFill>
              </a:rPr>
              <a:t>     жительность жизни, уровень преступности и др.)</a:t>
            </a:r>
            <a:r>
              <a:rPr lang="en-US" sz="2400" smtClean="0">
                <a:solidFill>
                  <a:srgbClr val="000000"/>
                </a:solidFill>
                <a:cs typeface="Times New Roman" pitchFamily="18" charset="0"/>
              </a:rPr>
              <a:t>;</a:t>
            </a:r>
          </a:p>
          <a:p>
            <a:pPr eaLnBrk="1" hangingPunct="1">
              <a:spcBef>
                <a:spcPct val="0"/>
              </a:spcBef>
              <a:defRPr/>
            </a:pPr>
            <a:r>
              <a:rPr lang="ru-RU" sz="2400" smtClean="0">
                <a:solidFill>
                  <a:srgbClr val="000000"/>
                </a:solidFill>
              </a:rPr>
              <a:t>не улавливают изменение качества продукции</a:t>
            </a:r>
            <a:r>
              <a:rPr lang="en-US" sz="2400" smtClean="0">
                <a:solidFill>
                  <a:srgbClr val="000000"/>
                </a:solidFill>
                <a:cs typeface="Times New Roman" pitchFamily="18" charset="0"/>
              </a:rPr>
              <a:t>.</a:t>
            </a:r>
            <a:endParaRPr lang="ru-RU" sz="2400" smtClean="0">
              <a:solidFill>
                <a:srgbClr val="000000"/>
              </a:solidFill>
              <a:cs typeface="Times New Roman" pitchFamily="18" charset="0"/>
            </a:endParaRPr>
          </a:p>
        </p:txBody>
      </p:sp>
      <p:grpSp>
        <p:nvGrpSpPr>
          <p:cNvPr id="2" name="Group 4"/>
          <p:cNvGrpSpPr>
            <a:grpSpLocks/>
          </p:cNvGrpSpPr>
          <p:nvPr/>
        </p:nvGrpSpPr>
        <p:grpSpPr bwMode="auto">
          <a:xfrm>
            <a:off x="228600" y="381000"/>
            <a:ext cx="2438400" cy="733425"/>
            <a:chOff x="4009" y="146"/>
            <a:chExt cx="1536" cy="462"/>
          </a:xfrm>
        </p:grpSpPr>
        <p:grpSp>
          <p:nvGrpSpPr>
            <p:cNvPr id="14343" name="Group 5"/>
            <p:cNvGrpSpPr>
              <a:grpSpLocks/>
            </p:cNvGrpSpPr>
            <p:nvPr/>
          </p:nvGrpSpPr>
          <p:grpSpPr bwMode="auto">
            <a:xfrm>
              <a:off x="4009" y="146"/>
              <a:ext cx="1536" cy="445"/>
              <a:chOff x="4009" y="146"/>
              <a:chExt cx="1536" cy="445"/>
            </a:xfrm>
          </p:grpSpPr>
          <p:sp>
            <p:nvSpPr>
              <p:cNvPr id="14833" name="Freeform 6"/>
              <p:cNvSpPr>
                <a:spLocks/>
              </p:cNvSpPr>
              <p:nvPr/>
            </p:nvSpPr>
            <p:spPr bwMode="auto">
              <a:xfrm>
                <a:off x="5105" y="525"/>
                <a:ext cx="97" cy="65"/>
              </a:xfrm>
              <a:custGeom>
                <a:avLst/>
                <a:gdLst>
                  <a:gd name="T0" fmla="*/ 0 w 585"/>
                  <a:gd name="T1" fmla="*/ 0 h 328"/>
                  <a:gd name="T2" fmla="*/ 0 w 585"/>
                  <a:gd name="T3" fmla="*/ 0 h 328"/>
                  <a:gd name="T4" fmla="*/ 0 w 585"/>
                  <a:gd name="T5" fmla="*/ 0 h 328"/>
                  <a:gd name="T6" fmla="*/ 0 w 585"/>
                  <a:gd name="T7" fmla="*/ 0 h 328"/>
                  <a:gd name="T8" fmla="*/ 0 w 585"/>
                  <a:gd name="T9" fmla="*/ 0 h 328"/>
                  <a:gd name="T10" fmla="*/ 0 w 585"/>
                  <a:gd name="T11" fmla="*/ 0 h 328"/>
                  <a:gd name="T12" fmla="*/ 0 w 585"/>
                  <a:gd name="T13" fmla="*/ 0 h 328"/>
                  <a:gd name="T14" fmla="*/ 0 w 585"/>
                  <a:gd name="T15" fmla="*/ 0 h 328"/>
                  <a:gd name="T16" fmla="*/ 0 w 585"/>
                  <a:gd name="T17" fmla="*/ 0 h 328"/>
                  <a:gd name="T18" fmla="*/ 0 w 585"/>
                  <a:gd name="T19" fmla="*/ 0 h 328"/>
                  <a:gd name="T20" fmla="*/ 0 w 585"/>
                  <a:gd name="T21" fmla="*/ 0 h 328"/>
                  <a:gd name="T22" fmla="*/ 0 w 585"/>
                  <a:gd name="T23" fmla="*/ 0 h 328"/>
                  <a:gd name="T24" fmla="*/ 0 w 585"/>
                  <a:gd name="T25" fmla="*/ 0 h 328"/>
                  <a:gd name="T26" fmla="*/ 0 w 585"/>
                  <a:gd name="T27" fmla="*/ 0 h 328"/>
                  <a:gd name="T28" fmla="*/ 0 w 585"/>
                  <a:gd name="T29" fmla="*/ 0 h 328"/>
                  <a:gd name="T30" fmla="*/ 0 w 585"/>
                  <a:gd name="T31" fmla="*/ 0 h 328"/>
                  <a:gd name="T32" fmla="*/ 0 w 585"/>
                  <a:gd name="T33" fmla="*/ 0 h 328"/>
                  <a:gd name="T34" fmla="*/ 0 w 585"/>
                  <a:gd name="T35" fmla="*/ 0 h 328"/>
                  <a:gd name="T36" fmla="*/ 0 w 585"/>
                  <a:gd name="T37" fmla="*/ 0 h 3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5"/>
                  <a:gd name="T58" fmla="*/ 0 h 328"/>
                  <a:gd name="T59" fmla="*/ 585 w 585"/>
                  <a:gd name="T60" fmla="*/ 328 h 3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5" h="328">
                    <a:moveTo>
                      <a:pt x="0" y="0"/>
                    </a:moveTo>
                    <a:lnTo>
                      <a:pt x="14" y="28"/>
                    </a:lnTo>
                    <a:lnTo>
                      <a:pt x="30" y="56"/>
                    </a:lnTo>
                    <a:lnTo>
                      <a:pt x="49" y="85"/>
                    </a:lnTo>
                    <a:lnTo>
                      <a:pt x="71" y="112"/>
                    </a:lnTo>
                    <a:lnTo>
                      <a:pt x="96" y="140"/>
                    </a:lnTo>
                    <a:lnTo>
                      <a:pt x="125" y="166"/>
                    </a:lnTo>
                    <a:lnTo>
                      <a:pt x="156" y="191"/>
                    </a:lnTo>
                    <a:lnTo>
                      <a:pt x="190" y="215"/>
                    </a:lnTo>
                    <a:lnTo>
                      <a:pt x="228" y="238"/>
                    </a:lnTo>
                    <a:lnTo>
                      <a:pt x="268" y="258"/>
                    </a:lnTo>
                    <a:lnTo>
                      <a:pt x="313" y="276"/>
                    </a:lnTo>
                    <a:lnTo>
                      <a:pt x="360" y="292"/>
                    </a:lnTo>
                    <a:lnTo>
                      <a:pt x="411" y="306"/>
                    </a:lnTo>
                    <a:lnTo>
                      <a:pt x="466" y="316"/>
                    </a:lnTo>
                    <a:lnTo>
                      <a:pt x="524" y="324"/>
                    </a:lnTo>
                    <a:lnTo>
                      <a:pt x="585" y="328"/>
                    </a:lnTo>
                    <a:lnTo>
                      <a:pt x="320" y="1"/>
                    </a:lnTo>
                    <a:lnTo>
                      <a:pt x="0" y="0"/>
                    </a:lnTo>
                    <a:close/>
                  </a:path>
                </a:pathLst>
              </a:custGeom>
              <a:solidFill>
                <a:srgbClr val="000000"/>
              </a:solidFill>
              <a:ln w="9525">
                <a:noFill/>
                <a:round/>
                <a:headEnd/>
                <a:tailEnd/>
              </a:ln>
            </p:spPr>
            <p:txBody>
              <a:bodyPr/>
              <a:lstStyle/>
              <a:p>
                <a:endParaRPr lang="ru-RU"/>
              </a:p>
            </p:txBody>
          </p:sp>
          <p:sp>
            <p:nvSpPr>
              <p:cNvPr id="14834" name="Freeform 7"/>
              <p:cNvSpPr>
                <a:spLocks/>
              </p:cNvSpPr>
              <p:nvPr/>
            </p:nvSpPr>
            <p:spPr bwMode="auto">
              <a:xfrm>
                <a:off x="5104" y="524"/>
                <a:ext cx="99" cy="67"/>
              </a:xfrm>
              <a:custGeom>
                <a:avLst/>
                <a:gdLst>
                  <a:gd name="T0" fmla="*/ 0 w 595"/>
                  <a:gd name="T1" fmla="*/ 0 h 335"/>
                  <a:gd name="T2" fmla="*/ 0 w 595"/>
                  <a:gd name="T3" fmla="*/ 0 h 335"/>
                  <a:gd name="T4" fmla="*/ 0 w 595"/>
                  <a:gd name="T5" fmla="*/ 0 h 335"/>
                  <a:gd name="T6" fmla="*/ 0 w 595"/>
                  <a:gd name="T7" fmla="*/ 0 h 335"/>
                  <a:gd name="T8" fmla="*/ 0 w 595"/>
                  <a:gd name="T9" fmla="*/ 0 h 335"/>
                  <a:gd name="T10" fmla="*/ 0 w 595"/>
                  <a:gd name="T11" fmla="*/ 0 h 335"/>
                  <a:gd name="T12" fmla="*/ 0 w 595"/>
                  <a:gd name="T13" fmla="*/ 0 h 335"/>
                  <a:gd name="T14" fmla="*/ 0 w 595"/>
                  <a:gd name="T15" fmla="*/ 0 h 335"/>
                  <a:gd name="T16" fmla="*/ 0 w 595"/>
                  <a:gd name="T17" fmla="*/ 0 h 335"/>
                  <a:gd name="T18" fmla="*/ 0 w 595"/>
                  <a:gd name="T19" fmla="*/ 0 h 335"/>
                  <a:gd name="T20" fmla="*/ 0 w 595"/>
                  <a:gd name="T21" fmla="*/ 0 h 335"/>
                  <a:gd name="T22" fmla="*/ 0 w 595"/>
                  <a:gd name="T23" fmla="*/ 0 h 335"/>
                  <a:gd name="T24" fmla="*/ 0 w 595"/>
                  <a:gd name="T25" fmla="*/ 0 h 335"/>
                  <a:gd name="T26" fmla="*/ 0 w 595"/>
                  <a:gd name="T27" fmla="*/ 0 h 335"/>
                  <a:gd name="T28" fmla="*/ 0 w 595"/>
                  <a:gd name="T29" fmla="*/ 0 h 335"/>
                  <a:gd name="T30" fmla="*/ 0 w 595"/>
                  <a:gd name="T31" fmla="*/ 0 h 335"/>
                  <a:gd name="T32" fmla="*/ 0 w 595"/>
                  <a:gd name="T33" fmla="*/ 0 h 335"/>
                  <a:gd name="T34" fmla="*/ 0 w 595"/>
                  <a:gd name="T35" fmla="*/ 0 h 335"/>
                  <a:gd name="T36" fmla="*/ 0 w 595"/>
                  <a:gd name="T37" fmla="*/ 0 h 335"/>
                  <a:gd name="T38" fmla="*/ 0 w 595"/>
                  <a:gd name="T39" fmla="*/ 0 h 335"/>
                  <a:gd name="T40" fmla="*/ 0 w 595"/>
                  <a:gd name="T41" fmla="*/ 0 h 335"/>
                  <a:gd name="T42" fmla="*/ 0 w 595"/>
                  <a:gd name="T43" fmla="*/ 0 h 335"/>
                  <a:gd name="T44" fmla="*/ 0 w 595"/>
                  <a:gd name="T45" fmla="*/ 0 h 335"/>
                  <a:gd name="T46" fmla="*/ 0 w 595"/>
                  <a:gd name="T47" fmla="*/ 0 h 335"/>
                  <a:gd name="T48" fmla="*/ 0 w 595"/>
                  <a:gd name="T49" fmla="*/ 0 h 335"/>
                  <a:gd name="T50" fmla="*/ 0 w 595"/>
                  <a:gd name="T51" fmla="*/ 0 h 335"/>
                  <a:gd name="T52" fmla="*/ 0 w 595"/>
                  <a:gd name="T53" fmla="*/ 0 h 335"/>
                  <a:gd name="T54" fmla="*/ 0 w 595"/>
                  <a:gd name="T55" fmla="*/ 0 h 335"/>
                  <a:gd name="T56" fmla="*/ 0 w 595"/>
                  <a:gd name="T57" fmla="*/ 0 h 335"/>
                  <a:gd name="T58" fmla="*/ 0 w 595"/>
                  <a:gd name="T59" fmla="*/ 0 h 335"/>
                  <a:gd name="T60" fmla="*/ 0 w 595"/>
                  <a:gd name="T61" fmla="*/ 0 h 335"/>
                  <a:gd name="T62" fmla="*/ 0 w 595"/>
                  <a:gd name="T63" fmla="*/ 0 h 335"/>
                  <a:gd name="T64" fmla="*/ 0 w 595"/>
                  <a:gd name="T65" fmla="*/ 0 h 335"/>
                  <a:gd name="T66" fmla="*/ 0 w 595"/>
                  <a:gd name="T67" fmla="*/ 0 h 335"/>
                  <a:gd name="T68" fmla="*/ 0 w 595"/>
                  <a:gd name="T69" fmla="*/ 0 h 335"/>
                  <a:gd name="T70" fmla="*/ 0 w 595"/>
                  <a:gd name="T71" fmla="*/ 0 h 335"/>
                  <a:gd name="T72" fmla="*/ 0 w 595"/>
                  <a:gd name="T73" fmla="*/ 0 h 335"/>
                  <a:gd name="T74" fmla="*/ 0 w 595"/>
                  <a:gd name="T75" fmla="*/ 0 h 335"/>
                  <a:gd name="T76" fmla="*/ 0 w 595"/>
                  <a:gd name="T77" fmla="*/ 0 h 335"/>
                  <a:gd name="T78" fmla="*/ 0 w 595"/>
                  <a:gd name="T79" fmla="*/ 0 h 335"/>
                  <a:gd name="T80" fmla="*/ 0 w 595"/>
                  <a:gd name="T81" fmla="*/ 0 h 335"/>
                  <a:gd name="T82" fmla="*/ 0 w 595"/>
                  <a:gd name="T83" fmla="*/ 0 h 33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95"/>
                  <a:gd name="T127" fmla="*/ 0 h 335"/>
                  <a:gd name="T128" fmla="*/ 595 w 595"/>
                  <a:gd name="T129" fmla="*/ 335 h 33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95" h="335">
                    <a:moveTo>
                      <a:pt x="584" y="333"/>
                    </a:moveTo>
                    <a:lnTo>
                      <a:pt x="589" y="325"/>
                    </a:lnTo>
                    <a:lnTo>
                      <a:pt x="529" y="321"/>
                    </a:lnTo>
                    <a:lnTo>
                      <a:pt x="471" y="313"/>
                    </a:lnTo>
                    <a:lnTo>
                      <a:pt x="416" y="304"/>
                    </a:lnTo>
                    <a:lnTo>
                      <a:pt x="367" y="290"/>
                    </a:lnTo>
                    <a:lnTo>
                      <a:pt x="319" y="274"/>
                    </a:lnTo>
                    <a:lnTo>
                      <a:pt x="274" y="256"/>
                    </a:lnTo>
                    <a:lnTo>
                      <a:pt x="234" y="235"/>
                    </a:lnTo>
                    <a:lnTo>
                      <a:pt x="197" y="213"/>
                    </a:lnTo>
                    <a:lnTo>
                      <a:pt x="163" y="190"/>
                    </a:lnTo>
                    <a:lnTo>
                      <a:pt x="132" y="165"/>
                    </a:lnTo>
                    <a:lnTo>
                      <a:pt x="105" y="139"/>
                    </a:lnTo>
                    <a:lnTo>
                      <a:pt x="80" y="111"/>
                    </a:lnTo>
                    <a:lnTo>
                      <a:pt x="58" y="84"/>
                    </a:lnTo>
                    <a:lnTo>
                      <a:pt x="39" y="56"/>
                    </a:lnTo>
                    <a:lnTo>
                      <a:pt x="22" y="28"/>
                    </a:lnTo>
                    <a:lnTo>
                      <a:pt x="9" y="0"/>
                    </a:lnTo>
                    <a:lnTo>
                      <a:pt x="0" y="4"/>
                    </a:lnTo>
                    <a:lnTo>
                      <a:pt x="13" y="32"/>
                    </a:lnTo>
                    <a:lnTo>
                      <a:pt x="29" y="60"/>
                    </a:lnTo>
                    <a:lnTo>
                      <a:pt x="48" y="89"/>
                    </a:lnTo>
                    <a:lnTo>
                      <a:pt x="71" y="117"/>
                    </a:lnTo>
                    <a:lnTo>
                      <a:pt x="96" y="145"/>
                    </a:lnTo>
                    <a:lnTo>
                      <a:pt x="125" y="171"/>
                    </a:lnTo>
                    <a:lnTo>
                      <a:pt x="156" y="196"/>
                    </a:lnTo>
                    <a:lnTo>
                      <a:pt x="190" y="221"/>
                    </a:lnTo>
                    <a:lnTo>
                      <a:pt x="229" y="244"/>
                    </a:lnTo>
                    <a:lnTo>
                      <a:pt x="270" y="264"/>
                    </a:lnTo>
                    <a:lnTo>
                      <a:pt x="315" y="282"/>
                    </a:lnTo>
                    <a:lnTo>
                      <a:pt x="362" y="298"/>
                    </a:lnTo>
                    <a:lnTo>
                      <a:pt x="414" y="312"/>
                    </a:lnTo>
                    <a:lnTo>
                      <a:pt x="468" y="323"/>
                    </a:lnTo>
                    <a:lnTo>
                      <a:pt x="526" y="331"/>
                    </a:lnTo>
                    <a:lnTo>
                      <a:pt x="589" y="335"/>
                    </a:lnTo>
                    <a:lnTo>
                      <a:pt x="594" y="327"/>
                    </a:lnTo>
                    <a:lnTo>
                      <a:pt x="589" y="335"/>
                    </a:lnTo>
                    <a:lnTo>
                      <a:pt x="593" y="333"/>
                    </a:lnTo>
                    <a:lnTo>
                      <a:pt x="595" y="330"/>
                    </a:lnTo>
                    <a:lnTo>
                      <a:pt x="593" y="327"/>
                    </a:lnTo>
                    <a:lnTo>
                      <a:pt x="589" y="325"/>
                    </a:lnTo>
                    <a:lnTo>
                      <a:pt x="584" y="333"/>
                    </a:lnTo>
                    <a:close/>
                  </a:path>
                </a:pathLst>
              </a:custGeom>
              <a:solidFill>
                <a:srgbClr val="000000"/>
              </a:solidFill>
              <a:ln w="9525">
                <a:noFill/>
                <a:round/>
                <a:headEnd/>
                <a:tailEnd/>
              </a:ln>
            </p:spPr>
            <p:txBody>
              <a:bodyPr/>
              <a:lstStyle/>
              <a:p>
                <a:endParaRPr lang="ru-RU"/>
              </a:p>
            </p:txBody>
          </p:sp>
          <p:sp>
            <p:nvSpPr>
              <p:cNvPr id="14835" name="Freeform 8"/>
              <p:cNvSpPr>
                <a:spLocks/>
              </p:cNvSpPr>
              <p:nvPr/>
            </p:nvSpPr>
            <p:spPr bwMode="auto">
              <a:xfrm>
                <a:off x="5157" y="524"/>
                <a:ext cx="46" cy="67"/>
              </a:xfrm>
              <a:custGeom>
                <a:avLst/>
                <a:gdLst>
                  <a:gd name="T0" fmla="*/ 0 w 276"/>
                  <a:gd name="T1" fmla="*/ 0 h 335"/>
                  <a:gd name="T2" fmla="*/ 0 w 276"/>
                  <a:gd name="T3" fmla="*/ 0 h 335"/>
                  <a:gd name="T4" fmla="*/ 0 w 276"/>
                  <a:gd name="T5" fmla="*/ 0 h 335"/>
                  <a:gd name="T6" fmla="*/ 0 w 276"/>
                  <a:gd name="T7" fmla="*/ 0 h 335"/>
                  <a:gd name="T8" fmla="*/ 0 w 276"/>
                  <a:gd name="T9" fmla="*/ 0 h 335"/>
                  <a:gd name="T10" fmla="*/ 0 w 276"/>
                  <a:gd name="T11" fmla="*/ 0 h 335"/>
                  <a:gd name="T12" fmla="*/ 0 w 276"/>
                  <a:gd name="T13" fmla="*/ 0 h 335"/>
                  <a:gd name="T14" fmla="*/ 0 w 276"/>
                  <a:gd name="T15" fmla="*/ 0 h 335"/>
                  <a:gd name="T16" fmla="*/ 0 w 276"/>
                  <a:gd name="T17" fmla="*/ 0 h 335"/>
                  <a:gd name="T18" fmla="*/ 0 w 276"/>
                  <a:gd name="T19" fmla="*/ 0 h 335"/>
                  <a:gd name="T20" fmla="*/ 0 w 276"/>
                  <a:gd name="T21" fmla="*/ 0 h 335"/>
                  <a:gd name="T22" fmla="*/ 0 w 276"/>
                  <a:gd name="T23" fmla="*/ 0 h 3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6"/>
                  <a:gd name="T37" fmla="*/ 0 h 335"/>
                  <a:gd name="T38" fmla="*/ 276 w 276"/>
                  <a:gd name="T39" fmla="*/ 335 h 3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6" h="335">
                    <a:moveTo>
                      <a:pt x="6" y="10"/>
                    </a:moveTo>
                    <a:lnTo>
                      <a:pt x="1" y="8"/>
                    </a:lnTo>
                    <a:lnTo>
                      <a:pt x="266" y="335"/>
                    </a:lnTo>
                    <a:lnTo>
                      <a:pt x="276" y="329"/>
                    </a:lnTo>
                    <a:lnTo>
                      <a:pt x="11" y="2"/>
                    </a:lnTo>
                    <a:lnTo>
                      <a:pt x="6" y="0"/>
                    </a:lnTo>
                    <a:lnTo>
                      <a:pt x="11" y="2"/>
                    </a:lnTo>
                    <a:lnTo>
                      <a:pt x="7" y="0"/>
                    </a:lnTo>
                    <a:lnTo>
                      <a:pt x="2" y="1"/>
                    </a:lnTo>
                    <a:lnTo>
                      <a:pt x="0" y="4"/>
                    </a:lnTo>
                    <a:lnTo>
                      <a:pt x="1" y="8"/>
                    </a:lnTo>
                    <a:lnTo>
                      <a:pt x="6" y="10"/>
                    </a:lnTo>
                    <a:close/>
                  </a:path>
                </a:pathLst>
              </a:custGeom>
              <a:solidFill>
                <a:srgbClr val="000000"/>
              </a:solidFill>
              <a:ln w="9525">
                <a:noFill/>
                <a:round/>
                <a:headEnd/>
                <a:tailEnd/>
              </a:ln>
            </p:spPr>
            <p:txBody>
              <a:bodyPr/>
              <a:lstStyle/>
              <a:p>
                <a:endParaRPr lang="ru-RU"/>
              </a:p>
            </p:txBody>
          </p:sp>
          <p:sp>
            <p:nvSpPr>
              <p:cNvPr id="14836" name="Freeform 9"/>
              <p:cNvSpPr>
                <a:spLocks/>
              </p:cNvSpPr>
              <p:nvPr/>
            </p:nvSpPr>
            <p:spPr bwMode="auto">
              <a:xfrm>
                <a:off x="5104" y="524"/>
                <a:ext cx="54" cy="2"/>
              </a:xfrm>
              <a:custGeom>
                <a:avLst/>
                <a:gdLst>
                  <a:gd name="T0" fmla="*/ 0 w 324"/>
                  <a:gd name="T1" fmla="*/ 0 h 11"/>
                  <a:gd name="T2" fmla="*/ 0 w 324"/>
                  <a:gd name="T3" fmla="*/ 0 h 11"/>
                  <a:gd name="T4" fmla="*/ 0 w 324"/>
                  <a:gd name="T5" fmla="*/ 0 h 11"/>
                  <a:gd name="T6" fmla="*/ 0 w 324"/>
                  <a:gd name="T7" fmla="*/ 0 h 11"/>
                  <a:gd name="T8" fmla="*/ 0 w 324"/>
                  <a:gd name="T9" fmla="*/ 0 h 11"/>
                  <a:gd name="T10" fmla="*/ 0 w 324"/>
                  <a:gd name="T11" fmla="*/ 0 h 11"/>
                  <a:gd name="T12" fmla="*/ 0 w 324"/>
                  <a:gd name="T13" fmla="*/ 0 h 11"/>
                  <a:gd name="T14" fmla="*/ 0 w 324"/>
                  <a:gd name="T15" fmla="*/ 0 h 11"/>
                  <a:gd name="T16" fmla="*/ 0 w 324"/>
                  <a:gd name="T17" fmla="*/ 0 h 11"/>
                  <a:gd name="T18" fmla="*/ 0 w 324"/>
                  <a:gd name="T19" fmla="*/ 0 h 11"/>
                  <a:gd name="T20" fmla="*/ 0 w 324"/>
                  <a:gd name="T21" fmla="*/ 0 h 11"/>
                  <a:gd name="T22" fmla="*/ 0 w 324"/>
                  <a:gd name="T23" fmla="*/ 0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4"/>
                  <a:gd name="T37" fmla="*/ 0 h 11"/>
                  <a:gd name="T38" fmla="*/ 324 w 324"/>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4" h="11">
                    <a:moveTo>
                      <a:pt x="9" y="3"/>
                    </a:moveTo>
                    <a:lnTo>
                      <a:pt x="4" y="10"/>
                    </a:lnTo>
                    <a:lnTo>
                      <a:pt x="324" y="11"/>
                    </a:lnTo>
                    <a:lnTo>
                      <a:pt x="324" y="1"/>
                    </a:lnTo>
                    <a:lnTo>
                      <a:pt x="4" y="0"/>
                    </a:lnTo>
                    <a:lnTo>
                      <a:pt x="0" y="7"/>
                    </a:lnTo>
                    <a:lnTo>
                      <a:pt x="4" y="0"/>
                    </a:lnTo>
                    <a:lnTo>
                      <a:pt x="1" y="2"/>
                    </a:lnTo>
                    <a:lnTo>
                      <a:pt x="0" y="5"/>
                    </a:lnTo>
                    <a:lnTo>
                      <a:pt x="1" y="8"/>
                    </a:lnTo>
                    <a:lnTo>
                      <a:pt x="4" y="10"/>
                    </a:lnTo>
                    <a:lnTo>
                      <a:pt x="9" y="3"/>
                    </a:lnTo>
                    <a:close/>
                  </a:path>
                </a:pathLst>
              </a:custGeom>
              <a:solidFill>
                <a:srgbClr val="000000"/>
              </a:solidFill>
              <a:ln w="9525">
                <a:noFill/>
                <a:round/>
                <a:headEnd/>
                <a:tailEnd/>
              </a:ln>
            </p:spPr>
            <p:txBody>
              <a:bodyPr/>
              <a:lstStyle/>
              <a:p>
                <a:endParaRPr lang="ru-RU"/>
              </a:p>
            </p:txBody>
          </p:sp>
          <p:sp>
            <p:nvSpPr>
              <p:cNvPr id="14837" name="Freeform 10"/>
              <p:cNvSpPr>
                <a:spLocks/>
              </p:cNvSpPr>
              <p:nvPr/>
            </p:nvSpPr>
            <p:spPr bwMode="auto">
              <a:xfrm>
                <a:off x="4070" y="490"/>
                <a:ext cx="418" cy="96"/>
              </a:xfrm>
              <a:custGeom>
                <a:avLst/>
                <a:gdLst>
                  <a:gd name="T0" fmla="*/ 0 w 2508"/>
                  <a:gd name="T1" fmla="*/ 0 h 483"/>
                  <a:gd name="T2" fmla="*/ 0 w 2508"/>
                  <a:gd name="T3" fmla="*/ 0 h 483"/>
                  <a:gd name="T4" fmla="*/ 0 w 2508"/>
                  <a:gd name="T5" fmla="*/ 0 h 483"/>
                  <a:gd name="T6" fmla="*/ 0 w 2508"/>
                  <a:gd name="T7" fmla="*/ 0 h 483"/>
                  <a:gd name="T8" fmla="*/ 0 w 2508"/>
                  <a:gd name="T9" fmla="*/ 0 h 483"/>
                  <a:gd name="T10" fmla="*/ 0 w 2508"/>
                  <a:gd name="T11" fmla="*/ 0 h 483"/>
                  <a:gd name="T12" fmla="*/ 0 w 2508"/>
                  <a:gd name="T13" fmla="*/ 0 h 483"/>
                  <a:gd name="T14" fmla="*/ 0 w 2508"/>
                  <a:gd name="T15" fmla="*/ 0 h 483"/>
                  <a:gd name="T16" fmla="*/ 0 w 2508"/>
                  <a:gd name="T17" fmla="*/ 0 h 483"/>
                  <a:gd name="T18" fmla="*/ 0 w 2508"/>
                  <a:gd name="T19" fmla="*/ 0 h 483"/>
                  <a:gd name="T20" fmla="*/ 0 w 2508"/>
                  <a:gd name="T21" fmla="*/ 0 h 483"/>
                  <a:gd name="T22" fmla="*/ 0 w 2508"/>
                  <a:gd name="T23" fmla="*/ 0 h 483"/>
                  <a:gd name="T24" fmla="*/ 0 w 2508"/>
                  <a:gd name="T25" fmla="*/ 0 h 483"/>
                  <a:gd name="T26" fmla="*/ 0 w 2508"/>
                  <a:gd name="T27" fmla="*/ 0 h 483"/>
                  <a:gd name="T28" fmla="*/ 0 w 2508"/>
                  <a:gd name="T29" fmla="*/ 0 h 483"/>
                  <a:gd name="T30" fmla="*/ 0 w 2508"/>
                  <a:gd name="T31" fmla="*/ 0 h 483"/>
                  <a:gd name="T32" fmla="*/ 0 w 2508"/>
                  <a:gd name="T33" fmla="*/ 0 h 483"/>
                  <a:gd name="T34" fmla="*/ 0 w 2508"/>
                  <a:gd name="T35" fmla="*/ 0 h 483"/>
                  <a:gd name="T36" fmla="*/ 0 w 2508"/>
                  <a:gd name="T37" fmla="*/ 0 h 483"/>
                  <a:gd name="T38" fmla="*/ 0 w 2508"/>
                  <a:gd name="T39" fmla="*/ 0 h 483"/>
                  <a:gd name="T40" fmla="*/ 0 w 2508"/>
                  <a:gd name="T41" fmla="*/ 0 h 483"/>
                  <a:gd name="T42" fmla="*/ 0 w 2508"/>
                  <a:gd name="T43" fmla="*/ 0 h 483"/>
                  <a:gd name="T44" fmla="*/ 0 w 2508"/>
                  <a:gd name="T45" fmla="*/ 0 h 483"/>
                  <a:gd name="T46" fmla="*/ 0 w 2508"/>
                  <a:gd name="T47" fmla="*/ 0 h 483"/>
                  <a:gd name="T48" fmla="*/ 0 w 2508"/>
                  <a:gd name="T49" fmla="*/ 0 h 483"/>
                  <a:gd name="T50" fmla="*/ 0 w 2508"/>
                  <a:gd name="T51" fmla="*/ 0 h 483"/>
                  <a:gd name="T52" fmla="*/ 0 w 2508"/>
                  <a:gd name="T53" fmla="*/ 0 h 483"/>
                  <a:gd name="T54" fmla="*/ 0 w 2508"/>
                  <a:gd name="T55" fmla="*/ 0 h 483"/>
                  <a:gd name="T56" fmla="*/ 0 w 2508"/>
                  <a:gd name="T57" fmla="*/ 0 h 483"/>
                  <a:gd name="T58" fmla="*/ 0 w 2508"/>
                  <a:gd name="T59" fmla="*/ 0 h 483"/>
                  <a:gd name="T60" fmla="*/ 0 w 2508"/>
                  <a:gd name="T61" fmla="*/ 0 h 483"/>
                  <a:gd name="T62" fmla="*/ 0 w 2508"/>
                  <a:gd name="T63" fmla="*/ 0 h 4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08"/>
                  <a:gd name="T97" fmla="*/ 0 h 483"/>
                  <a:gd name="T98" fmla="*/ 2508 w 2508"/>
                  <a:gd name="T99" fmla="*/ 483 h 4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08" h="483">
                    <a:moveTo>
                      <a:pt x="0" y="0"/>
                    </a:moveTo>
                    <a:lnTo>
                      <a:pt x="0" y="103"/>
                    </a:lnTo>
                    <a:lnTo>
                      <a:pt x="373" y="117"/>
                    </a:lnTo>
                    <a:lnTo>
                      <a:pt x="383" y="127"/>
                    </a:lnTo>
                    <a:lnTo>
                      <a:pt x="392" y="139"/>
                    </a:lnTo>
                    <a:lnTo>
                      <a:pt x="399" y="150"/>
                    </a:lnTo>
                    <a:lnTo>
                      <a:pt x="406" y="163"/>
                    </a:lnTo>
                    <a:lnTo>
                      <a:pt x="416" y="174"/>
                    </a:lnTo>
                    <a:lnTo>
                      <a:pt x="430" y="183"/>
                    </a:lnTo>
                    <a:lnTo>
                      <a:pt x="447" y="190"/>
                    </a:lnTo>
                    <a:lnTo>
                      <a:pt x="471" y="194"/>
                    </a:lnTo>
                    <a:lnTo>
                      <a:pt x="1175" y="224"/>
                    </a:lnTo>
                    <a:lnTo>
                      <a:pt x="1743" y="454"/>
                    </a:lnTo>
                    <a:lnTo>
                      <a:pt x="1808" y="470"/>
                    </a:lnTo>
                    <a:lnTo>
                      <a:pt x="1871" y="479"/>
                    </a:lnTo>
                    <a:lnTo>
                      <a:pt x="1932" y="483"/>
                    </a:lnTo>
                    <a:lnTo>
                      <a:pt x="1992" y="483"/>
                    </a:lnTo>
                    <a:lnTo>
                      <a:pt x="2050" y="479"/>
                    </a:lnTo>
                    <a:lnTo>
                      <a:pt x="2105" y="470"/>
                    </a:lnTo>
                    <a:lnTo>
                      <a:pt x="2158" y="457"/>
                    </a:lnTo>
                    <a:lnTo>
                      <a:pt x="2209" y="441"/>
                    </a:lnTo>
                    <a:lnTo>
                      <a:pt x="2258" y="422"/>
                    </a:lnTo>
                    <a:lnTo>
                      <a:pt x="2303" y="399"/>
                    </a:lnTo>
                    <a:lnTo>
                      <a:pt x="2345" y="374"/>
                    </a:lnTo>
                    <a:lnTo>
                      <a:pt x="2385" y="345"/>
                    </a:lnTo>
                    <a:lnTo>
                      <a:pt x="2421" y="315"/>
                    </a:lnTo>
                    <a:lnTo>
                      <a:pt x="2453" y="283"/>
                    </a:lnTo>
                    <a:lnTo>
                      <a:pt x="2483" y="249"/>
                    </a:lnTo>
                    <a:lnTo>
                      <a:pt x="2508" y="214"/>
                    </a:lnTo>
                    <a:lnTo>
                      <a:pt x="2506" y="163"/>
                    </a:lnTo>
                    <a:lnTo>
                      <a:pt x="840" y="21"/>
                    </a:lnTo>
                    <a:lnTo>
                      <a:pt x="0" y="0"/>
                    </a:lnTo>
                    <a:close/>
                  </a:path>
                </a:pathLst>
              </a:custGeom>
              <a:solidFill>
                <a:srgbClr val="000000"/>
              </a:solidFill>
              <a:ln w="9525">
                <a:noFill/>
                <a:round/>
                <a:headEnd/>
                <a:tailEnd/>
              </a:ln>
            </p:spPr>
            <p:txBody>
              <a:bodyPr/>
              <a:lstStyle/>
              <a:p>
                <a:endParaRPr lang="ru-RU"/>
              </a:p>
            </p:txBody>
          </p:sp>
          <p:sp>
            <p:nvSpPr>
              <p:cNvPr id="14838" name="Freeform 11"/>
              <p:cNvSpPr>
                <a:spLocks/>
              </p:cNvSpPr>
              <p:nvPr/>
            </p:nvSpPr>
            <p:spPr bwMode="auto">
              <a:xfrm>
                <a:off x="4069" y="490"/>
                <a:ext cx="2" cy="21"/>
              </a:xfrm>
              <a:custGeom>
                <a:avLst/>
                <a:gdLst>
                  <a:gd name="T0" fmla="*/ 0 w 12"/>
                  <a:gd name="T1" fmla="*/ 0 h 108"/>
                  <a:gd name="T2" fmla="*/ 0 w 12"/>
                  <a:gd name="T3" fmla="*/ 0 h 108"/>
                  <a:gd name="T4" fmla="*/ 0 w 12"/>
                  <a:gd name="T5" fmla="*/ 0 h 108"/>
                  <a:gd name="T6" fmla="*/ 0 w 12"/>
                  <a:gd name="T7" fmla="*/ 0 h 108"/>
                  <a:gd name="T8" fmla="*/ 0 w 12"/>
                  <a:gd name="T9" fmla="*/ 0 h 108"/>
                  <a:gd name="T10" fmla="*/ 0 w 12"/>
                  <a:gd name="T11" fmla="*/ 0 h 108"/>
                  <a:gd name="T12" fmla="*/ 0 w 12"/>
                  <a:gd name="T13" fmla="*/ 0 h 108"/>
                  <a:gd name="T14" fmla="*/ 0 w 12"/>
                  <a:gd name="T15" fmla="*/ 0 h 108"/>
                  <a:gd name="T16" fmla="*/ 0 w 12"/>
                  <a:gd name="T17" fmla="*/ 0 h 108"/>
                  <a:gd name="T18" fmla="*/ 0 w 12"/>
                  <a:gd name="T19" fmla="*/ 0 h 108"/>
                  <a:gd name="T20" fmla="*/ 0 w 12"/>
                  <a:gd name="T21" fmla="*/ 0 h 108"/>
                  <a:gd name="T22" fmla="*/ 0 w 12"/>
                  <a:gd name="T23" fmla="*/ 0 h 1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08"/>
                  <a:gd name="T38" fmla="*/ 12 w 12"/>
                  <a:gd name="T39" fmla="*/ 108 h 1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08">
                    <a:moveTo>
                      <a:pt x="6" y="98"/>
                    </a:moveTo>
                    <a:lnTo>
                      <a:pt x="12" y="103"/>
                    </a:lnTo>
                    <a:lnTo>
                      <a:pt x="12" y="0"/>
                    </a:lnTo>
                    <a:lnTo>
                      <a:pt x="0" y="0"/>
                    </a:lnTo>
                    <a:lnTo>
                      <a:pt x="0" y="103"/>
                    </a:lnTo>
                    <a:lnTo>
                      <a:pt x="6" y="108"/>
                    </a:lnTo>
                    <a:lnTo>
                      <a:pt x="0" y="103"/>
                    </a:lnTo>
                    <a:lnTo>
                      <a:pt x="2" y="106"/>
                    </a:lnTo>
                    <a:lnTo>
                      <a:pt x="6" y="107"/>
                    </a:lnTo>
                    <a:lnTo>
                      <a:pt x="9" y="106"/>
                    </a:lnTo>
                    <a:lnTo>
                      <a:pt x="12" y="103"/>
                    </a:lnTo>
                    <a:lnTo>
                      <a:pt x="6" y="98"/>
                    </a:lnTo>
                    <a:close/>
                  </a:path>
                </a:pathLst>
              </a:custGeom>
              <a:solidFill>
                <a:srgbClr val="000000"/>
              </a:solidFill>
              <a:ln w="9525">
                <a:noFill/>
                <a:round/>
                <a:headEnd/>
                <a:tailEnd/>
              </a:ln>
            </p:spPr>
            <p:txBody>
              <a:bodyPr/>
              <a:lstStyle/>
              <a:p>
                <a:endParaRPr lang="ru-RU"/>
              </a:p>
            </p:txBody>
          </p:sp>
          <p:sp>
            <p:nvSpPr>
              <p:cNvPr id="14839" name="Freeform 12"/>
              <p:cNvSpPr>
                <a:spLocks/>
              </p:cNvSpPr>
              <p:nvPr/>
            </p:nvSpPr>
            <p:spPr bwMode="auto">
              <a:xfrm>
                <a:off x="4070" y="509"/>
                <a:ext cx="63" cy="5"/>
              </a:xfrm>
              <a:custGeom>
                <a:avLst/>
                <a:gdLst>
                  <a:gd name="T0" fmla="*/ 0 w 379"/>
                  <a:gd name="T1" fmla="*/ 0 h 24"/>
                  <a:gd name="T2" fmla="*/ 0 w 379"/>
                  <a:gd name="T3" fmla="*/ 0 h 24"/>
                  <a:gd name="T4" fmla="*/ 0 w 379"/>
                  <a:gd name="T5" fmla="*/ 0 h 24"/>
                  <a:gd name="T6" fmla="*/ 0 w 379"/>
                  <a:gd name="T7" fmla="*/ 0 h 24"/>
                  <a:gd name="T8" fmla="*/ 0 w 379"/>
                  <a:gd name="T9" fmla="*/ 0 h 24"/>
                  <a:gd name="T10" fmla="*/ 0 w 379"/>
                  <a:gd name="T11" fmla="*/ 0 h 24"/>
                  <a:gd name="T12" fmla="*/ 0 w 379"/>
                  <a:gd name="T13" fmla="*/ 0 h 24"/>
                  <a:gd name="T14" fmla="*/ 0 w 379"/>
                  <a:gd name="T15" fmla="*/ 0 h 24"/>
                  <a:gd name="T16" fmla="*/ 0 w 379"/>
                  <a:gd name="T17" fmla="*/ 0 h 24"/>
                  <a:gd name="T18" fmla="*/ 0 w 379"/>
                  <a:gd name="T19" fmla="*/ 0 h 24"/>
                  <a:gd name="T20" fmla="*/ 0 w 379"/>
                  <a:gd name="T21" fmla="*/ 0 h 24"/>
                  <a:gd name="T22" fmla="*/ 0 w 379"/>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9"/>
                  <a:gd name="T37" fmla="*/ 0 h 24"/>
                  <a:gd name="T38" fmla="*/ 379 w 379"/>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9" h="24">
                    <a:moveTo>
                      <a:pt x="376" y="16"/>
                    </a:moveTo>
                    <a:lnTo>
                      <a:pt x="373" y="14"/>
                    </a:lnTo>
                    <a:lnTo>
                      <a:pt x="0" y="0"/>
                    </a:lnTo>
                    <a:lnTo>
                      <a:pt x="0" y="10"/>
                    </a:lnTo>
                    <a:lnTo>
                      <a:pt x="373" y="24"/>
                    </a:lnTo>
                    <a:lnTo>
                      <a:pt x="369" y="22"/>
                    </a:lnTo>
                    <a:lnTo>
                      <a:pt x="373" y="24"/>
                    </a:lnTo>
                    <a:lnTo>
                      <a:pt x="376" y="22"/>
                    </a:lnTo>
                    <a:lnTo>
                      <a:pt x="379" y="19"/>
                    </a:lnTo>
                    <a:lnTo>
                      <a:pt x="376" y="16"/>
                    </a:lnTo>
                    <a:lnTo>
                      <a:pt x="373" y="14"/>
                    </a:lnTo>
                    <a:lnTo>
                      <a:pt x="376" y="16"/>
                    </a:lnTo>
                    <a:close/>
                  </a:path>
                </a:pathLst>
              </a:custGeom>
              <a:solidFill>
                <a:srgbClr val="000000"/>
              </a:solidFill>
              <a:ln w="9525">
                <a:noFill/>
                <a:round/>
                <a:headEnd/>
                <a:tailEnd/>
              </a:ln>
            </p:spPr>
            <p:txBody>
              <a:bodyPr/>
              <a:lstStyle/>
              <a:p>
                <a:endParaRPr lang="ru-RU"/>
              </a:p>
            </p:txBody>
          </p:sp>
          <p:sp>
            <p:nvSpPr>
              <p:cNvPr id="14840" name="Freeform 13"/>
              <p:cNvSpPr>
                <a:spLocks/>
              </p:cNvSpPr>
              <p:nvPr/>
            </p:nvSpPr>
            <p:spPr bwMode="auto">
              <a:xfrm>
                <a:off x="4131" y="512"/>
                <a:ext cx="18" cy="17"/>
              </a:xfrm>
              <a:custGeom>
                <a:avLst/>
                <a:gdLst>
                  <a:gd name="T0" fmla="*/ 0 w 108"/>
                  <a:gd name="T1" fmla="*/ 0 h 85"/>
                  <a:gd name="T2" fmla="*/ 0 w 108"/>
                  <a:gd name="T3" fmla="*/ 0 h 85"/>
                  <a:gd name="T4" fmla="*/ 0 w 108"/>
                  <a:gd name="T5" fmla="*/ 0 h 85"/>
                  <a:gd name="T6" fmla="*/ 0 w 108"/>
                  <a:gd name="T7" fmla="*/ 0 h 85"/>
                  <a:gd name="T8" fmla="*/ 0 w 108"/>
                  <a:gd name="T9" fmla="*/ 0 h 85"/>
                  <a:gd name="T10" fmla="*/ 0 w 108"/>
                  <a:gd name="T11" fmla="*/ 0 h 85"/>
                  <a:gd name="T12" fmla="*/ 0 w 108"/>
                  <a:gd name="T13" fmla="*/ 0 h 85"/>
                  <a:gd name="T14" fmla="*/ 0 w 108"/>
                  <a:gd name="T15" fmla="*/ 0 h 85"/>
                  <a:gd name="T16" fmla="*/ 0 w 108"/>
                  <a:gd name="T17" fmla="*/ 0 h 85"/>
                  <a:gd name="T18" fmla="*/ 0 w 108"/>
                  <a:gd name="T19" fmla="*/ 0 h 85"/>
                  <a:gd name="T20" fmla="*/ 0 w 108"/>
                  <a:gd name="T21" fmla="*/ 0 h 85"/>
                  <a:gd name="T22" fmla="*/ 0 w 108"/>
                  <a:gd name="T23" fmla="*/ 0 h 85"/>
                  <a:gd name="T24" fmla="*/ 0 w 108"/>
                  <a:gd name="T25" fmla="*/ 0 h 85"/>
                  <a:gd name="T26" fmla="*/ 0 w 108"/>
                  <a:gd name="T27" fmla="*/ 0 h 85"/>
                  <a:gd name="T28" fmla="*/ 0 w 108"/>
                  <a:gd name="T29" fmla="*/ 0 h 85"/>
                  <a:gd name="T30" fmla="*/ 0 w 108"/>
                  <a:gd name="T31" fmla="*/ 0 h 85"/>
                  <a:gd name="T32" fmla="*/ 0 w 108"/>
                  <a:gd name="T33" fmla="*/ 0 h 85"/>
                  <a:gd name="T34" fmla="*/ 0 w 108"/>
                  <a:gd name="T35" fmla="*/ 0 h 85"/>
                  <a:gd name="T36" fmla="*/ 0 w 108"/>
                  <a:gd name="T37" fmla="*/ 0 h 85"/>
                  <a:gd name="T38" fmla="*/ 0 w 108"/>
                  <a:gd name="T39" fmla="*/ 0 h 85"/>
                  <a:gd name="T40" fmla="*/ 0 w 108"/>
                  <a:gd name="T41" fmla="*/ 0 h 85"/>
                  <a:gd name="T42" fmla="*/ 0 w 108"/>
                  <a:gd name="T43" fmla="*/ 0 h 85"/>
                  <a:gd name="T44" fmla="*/ 0 w 108"/>
                  <a:gd name="T45" fmla="*/ 0 h 85"/>
                  <a:gd name="T46" fmla="*/ 0 w 108"/>
                  <a:gd name="T47" fmla="*/ 0 h 85"/>
                  <a:gd name="T48" fmla="*/ 0 w 108"/>
                  <a:gd name="T49" fmla="*/ 0 h 8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8"/>
                  <a:gd name="T76" fmla="*/ 0 h 85"/>
                  <a:gd name="T77" fmla="*/ 108 w 108"/>
                  <a:gd name="T78" fmla="*/ 85 h 8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8" h="85">
                    <a:moveTo>
                      <a:pt x="102" y="75"/>
                    </a:moveTo>
                    <a:lnTo>
                      <a:pt x="102" y="75"/>
                    </a:lnTo>
                    <a:lnTo>
                      <a:pt x="79" y="72"/>
                    </a:lnTo>
                    <a:lnTo>
                      <a:pt x="63" y="65"/>
                    </a:lnTo>
                    <a:lnTo>
                      <a:pt x="51" y="57"/>
                    </a:lnTo>
                    <a:lnTo>
                      <a:pt x="42" y="46"/>
                    </a:lnTo>
                    <a:lnTo>
                      <a:pt x="34" y="34"/>
                    </a:lnTo>
                    <a:lnTo>
                      <a:pt x="27" y="23"/>
                    </a:lnTo>
                    <a:lnTo>
                      <a:pt x="19" y="10"/>
                    </a:lnTo>
                    <a:lnTo>
                      <a:pt x="7" y="0"/>
                    </a:lnTo>
                    <a:lnTo>
                      <a:pt x="0" y="6"/>
                    </a:lnTo>
                    <a:lnTo>
                      <a:pt x="10" y="16"/>
                    </a:lnTo>
                    <a:lnTo>
                      <a:pt x="18" y="27"/>
                    </a:lnTo>
                    <a:lnTo>
                      <a:pt x="25" y="38"/>
                    </a:lnTo>
                    <a:lnTo>
                      <a:pt x="32" y="52"/>
                    </a:lnTo>
                    <a:lnTo>
                      <a:pt x="44" y="63"/>
                    </a:lnTo>
                    <a:lnTo>
                      <a:pt x="58" y="73"/>
                    </a:lnTo>
                    <a:lnTo>
                      <a:pt x="77" y="80"/>
                    </a:lnTo>
                    <a:lnTo>
                      <a:pt x="102" y="85"/>
                    </a:lnTo>
                    <a:lnTo>
                      <a:pt x="105" y="83"/>
                    </a:lnTo>
                    <a:lnTo>
                      <a:pt x="108" y="80"/>
                    </a:lnTo>
                    <a:lnTo>
                      <a:pt x="105" y="77"/>
                    </a:lnTo>
                    <a:lnTo>
                      <a:pt x="102" y="75"/>
                    </a:lnTo>
                    <a:close/>
                  </a:path>
                </a:pathLst>
              </a:custGeom>
              <a:solidFill>
                <a:srgbClr val="000000"/>
              </a:solidFill>
              <a:ln w="9525">
                <a:noFill/>
                <a:round/>
                <a:headEnd/>
                <a:tailEnd/>
              </a:ln>
            </p:spPr>
            <p:txBody>
              <a:bodyPr/>
              <a:lstStyle/>
              <a:p>
                <a:endParaRPr lang="ru-RU"/>
              </a:p>
            </p:txBody>
          </p:sp>
          <p:sp>
            <p:nvSpPr>
              <p:cNvPr id="14841" name="Freeform 14"/>
              <p:cNvSpPr>
                <a:spLocks/>
              </p:cNvSpPr>
              <p:nvPr/>
            </p:nvSpPr>
            <p:spPr bwMode="auto">
              <a:xfrm>
                <a:off x="4148" y="527"/>
                <a:ext cx="118" cy="8"/>
              </a:xfrm>
              <a:custGeom>
                <a:avLst/>
                <a:gdLst>
                  <a:gd name="T0" fmla="*/ 0 w 710"/>
                  <a:gd name="T1" fmla="*/ 0 h 40"/>
                  <a:gd name="T2" fmla="*/ 0 w 710"/>
                  <a:gd name="T3" fmla="*/ 0 h 40"/>
                  <a:gd name="T4" fmla="*/ 0 w 710"/>
                  <a:gd name="T5" fmla="*/ 0 h 40"/>
                  <a:gd name="T6" fmla="*/ 0 w 710"/>
                  <a:gd name="T7" fmla="*/ 0 h 40"/>
                  <a:gd name="T8" fmla="*/ 0 w 710"/>
                  <a:gd name="T9" fmla="*/ 0 h 40"/>
                  <a:gd name="T10" fmla="*/ 0 w 710"/>
                  <a:gd name="T11" fmla="*/ 0 h 40"/>
                  <a:gd name="T12" fmla="*/ 0 w 710"/>
                  <a:gd name="T13" fmla="*/ 0 h 40"/>
                  <a:gd name="T14" fmla="*/ 0 w 710"/>
                  <a:gd name="T15" fmla="*/ 0 h 40"/>
                  <a:gd name="T16" fmla="*/ 0 w 710"/>
                  <a:gd name="T17" fmla="*/ 0 h 40"/>
                  <a:gd name="T18" fmla="*/ 0 w 710"/>
                  <a:gd name="T19" fmla="*/ 0 h 40"/>
                  <a:gd name="T20" fmla="*/ 0 w 710"/>
                  <a:gd name="T21" fmla="*/ 0 h 40"/>
                  <a:gd name="T22" fmla="*/ 0 w 71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10"/>
                  <a:gd name="T37" fmla="*/ 0 h 40"/>
                  <a:gd name="T38" fmla="*/ 710 w 71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10" h="40">
                    <a:moveTo>
                      <a:pt x="706" y="31"/>
                    </a:moveTo>
                    <a:lnTo>
                      <a:pt x="704" y="30"/>
                    </a:lnTo>
                    <a:lnTo>
                      <a:pt x="0" y="0"/>
                    </a:lnTo>
                    <a:lnTo>
                      <a:pt x="0" y="10"/>
                    </a:lnTo>
                    <a:lnTo>
                      <a:pt x="704" y="40"/>
                    </a:lnTo>
                    <a:lnTo>
                      <a:pt x="702" y="39"/>
                    </a:lnTo>
                    <a:lnTo>
                      <a:pt x="704" y="40"/>
                    </a:lnTo>
                    <a:lnTo>
                      <a:pt x="708" y="38"/>
                    </a:lnTo>
                    <a:lnTo>
                      <a:pt x="710" y="35"/>
                    </a:lnTo>
                    <a:lnTo>
                      <a:pt x="708" y="32"/>
                    </a:lnTo>
                    <a:lnTo>
                      <a:pt x="704" y="30"/>
                    </a:lnTo>
                    <a:lnTo>
                      <a:pt x="706" y="31"/>
                    </a:lnTo>
                    <a:close/>
                  </a:path>
                </a:pathLst>
              </a:custGeom>
              <a:solidFill>
                <a:srgbClr val="000000"/>
              </a:solidFill>
              <a:ln w="9525">
                <a:noFill/>
                <a:round/>
                <a:headEnd/>
                <a:tailEnd/>
              </a:ln>
            </p:spPr>
            <p:txBody>
              <a:bodyPr/>
              <a:lstStyle/>
              <a:p>
                <a:endParaRPr lang="ru-RU"/>
              </a:p>
            </p:txBody>
          </p:sp>
          <p:sp>
            <p:nvSpPr>
              <p:cNvPr id="14842" name="Freeform 15"/>
              <p:cNvSpPr>
                <a:spLocks/>
              </p:cNvSpPr>
              <p:nvPr/>
            </p:nvSpPr>
            <p:spPr bwMode="auto">
              <a:xfrm>
                <a:off x="4265" y="534"/>
                <a:ext cx="96" cy="47"/>
              </a:xfrm>
              <a:custGeom>
                <a:avLst/>
                <a:gdLst>
                  <a:gd name="T0" fmla="*/ 0 w 575"/>
                  <a:gd name="T1" fmla="*/ 0 h 238"/>
                  <a:gd name="T2" fmla="*/ 0 w 575"/>
                  <a:gd name="T3" fmla="*/ 0 h 238"/>
                  <a:gd name="T4" fmla="*/ 0 w 575"/>
                  <a:gd name="T5" fmla="*/ 0 h 238"/>
                  <a:gd name="T6" fmla="*/ 0 w 575"/>
                  <a:gd name="T7" fmla="*/ 0 h 238"/>
                  <a:gd name="T8" fmla="*/ 0 w 575"/>
                  <a:gd name="T9" fmla="*/ 0 h 238"/>
                  <a:gd name="T10" fmla="*/ 0 w 575"/>
                  <a:gd name="T11" fmla="*/ 0 h 238"/>
                  <a:gd name="T12" fmla="*/ 0 w 575"/>
                  <a:gd name="T13" fmla="*/ 0 h 238"/>
                  <a:gd name="T14" fmla="*/ 0 w 575"/>
                  <a:gd name="T15" fmla="*/ 0 h 238"/>
                  <a:gd name="T16" fmla="*/ 0 w 575"/>
                  <a:gd name="T17" fmla="*/ 0 h 238"/>
                  <a:gd name="T18" fmla="*/ 0 w 575"/>
                  <a:gd name="T19" fmla="*/ 0 h 238"/>
                  <a:gd name="T20" fmla="*/ 0 w 575"/>
                  <a:gd name="T21" fmla="*/ 0 h 238"/>
                  <a:gd name="T22" fmla="*/ 0 w 575"/>
                  <a:gd name="T23" fmla="*/ 0 h 2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5"/>
                  <a:gd name="T37" fmla="*/ 0 h 238"/>
                  <a:gd name="T38" fmla="*/ 575 w 575"/>
                  <a:gd name="T39" fmla="*/ 238 h 2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5" h="238">
                    <a:moveTo>
                      <a:pt x="571" y="230"/>
                    </a:moveTo>
                    <a:lnTo>
                      <a:pt x="572" y="230"/>
                    </a:lnTo>
                    <a:lnTo>
                      <a:pt x="4" y="0"/>
                    </a:lnTo>
                    <a:lnTo>
                      <a:pt x="0" y="8"/>
                    </a:lnTo>
                    <a:lnTo>
                      <a:pt x="568" y="238"/>
                    </a:lnTo>
                    <a:lnTo>
                      <a:pt x="569" y="238"/>
                    </a:lnTo>
                    <a:lnTo>
                      <a:pt x="568" y="238"/>
                    </a:lnTo>
                    <a:lnTo>
                      <a:pt x="571" y="238"/>
                    </a:lnTo>
                    <a:lnTo>
                      <a:pt x="575" y="235"/>
                    </a:lnTo>
                    <a:lnTo>
                      <a:pt x="575" y="232"/>
                    </a:lnTo>
                    <a:lnTo>
                      <a:pt x="572" y="230"/>
                    </a:lnTo>
                    <a:lnTo>
                      <a:pt x="571" y="230"/>
                    </a:lnTo>
                    <a:close/>
                  </a:path>
                </a:pathLst>
              </a:custGeom>
              <a:solidFill>
                <a:srgbClr val="000000"/>
              </a:solidFill>
              <a:ln w="9525">
                <a:noFill/>
                <a:round/>
                <a:headEnd/>
                <a:tailEnd/>
              </a:ln>
            </p:spPr>
            <p:txBody>
              <a:bodyPr/>
              <a:lstStyle/>
              <a:p>
                <a:endParaRPr lang="ru-RU"/>
              </a:p>
            </p:txBody>
          </p:sp>
          <p:sp>
            <p:nvSpPr>
              <p:cNvPr id="14843" name="Freeform 16"/>
              <p:cNvSpPr>
                <a:spLocks/>
              </p:cNvSpPr>
              <p:nvPr/>
            </p:nvSpPr>
            <p:spPr bwMode="auto">
              <a:xfrm>
                <a:off x="4360" y="531"/>
                <a:ext cx="129" cy="56"/>
              </a:xfrm>
              <a:custGeom>
                <a:avLst/>
                <a:gdLst>
                  <a:gd name="T0" fmla="*/ 0 w 771"/>
                  <a:gd name="T1" fmla="*/ 0 h 279"/>
                  <a:gd name="T2" fmla="*/ 0 w 771"/>
                  <a:gd name="T3" fmla="*/ 0 h 279"/>
                  <a:gd name="T4" fmla="*/ 0 w 771"/>
                  <a:gd name="T5" fmla="*/ 0 h 279"/>
                  <a:gd name="T6" fmla="*/ 0 w 771"/>
                  <a:gd name="T7" fmla="*/ 0 h 279"/>
                  <a:gd name="T8" fmla="*/ 0 w 771"/>
                  <a:gd name="T9" fmla="*/ 0 h 279"/>
                  <a:gd name="T10" fmla="*/ 0 w 771"/>
                  <a:gd name="T11" fmla="*/ 0 h 279"/>
                  <a:gd name="T12" fmla="*/ 0 w 771"/>
                  <a:gd name="T13" fmla="*/ 0 h 279"/>
                  <a:gd name="T14" fmla="*/ 0 w 771"/>
                  <a:gd name="T15" fmla="*/ 0 h 279"/>
                  <a:gd name="T16" fmla="*/ 0 w 771"/>
                  <a:gd name="T17" fmla="*/ 0 h 279"/>
                  <a:gd name="T18" fmla="*/ 0 w 771"/>
                  <a:gd name="T19" fmla="*/ 0 h 279"/>
                  <a:gd name="T20" fmla="*/ 0 w 771"/>
                  <a:gd name="T21" fmla="*/ 0 h 279"/>
                  <a:gd name="T22" fmla="*/ 0 w 771"/>
                  <a:gd name="T23" fmla="*/ 0 h 279"/>
                  <a:gd name="T24" fmla="*/ 0 w 771"/>
                  <a:gd name="T25" fmla="*/ 0 h 279"/>
                  <a:gd name="T26" fmla="*/ 0 w 771"/>
                  <a:gd name="T27" fmla="*/ 0 h 279"/>
                  <a:gd name="T28" fmla="*/ 0 w 771"/>
                  <a:gd name="T29" fmla="*/ 0 h 279"/>
                  <a:gd name="T30" fmla="*/ 0 w 771"/>
                  <a:gd name="T31" fmla="*/ 0 h 279"/>
                  <a:gd name="T32" fmla="*/ 0 w 771"/>
                  <a:gd name="T33" fmla="*/ 0 h 279"/>
                  <a:gd name="T34" fmla="*/ 0 w 771"/>
                  <a:gd name="T35" fmla="*/ 0 h 279"/>
                  <a:gd name="T36" fmla="*/ 0 w 771"/>
                  <a:gd name="T37" fmla="*/ 0 h 279"/>
                  <a:gd name="T38" fmla="*/ 0 w 771"/>
                  <a:gd name="T39" fmla="*/ 0 h 279"/>
                  <a:gd name="T40" fmla="*/ 0 w 771"/>
                  <a:gd name="T41" fmla="*/ 0 h 279"/>
                  <a:gd name="T42" fmla="*/ 0 w 771"/>
                  <a:gd name="T43" fmla="*/ 0 h 279"/>
                  <a:gd name="T44" fmla="*/ 0 w 771"/>
                  <a:gd name="T45" fmla="*/ 0 h 279"/>
                  <a:gd name="T46" fmla="*/ 0 w 771"/>
                  <a:gd name="T47" fmla="*/ 0 h 279"/>
                  <a:gd name="T48" fmla="*/ 0 w 771"/>
                  <a:gd name="T49" fmla="*/ 0 h 279"/>
                  <a:gd name="T50" fmla="*/ 0 w 771"/>
                  <a:gd name="T51" fmla="*/ 0 h 279"/>
                  <a:gd name="T52" fmla="*/ 0 w 771"/>
                  <a:gd name="T53" fmla="*/ 0 h 279"/>
                  <a:gd name="T54" fmla="*/ 0 w 771"/>
                  <a:gd name="T55" fmla="*/ 0 h 279"/>
                  <a:gd name="T56" fmla="*/ 0 w 771"/>
                  <a:gd name="T57" fmla="*/ 0 h 279"/>
                  <a:gd name="T58" fmla="*/ 0 w 771"/>
                  <a:gd name="T59" fmla="*/ 0 h 279"/>
                  <a:gd name="T60" fmla="*/ 0 w 771"/>
                  <a:gd name="T61" fmla="*/ 0 h 279"/>
                  <a:gd name="T62" fmla="*/ 0 w 771"/>
                  <a:gd name="T63" fmla="*/ 0 h 279"/>
                  <a:gd name="T64" fmla="*/ 0 w 771"/>
                  <a:gd name="T65" fmla="*/ 0 h 279"/>
                  <a:gd name="T66" fmla="*/ 0 w 771"/>
                  <a:gd name="T67" fmla="*/ 0 h 279"/>
                  <a:gd name="T68" fmla="*/ 0 w 771"/>
                  <a:gd name="T69" fmla="*/ 0 h 279"/>
                  <a:gd name="T70" fmla="*/ 0 w 771"/>
                  <a:gd name="T71" fmla="*/ 0 h 279"/>
                  <a:gd name="T72" fmla="*/ 0 w 771"/>
                  <a:gd name="T73" fmla="*/ 0 h 279"/>
                  <a:gd name="T74" fmla="*/ 0 w 771"/>
                  <a:gd name="T75" fmla="*/ 0 h 279"/>
                  <a:gd name="T76" fmla="*/ 0 w 771"/>
                  <a:gd name="T77" fmla="*/ 0 h 279"/>
                  <a:gd name="T78" fmla="*/ 0 w 771"/>
                  <a:gd name="T79" fmla="*/ 0 h 279"/>
                  <a:gd name="T80" fmla="*/ 0 w 771"/>
                  <a:gd name="T81" fmla="*/ 0 h 279"/>
                  <a:gd name="T82" fmla="*/ 0 w 771"/>
                  <a:gd name="T83" fmla="*/ 0 h 2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71"/>
                  <a:gd name="T127" fmla="*/ 0 h 279"/>
                  <a:gd name="T128" fmla="*/ 771 w 771"/>
                  <a:gd name="T129" fmla="*/ 279 h 27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71" h="279">
                    <a:moveTo>
                      <a:pt x="760" y="5"/>
                    </a:moveTo>
                    <a:lnTo>
                      <a:pt x="761" y="3"/>
                    </a:lnTo>
                    <a:lnTo>
                      <a:pt x="736" y="37"/>
                    </a:lnTo>
                    <a:lnTo>
                      <a:pt x="706" y="71"/>
                    </a:lnTo>
                    <a:lnTo>
                      <a:pt x="676" y="103"/>
                    </a:lnTo>
                    <a:lnTo>
                      <a:pt x="639" y="133"/>
                    </a:lnTo>
                    <a:lnTo>
                      <a:pt x="600" y="161"/>
                    </a:lnTo>
                    <a:lnTo>
                      <a:pt x="558" y="186"/>
                    </a:lnTo>
                    <a:lnTo>
                      <a:pt x="514" y="209"/>
                    </a:lnTo>
                    <a:lnTo>
                      <a:pt x="465" y="228"/>
                    </a:lnTo>
                    <a:lnTo>
                      <a:pt x="415" y="244"/>
                    </a:lnTo>
                    <a:lnTo>
                      <a:pt x="362" y="257"/>
                    </a:lnTo>
                    <a:lnTo>
                      <a:pt x="306" y="265"/>
                    </a:lnTo>
                    <a:lnTo>
                      <a:pt x="250" y="269"/>
                    </a:lnTo>
                    <a:lnTo>
                      <a:pt x="190" y="269"/>
                    </a:lnTo>
                    <a:lnTo>
                      <a:pt x="130" y="265"/>
                    </a:lnTo>
                    <a:lnTo>
                      <a:pt x="67" y="256"/>
                    </a:lnTo>
                    <a:lnTo>
                      <a:pt x="2" y="241"/>
                    </a:lnTo>
                    <a:lnTo>
                      <a:pt x="0" y="249"/>
                    </a:lnTo>
                    <a:lnTo>
                      <a:pt x="65" y="266"/>
                    </a:lnTo>
                    <a:lnTo>
                      <a:pt x="128" y="275"/>
                    </a:lnTo>
                    <a:lnTo>
                      <a:pt x="190" y="279"/>
                    </a:lnTo>
                    <a:lnTo>
                      <a:pt x="250" y="279"/>
                    </a:lnTo>
                    <a:lnTo>
                      <a:pt x="309" y="275"/>
                    </a:lnTo>
                    <a:lnTo>
                      <a:pt x="364" y="265"/>
                    </a:lnTo>
                    <a:lnTo>
                      <a:pt x="418" y="253"/>
                    </a:lnTo>
                    <a:lnTo>
                      <a:pt x="470" y="236"/>
                    </a:lnTo>
                    <a:lnTo>
                      <a:pt x="518" y="217"/>
                    </a:lnTo>
                    <a:lnTo>
                      <a:pt x="563" y="194"/>
                    </a:lnTo>
                    <a:lnTo>
                      <a:pt x="607" y="169"/>
                    </a:lnTo>
                    <a:lnTo>
                      <a:pt x="646" y="139"/>
                    </a:lnTo>
                    <a:lnTo>
                      <a:pt x="683" y="109"/>
                    </a:lnTo>
                    <a:lnTo>
                      <a:pt x="716" y="77"/>
                    </a:lnTo>
                    <a:lnTo>
                      <a:pt x="745" y="43"/>
                    </a:lnTo>
                    <a:lnTo>
                      <a:pt x="770" y="7"/>
                    </a:lnTo>
                    <a:lnTo>
                      <a:pt x="771" y="5"/>
                    </a:lnTo>
                    <a:lnTo>
                      <a:pt x="770" y="7"/>
                    </a:lnTo>
                    <a:lnTo>
                      <a:pt x="770" y="4"/>
                    </a:lnTo>
                    <a:lnTo>
                      <a:pt x="768" y="0"/>
                    </a:lnTo>
                    <a:lnTo>
                      <a:pt x="763" y="0"/>
                    </a:lnTo>
                    <a:lnTo>
                      <a:pt x="761" y="3"/>
                    </a:lnTo>
                    <a:lnTo>
                      <a:pt x="760" y="5"/>
                    </a:lnTo>
                    <a:close/>
                  </a:path>
                </a:pathLst>
              </a:custGeom>
              <a:solidFill>
                <a:srgbClr val="000000"/>
              </a:solidFill>
              <a:ln w="9525">
                <a:noFill/>
                <a:round/>
                <a:headEnd/>
                <a:tailEnd/>
              </a:ln>
            </p:spPr>
            <p:txBody>
              <a:bodyPr/>
              <a:lstStyle/>
              <a:p>
                <a:endParaRPr lang="ru-RU"/>
              </a:p>
            </p:txBody>
          </p:sp>
          <p:sp>
            <p:nvSpPr>
              <p:cNvPr id="14844" name="Freeform 17"/>
              <p:cNvSpPr>
                <a:spLocks/>
              </p:cNvSpPr>
              <p:nvPr/>
            </p:nvSpPr>
            <p:spPr bwMode="auto">
              <a:xfrm>
                <a:off x="4486" y="521"/>
                <a:ext cx="3" cy="11"/>
              </a:xfrm>
              <a:custGeom>
                <a:avLst/>
                <a:gdLst>
                  <a:gd name="T0" fmla="*/ 0 w 13"/>
                  <a:gd name="T1" fmla="*/ 0 h 57"/>
                  <a:gd name="T2" fmla="*/ 0 w 13"/>
                  <a:gd name="T3" fmla="*/ 0 h 57"/>
                  <a:gd name="T4" fmla="*/ 0 w 13"/>
                  <a:gd name="T5" fmla="*/ 0 h 57"/>
                  <a:gd name="T6" fmla="*/ 0 w 13"/>
                  <a:gd name="T7" fmla="*/ 0 h 57"/>
                  <a:gd name="T8" fmla="*/ 0 w 13"/>
                  <a:gd name="T9" fmla="*/ 0 h 57"/>
                  <a:gd name="T10" fmla="*/ 0 w 13"/>
                  <a:gd name="T11" fmla="*/ 0 h 57"/>
                  <a:gd name="T12" fmla="*/ 0 w 13"/>
                  <a:gd name="T13" fmla="*/ 0 h 57"/>
                  <a:gd name="T14" fmla="*/ 0 w 13"/>
                  <a:gd name="T15" fmla="*/ 0 h 57"/>
                  <a:gd name="T16" fmla="*/ 0 w 13"/>
                  <a:gd name="T17" fmla="*/ 0 h 57"/>
                  <a:gd name="T18" fmla="*/ 0 w 13"/>
                  <a:gd name="T19" fmla="*/ 0 h 57"/>
                  <a:gd name="T20" fmla="*/ 0 w 13"/>
                  <a:gd name="T21" fmla="*/ 0 h 57"/>
                  <a:gd name="T22" fmla="*/ 0 w 13"/>
                  <a:gd name="T23" fmla="*/ 0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57"/>
                  <a:gd name="T38" fmla="*/ 13 w 13"/>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57">
                    <a:moveTo>
                      <a:pt x="6" y="11"/>
                    </a:moveTo>
                    <a:lnTo>
                      <a:pt x="0" y="6"/>
                    </a:lnTo>
                    <a:lnTo>
                      <a:pt x="2" y="57"/>
                    </a:lnTo>
                    <a:lnTo>
                      <a:pt x="13" y="57"/>
                    </a:lnTo>
                    <a:lnTo>
                      <a:pt x="12" y="6"/>
                    </a:lnTo>
                    <a:lnTo>
                      <a:pt x="6" y="0"/>
                    </a:lnTo>
                    <a:lnTo>
                      <a:pt x="12" y="6"/>
                    </a:lnTo>
                    <a:lnTo>
                      <a:pt x="10" y="3"/>
                    </a:lnTo>
                    <a:lnTo>
                      <a:pt x="6" y="0"/>
                    </a:lnTo>
                    <a:lnTo>
                      <a:pt x="3" y="3"/>
                    </a:lnTo>
                    <a:lnTo>
                      <a:pt x="0" y="6"/>
                    </a:lnTo>
                    <a:lnTo>
                      <a:pt x="6" y="11"/>
                    </a:lnTo>
                    <a:close/>
                  </a:path>
                </a:pathLst>
              </a:custGeom>
              <a:solidFill>
                <a:srgbClr val="000000"/>
              </a:solidFill>
              <a:ln w="9525">
                <a:noFill/>
                <a:round/>
                <a:headEnd/>
                <a:tailEnd/>
              </a:ln>
            </p:spPr>
            <p:txBody>
              <a:bodyPr/>
              <a:lstStyle/>
              <a:p>
                <a:endParaRPr lang="ru-RU"/>
              </a:p>
            </p:txBody>
          </p:sp>
          <p:sp>
            <p:nvSpPr>
              <p:cNvPr id="14845" name="Freeform 18"/>
              <p:cNvSpPr>
                <a:spLocks/>
              </p:cNvSpPr>
              <p:nvPr/>
            </p:nvSpPr>
            <p:spPr bwMode="auto">
              <a:xfrm>
                <a:off x="4209" y="493"/>
                <a:ext cx="278" cy="30"/>
              </a:xfrm>
              <a:custGeom>
                <a:avLst/>
                <a:gdLst>
                  <a:gd name="T0" fmla="*/ 0 w 1671"/>
                  <a:gd name="T1" fmla="*/ 0 h 152"/>
                  <a:gd name="T2" fmla="*/ 0 w 1671"/>
                  <a:gd name="T3" fmla="*/ 0 h 152"/>
                  <a:gd name="T4" fmla="*/ 0 w 1671"/>
                  <a:gd name="T5" fmla="*/ 0 h 152"/>
                  <a:gd name="T6" fmla="*/ 0 w 1671"/>
                  <a:gd name="T7" fmla="*/ 0 h 152"/>
                  <a:gd name="T8" fmla="*/ 0 w 1671"/>
                  <a:gd name="T9" fmla="*/ 0 h 152"/>
                  <a:gd name="T10" fmla="*/ 0 w 1671"/>
                  <a:gd name="T11" fmla="*/ 0 h 152"/>
                  <a:gd name="T12" fmla="*/ 0 w 1671"/>
                  <a:gd name="T13" fmla="*/ 0 h 152"/>
                  <a:gd name="T14" fmla="*/ 0 w 1671"/>
                  <a:gd name="T15" fmla="*/ 0 h 152"/>
                  <a:gd name="T16" fmla="*/ 0 w 1671"/>
                  <a:gd name="T17" fmla="*/ 0 h 152"/>
                  <a:gd name="T18" fmla="*/ 0 w 1671"/>
                  <a:gd name="T19" fmla="*/ 0 h 152"/>
                  <a:gd name="T20" fmla="*/ 0 w 1671"/>
                  <a:gd name="T21" fmla="*/ 0 h 1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1"/>
                  <a:gd name="T34" fmla="*/ 0 h 152"/>
                  <a:gd name="T35" fmla="*/ 1671 w 1671"/>
                  <a:gd name="T36" fmla="*/ 152 h 1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1" h="152">
                    <a:moveTo>
                      <a:pt x="5" y="10"/>
                    </a:moveTo>
                    <a:lnTo>
                      <a:pt x="5" y="10"/>
                    </a:lnTo>
                    <a:lnTo>
                      <a:pt x="1671" y="152"/>
                    </a:lnTo>
                    <a:lnTo>
                      <a:pt x="1671" y="141"/>
                    </a:lnTo>
                    <a:lnTo>
                      <a:pt x="5" y="0"/>
                    </a:lnTo>
                    <a:lnTo>
                      <a:pt x="2" y="2"/>
                    </a:lnTo>
                    <a:lnTo>
                      <a:pt x="0" y="5"/>
                    </a:lnTo>
                    <a:lnTo>
                      <a:pt x="2" y="8"/>
                    </a:lnTo>
                    <a:lnTo>
                      <a:pt x="5" y="10"/>
                    </a:lnTo>
                    <a:close/>
                  </a:path>
                </a:pathLst>
              </a:custGeom>
              <a:solidFill>
                <a:srgbClr val="000000"/>
              </a:solidFill>
              <a:ln w="9525">
                <a:noFill/>
                <a:round/>
                <a:headEnd/>
                <a:tailEnd/>
              </a:ln>
            </p:spPr>
            <p:txBody>
              <a:bodyPr/>
              <a:lstStyle/>
              <a:p>
                <a:endParaRPr lang="ru-RU"/>
              </a:p>
            </p:txBody>
          </p:sp>
          <p:sp>
            <p:nvSpPr>
              <p:cNvPr id="14846" name="Freeform 19"/>
              <p:cNvSpPr>
                <a:spLocks/>
              </p:cNvSpPr>
              <p:nvPr/>
            </p:nvSpPr>
            <p:spPr bwMode="auto">
              <a:xfrm>
                <a:off x="4069" y="489"/>
                <a:ext cx="141" cy="6"/>
              </a:xfrm>
              <a:custGeom>
                <a:avLst/>
                <a:gdLst>
                  <a:gd name="T0" fmla="*/ 0 w 846"/>
                  <a:gd name="T1" fmla="*/ 0 h 31"/>
                  <a:gd name="T2" fmla="*/ 0 w 846"/>
                  <a:gd name="T3" fmla="*/ 0 h 31"/>
                  <a:gd name="T4" fmla="*/ 0 w 846"/>
                  <a:gd name="T5" fmla="*/ 0 h 31"/>
                  <a:gd name="T6" fmla="*/ 0 w 846"/>
                  <a:gd name="T7" fmla="*/ 0 h 31"/>
                  <a:gd name="T8" fmla="*/ 0 w 846"/>
                  <a:gd name="T9" fmla="*/ 0 h 31"/>
                  <a:gd name="T10" fmla="*/ 0 w 846"/>
                  <a:gd name="T11" fmla="*/ 0 h 31"/>
                  <a:gd name="T12" fmla="*/ 0 w 846"/>
                  <a:gd name="T13" fmla="*/ 0 h 31"/>
                  <a:gd name="T14" fmla="*/ 0 w 846"/>
                  <a:gd name="T15" fmla="*/ 0 h 31"/>
                  <a:gd name="T16" fmla="*/ 0 w 846"/>
                  <a:gd name="T17" fmla="*/ 0 h 31"/>
                  <a:gd name="T18" fmla="*/ 0 w 846"/>
                  <a:gd name="T19" fmla="*/ 0 h 31"/>
                  <a:gd name="T20" fmla="*/ 0 w 846"/>
                  <a:gd name="T21" fmla="*/ 0 h 31"/>
                  <a:gd name="T22" fmla="*/ 0 w 846"/>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46"/>
                  <a:gd name="T37" fmla="*/ 0 h 31"/>
                  <a:gd name="T38" fmla="*/ 846 w 846"/>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46" h="31">
                    <a:moveTo>
                      <a:pt x="12" y="5"/>
                    </a:moveTo>
                    <a:lnTo>
                      <a:pt x="6" y="10"/>
                    </a:lnTo>
                    <a:lnTo>
                      <a:pt x="846" y="31"/>
                    </a:lnTo>
                    <a:lnTo>
                      <a:pt x="846" y="21"/>
                    </a:lnTo>
                    <a:lnTo>
                      <a:pt x="6" y="0"/>
                    </a:lnTo>
                    <a:lnTo>
                      <a:pt x="0" y="5"/>
                    </a:lnTo>
                    <a:lnTo>
                      <a:pt x="6" y="0"/>
                    </a:lnTo>
                    <a:lnTo>
                      <a:pt x="2" y="2"/>
                    </a:lnTo>
                    <a:lnTo>
                      <a:pt x="1" y="5"/>
                    </a:lnTo>
                    <a:lnTo>
                      <a:pt x="2" y="8"/>
                    </a:lnTo>
                    <a:lnTo>
                      <a:pt x="6" y="10"/>
                    </a:lnTo>
                    <a:lnTo>
                      <a:pt x="12" y="5"/>
                    </a:lnTo>
                    <a:close/>
                  </a:path>
                </a:pathLst>
              </a:custGeom>
              <a:solidFill>
                <a:srgbClr val="000000"/>
              </a:solidFill>
              <a:ln w="9525">
                <a:noFill/>
                <a:round/>
                <a:headEnd/>
                <a:tailEnd/>
              </a:ln>
            </p:spPr>
            <p:txBody>
              <a:bodyPr/>
              <a:lstStyle/>
              <a:p>
                <a:endParaRPr lang="ru-RU"/>
              </a:p>
            </p:txBody>
          </p:sp>
          <p:sp>
            <p:nvSpPr>
              <p:cNvPr id="14847" name="Freeform 20"/>
              <p:cNvSpPr>
                <a:spLocks/>
              </p:cNvSpPr>
              <p:nvPr/>
            </p:nvSpPr>
            <p:spPr bwMode="auto">
              <a:xfrm>
                <a:off x="4210" y="369"/>
                <a:ext cx="273" cy="156"/>
              </a:xfrm>
              <a:custGeom>
                <a:avLst/>
                <a:gdLst>
                  <a:gd name="T0" fmla="*/ 0 w 1634"/>
                  <a:gd name="T1" fmla="*/ 0 h 783"/>
                  <a:gd name="T2" fmla="*/ 0 w 1634"/>
                  <a:gd name="T3" fmla="*/ 0 h 783"/>
                  <a:gd name="T4" fmla="*/ 0 w 1634"/>
                  <a:gd name="T5" fmla="*/ 0 h 783"/>
                  <a:gd name="T6" fmla="*/ 0 w 1634"/>
                  <a:gd name="T7" fmla="*/ 0 h 783"/>
                  <a:gd name="T8" fmla="*/ 0 w 1634"/>
                  <a:gd name="T9" fmla="*/ 0 h 783"/>
                  <a:gd name="T10" fmla="*/ 0 w 1634"/>
                  <a:gd name="T11" fmla="*/ 0 h 783"/>
                  <a:gd name="T12" fmla="*/ 0 w 1634"/>
                  <a:gd name="T13" fmla="*/ 0 h 783"/>
                  <a:gd name="T14" fmla="*/ 0 w 1634"/>
                  <a:gd name="T15" fmla="*/ 0 h 783"/>
                  <a:gd name="T16" fmla="*/ 0 w 1634"/>
                  <a:gd name="T17" fmla="*/ 0 h 783"/>
                  <a:gd name="T18" fmla="*/ 0 w 1634"/>
                  <a:gd name="T19" fmla="*/ 0 h 783"/>
                  <a:gd name="T20" fmla="*/ 0 w 1634"/>
                  <a:gd name="T21" fmla="*/ 0 h 783"/>
                  <a:gd name="T22" fmla="*/ 0 w 1634"/>
                  <a:gd name="T23" fmla="*/ 0 h 783"/>
                  <a:gd name="T24" fmla="*/ 0 w 1634"/>
                  <a:gd name="T25" fmla="*/ 0 h 783"/>
                  <a:gd name="T26" fmla="*/ 0 w 1634"/>
                  <a:gd name="T27" fmla="*/ 0 h 783"/>
                  <a:gd name="T28" fmla="*/ 0 w 1634"/>
                  <a:gd name="T29" fmla="*/ 0 h 783"/>
                  <a:gd name="T30" fmla="*/ 0 w 1634"/>
                  <a:gd name="T31" fmla="*/ 0 h 783"/>
                  <a:gd name="T32" fmla="*/ 0 w 1634"/>
                  <a:gd name="T33" fmla="*/ 0 h 783"/>
                  <a:gd name="T34" fmla="*/ 0 w 1634"/>
                  <a:gd name="T35" fmla="*/ 0 h 783"/>
                  <a:gd name="T36" fmla="*/ 0 w 1634"/>
                  <a:gd name="T37" fmla="*/ 0 h 783"/>
                  <a:gd name="T38" fmla="*/ 0 w 1634"/>
                  <a:gd name="T39" fmla="*/ 0 h 783"/>
                  <a:gd name="T40" fmla="*/ 0 w 1634"/>
                  <a:gd name="T41" fmla="*/ 0 h 783"/>
                  <a:gd name="T42" fmla="*/ 0 w 1634"/>
                  <a:gd name="T43" fmla="*/ 0 h 783"/>
                  <a:gd name="T44" fmla="*/ 0 w 1634"/>
                  <a:gd name="T45" fmla="*/ 0 h 783"/>
                  <a:gd name="T46" fmla="*/ 0 w 1634"/>
                  <a:gd name="T47" fmla="*/ 0 h 783"/>
                  <a:gd name="T48" fmla="*/ 0 w 1634"/>
                  <a:gd name="T49" fmla="*/ 0 h 783"/>
                  <a:gd name="T50" fmla="*/ 0 w 1634"/>
                  <a:gd name="T51" fmla="*/ 0 h 783"/>
                  <a:gd name="T52" fmla="*/ 0 w 1634"/>
                  <a:gd name="T53" fmla="*/ 0 h 783"/>
                  <a:gd name="T54" fmla="*/ 0 w 1634"/>
                  <a:gd name="T55" fmla="*/ 0 h 783"/>
                  <a:gd name="T56" fmla="*/ 0 w 1634"/>
                  <a:gd name="T57" fmla="*/ 0 h 783"/>
                  <a:gd name="T58" fmla="*/ 0 w 1634"/>
                  <a:gd name="T59" fmla="*/ 0 h 783"/>
                  <a:gd name="T60" fmla="*/ 0 w 1634"/>
                  <a:gd name="T61" fmla="*/ 0 h 783"/>
                  <a:gd name="T62" fmla="*/ 0 w 1634"/>
                  <a:gd name="T63" fmla="*/ 0 h 783"/>
                  <a:gd name="T64" fmla="*/ 0 w 1634"/>
                  <a:gd name="T65" fmla="*/ 0 h 78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34"/>
                  <a:gd name="T100" fmla="*/ 0 h 783"/>
                  <a:gd name="T101" fmla="*/ 1634 w 1634"/>
                  <a:gd name="T102" fmla="*/ 783 h 78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34" h="783">
                    <a:moveTo>
                      <a:pt x="0" y="644"/>
                    </a:moveTo>
                    <a:lnTo>
                      <a:pt x="1634" y="783"/>
                    </a:lnTo>
                    <a:lnTo>
                      <a:pt x="1627" y="732"/>
                    </a:lnTo>
                    <a:lnTo>
                      <a:pt x="1620" y="683"/>
                    </a:lnTo>
                    <a:lnTo>
                      <a:pt x="1610" y="636"/>
                    </a:lnTo>
                    <a:lnTo>
                      <a:pt x="1600" y="591"/>
                    </a:lnTo>
                    <a:lnTo>
                      <a:pt x="1589" y="547"/>
                    </a:lnTo>
                    <a:lnTo>
                      <a:pt x="1576" y="505"/>
                    </a:lnTo>
                    <a:lnTo>
                      <a:pt x="1563" y="466"/>
                    </a:lnTo>
                    <a:lnTo>
                      <a:pt x="1548" y="428"/>
                    </a:lnTo>
                    <a:lnTo>
                      <a:pt x="1531" y="391"/>
                    </a:lnTo>
                    <a:lnTo>
                      <a:pt x="1514" y="356"/>
                    </a:lnTo>
                    <a:lnTo>
                      <a:pt x="1496" y="324"/>
                    </a:lnTo>
                    <a:lnTo>
                      <a:pt x="1475" y="293"/>
                    </a:lnTo>
                    <a:lnTo>
                      <a:pt x="1454" y="264"/>
                    </a:lnTo>
                    <a:lnTo>
                      <a:pt x="1432" y="235"/>
                    </a:lnTo>
                    <a:lnTo>
                      <a:pt x="1408" y="209"/>
                    </a:lnTo>
                    <a:lnTo>
                      <a:pt x="1383" y="185"/>
                    </a:lnTo>
                    <a:lnTo>
                      <a:pt x="1357" y="162"/>
                    </a:lnTo>
                    <a:lnTo>
                      <a:pt x="1330" y="140"/>
                    </a:lnTo>
                    <a:lnTo>
                      <a:pt x="1300" y="121"/>
                    </a:lnTo>
                    <a:lnTo>
                      <a:pt x="1271" y="102"/>
                    </a:lnTo>
                    <a:lnTo>
                      <a:pt x="1239" y="86"/>
                    </a:lnTo>
                    <a:lnTo>
                      <a:pt x="1206" y="71"/>
                    </a:lnTo>
                    <a:lnTo>
                      <a:pt x="1171" y="57"/>
                    </a:lnTo>
                    <a:lnTo>
                      <a:pt x="1136" y="45"/>
                    </a:lnTo>
                    <a:lnTo>
                      <a:pt x="1099" y="34"/>
                    </a:lnTo>
                    <a:lnTo>
                      <a:pt x="1060" y="25"/>
                    </a:lnTo>
                    <a:lnTo>
                      <a:pt x="1020" y="18"/>
                    </a:lnTo>
                    <a:lnTo>
                      <a:pt x="978" y="12"/>
                    </a:lnTo>
                    <a:lnTo>
                      <a:pt x="936" y="6"/>
                    </a:lnTo>
                    <a:lnTo>
                      <a:pt x="892" y="3"/>
                    </a:lnTo>
                    <a:lnTo>
                      <a:pt x="846" y="1"/>
                    </a:lnTo>
                    <a:lnTo>
                      <a:pt x="799" y="0"/>
                    </a:lnTo>
                    <a:lnTo>
                      <a:pt x="756" y="0"/>
                    </a:lnTo>
                    <a:lnTo>
                      <a:pt x="714" y="2"/>
                    </a:lnTo>
                    <a:lnTo>
                      <a:pt x="674" y="4"/>
                    </a:lnTo>
                    <a:lnTo>
                      <a:pt x="635" y="6"/>
                    </a:lnTo>
                    <a:lnTo>
                      <a:pt x="597" y="11"/>
                    </a:lnTo>
                    <a:lnTo>
                      <a:pt x="561" y="16"/>
                    </a:lnTo>
                    <a:lnTo>
                      <a:pt x="525" y="22"/>
                    </a:lnTo>
                    <a:lnTo>
                      <a:pt x="491" y="29"/>
                    </a:lnTo>
                    <a:lnTo>
                      <a:pt x="456" y="37"/>
                    </a:lnTo>
                    <a:lnTo>
                      <a:pt x="425" y="46"/>
                    </a:lnTo>
                    <a:lnTo>
                      <a:pt x="393" y="56"/>
                    </a:lnTo>
                    <a:lnTo>
                      <a:pt x="363" y="68"/>
                    </a:lnTo>
                    <a:lnTo>
                      <a:pt x="333" y="81"/>
                    </a:lnTo>
                    <a:lnTo>
                      <a:pt x="306" y="96"/>
                    </a:lnTo>
                    <a:lnTo>
                      <a:pt x="279" y="112"/>
                    </a:lnTo>
                    <a:lnTo>
                      <a:pt x="254" y="129"/>
                    </a:lnTo>
                    <a:lnTo>
                      <a:pt x="229" y="148"/>
                    </a:lnTo>
                    <a:lnTo>
                      <a:pt x="206" y="169"/>
                    </a:lnTo>
                    <a:lnTo>
                      <a:pt x="183" y="190"/>
                    </a:lnTo>
                    <a:lnTo>
                      <a:pt x="162" y="214"/>
                    </a:lnTo>
                    <a:lnTo>
                      <a:pt x="143" y="239"/>
                    </a:lnTo>
                    <a:lnTo>
                      <a:pt x="124" y="267"/>
                    </a:lnTo>
                    <a:lnTo>
                      <a:pt x="106" y="295"/>
                    </a:lnTo>
                    <a:lnTo>
                      <a:pt x="90" y="326"/>
                    </a:lnTo>
                    <a:lnTo>
                      <a:pt x="74" y="358"/>
                    </a:lnTo>
                    <a:lnTo>
                      <a:pt x="60" y="393"/>
                    </a:lnTo>
                    <a:lnTo>
                      <a:pt x="47" y="430"/>
                    </a:lnTo>
                    <a:lnTo>
                      <a:pt x="35" y="469"/>
                    </a:lnTo>
                    <a:lnTo>
                      <a:pt x="25" y="509"/>
                    </a:lnTo>
                    <a:lnTo>
                      <a:pt x="15" y="552"/>
                    </a:lnTo>
                    <a:lnTo>
                      <a:pt x="7" y="597"/>
                    </a:lnTo>
                    <a:lnTo>
                      <a:pt x="0" y="644"/>
                    </a:lnTo>
                    <a:close/>
                  </a:path>
                </a:pathLst>
              </a:custGeom>
              <a:solidFill>
                <a:srgbClr val="424242"/>
              </a:solidFill>
              <a:ln w="9525">
                <a:noFill/>
                <a:round/>
                <a:headEnd/>
                <a:tailEnd/>
              </a:ln>
            </p:spPr>
            <p:txBody>
              <a:bodyPr/>
              <a:lstStyle/>
              <a:p>
                <a:endParaRPr lang="ru-RU"/>
              </a:p>
            </p:txBody>
          </p:sp>
          <p:sp>
            <p:nvSpPr>
              <p:cNvPr id="14848" name="Freeform 21"/>
              <p:cNvSpPr>
                <a:spLocks/>
              </p:cNvSpPr>
              <p:nvPr/>
            </p:nvSpPr>
            <p:spPr bwMode="auto">
              <a:xfrm>
                <a:off x="4210" y="496"/>
                <a:ext cx="274" cy="30"/>
              </a:xfrm>
              <a:custGeom>
                <a:avLst/>
                <a:gdLst>
                  <a:gd name="T0" fmla="*/ 0 w 1640"/>
                  <a:gd name="T1" fmla="*/ 0 h 149"/>
                  <a:gd name="T2" fmla="*/ 0 w 1640"/>
                  <a:gd name="T3" fmla="*/ 0 h 149"/>
                  <a:gd name="T4" fmla="*/ 0 w 1640"/>
                  <a:gd name="T5" fmla="*/ 0 h 149"/>
                  <a:gd name="T6" fmla="*/ 0 w 1640"/>
                  <a:gd name="T7" fmla="*/ 0 h 149"/>
                  <a:gd name="T8" fmla="*/ 0 w 1640"/>
                  <a:gd name="T9" fmla="*/ 0 h 149"/>
                  <a:gd name="T10" fmla="*/ 0 w 1640"/>
                  <a:gd name="T11" fmla="*/ 0 h 149"/>
                  <a:gd name="T12" fmla="*/ 0 w 1640"/>
                  <a:gd name="T13" fmla="*/ 0 h 149"/>
                  <a:gd name="T14" fmla="*/ 0 w 1640"/>
                  <a:gd name="T15" fmla="*/ 0 h 149"/>
                  <a:gd name="T16" fmla="*/ 0 w 1640"/>
                  <a:gd name="T17" fmla="*/ 0 h 149"/>
                  <a:gd name="T18" fmla="*/ 0 w 1640"/>
                  <a:gd name="T19" fmla="*/ 0 h 149"/>
                  <a:gd name="T20" fmla="*/ 0 w 1640"/>
                  <a:gd name="T21" fmla="*/ 0 h 149"/>
                  <a:gd name="T22" fmla="*/ 0 w 1640"/>
                  <a:gd name="T23" fmla="*/ 0 h 1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40"/>
                  <a:gd name="T37" fmla="*/ 0 h 149"/>
                  <a:gd name="T38" fmla="*/ 1640 w 1640"/>
                  <a:gd name="T39" fmla="*/ 149 h 1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40" h="149">
                    <a:moveTo>
                      <a:pt x="1628" y="144"/>
                    </a:moveTo>
                    <a:lnTo>
                      <a:pt x="1634" y="139"/>
                    </a:lnTo>
                    <a:lnTo>
                      <a:pt x="0" y="0"/>
                    </a:lnTo>
                    <a:lnTo>
                      <a:pt x="0" y="10"/>
                    </a:lnTo>
                    <a:lnTo>
                      <a:pt x="1634" y="149"/>
                    </a:lnTo>
                    <a:lnTo>
                      <a:pt x="1640" y="144"/>
                    </a:lnTo>
                    <a:lnTo>
                      <a:pt x="1634" y="149"/>
                    </a:lnTo>
                    <a:lnTo>
                      <a:pt x="1638" y="147"/>
                    </a:lnTo>
                    <a:lnTo>
                      <a:pt x="1640" y="144"/>
                    </a:lnTo>
                    <a:lnTo>
                      <a:pt x="1638" y="141"/>
                    </a:lnTo>
                    <a:lnTo>
                      <a:pt x="1634" y="139"/>
                    </a:lnTo>
                    <a:lnTo>
                      <a:pt x="1628" y="144"/>
                    </a:lnTo>
                    <a:close/>
                  </a:path>
                </a:pathLst>
              </a:custGeom>
              <a:solidFill>
                <a:srgbClr val="000000"/>
              </a:solidFill>
              <a:ln w="9525">
                <a:noFill/>
                <a:round/>
                <a:headEnd/>
                <a:tailEnd/>
              </a:ln>
            </p:spPr>
            <p:txBody>
              <a:bodyPr/>
              <a:lstStyle/>
              <a:p>
                <a:endParaRPr lang="ru-RU"/>
              </a:p>
            </p:txBody>
          </p:sp>
          <p:sp>
            <p:nvSpPr>
              <p:cNvPr id="14849" name="Freeform 22"/>
              <p:cNvSpPr>
                <a:spLocks/>
              </p:cNvSpPr>
              <p:nvPr/>
            </p:nvSpPr>
            <p:spPr bwMode="auto">
              <a:xfrm>
                <a:off x="4343" y="368"/>
                <a:ext cx="141" cy="157"/>
              </a:xfrm>
              <a:custGeom>
                <a:avLst/>
                <a:gdLst>
                  <a:gd name="T0" fmla="*/ 0 w 846"/>
                  <a:gd name="T1" fmla="*/ 0 h 788"/>
                  <a:gd name="T2" fmla="*/ 0 w 846"/>
                  <a:gd name="T3" fmla="*/ 0 h 788"/>
                  <a:gd name="T4" fmla="*/ 0 w 846"/>
                  <a:gd name="T5" fmla="*/ 0 h 788"/>
                  <a:gd name="T6" fmla="*/ 0 w 846"/>
                  <a:gd name="T7" fmla="*/ 0 h 788"/>
                  <a:gd name="T8" fmla="*/ 0 w 846"/>
                  <a:gd name="T9" fmla="*/ 0 h 788"/>
                  <a:gd name="T10" fmla="*/ 0 w 846"/>
                  <a:gd name="T11" fmla="*/ 0 h 788"/>
                  <a:gd name="T12" fmla="*/ 0 w 846"/>
                  <a:gd name="T13" fmla="*/ 0 h 788"/>
                  <a:gd name="T14" fmla="*/ 0 w 846"/>
                  <a:gd name="T15" fmla="*/ 0 h 788"/>
                  <a:gd name="T16" fmla="*/ 0 w 846"/>
                  <a:gd name="T17" fmla="*/ 0 h 788"/>
                  <a:gd name="T18" fmla="*/ 0 w 846"/>
                  <a:gd name="T19" fmla="*/ 0 h 788"/>
                  <a:gd name="T20" fmla="*/ 0 w 846"/>
                  <a:gd name="T21" fmla="*/ 0 h 788"/>
                  <a:gd name="T22" fmla="*/ 0 w 846"/>
                  <a:gd name="T23" fmla="*/ 0 h 788"/>
                  <a:gd name="T24" fmla="*/ 0 w 846"/>
                  <a:gd name="T25" fmla="*/ 0 h 788"/>
                  <a:gd name="T26" fmla="*/ 0 w 846"/>
                  <a:gd name="T27" fmla="*/ 0 h 788"/>
                  <a:gd name="T28" fmla="*/ 0 w 846"/>
                  <a:gd name="T29" fmla="*/ 0 h 788"/>
                  <a:gd name="T30" fmla="*/ 0 w 846"/>
                  <a:gd name="T31" fmla="*/ 0 h 788"/>
                  <a:gd name="T32" fmla="*/ 0 w 846"/>
                  <a:gd name="T33" fmla="*/ 0 h 788"/>
                  <a:gd name="T34" fmla="*/ 0 w 846"/>
                  <a:gd name="T35" fmla="*/ 0 h 788"/>
                  <a:gd name="T36" fmla="*/ 0 w 846"/>
                  <a:gd name="T37" fmla="*/ 0 h 788"/>
                  <a:gd name="T38" fmla="*/ 0 w 846"/>
                  <a:gd name="T39" fmla="*/ 0 h 788"/>
                  <a:gd name="T40" fmla="*/ 0 w 846"/>
                  <a:gd name="T41" fmla="*/ 0 h 788"/>
                  <a:gd name="T42" fmla="*/ 0 w 846"/>
                  <a:gd name="T43" fmla="*/ 0 h 788"/>
                  <a:gd name="T44" fmla="*/ 0 w 846"/>
                  <a:gd name="T45" fmla="*/ 0 h 788"/>
                  <a:gd name="T46" fmla="*/ 0 w 846"/>
                  <a:gd name="T47" fmla="*/ 0 h 788"/>
                  <a:gd name="T48" fmla="*/ 0 w 846"/>
                  <a:gd name="T49" fmla="*/ 0 h 788"/>
                  <a:gd name="T50" fmla="*/ 0 w 846"/>
                  <a:gd name="T51" fmla="*/ 0 h 788"/>
                  <a:gd name="T52" fmla="*/ 0 w 846"/>
                  <a:gd name="T53" fmla="*/ 0 h 788"/>
                  <a:gd name="T54" fmla="*/ 0 w 846"/>
                  <a:gd name="T55" fmla="*/ 0 h 788"/>
                  <a:gd name="T56" fmla="*/ 0 w 846"/>
                  <a:gd name="T57" fmla="*/ 0 h 788"/>
                  <a:gd name="T58" fmla="*/ 0 w 846"/>
                  <a:gd name="T59" fmla="*/ 0 h 788"/>
                  <a:gd name="T60" fmla="*/ 0 w 846"/>
                  <a:gd name="T61" fmla="*/ 0 h 788"/>
                  <a:gd name="T62" fmla="*/ 0 w 846"/>
                  <a:gd name="T63" fmla="*/ 0 h 788"/>
                  <a:gd name="T64" fmla="*/ 0 w 846"/>
                  <a:gd name="T65" fmla="*/ 0 h 788"/>
                  <a:gd name="T66" fmla="*/ 0 w 846"/>
                  <a:gd name="T67" fmla="*/ 0 h 788"/>
                  <a:gd name="T68" fmla="*/ 0 w 846"/>
                  <a:gd name="T69" fmla="*/ 0 h 788"/>
                  <a:gd name="T70" fmla="*/ 0 w 846"/>
                  <a:gd name="T71" fmla="*/ 0 h 7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6"/>
                  <a:gd name="T109" fmla="*/ 0 h 788"/>
                  <a:gd name="T110" fmla="*/ 846 w 846"/>
                  <a:gd name="T111" fmla="*/ 788 h 78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6" h="788">
                    <a:moveTo>
                      <a:pt x="5" y="10"/>
                    </a:moveTo>
                    <a:lnTo>
                      <a:pt x="5" y="10"/>
                    </a:lnTo>
                    <a:lnTo>
                      <a:pt x="52" y="11"/>
                    </a:lnTo>
                    <a:lnTo>
                      <a:pt x="98" y="13"/>
                    </a:lnTo>
                    <a:lnTo>
                      <a:pt x="142" y="17"/>
                    </a:lnTo>
                    <a:lnTo>
                      <a:pt x="183" y="22"/>
                    </a:lnTo>
                    <a:lnTo>
                      <a:pt x="225" y="28"/>
                    </a:lnTo>
                    <a:lnTo>
                      <a:pt x="265" y="34"/>
                    </a:lnTo>
                    <a:lnTo>
                      <a:pt x="304" y="43"/>
                    </a:lnTo>
                    <a:lnTo>
                      <a:pt x="339" y="54"/>
                    </a:lnTo>
                    <a:lnTo>
                      <a:pt x="375" y="67"/>
                    </a:lnTo>
                    <a:lnTo>
                      <a:pt x="409" y="80"/>
                    </a:lnTo>
                    <a:lnTo>
                      <a:pt x="442" y="95"/>
                    </a:lnTo>
                    <a:lnTo>
                      <a:pt x="473" y="111"/>
                    </a:lnTo>
                    <a:lnTo>
                      <a:pt x="503" y="130"/>
                    </a:lnTo>
                    <a:lnTo>
                      <a:pt x="532" y="149"/>
                    </a:lnTo>
                    <a:lnTo>
                      <a:pt x="560" y="170"/>
                    </a:lnTo>
                    <a:lnTo>
                      <a:pt x="586" y="193"/>
                    </a:lnTo>
                    <a:lnTo>
                      <a:pt x="609" y="218"/>
                    </a:lnTo>
                    <a:lnTo>
                      <a:pt x="633" y="243"/>
                    </a:lnTo>
                    <a:lnTo>
                      <a:pt x="655" y="272"/>
                    </a:lnTo>
                    <a:lnTo>
                      <a:pt x="677" y="300"/>
                    </a:lnTo>
                    <a:lnTo>
                      <a:pt x="697" y="331"/>
                    </a:lnTo>
                    <a:lnTo>
                      <a:pt x="716" y="363"/>
                    </a:lnTo>
                    <a:lnTo>
                      <a:pt x="732" y="398"/>
                    </a:lnTo>
                    <a:lnTo>
                      <a:pt x="749" y="435"/>
                    </a:lnTo>
                    <a:lnTo>
                      <a:pt x="764" y="472"/>
                    </a:lnTo>
                    <a:lnTo>
                      <a:pt x="777" y="511"/>
                    </a:lnTo>
                    <a:lnTo>
                      <a:pt x="790" y="553"/>
                    </a:lnTo>
                    <a:lnTo>
                      <a:pt x="800" y="597"/>
                    </a:lnTo>
                    <a:lnTo>
                      <a:pt x="810" y="642"/>
                    </a:lnTo>
                    <a:lnTo>
                      <a:pt x="820" y="689"/>
                    </a:lnTo>
                    <a:lnTo>
                      <a:pt x="827" y="738"/>
                    </a:lnTo>
                    <a:lnTo>
                      <a:pt x="834" y="788"/>
                    </a:lnTo>
                    <a:lnTo>
                      <a:pt x="846" y="788"/>
                    </a:lnTo>
                    <a:lnTo>
                      <a:pt x="839" y="736"/>
                    </a:lnTo>
                    <a:lnTo>
                      <a:pt x="832" y="687"/>
                    </a:lnTo>
                    <a:lnTo>
                      <a:pt x="822" y="640"/>
                    </a:lnTo>
                    <a:lnTo>
                      <a:pt x="812" y="595"/>
                    </a:lnTo>
                    <a:lnTo>
                      <a:pt x="800" y="551"/>
                    </a:lnTo>
                    <a:lnTo>
                      <a:pt x="787" y="509"/>
                    </a:lnTo>
                    <a:lnTo>
                      <a:pt x="774" y="470"/>
                    </a:lnTo>
                    <a:lnTo>
                      <a:pt x="758" y="431"/>
                    </a:lnTo>
                    <a:lnTo>
                      <a:pt x="742" y="394"/>
                    </a:lnTo>
                    <a:lnTo>
                      <a:pt x="725" y="359"/>
                    </a:lnTo>
                    <a:lnTo>
                      <a:pt x="706" y="327"/>
                    </a:lnTo>
                    <a:lnTo>
                      <a:pt x="686" y="296"/>
                    </a:lnTo>
                    <a:lnTo>
                      <a:pt x="665" y="265"/>
                    </a:lnTo>
                    <a:lnTo>
                      <a:pt x="642" y="237"/>
                    </a:lnTo>
                    <a:lnTo>
                      <a:pt x="619" y="211"/>
                    </a:lnTo>
                    <a:lnTo>
                      <a:pt x="593" y="187"/>
                    </a:lnTo>
                    <a:lnTo>
                      <a:pt x="567" y="163"/>
                    </a:lnTo>
                    <a:lnTo>
                      <a:pt x="539" y="141"/>
                    </a:lnTo>
                    <a:lnTo>
                      <a:pt x="510" y="122"/>
                    </a:lnTo>
                    <a:lnTo>
                      <a:pt x="480" y="103"/>
                    </a:lnTo>
                    <a:lnTo>
                      <a:pt x="447" y="87"/>
                    </a:lnTo>
                    <a:lnTo>
                      <a:pt x="414" y="72"/>
                    </a:lnTo>
                    <a:lnTo>
                      <a:pt x="380" y="58"/>
                    </a:lnTo>
                    <a:lnTo>
                      <a:pt x="344" y="46"/>
                    </a:lnTo>
                    <a:lnTo>
                      <a:pt x="306" y="35"/>
                    </a:lnTo>
                    <a:lnTo>
                      <a:pt x="267" y="26"/>
                    </a:lnTo>
                    <a:lnTo>
                      <a:pt x="227" y="18"/>
                    </a:lnTo>
                    <a:lnTo>
                      <a:pt x="186" y="11"/>
                    </a:lnTo>
                    <a:lnTo>
                      <a:pt x="142" y="6"/>
                    </a:lnTo>
                    <a:lnTo>
                      <a:pt x="98" y="3"/>
                    </a:lnTo>
                    <a:lnTo>
                      <a:pt x="52" y="1"/>
                    </a:lnTo>
                    <a:lnTo>
                      <a:pt x="5" y="0"/>
                    </a:lnTo>
                    <a:lnTo>
                      <a:pt x="1" y="2"/>
                    </a:lnTo>
                    <a:lnTo>
                      <a:pt x="0" y="5"/>
                    </a:lnTo>
                    <a:lnTo>
                      <a:pt x="1" y="8"/>
                    </a:lnTo>
                    <a:lnTo>
                      <a:pt x="5" y="10"/>
                    </a:lnTo>
                    <a:close/>
                  </a:path>
                </a:pathLst>
              </a:custGeom>
              <a:solidFill>
                <a:srgbClr val="000000"/>
              </a:solidFill>
              <a:ln w="9525">
                <a:noFill/>
                <a:round/>
                <a:headEnd/>
                <a:tailEnd/>
              </a:ln>
            </p:spPr>
            <p:txBody>
              <a:bodyPr/>
              <a:lstStyle/>
              <a:p>
                <a:endParaRPr lang="ru-RU"/>
              </a:p>
            </p:txBody>
          </p:sp>
          <p:sp>
            <p:nvSpPr>
              <p:cNvPr id="14850" name="Freeform 23"/>
              <p:cNvSpPr>
                <a:spLocks/>
              </p:cNvSpPr>
              <p:nvPr/>
            </p:nvSpPr>
            <p:spPr bwMode="auto">
              <a:xfrm>
                <a:off x="4209" y="368"/>
                <a:ext cx="134" cy="130"/>
              </a:xfrm>
              <a:custGeom>
                <a:avLst/>
                <a:gdLst>
                  <a:gd name="T0" fmla="*/ 0 w 805"/>
                  <a:gd name="T1" fmla="*/ 0 h 654"/>
                  <a:gd name="T2" fmla="*/ 0 w 805"/>
                  <a:gd name="T3" fmla="*/ 0 h 654"/>
                  <a:gd name="T4" fmla="*/ 0 w 805"/>
                  <a:gd name="T5" fmla="*/ 0 h 654"/>
                  <a:gd name="T6" fmla="*/ 0 w 805"/>
                  <a:gd name="T7" fmla="*/ 0 h 654"/>
                  <a:gd name="T8" fmla="*/ 0 w 805"/>
                  <a:gd name="T9" fmla="*/ 0 h 654"/>
                  <a:gd name="T10" fmla="*/ 0 w 805"/>
                  <a:gd name="T11" fmla="*/ 0 h 654"/>
                  <a:gd name="T12" fmla="*/ 0 w 805"/>
                  <a:gd name="T13" fmla="*/ 0 h 654"/>
                  <a:gd name="T14" fmla="*/ 0 w 805"/>
                  <a:gd name="T15" fmla="*/ 0 h 654"/>
                  <a:gd name="T16" fmla="*/ 0 w 805"/>
                  <a:gd name="T17" fmla="*/ 0 h 654"/>
                  <a:gd name="T18" fmla="*/ 0 w 805"/>
                  <a:gd name="T19" fmla="*/ 0 h 654"/>
                  <a:gd name="T20" fmla="*/ 0 w 805"/>
                  <a:gd name="T21" fmla="*/ 0 h 654"/>
                  <a:gd name="T22" fmla="*/ 0 w 805"/>
                  <a:gd name="T23" fmla="*/ 0 h 654"/>
                  <a:gd name="T24" fmla="*/ 0 w 805"/>
                  <a:gd name="T25" fmla="*/ 0 h 654"/>
                  <a:gd name="T26" fmla="*/ 0 w 805"/>
                  <a:gd name="T27" fmla="*/ 0 h 654"/>
                  <a:gd name="T28" fmla="*/ 0 w 805"/>
                  <a:gd name="T29" fmla="*/ 0 h 654"/>
                  <a:gd name="T30" fmla="*/ 0 w 805"/>
                  <a:gd name="T31" fmla="*/ 0 h 654"/>
                  <a:gd name="T32" fmla="*/ 0 w 805"/>
                  <a:gd name="T33" fmla="*/ 0 h 654"/>
                  <a:gd name="T34" fmla="*/ 0 w 805"/>
                  <a:gd name="T35" fmla="*/ 0 h 654"/>
                  <a:gd name="T36" fmla="*/ 0 w 805"/>
                  <a:gd name="T37" fmla="*/ 0 h 654"/>
                  <a:gd name="T38" fmla="*/ 0 w 805"/>
                  <a:gd name="T39" fmla="*/ 0 h 654"/>
                  <a:gd name="T40" fmla="*/ 0 w 805"/>
                  <a:gd name="T41" fmla="*/ 0 h 654"/>
                  <a:gd name="T42" fmla="*/ 0 w 805"/>
                  <a:gd name="T43" fmla="*/ 0 h 654"/>
                  <a:gd name="T44" fmla="*/ 0 w 805"/>
                  <a:gd name="T45" fmla="*/ 0 h 654"/>
                  <a:gd name="T46" fmla="*/ 0 w 805"/>
                  <a:gd name="T47" fmla="*/ 0 h 654"/>
                  <a:gd name="T48" fmla="*/ 0 w 805"/>
                  <a:gd name="T49" fmla="*/ 0 h 654"/>
                  <a:gd name="T50" fmla="*/ 0 w 805"/>
                  <a:gd name="T51" fmla="*/ 0 h 654"/>
                  <a:gd name="T52" fmla="*/ 0 w 805"/>
                  <a:gd name="T53" fmla="*/ 0 h 654"/>
                  <a:gd name="T54" fmla="*/ 0 w 805"/>
                  <a:gd name="T55" fmla="*/ 0 h 654"/>
                  <a:gd name="T56" fmla="*/ 0 w 805"/>
                  <a:gd name="T57" fmla="*/ 0 h 654"/>
                  <a:gd name="T58" fmla="*/ 0 w 805"/>
                  <a:gd name="T59" fmla="*/ 0 h 654"/>
                  <a:gd name="T60" fmla="*/ 0 w 805"/>
                  <a:gd name="T61" fmla="*/ 0 h 654"/>
                  <a:gd name="T62" fmla="*/ 0 w 805"/>
                  <a:gd name="T63" fmla="*/ 0 h 654"/>
                  <a:gd name="T64" fmla="*/ 0 w 805"/>
                  <a:gd name="T65" fmla="*/ 0 h 654"/>
                  <a:gd name="T66" fmla="*/ 0 w 805"/>
                  <a:gd name="T67" fmla="*/ 0 h 654"/>
                  <a:gd name="T68" fmla="*/ 0 w 805"/>
                  <a:gd name="T69" fmla="*/ 0 h 654"/>
                  <a:gd name="T70" fmla="*/ 0 w 805"/>
                  <a:gd name="T71" fmla="*/ 0 h 654"/>
                  <a:gd name="T72" fmla="*/ 0 w 805"/>
                  <a:gd name="T73" fmla="*/ 0 h 6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5"/>
                  <a:gd name="T112" fmla="*/ 0 h 654"/>
                  <a:gd name="T113" fmla="*/ 805 w 805"/>
                  <a:gd name="T114" fmla="*/ 654 h 6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5" h="654">
                    <a:moveTo>
                      <a:pt x="6" y="644"/>
                    </a:moveTo>
                    <a:lnTo>
                      <a:pt x="12" y="650"/>
                    </a:lnTo>
                    <a:lnTo>
                      <a:pt x="19" y="603"/>
                    </a:lnTo>
                    <a:lnTo>
                      <a:pt x="27" y="558"/>
                    </a:lnTo>
                    <a:lnTo>
                      <a:pt x="36" y="515"/>
                    </a:lnTo>
                    <a:lnTo>
                      <a:pt x="46" y="475"/>
                    </a:lnTo>
                    <a:lnTo>
                      <a:pt x="58" y="436"/>
                    </a:lnTo>
                    <a:lnTo>
                      <a:pt x="71" y="399"/>
                    </a:lnTo>
                    <a:lnTo>
                      <a:pt x="85" y="365"/>
                    </a:lnTo>
                    <a:lnTo>
                      <a:pt x="100" y="333"/>
                    </a:lnTo>
                    <a:lnTo>
                      <a:pt x="117" y="302"/>
                    </a:lnTo>
                    <a:lnTo>
                      <a:pt x="135" y="274"/>
                    </a:lnTo>
                    <a:lnTo>
                      <a:pt x="154" y="246"/>
                    </a:lnTo>
                    <a:lnTo>
                      <a:pt x="173" y="222"/>
                    </a:lnTo>
                    <a:lnTo>
                      <a:pt x="194" y="198"/>
                    </a:lnTo>
                    <a:lnTo>
                      <a:pt x="215" y="177"/>
                    </a:lnTo>
                    <a:lnTo>
                      <a:pt x="239" y="156"/>
                    </a:lnTo>
                    <a:lnTo>
                      <a:pt x="264" y="137"/>
                    </a:lnTo>
                    <a:lnTo>
                      <a:pt x="289" y="121"/>
                    </a:lnTo>
                    <a:lnTo>
                      <a:pt x="316" y="105"/>
                    </a:lnTo>
                    <a:lnTo>
                      <a:pt x="342" y="90"/>
                    </a:lnTo>
                    <a:lnTo>
                      <a:pt x="371" y="77"/>
                    </a:lnTo>
                    <a:lnTo>
                      <a:pt x="401" y="66"/>
                    </a:lnTo>
                    <a:lnTo>
                      <a:pt x="433" y="55"/>
                    </a:lnTo>
                    <a:lnTo>
                      <a:pt x="464" y="46"/>
                    </a:lnTo>
                    <a:lnTo>
                      <a:pt x="498" y="38"/>
                    </a:lnTo>
                    <a:lnTo>
                      <a:pt x="532" y="31"/>
                    </a:lnTo>
                    <a:lnTo>
                      <a:pt x="568" y="26"/>
                    </a:lnTo>
                    <a:lnTo>
                      <a:pt x="605" y="21"/>
                    </a:lnTo>
                    <a:lnTo>
                      <a:pt x="641" y="17"/>
                    </a:lnTo>
                    <a:lnTo>
                      <a:pt x="680" y="15"/>
                    </a:lnTo>
                    <a:lnTo>
                      <a:pt x="720" y="12"/>
                    </a:lnTo>
                    <a:lnTo>
                      <a:pt x="762" y="10"/>
                    </a:lnTo>
                    <a:lnTo>
                      <a:pt x="805" y="10"/>
                    </a:lnTo>
                    <a:lnTo>
                      <a:pt x="805" y="0"/>
                    </a:lnTo>
                    <a:lnTo>
                      <a:pt x="762" y="0"/>
                    </a:lnTo>
                    <a:lnTo>
                      <a:pt x="720" y="2"/>
                    </a:lnTo>
                    <a:lnTo>
                      <a:pt x="680" y="4"/>
                    </a:lnTo>
                    <a:lnTo>
                      <a:pt x="641" y="6"/>
                    </a:lnTo>
                    <a:lnTo>
                      <a:pt x="602" y="10"/>
                    </a:lnTo>
                    <a:lnTo>
                      <a:pt x="565" y="16"/>
                    </a:lnTo>
                    <a:lnTo>
                      <a:pt x="530" y="23"/>
                    </a:lnTo>
                    <a:lnTo>
                      <a:pt x="496" y="30"/>
                    </a:lnTo>
                    <a:lnTo>
                      <a:pt x="461" y="38"/>
                    </a:lnTo>
                    <a:lnTo>
                      <a:pt x="428" y="47"/>
                    </a:lnTo>
                    <a:lnTo>
                      <a:pt x="396" y="57"/>
                    </a:lnTo>
                    <a:lnTo>
                      <a:pt x="367" y="69"/>
                    </a:lnTo>
                    <a:lnTo>
                      <a:pt x="337" y="82"/>
                    </a:lnTo>
                    <a:lnTo>
                      <a:pt x="309" y="97"/>
                    </a:lnTo>
                    <a:lnTo>
                      <a:pt x="281" y="112"/>
                    </a:lnTo>
                    <a:lnTo>
                      <a:pt x="257" y="131"/>
                    </a:lnTo>
                    <a:lnTo>
                      <a:pt x="232" y="150"/>
                    </a:lnTo>
                    <a:lnTo>
                      <a:pt x="208" y="171"/>
                    </a:lnTo>
                    <a:lnTo>
                      <a:pt x="184" y="192"/>
                    </a:lnTo>
                    <a:lnTo>
                      <a:pt x="163" y="215"/>
                    </a:lnTo>
                    <a:lnTo>
                      <a:pt x="144" y="242"/>
                    </a:lnTo>
                    <a:lnTo>
                      <a:pt x="125" y="270"/>
                    </a:lnTo>
                    <a:lnTo>
                      <a:pt x="107" y="298"/>
                    </a:lnTo>
                    <a:lnTo>
                      <a:pt x="91" y="329"/>
                    </a:lnTo>
                    <a:lnTo>
                      <a:pt x="76" y="361"/>
                    </a:lnTo>
                    <a:lnTo>
                      <a:pt x="61" y="397"/>
                    </a:lnTo>
                    <a:lnTo>
                      <a:pt x="48" y="434"/>
                    </a:lnTo>
                    <a:lnTo>
                      <a:pt x="36" y="473"/>
                    </a:lnTo>
                    <a:lnTo>
                      <a:pt x="25" y="513"/>
                    </a:lnTo>
                    <a:lnTo>
                      <a:pt x="15" y="556"/>
                    </a:lnTo>
                    <a:lnTo>
                      <a:pt x="7" y="601"/>
                    </a:lnTo>
                    <a:lnTo>
                      <a:pt x="0" y="648"/>
                    </a:lnTo>
                    <a:lnTo>
                      <a:pt x="6" y="654"/>
                    </a:lnTo>
                    <a:lnTo>
                      <a:pt x="0" y="648"/>
                    </a:lnTo>
                    <a:lnTo>
                      <a:pt x="1" y="652"/>
                    </a:lnTo>
                    <a:lnTo>
                      <a:pt x="5" y="653"/>
                    </a:lnTo>
                    <a:lnTo>
                      <a:pt x="9" y="653"/>
                    </a:lnTo>
                    <a:lnTo>
                      <a:pt x="12" y="650"/>
                    </a:lnTo>
                    <a:lnTo>
                      <a:pt x="6" y="644"/>
                    </a:lnTo>
                    <a:close/>
                  </a:path>
                </a:pathLst>
              </a:custGeom>
              <a:solidFill>
                <a:srgbClr val="000000"/>
              </a:solidFill>
              <a:ln w="9525">
                <a:noFill/>
                <a:round/>
                <a:headEnd/>
                <a:tailEnd/>
              </a:ln>
            </p:spPr>
            <p:txBody>
              <a:bodyPr/>
              <a:lstStyle/>
              <a:p>
                <a:endParaRPr lang="ru-RU"/>
              </a:p>
            </p:txBody>
          </p:sp>
          <p:sp>
            <p:nvSpPr>
              <p:cNvPr id="14851" name="Freeform 24"/>
              <p:cNvSpPr>
                <a:spLocks/>
              </p:cNvSpPr>
              <p:nvPr/>
            </p:nvSpPr>
            <p:spPr bwMode="auto">
              <a:xfrm>
                <a:off x="5091" y="369"/>
                <a:ext cx="286" cy="159"/>
              </a:xfrm>
              <a:custGeom>
                <a:avLst/>
                <a:gdLst>
                  <a:gd name="T0" fmla="*/ 0 w 1719"/>
                  <a:gd name="T1" fmla="*/ 0 h 794"/>
                  <a:gd name="T2" fmla="*/ 0 w 1719"/>
                  <a:gd name="T3" fmla="*/ 0 h 794"/>
                  <a:gd name="T4" fmla="*/ 0 w 1719"/>
                  <a:gd name="T5" fmla="*/ 0 h 794"/>
                  <a:gd name="T6" fmla="*/ 0 w 1719"/>
                  <a:gd name="T7" fmla="*/ 0 h 794"/>
                  <a:gd name="T8" fmla="*/ 0 w 1719"/>
                  <a:gd name="T9" fmla="*/ 0 h 794"/>
                  <a:gd name="T10" fmla="*/ 0 w 1719"/>
                  <a:gd name="T11" fmla="*/ 0 h 794"/>
                  <a:gd name="T12" fmla="*/ 0 w 1719"/>
                  <a:gd name="T13" fmla="*/ 0 h 794"/>
                  <a:gd name="T14" fmla="*/ 0 w 1719"/>
                  <a:gd name="T15" fmla="*/ 0 h 794"/>
                  <a:gd name="T16" fmla="*/ 0 w 1719"/>
                  <a:gd name="T17" fmla="*/ 0 h 794"/>
                  <a:gd name="T18" fmla="*/ 0 w 1719"/>
                  <a:gd name="T19" fmla="*/ 0 h 794"/>
                  <a:gd name="T20" fmla="*/ 0 w 1719"/>
                  <a:gd name="T21" fmla="*/ 0 h 794"/>
                  <a:gd name="T22" fmla="*/ 0 w 1719"/>
                  <a:gd name="T23" fmla="*/ 0 h 794"/>
                  <a:gd name="T24" fmla="*/ 0 w 1719"/>
                  <a:gd name="T25" fmla="*/ 0 h 794"/>
                  <a:gd name="T26" fmla="*/ 0 w 1719"/>
                  <a:gd name="T27" fmla="*/ 0 h 794"/>
                  <a:gd name="T28" fmla="*/ 0 w 1719"/>
                  <a:gd name="T29" fmla="*/ 0 h 794"/>
                  <a:gd name="T30" fmla="*/ 0 w 1719"/>
                  <a:gd name="T31" fmla="*/ 0 h 794"/>
                  <a:gd name="T32" fmla="*/ 0 w 1719"/>
                  <a:gd name="T33" fmla="*/ 0 h 794"/>
                  <a:gd name="T34" fmla="*/ 0 w 1719"/>
                  <a:gd name="T35" fmla="*/ 0 h 794"/>
                  <a:gd name="T36" fmla="*/ 0 w 1719"/>
                  <a:gd name="T37" fmla="*/ 0 h 794"/>
                  <a:gd name="T38" fmla="*/ 0 w 1719"/>
                  <a:gd name="T39" fmla="*/ 0 h 794"/>
                  <a:gd name="T40" fmla="*/ 0 w 1719"/>
                  <a:gd name="T41" fmla="*/ 0 h 794"/>
                  <a:gd name="T42" fmla="*/ 0 w 1719"/>
                  <a:gd name="T43" fmla="*/ 0 h 794"/>
                  <a:gd name="T44" fmla="*/ 0 w 1719"/>
                  <a:gd name="T45" fmla="*/ 0 h 794"/>
                  <a:gd name="T46" fmla="*/ 0 w 1719"/>
                  <a:gd name="T47" fmla="*/ 0 h 794"/>
                  <a:gd name="T48" fmla="*/ 0 w 1719"/>
                  <a:gd name="T49" fmla="*/ 0 h 794"/>
                  <a:gd name="T50" fmla="*/ 0 w 1719"/>
                  <a:gd name="T51" fmla="*/ 0 h 794"/>
                  <a:gd name="T52" fmla="*/ 0 w 1719"/>
                  <a:gd name="T53" fmla="*/ 0 h 794"/>
                  <a:gd name="T54" fmla="*/ 0 w 1719"/>
                  <a:gd name="T55" fmla="*/ 0 h 794"/>
                  <a:gd name="T56" fmla="*/ 0 w 1719"/>
                  <a:gd name="T57" fmla="*/ 0 h 794"/>
                  <a:gd name="T58" fmla="*/ 0 w 1719"/>
                  <a:gd name="T59" fmla="*/ 0 h 794"/>
                  <a:gd name="T60" fmla="*/ 0 w 1719"/>
                  <a:gd name="T61" fmla="*/ 0 h 794"/>
                  <a:gd name="T62" fmla="*/ 0 w 1719"/>
                  <a:gd name="T63" fmla="*/ 0 h 794"/>
                  <a:gd name="T64" fmla="*/ 0 w 1719"/>
                  <a:gd name="T65" fmla="*/ 0 h 7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19"/>
                  <a:gd name="T100" fmla="*/ 0 h 794"/>
                  <a:gd name="T101" fmla="*/ 1719 w 1719"/>
                  <a:gd name="T102" fmla="*/ 794 h 79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19" h="794">
                    <a:moveTo>
                      <a:pt x="0" y="794"/>
                    </a:moveTo>
                    <a:lnTo>
                      <a:pt x="1719" y="783"/>
                    </a:lnTo>
                    <a:lnTo>
                      <a:pt x="1716" y="741"/>
                    </a:lnTo>
                    <a:lnTo>
                      <a:pt x="1714" y="700"/>
                    </a:lnTo>
                    <a:lnTo>
                      <a:pt x="1709" y="660"/>
                    </a:lnTo>
                    <a:lnTo>
                      <a:pt x="1702" y="621"/>
                    </a:lnTo>
                    <a:lnTo>
                      <a:pt x="1695" y="583"/>
                    </a:lnTo>
                    <a:lnTo>
                      <a:pt x="1685" y="545"/>
                    </a:lnTo>
                    <a:lnTo>
                      <a:pt x="1676" y="508"/>
                    </a:lnTo>
                    <a:lnTo>
                      <a:pt x="1664" y="472"/>
                    </a:lnTo>
                    <a:lnTo>
                      <a:pt x="1651" y="437"/>
                    </a:lnTo>
                    <a:lnTo>
                      <a:pt x="1636" y="403"/>
                    </a:lnTo>
                    <a:lnTo>
                      <a:pt x="1620" y="371"/>
                    </a:lnTo>
                    <a:lnTo>
                      <a:pt x="1604" y="339"/>
                    </a:lnTo>
                    <a:lnTo>
                      <a:pt x="1585" y="308"/>
                    </a:lnTo>
                    <a:lnTo>
                      <a:pt x="1565" y="279"/>
                    </a:lnTo>
                    <a:lnTo>
                      <a:pt x="1543" y="251"/>
                    </a:lnTo>
                    <a:lnTo>
                      <a:pt x="1521" y="224"/>
                    </a:lnTo>
                    <a:lnTo>
                      <a:pt x="1496" y="198"/>
                    </a:lnTo>
                    <a:lnTo>
                      <a:pt x="1471" y="174"/>
                    </a:lnTo>
                    <a:lnTo>
                      <a:pt x="1444" y="151"/>
                    </a:lnTo>
                    <a:lnTo>
                      <a:pt x="1417" y="130"/>
                    </a:lnTo>
                    <a:lnTo>
                      <a:pt x="1387" y="111"/>
                    </a:lnTo>
                    <a:lnTo>
                      <a:pt x="1356" y="92"/>
                    </a:lnTo>
                    <a:lnTo>
                      <a:pt x="1325" y="75"/>
                    </a:lnTo>
                    <a:lnTo>
                      <a:pt x="1291" y="60"/>
                    </a:lnTo>
                    <a:lnTo>
                      <a:pt x="1256" y="46"/>
                    </a:lnTo>
                    <a:lnTo>
                      <a:pt x="1220" y="34"/>
                    </a:lnTo>
                    <a:lnTo>
                      <a:pt x="1183" y="24"/>
                    </a:lnTo>
                    <a:lnTo>
                      <a:pt x="1145" y="16"/>
                    </a:lnTo>
                    <a:lnTo>
                      <a:pt x="1104" y="9"/>
                    </a:lnTo>
                    <a:lnTo>
                      <a:pt x="1063" y="4"/>
                    </a:lnTo>
                    <a:lnTo>
                      <a:pt x="1020" y="1"/>
                    </a:lnTo>
                    <a:lnTo>
                      <a:pt x="977" y="0"/>
                    </a:lnTo>
                    <a:lnTo>
                      <a:pt x="929" y="1"/>
                    </a:lnTo>
                    <a:lnTo>
                      <a:pt x="883" y="2"/>
                    </a:lnTo>
                    <a:lnTo>
                      <a:pt x="838" y="6"/>
                    </a:lnTo>
                    <a:lnTo>
                      <a:pt x="794" y="11"/>
                    </a:lnTo>
                    <a:lnTo>
                      <a:pt x="751" y="17"/>
                    </a:lnTo>
                    <a:lnTo>
                      <a:pt x="709" y="24"/>
                    </a:lnTo>
                    <a:lnTo>
                      <a:pt x="669" y="32"/>
                    </a:lnTo>
                    <a:lnTo>
                      <a:pt x="629" y="42"/>
                    </a:lnTo>
                    <a:lnTo>
                      <a:pt x="591" y="53"/>
                    </a:lnTo>
                    <a:lnTo>
                      <a:pt x="553" y="67"/>
                    </a:lnTo>
                    <a:lnTo>
                      <a:pt x="516" y="82"/>
                    </a:lnTo>
                    <a:lnTo>
                      <a:pt x="482" y="97"/>
                    </a:lnTo>
                    <a:lnTo>
                      <a:pt x="448" y="116"/>
                    </a:lnTo>
                    <a:lnTo>
                      <a:pt x="414" y="135"/>
                    </a:lnTo>
                    <a:lnTo>
                      <a:pt x="383" y="155"/>
                    </a:lnTo>
                    <a:lnTo>
                      <a:pt x="352" y="178"/>
                    </a:lnTo>
                    <a:lnTo>
                      <a:pt x="321" y="202"/>
                    </a:lnTo>
                    <a:lnTo>
                      <a:pt x="293" y="229"/>
                    </a:lnTo>
                    <a:lnTo>
                      <a:pt x="265" y="256"/>
                    </a:lnTo>
                    <a:lnTo>
                      <a:pt x="238" y="286"/>
                    </a:lnTo>
                    <a:lnTo>
                      <a:pt x="213" y="318"/>
                    </a:lnTo>
                    <a:lnTo>
                      <a:pt x="188" y="351"/>
                    </a:lnTo>
                    <a:lnTo>
                      <a:pt x="165" y="387"/>
                    </a:lnTo>
                    <a:lnTo>
                      <a:pt x="142" y="424"/>
                    </a:lnTo>
                    <a:lnTo>
                      <a:pt x="121" y="463"/>
                    </a:lnTo>
                    <a:lnTo>
                      <a:pt x="101" y="504"/>
                    </a:lnTo>
                    <a:lnTo>
                      <a:pt x="81" y="547"/>
                    </a:lnTo>
                    <a:lnTo>
                      <a:pt x="63" y="592"/>
                    </a:lnTo>
                    <a:lnTo>
                      <a:pt x="45" y="640"/>
                    </a:lnTo>
                    <a:lnTo>
                      <a:pt x="30" y="689"/>
                    </a:lnTo>
                    <a:lnTo>
                      <a:pt x="14" y="740"/>
                    </a:lnTo>
                    <a:lnTo>
                      <a:pt x="0" y="794"/>
                    </a:lnTo>
                    <a:close/>
                  </a:path>
                </a:pathLst>
              </a:custGeom>
              <a:solidFill>
                <a:srgbClr val="424242"/>
              </a:solidFill>
              <a:ln w="9525">
                <a:noFill/>
                <a:round/>
                <a:headEnd/>
                <a:tailEnd/>
              </a:ln>
            </p:spPr>
            <p:txBody>
              <a:bodyPr/>
              <a:lstStyle/>
              <a:p>
                <a:endParaRPr lang="ru-RU"/>
              </a:p>
            </p:txBody>
          </p:sp>
          <p:sp>
            <p:nvSpPr>
              <p:cNvPr id="14852" name="Freeform 25"/>
              <p:cNvSpPr>
                <a:spLocks/>
              </p:cNvSpPr>
              <p:nvPr/>
            </p:nvSpPr>
            <p:spPr bwMode="auto">
              <a:xfrm>
                <a:off x="5091" y="525"/>
                <a:ext cx="287" cy="4"/>
              </a:xfrm>
              <a:custGeom>
                <a:avLst/>
                <a:gdLst>
                  <a:gd name="T0" fmla="*/ 0 w 1725"/>
                  <a:gd name="T1" fmla="*/ 0 h 21"/>
                  <a:gd name="T2" fmla="*/ 0 w 1725"/>
                  <a:gd name="T3" fmla="*/ 0 h 21"/>
                  <a:gd name="T4" fmla="*/ 0 w 1725"/>
                  <a:gd name="T5" fmla="*/ 0 h 21"/>
                  <a:gd name="T6" fmla="*/ 0 w 1725"/>
                  <a:gd name="T7" fmla="*/ 0 h 21"/>
                  <a:gd name="T8" fmla="*/ 0 w 1725"/>
                  <a:gd name="T9" fmla="*/ 0 h 21"/>
                  <a:gd name="T10" fmla="*/ 0 w 1725"/>
                  <a:gd name="T11" fmla="*/ 0 h 21"/>
                  <a:gd name="T12" fmla="*/ 0 w 1725"/>
                  <a:gd name="T13" fmla="*/ 0 h 21"/>
                  <a:gd name="T14" fmla="*/ 0 w 1725"/>
                  <a:gd name="T15" fmla="*/ 0 h 21"/>
                  <a:gd name="T16" fmla="*/ 0 w 1725"/>
                  <a:gd name="T17" fmla="*/ 0 h 21"/>
                  <a:gd name="T18" fmla="*/ 0 w 1725"/>
                  <a:gd name="T19" fmla="*/ 0 h 21"/>
                  <a:gd name="T20" fmla="*/ 0 w 1725"/>
                  <a:gd name="T21" fmla="*/ 0 h 21"/>
                  <a:gd name="T22" fmla="*/ 0 w 1725"/>
                  <a:gd name="T23" fmla="*/ 0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25"/>
                  <a:gd name="T37" fmla="*/ 0 h 21"/>
                  <a:gd name="T38" fmla="*/ 1725 w 1725"/>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25" h="21">
                    <a:moveTo>
                      <a:pt x="1713" y="5"/>
                    </a:moveTo>
                    <a:lnTo>
                      <a:pt x="1719" y="0"/>
                    </a:lnTo>
                    <a:lnTo>
                      <a:pt x="0" y="11"/>
                    </a:lnTo>
                    <a:lnTo>
                      <a:pt x="0" y="21"/>
                    </a:lnTo>
                    <a:lnTo>
                      <a:pt x="1719" y="10"/>
                    </a:lnTo>
                    <a:lnTo>
                      <a:pt x="1725" y="5"/>
                    </a:lnTo>
                    <a:lnTo>
                      <a:pt x="1719" y="10"/>
                    </a:lnTo>
                    <a:lnTo>
                      <a:pt x="1722" y="8"/>
                    </a:lnTo>
                    <a:lnTo>
                      <a:pt x="1725" y="5"/>
                    </a:lnTo>
                    <a:lnTo>
                      <a:pt x="1722" y="2"/>
                    </a:lnTo>
                    <a:lnTo>
                      <a:pt x="1719" y="0"/>
                    </a:lnTo>
                    <a:lnTo>
                      <a:pt x="1713" y="5"/>
                    </a:lnTo>
                    <a:close/>
                  </a:path>
                </a:pathLst>
              </a:custGeom>
              <a:solidFill>
                <a:srgbClr val="000000"/>
              </a:solidFill>
              <a:ln w="9525">
                <a:noFill/>
                <a:round/>
                <a:headEnd/>
                <a:tailEnd/>
              </a:ln>
            </p:spPr>
            <p:txBody>
              <a:bodyPr/>
              <a:lstStyle/>
              <a:p>
                <a:endParaRPr lang="ru-RU"/>
              </a:p>
            </p:txBody>
          </p:sp>
          <p:sp>
            <p:nvSpPr>
              <p:cNvPr id="14853" name="Freeform 26"/>
              <p:cNvSpPr>
                <a:spLocks/>
              </p:cNvSpPr>
              <p:nvPr/>
            </p:nvSpPr>
            <p:spPr bwMode="auto">
              <a:xfrm>
                <a:off x="5252" y="368"/>
                <a:ext cx="126" cy="158"/>
              </a:xfrm>
              <a:custGeom>
                <a:avLst/>
                <a:gdLst>
                  <a:gd name="T0" fmla="*/ 0 w 753"/>
                  <a:gd name="T1" fmla="*/ 0 h 788"/>
                  <a:gd name="T2" fmla="*/ 0 w 753"/>
                  <a:gd name="T3" fmla="*/ 0 h 788"/>
                  <a:gd name="T4" fmla="*/ 0 w 753"/>
                  <a:gd name="T5" fmla="*/ 0 h 788"/>
                  <a:gd name="T6" fmla="*/ 0 w 753"/>
                  <a:gd name="T7" fmla="*/ 0 h 788"/>
                  <a:gd name="T8" fmla="*/ 0 w 753"/>
                  <a:gd name="T9" fmla="*/ 0 h 788"/>
                  <a:gd name="T10" fmla="*/ 0 w 753"/>
                  <a:gd name="T11" fmla="*/ 0 h 788"/>
                  <a:gd name="T12" fmla="*/ 0 w 753"/>
                  <a:gd name="T13" fmla="*/ 0 h 788"/>
                  <a:gd name="T14" fmla="*/ 0 w 753"/>
                  <a:gd name="T15" fmla="*/ 0 h 788"/>
                  <a:gd name="T16" fmla="*/ 0 w 753"/>
                  <a:gd name="T17" fmla="*/ 0 h 788"/>
                  <a:gd name="T18" fmla="*/ 0 w 753"/>
                  <a:gd name="T19" fmla="*/ 0 h 788"/>
                  <a:gd name="T20" fmla="*/ 0 w 753"/>
                  <a:gd name="T21" fmla="*/ 0 h 788"/>
                  <a:gd name="T22" fmla="*/ 0 w 753"/>
                  <a:gd name="T23" fmla="*/ 0 h 788"/>
                  <a:gd name="T24" fmla="*/ 0 w 753"/>
                  <a:gd name="T25" fmla="*/ 0 h 788"/>
                  <a:gd name="T26" fmla="*/ 0 w 753"/>
                  <a:gd name="T27" fmla="*/ 0 h 788"/>
                  <a:gd name="T28" fmla="*/ 0 w 753"/>
                  <a:gd name="T29" fmla="*/ 0 h 788"/>
                  <a:gd name="T30" fmla="*/ 0 w 753"/>
                  <a:gd name="T31" fmla="*/ 0 h 788"/>
                  <a:gd name="T32" fmla="*/ 0 w 753"/>
                  <a:gd name="T33" fmla="*/ 0 h 788"/>
                  <a:gd name="T34" fmla="*/ 0 w 753"/>
                  <a:gd name="T35" fmla="*/ 0 h 788"/>
                  <a:gd name="T36" fmla="*/ 0 w 753"/>
                  <a:gd name="T37" fmla="*/ 0 h 788"/>
                  <a:gd name="T38" fmla="*/ 0 w 753"/>
                  <a:gd name="T39" fmla="*/ 0 h 788"/>
                  <a:gd name="T40" fmla="*/ 0 w 753"/>
                  <a:gd name="T41" fmla="*/ 0 h 788"/>
                  <a:gd name="T42" fmla="*/ 0 w 753"/>
                  <a:gd name="T43" fmla="*/ 0 h 788"/>
                  <a:gd name="T44" fmla="*/ 0 w 753"/>
                  <a:gd name="T45" fmla="*/ 0 h 788"/>
                  <a:gd name="T46" fmla="*/ 0 w 753"/>
                  <a:gd name="T47" fmla="*/ 0 h 788"/>
                  <a:gd name="T48" fmla="*/ 0 w 753"/>
                  <a:gd name="T49" fmla="*/ 0 h 788"/>
                  <a:gd name="T50" fmla="*/ 0 w 753"/>
                  <a:gd name="T51" fmla="*/ 0 h 788"/>
                  <a:gd name="T52" fmla="*/ 0 w 753"/>
                  <a:gd name="T53" fmla="*/ 0 h 788"/>
                  <a:gd name="T54" fmla="*/ 0 w 753"/>
                  <a:gd name="T55" fmla="*/ 0 h 788"/>
                  <a:gd name="T56" fmla="*/ 0 w 753"/>
                  <a:gd name="T57" fmla="*/ 0 h 788"/>
                  <a:gd name="T58" fmla="*/ 0 w 753"/>
                  <a:gd name="T59" fmla="*/ 0 h 788"/>
                  <a:gd name="T60" fmla="*/ 0 w 753"/>
                  <a:gd name="T61" fmla="*/ 0 h 788"/>
                  <a:gd name="T62" fmla="*/ 0 w 753"/>
                  <a:gd name="T63" fmla="*/ 0 h 788"/>
                  <a:gd name="T64" fmla="*/ 0 w 753"/>
                  <a:gd name="T65" fmla="*/ 0 h 788"/>
                  <a:gd name="T66" fmla="*/ 0 w 753"/>
                  <a:gd name="T67" fmla="*/ 0 h 788"/>
                  <a:gd name="T68" fmla="*/ 0 w 753"/>
                  <a:gd name="T69" fmla="*/ 0 h 788"/>
                  <a:gd name="T70" fmla="*/ 0 w 753"/>
                  <a:gd name="T71" fmla="*/ 0 h 7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53"/>
                  <a:gd name="T109" fmla="*/ 0 h 788"/>
                  <a:gd name="T110" fmla="*/ 753 w 753"/>
                  <a:gd name="T111" fmla="*/ 788 h 78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53" h="788">
                    <a:moveTo>
                      <a:pt x="5" y="10"/>
                    </a:moveTo>
                    <a:lnTo>
                      <a:pt x="5" y="10"/>
                    </a:lnTo>
                    <a:lnTo>
                      <a:pt x="48" y="11"/>
                    </a:lnTo>
                    <a:lnTo>
                      <a:pt x="91" y="15"/>
                    </a:lnTo>
                    <a:lnTo>
                      <a:pt x="131" y="19"/>
                    </a:lnTo>
                    <a:lnTo>
                      <a:pt x="171" y="25"/>
                    </a:lnTo>
                    <a:lnTo>
                      <a:pt x="209" y="33"/>
                    </a:lnTo>
                    <a:lnTo>
                      <a:pt x="246" y="43"/>
                    </a:lnTo>
                    <a:lnTo>
                      <a:pt x="282" y="55"/>
                    </a:lnTo>
                    <a:lnTo>
                      <a:pt x="317" y="69"/>
                    </a:lnTo>
                    <a:lnTo>
                      <a:pt x="350" y="84"/>
                    </a:lnTo>
                    <a:lnTo>
                      <a:pt x="381" y="101"/>
                    </a:lnTo>
                    <a:lnTo>
                      <a:pt x="412" y="120"/>
                    </a:lnTo>
                    <a:lnTo>
                      <a:pt x="441" y="139"/>
                    </a:lnTo>
                    <a:lnTo>
                      <a:pt x="468" y="159"/>
                    </a:lnTo>
                    <a:lnTo>
                      <a:pt x="496" y="182"/>
                    </a:lnTo>
                    <a:lnTo>
                      <a:pt x="521" y="206"/>
                    </a:lnTo>
                    <a:lnTo>
                      <a:pt x="544" y="232"/>
                    </a:lnTo>
                    <a:lnTo>
                      <a:pt x="567" y="259"/>
                    </a:lnTo>
                    <a:lnTo>
                      <a:pt x="588" y="286"/>
                    </a:lnTo>
                    <a:lnTo>
                      <a:pt x="608" y="316"/>
                    </a:lnTo>
                    <a:lnTo>
                      <a:pt x="627" y="346"/>
                    </a:lnTo>
                    <a:lnTo>
                      <a:pt x="644" y="378"/>
                    </a:lnTo>
                    <a:lnTo>
                      <a:pt x="659" y="410"/>
                    </a:lnTo>
                    <a:lnTo>
                      <a:pt x="674" y="444"/>
                    </a:lnTo>
                    <a:lnTo>
                      <a:pt x="687" y="478"/>
                    </a:lnTo>
                    <a:lnTo>
                      <a:pt x="699" y="514"/>
                    </a:lnTo>
                    <a:lnTo>
                      <a:pt x="708" y="551"/>
                    </a:lnTo>
                    <a:lnTo>
                      <a:pt x="717" y="589"/>
                    </a:lnTo>
                    <a:lnTo>
                      <a:pt x="724" y="627"/>
                    </a:lnTo>
                    <a:lnTo>
                      <a:pt x="731" y="666"/>
                    </a:lnTo>
                    <a:lnTo>
                      <a:pt x="736" y="705"/>
                    </a:lnTo>
                    <a:lnTo>
                      <a:pt x="738" y="746"/>
                    </a:lnTo>
                    <a:lnTo>
                      <a:pt x="741" y="788"/>
                    </a:lnTo>
                    <a:lnTo>
                      <a:pt x="753" y="788"/>
                    </a:lnTo>
                    <a:lnTo>
                      <a:pt x="750" y="746"/>
                    </a:lnTo>
                    <a:lnTo>
                      <a:pt x="748" y="705"/>
                    </a:lnTo>
                    <a:lnTo>
                      <a:pt x="743" y="664"/>
                    </a:lnTo>
                    <a:lnTo>
                      <a:pt x="736" y="625"/>
                    </a:lnTo>
                    <a:lnTo>
                      <a:pt x="729" y="587"/>
                    </a:lnTo>
                    <a:lnTo>
                      <a:pt x="719" y="549"/>
                    </a:lnTo>
                    <a:lnTo>
                      <a:pt x="709" y="512"/>
                    </a:lnTo>
                    <a:lnTo>
                      <a:pt x="697" y="476"/>
                    </a:lnTo>
                    <a:lnTo>
                      <a:pt x="684" y="440"/>
                    </a:lnTo>
                    <a:lnTo>
                      <a:pt x="668" y="406"/>
                    </a:lnTo>
                    <a:lnTo>
                      <a:pt x="653" y="374"/>
                    </a:lnTo>
                    <a:lnTo>
                      <a:pt x="637" y="342"/>
                    </a:lnTo>
                    <a:lnTo>
                      <a:pt x="618" y="311"/>
                    </a:lnTo>
                    <a:lnTo>
                      <a:pt x="597" y="282"/>
                    </a:lnTo>
                    <a:lnTo>
                      <a:pt x="576" y="253"/>
                    </a:lnTo>
                    <a:lnTo>
                      <a:pt x="554" y="226"/>
                    </a:lnTo>
                    <a:lnTo>
                      <a:pt x="528" y="200"/>
                    </a:lnTo>
                    <a:lnTo>
                      <a:pt x="503" y="176"/>
                    </a:lnTo>
                    <a:lnTo>
                      <a:pt x="476" y="153"/>
                    </a:lnTo>
                    <a:lnTo>
                      <a:pt x="448" y="131"/>
                    </a:lnTo>
                    <a:lnTo>
                      <a:pt x="419" y="111"/>
                    </a:lnTo>
                    <a:lnTo>
                      <a:pt x="388" y="93"/>
                    </a:lnTo>
                    <a:lnTo>
                      <a:pt x="355" y="76"/>
                    </a:lnTo>
                    <a:lnTo>
                      <a:pt x="322" y="60"/>
                    </a:lnTo>
                    <a:lnTo>
                      <a:pt x="286" y="47"/>
                    </a:lnTo>
                    <a:lnTo>
                      <a:pt x="251" y="35"/>
                    </a:lnTo>
                    <a:lnTo>
                      <a:pt x="212" y="25"/>
                    </a:lnTo>
                    <a:lnTo>
                      <a:pt x="174" y="17"/>
                    </a:lnTo>
                    <a:lnTo>
                      <a:pt x="134" y="8"/>
                    </a:lnTo>
                    <a:lnTo>
                      <a:pt x="91" y="4"/>
                    </a:lnTo>
                    <a:lnTo>
                      <a:pt x="48" y="1"/>
                    </a:lnTo>
                    <a:lnTo>
                      <a:pt x="5" y="0"/>
                    </a:lnTo>
                    <a:lnTo>
                      <a:pt x="1" y="2"/>
                    </a:lnTo>
                    <a:lnTo>
                      <a:pt x="0" y="5"/>
                    </a:lnTo>
                    <a:lnTo>
                      <a:pt x="1" y="8"/>
                    </a:lnTo>
                    <a:lnTo>
                      <a:pt x="5" y="10"/>
                    </a:lnTo>
                    <a:close/>
                  </a:path>
                </a:pathLst>
              </a:custGeom>
              <a:solidFill>
                <a:srgbClr val="000000"/>
              </a:solidFill>
              <a:ln w="9525">
                <a:noFill/>
                <a:round/>
                <a:headEnd/>
                <a:tailEnd/>
              </a:ln>
            </p:spPr>
            <p:txBody>
              <a:bodyPr/>
              <a:lstStyle/>
              <a:p>
                <a:endParaRPr lang="ru-RU"/>
              </a:p>
            </p:txBody>
          </p:sp>
          <p:sp>
            <p:nvSpPr>
              <p:cNvPr id="14854" name="Freeform 27"/>
              <p:cNvSpPr>
                <a:spLocks/>
              </p:cNvSpPr>
              <p:nvPr/>
            </p:nvSpPr>
            <p:spPr bwMode="auto">
              <a:xfrm>
                <a:off x="5090" y="368"/>
                <a:ext cx="163" cy="161"/>
              </a:xfrm>
              <a:custGeom>
                <a:avLst/>
                <a:gdLst>
                  <a:gd name="T0" fmla="*/ 0 w 983"/>
                  <a:gd name="T1" fmla="*/ 0 h 804"/>
                  <a:gd name="T2" fmla="*/ 0 w 983"/>
                  <a:gd name="T3" fmla="*/ 0 h 804"/>
                  <a:gd name="T4" fmla="*/ 0 w 983"/>
                  <a:gd name="T5" fmla="*/ 0 h 804"/>
                  <a:gd name="T6" fmla="*/ 0 w 983"/>
                  <a:gd name="T7" fmla="*/ 0 h 804"/>
                  <a:gd name="T8" fmla="*/ 0 w 983"/>
                  <a:gd name="T9" fmla="*/ 0 h 804"/>
                  <a:gd name="T10" fmla="*/ 0 w 983"/>
                  <a:gd name="T11" fmla="*/ 0 h 804"/>
                  <a:gd name="T12" fmla="*/ 0 w 983"/>
                  <a:gd name="T13" fmla="*/ 0 h 804"/>
                  <a:gd name="T14" fmla="*/ 0 w 983"/>
                  <a:gd name="T15" fmla="*/ 0 h 804"/>
                  <a:gd name="T16" fmla="*/ 0 w 983"/>
                  <a:gd name="T17" fmla="*/ 0 h 804"/>
                  <a:gd name="T18" fmla="*/ 0 w 983"/>
                  <a:gd name="T19" fmla="*/ 0 h 804"/>
                  <a:gd name="T20" fmla="*/ 0 w 983"/>
                  <a:gd name="T21" fmla="*/ 0 h 804"/>
                  <a:gd name="T22" fmla="*/ 0 w 983"/>
                  <a:gd name="T23" fmla="*/ 0 h 804"/>
                  <a:gd name="T24" fmla="*/ 0 w 983"/>
                  <a:gd name="T25" fmla="*/ 0 h 804"/>
                  <a:gd name="T26" fmla="*/ 0 w 983"/>
                  <a:gd name="T27" fmla="*/ 0 h 804"/>
                  <a:gd name="T28" fmla="*/ 0 w 983"/>
                  <a:gd name="T29" fmla="*/ 0 h 804"/>
                  <a:gd name="T30" fmla="*/ 0 w 983"/>
                  <a:gd name="T31" fmla="*/ 0 h 804"/>
                  <a:gd name="T32" fmla="*/ 0 w 983"/>
                  <a:gd name="T33" fmla="*/ 0 h 804"/>
                  <a:gd name="T34" fmla="*/ 0 w 983"/>
                  <a:gd name="T35" fmla="*/ 0 h 804"/>
                  <a:gd name="T36" fmla="*/ 0 w 983"/>
                  <a:gd name="T37" fmla="*/ 0 h 804"/>
                  <a:gd name="T38" fmla="*/ 0 w 983"/>
                  <a:gd name="T39" fmla="*/ 0 h 804"/>
                  <a:gd name="T40" fmla="*/ 0 w 983"/>
                  <a:gd name="T41" fmla="*/ 0 h 804"/>
                  <a:gd name="T42" fmla="*/ 0 w 983"/>
                  <a:gd name="T43" fmla="*/ 0 h 804"/>
                  <a:gd name="T44" fmla="*/ 0 w 983"/>
                  <a:gd name="T45" fmla="*/ 0 h 804"/>
                  <a:gd name="T46" fmla="*/ 0 w 983"/>
                  <a:gd name="T47" fmla="*/ 0 h 804"/>
                  <a:gd name="T48" fmla="*/ 0 w 983"/>
                  <a:gd name="T49" fmla="*/ 0 h 804"/>
                  <a:gd name="T50" fmla="*/ 0 w 983"/>
                  <a:gd name="T51" fmla="*/ 0 h 804"/>
                  <a:gd name="T52" fmla="*/ 0 w 983"/>
                  <a:gd name="T53" fmla="*/ 0 h 804"/>
                  <a:gd name="T54" fmla="*/ 0 w 983"/>
                  <a:gd name="T55" fmla="*/ 0 h 804"/>
                  <a:gd name="T56" fmla="*/ 0 w 983"/>
                  <a:gd name="T57" fmla="*/ 0 h 804"/>
                  <a:gd name="T58" fmla="*/ 0 w 983"/>
                  <a:gd name="T59" fmla="*/ 0 h 804"/>
                  <a:gd name="T60" fmla="*/ 0 w 983"/>
                  <a:gd name="T61" fmla="*/ 0 h 804"/>
                  <a:gd name="T62" fmla="*/ 0 w 983"/>
                  <a:gd name="T63" fmla="*/ 0 h 804"/>
                  <a:gd name="T64" fmla="*/ 0 w 983"/>
                  <a:gd name="T65" fmla="*/ 0 h 804"/>
                  <a:gd name="T66" fmla="*/ 0 w 983"/>
                  <a:gd name="T67" fmla="*/ 0 h 804"/>
                  <a:gd name="T68" fmla="*/ 0 w 983"/>
                  <a:gd name="T69" fmla="*/ 0 h 804"/>
                  <a:gd name="T70" fmla="*/ 0 w 983"/>
                  <a:gd name="T71" fmla="*/ 0 h 804"/>
                  <a:gd name="T72" fmla="*/ 0 w 983"/>
                  <a:gd name="T73" fmla="*/ 0 h 80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83"/>
                  <a:gd name="T112" fmla="*/ 0 h 804"/>
                  <a:gd name="T113" fmla="*/ 983 w 983"/>
                  <a:gd name="T114" fmla="*/ 804 h 80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83" h="804">
                    <a:moveTo>
                      <a:pt x="6" y="794"/>
                    </a:moveTo>
                    <a:lnTo>
                      <a:pt x="12" y="800"/>
                    </a:lnTo>
                    <a:lnTo>
                      <a:pt x="25" y="746"/>
                    </a:lnTo>
                    <a:lnTo>
                      <a:pt x="41" y="695"/>
                    </a:lnTo>
                    <a:lnTo>
                      <a:pt x="56" y="646"/>
                    </a:lnTo>
                    <a:lnTo>
                      <a:pt x="74" y="598"/>
                    </a:lnTo>
                    <a:lnTo>
                      <a:pt x="91" y="554"/>
                    </a:lnTo>
                    <a:lnTo>
                      <a:pt x="112" y="511"/>
                    </a:lnTo>
                    <a:lnTo>
                      <a:pt x="132" y="470"/>
                    </a:lnTo>
                    <a:lnTo>
                      <a:pt x="153" y="431"/>
                    </a:lnTo>
                    <a:lnTo>
                      <a:pt x="176" y="394"/>
                    </a:lnTo>
                    <a:lnTo>
                      <a:pt x="199" y="358"/>
                    </a:lnTo>
                    <a:lnTo>
                      <a:pt x="224" y="326"/>
                    </a:lnTo>
                    <a:lnTo>
                      <a:pt x="249" y="294"/>
                    </a:lnTo>
                    <a:lnTo>
                      <a:pt x="276" y="265"/>
                    </a:lnTo>
                    <a:lnTo>
                      <a:pt x="302" y="237"/>
                    </a:lnTo>
                    <a:lnTo>
                      <a:pt x="331" y="210"/>
                    </a:lnTo>
                    <a:lnTo>
                      <a:pt x="361" y="186"/>
                    </a:lnTo>
                    <a:lnTo>
                      <a:pt x="392" y="165"/>
                    </a:lnTo>
                    <a:lnTo>
                      <a:pt x="424" y="144"/>
                    </a:lnTo>
                    <a:lnTo>
                      <a:pt x="457" y="125"/>
                    </a:lnTo>
                    <a:lnTo>
                      <a:pt x="490" y="106"/>
                    </a:lnTo>
                    <a:lnTo>
                      <a:pt x="525" y="91"/>
                    </a:lnTo>
                    <a:lnTo>
                      <a:pt x="561" y="76"/>
                    </a:lnTo>
                    <a:lnTo>
                      <a:pt x="599" y="62"/>
                    </a:lnTo>
                    <a:lnTo>
                      <a:pt x="636" y="51"/>
                    </a:lnTo>
                    <a:lnTo>
                      <a:pt x="676" y="41"/>
                    </a:lnTo>
                    <a:lnTo>
                      <a:pt x="716" y="34"/>
                    </a:lnTo>
                    <a:lnTo>
                      <a:pt x="758" y="27"/>
                    </a:lnTo>
                    <a:lnTo>
                      <a:pt x="802" y="21"/>
                    </a:lnTo>
                    <a:lnTo>
                      <a:pt x="844" y="17"/>
                    </a:lnTo>
                    <a:lnTo>
                      <a:pt x="889" y="13"/>
                    </a:lnTo>
                    <a:lnTo>
                      <a:pt x="935" y="11"/>
                    </a:lnTo>
                    <a:lnTo>
                      <a:pt x="983" y="10"/>
                    </a:lnTo>
                    <a:lnTo>
                      <a:pt x="983" y="0"/>
                    </a:lnTo>
                    <a:lnTo>
                      <a:pt x="935" y="1"/>
                    </a:lnTo>
                    <a:lnTo>
                      <a:pt x="889" y="2"/>
                    </a:lnTo>
                    <a:lnTo>
                      <a:pt x="844" y="6"/>
                    </a:lnTo>
                    <a:lnTo>
                      <a:pt x="799" y="10"/>
                    </a:lnTo>
                    <a:lnTo>
                      <a:pt x="755" y="17"/>
                    </a:lnTo>
                    <a:lnTo>
                      <a:pt x="714" y="24"/>
                    </a:lnTo>
                    <a:lnTo>
                      <a:pt x="674" y="33"/>
                    </a:lnTo>
                    <a:lnTo>
                      <a:pt x="633" y="43"/>
                    </a:lnTo>
                    <a:lnTo>
                      <a:pt x="594" y="54"/>
                    </a:lnTo>
                    <a:lnTo>
                      <a:pt x="557" y="68"/>
                    </a:lnTo>
                    <a:lnTo>
                      <a:pt x="520" y="83"/>
                    </a:lnTo>
                    <a:lnTo>
                      <a:pt x="486" y="98"/>
                    </a:lnTo>
                    <a:lnTo>
                      <a:pt x="450" y="117"/>
                    </a:lnTo>
                    <a:lnTo>
                      <a:pt x="417" y="136"/>
                    </a:lnTo>
                    <a:lnTo>
                      <a:pt x="385" y="156"/>
                    </a:lnTo>
                    <a:lnTo>
                      <a:pt x="354" y="180"/>
                    </a:lnTo>
                    <a:lnTo>
                      <a:pt x="323" y="204"/>
                    </a:lnTo>
                    <a:lnTo>
                      <a:pt x="295" y="231"/>
                    </a:lnTo>
                    <a:lnTo>
                      <a:pt x="267" y="258"/>
                    </a:lnTo>
                    <a:lnTo>
                      <a:pt x="239" y="288"/>
                    </a:lnTo>
                    <a:lnTo>
                      <a:pt x="215" y="320"/>
                    </a:lnTo>
                    <a:lnTo>
                      <a:pt x="190" y="354"/>
                    </a:lnTo>
                    <a:lnTo>
                      <a:pt x="166" y="390"/>
                    </a:lnTo>
                    <a:lnTo>
                      <a:pt x="144" y="427"/>
                    </a:lnTo>
                    <a:lnTo>
                      <a:pt x="122" y="466"/>
                    </a:lnTo>
                    <a:lnTo>
                      <a:pt x="102" y="507"/>
                    </a:lnTo>
                    <a:lnTo>
                      <a:pt x="82" y="550"/>
                    </a:lnTo>
                    <a:lnTo>
                      <a:pt x="64" y="596"/>
                    </a:lnTo>
                    <a:lnTo>
                      <a:pt x="47" y="644"/>
                    </a:lnTo>
                    <a:lnTo>
                      <a:pt x="31" y="693"/>
                    </a:lnTo>
                    <a:lnTo>
                      <a:pt x="16" y="744"/>
                    </a:lnTo>
                    <a:lnTo>
                      <a:pt x="0" y="798"/>
                    </a:lnTo>
                    <a:lnTo>
                      <a:pt x="6" y="804"/>
                    </a:lnTo>
                    <a:lnTo>
                      <a:pt x="0" y="798"/>
                    </a:lnTo>
                    <a:lnTo>
                      <a:pt x="2" y="802"/>
                    </a:lnTo>
                    <a:lnTo>
                      <a:pt x="5" y="803"/>
                    </a:lnTo>
                    <a:lnTo>
                      <a:pt x="10" y="803"/>
                    </a:lnTo>
                    <a:lnTo>
                      <a:pt x="12" y="800"/>
                    </a:lnTo>
                    <a:lnTo>
                      <a:pt x="6" y="794"/>
                    </a:lnTo>
                    <a:close/>
                  </a:path>
                </a:pathLst>
              </a:custGeom>
              <a:solidFill>
                <a:srgbClr val="000000"/>
              </a:solidFill>
              <a:ln w="9525">
                <a:noFill/>
                <a:round/>
                <a:headEnd/>
                <a:tailEnd/>
              </a:ln>
            </p:spPr>
            <p:txBody>
              <a:bodyPr/>
              <a:lstStyle/>
              <a:p>
                <a:endParaRPr lang="ru-RU"/>
              </a:p>
            </p:txBody>
          </p:sp>
          <p:sp>
            <p:nvSpPr>
              <p:cNvPr id="14855" name="Freeform 28"/>
              <p:cNvSpPr>
                <a:spLocks/>
              </p:cNvSpPr>
              <p:nvPr/>
            </p:nvSpPr>
            <p:spPr bwMode="auto">
              <a:xfrm>
                <a:off x="4010" y="147"/>
                <a:ext cx="1533" cy="389"/>
              </a:xfrm>
              <a:custGeom>
                <a:avLst/>
                <a:gdLst>
                  <a:gd name="T0" fmla="*/ 0 w 9202"/>
                  <a:gd name="T1" fmla="*/ 0 h 1944"/>
                  <a:gd name="T2" fmla="*/ 0 w 9202"/>
                  <a:gd name="T3" fmla="*/ 0 h 1944"/>
                  <a:gd name="T4" fmla="*/ 0 w 9202"/>
                  <a:gd name="T5" fmla="*/ 0 h 1944"/>
                  <a:gd name="T6" fmla="*/ 0 w 9202"/>
                  <a:gd name="T7" fmla="*/ 0 h 1944"/>
                  <a:gd name="T8" fmla="*/ 0 w 9202"/>
                  <a:gd name="T9" fmla="*/ 0 h 1944"/>
                  <a:gd name="T10" fmla="*/ 0 w 9202"/>
                  <a:gd name="T11" fmla="*/ 0 h 1944"/>
                  <a:gd name="T12" fmla="*/ 0 w 9202"/>
                  <a:gd name="T13" fmla="*/ 0 h 1944"/>
                  <a:gd name="T14" fmla="*/ 0 w 9202"/>
                  <a:gd name="T15" fmla="*/ 0 h 1944"/>
                  <a:gd name="T16" fmla="*/ 0 w 9202"/>
                  <a:gd name="T17" fmla="*/ 0 h 1944"/>
                  <a:gd name="T18" fmla="*/ 0 w 9202"/>
                  <a:gd name="T19" fmla="*/ 0 h 1944"/>
                  <a:gd name="T20" fmla="*/ 0 w 9202"/>
                  <a:gd name="T21" fmla="*/ 0 h 1944"/>
                  <a:gd name="T22" fmla="*/ 0 w 9202"/>
                  <a:gd name="T23" fmla="*/ 0 h 1944"/>
                  <a:gd name="T24" fmla="*/ 0 w 9202"/>
                  <a:gd name="T25" fmla="*/ 0 h 1944"/>
                  <a:gd name="T26" fmla="*/ 0 w 9202"/>
                  <a:gd name="T27" fmla="*/ 0 h 1944"/>
                  <a:gd name="T28" fmla="*/ 0 w 9202"/>
                  <a:gd name="T29" fmla="*/ 0 h 1944"/>
                  <a:gd name="T30" fmla="*/ 0 w 9202"/>
                  <a:gd name="T31" fmla="*/ 0 h 1944"/>
                  <a:gd name="T32" fmla="*/ 0 w 9202"/>
                  <a:gd name="T33" fmla="*/ 0 h 1944"/>
                  <a:gd name="T34" fmla="*/ 0 w 9202"/>
                  <a:gd name="T35" fmla="*/ 0 h 1944"/>
                  <a:gd name="T36" fmla="*/ 0 w 9202"/>
                  <a:gd name="T37" fmla="*/ 0 h 1944"/>
                  <a:gd name="T38" fmla="*/ 0 w 9202"/>
                  <a:gd name="T39" fmla="*/ 0 h 1944"/>
                  <a:gd name="T40" fmla="*/ 0 w 9202"/>
                  <a:gd name="T41" fmla="*/ 0 h 1944"/>
                  <a:gd name="T42" fmla="*/ 0 w 9202"/>
                  <a:gd name="T43" fmla="*/ 0 h 1944"/>
                  <a:gd name="T44" fmla="*/ 0 w 9202"/>
                  <a:gd name="T45" fmla="*/ 0 h 1944"/>
                  <a:gd name="T46" fmla="*/ 0 w 9202"/>
                  <a:gd name="T47" fmla="*/ 0 h 1944"/>
                  <a:gd name="T48" fmla="*/ 0 w 9202"/>
                  <a:gd name="T49" fmla="*/ 0 h 1944"/>
                  <a:gd name="T50" fmla="*/ 0 w 9202"/>
                  <a:gd name="T51" fmla="*/ 0 h 1944"/>
                  <a:gd name="T52" fmla="*/ 0 w 9202"/>
                  <a:gd name="T53" fmla="*/ 0 h 1944"/>
                  <a:gd name="T54" fmla="*/ 0 w 9202"/>
                  <a:gd name="T55" fmla="*/ 0 h 1944"/>
                  <a:gd name="T56" fmla="*/ 0 w 9202"/>
                  <a:gd name="T57" fmla="*/ 0 h 1944"/>
                  <a:gd name="T58" fmla="*/ 0 w 9202"/>
                  <a:gd name="T59" fmla="*/ 0 h 1944"/>
                  <a:gd name="T60" fmla="*/ 0 w 9202"/>
                  <a:gd name="T61" fmla="*/ 0 h 1944"/>
                  <a:gd name="T62" fmla="*/ 0 w 9202"/>
                  <a:gd name="T63" fmla="*/ 0 h 1944"/>
                  <a:gd name="T64" fmla="*/ 0 w 9202"/>
                  <a:gd name="T65" fmla="*/ 0 h 1944"/>
                  <a:gd name="T66" fmla="*/ 0 w 9202"/>
                  <a:gd name="T67" fmla="*/ 0 h 1944"/>
                  <a:gd name="T68" fmla="*/ 0 w 9202"/>
                  <a:gd name="T69" fmla="*/ 0 h 1944"/>
                  <a:gd name="T70" fmla="*/ 0 w 9202"/>
                  <a:gd name="T71" fmla="*/ 0 h 1944"/>
                  <a:gd name="T72" fmla="*/ 0 w 9202"/>
                  <a:gd name="T73" fmla="*/ 0 h 1944"/>
                  <a:gd name="T74" fmla="*/ 0 w 9202"/>
                  <a:gd name="T75" fmla="*/ 0 h 1944"/>
                  <a:gd name="T76" fmla="*/ 0 w 9202"/>
                  <a:gd name="T77" fmla="*/ 0 h 1944"/>
                  <a:gd name="T78" fmla="*/ 0 w 9202"/>
                  <a:gd name="T79" fmla="*/ 0 h 1944"/>
                  <a:gd name="T80" fmla="*/ 0 w 9202"/>
                  <a:gd name="T81" fmla="*/ 0 h 1944"/>
                  <a:gd name="T82" fmla="*/ 0 w 9202"/>
                  <a:gd name="T83" fmla="*/ 0 h 1944"/>
                  <a:gd name="T84" fmla="*/ 0 w 9202"/>
                  <a:gd name="T85" fmla="*/ 0 h 1944"/>
                  <a:gd name="T86" fmla="*/ 0 w 9202"/>
                  <a:gd name="T87" fmla="*/ 0 h 1944"/>
                  <a:gd name="T88" fmla="*/ 0 w 9202"/>
                  <a:gd name="T89" fmla="*/ 0 h 1944"/>
                  <a:gd name="T90" fmla="*/ 0 w 9202"/>
                  <a:gd name="T91" fmla="*/ 0 h 1944"/>
                  <a:gd name="T92" fmla="*/ 0 w 9202"/>
                  <a:gd name="T93" fmla="*/ 0 h 1944"/>
                  <a:gd name="T94" fmla="*/ 0 w 9202"/>
                  <a:gd name="T95" fmla="*/ 0 h 1944"/>
                  <a:gd name="T96" fmla="*/ 0 w 9202"/>
                  <a:gd name="T97" fmla="*/ 0 h 1944"/>
                  <a:gd name="T98" fmla="*/ 0 w 9202"/>
                  <a:gd name="T99" fmla="*/ 0 h 1944"/>
                  <a:gd name="T100" fmla="*/ 0 w 9202"/>
                  <a:gd name="T101" fmla="*/ 0 h 1944"/>
                  <a:gd name="T102" fmla="*/ 0 w 9202"/>
                  <a:gd name="T103" fmla="*/ 0 h 1944"/>
                  <a:gd name="T104" fmla="*/ 0 w 9202"/>
                  <a:gd name="T105" fmla="*/ 0 h 1944"/>
                  <a:gd name="T106" fmla="*/ 0 w 9202"/>
                  <a:gd name="T107" fmla="*/ 0 h 1944"/>
                  <a:gd name="T108" fmla="*/ 0 w 9202"/>
                  <a:gd name="T109" fmla="*/ 0 h 1944"/>
                  <a:gd name="T110" fmla="*/ 0 w 9202"/>
                  <a:gd name="T111" fmla="*/ 0 h 1944"/>
                  <a:gd name="T112" fmla="*/ 0 w 9202"/>
                  <a:gd name="T113" fmla="*/ 0 h 1944"/>
                  <a:gd name="T114" fmla="*/ 0 w 9202"/>
                  <a:gd name="T115" fmla="*/ 0 h 1944"/>
                  <a:gd name="T116" fmla="*/ 0 w 9202"/>
                  <a:gd name="T117" fmla="*/ 0 h 1944"/>
                  <a:gd name="T118" fmla="*/ 0 w 9202"/>
                  <a:gd name="T119" fmla="*/ 0 h 19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202"/>
                  <a:gd name="T181" fmla="*/ 0 h 1944"/>
                  <a:gd name="T182" fmla="*/ 9202 w 9202"/>
                  <a:gd name="T183" fmla="*/ 1944 h 194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202" h="1944">
                    <a:moveTo>
                      <a:pt x="2797" y="1944"/>
                    </a:moveTo>
                    <a:lnTo>
                      <a:pt x="6492" y="1944"/>
                    </a:lnTo>
                    <a:lnTo>
                      <a:pt x="6503" y="1902"/>
                    </a:lnTo>
                    <a:lnTo>
                      <a:pt x="6515" y="1860"/>
                    </a:lnTo>
                    <a:lnTo>
                      <a:pt x="6527" y="1819"/>
                    </a:lnTo>
                    <a:lnTo>
                      <a:pt x="6540" y="1780"/>
                    </a:lnTo>
                    <a:lnTo>
                      <a:pt x="6554" y="1740"/>
                    </a:lnTo>
                    <a:lnTo>
                      <a:pt x="6568" y="1701"/>
                    </a:lnTo>
                    <a:lnTo>
                      <a:pt x="6584" y="1663"/>
                    </a:lnTo>
                    <a:lnTo>
                      <a:pt x="6600" y="1626"/>
                    </a:lnTo>
                    <a:lnTo>
                      <a:pt x="6618" y="1590"/>
                    </a:lnTo>
                    <a:lnTo>
                      <a:pt x="6637" y="1554"/>
                    </a:lnTo>
                    <a:lnTo>
                      <a:pt x="6656" y="1520"/>
                    </a:lnTo>
                    <a:lnTo>
                      <a:pt x="6677" y="1487"/>
                    </a:lnTo>
                    <a:lnTo>
                      <a:pt x="6699" y="1455"/>
                    </a:lnTo>
                    <a:lnTo>
                      <a:pt x="6723" y="1424"/>
                    </a:lnTo>
                    <a:lnTo>
                      <a:pt x="6749" y="1394"/>
                    </a:lnTo>
                    <a:lnTo>
                      <a:pt x="6776" y="1365"/>
                    </a:lnTo>
                    <a:lnTo>
                      <a:pt x="6805" y="1339"/>
                    </a:lnTo>
                    <a:lnTo>
                      <a:pt x="6834" y="1312"/>
                    </a:lnTo>
                    <a:lnTo>
                      <a:pt x="6868" y="1289"/>
                    </a:lnTo>
                    <a:lnTo>
                      <a:pt x="6901" y="1265"/>
                    </a:lnTo>
                    <a:lnTo>
                      <a:pt x="6937" y="1244"/>
                    </a:lnTo>
                    <a:lnTo>
                      <a:pt x="6975" y="1225"/>
                    </a:lnTo>
                    <a:lnTo>
                      <a:pt x="7014" y="1206"/>
                    </a:lnTo>
                    <a:lnTo>
                      <a:pt x="7057" y="1190"/>
                    </a:lnTo>
                    <a:lnTo>
                      <a:pt x="7101" y="1176"/>
                    </a:lnTo>
                    <a:lnTo>
                      <a:pt x="7148" y="1162"/>
                    </a:lnTo>
                    <a:lnTo>
                      <a:pt x="7197" y="1151"/>
                    </a:lnTo>
                    <a:lnTo>
                      <a:pt x="7247" y="1142"/>
                    </a:lnTo>
                    <a:lnTo>
                      <a:pt x="7302" y="1135"/>
                    </a:lnTo>
                    <a:lnTo>
                      <a:pt x="7359" y="1130"/>
                    </a:lnTo>
                    <a:lnTo>
                      <a:pt x="7418" y="1127"/>
                    </a:lnTo>
                    <a:lnTo>
                      <a:pt x="7479" y="1126"/>
                    </a:lnTo>
                    <a:lnTo>
                      <a:pt x="7529" y="1127"/>
                    </a:lnTo>
                    <a:lnTo>
                      <a:pt x="7578" y="1131"/>
                    </a:lnTo>
                    <a:lnTo>
                      <a:pt x="7623" y="1138"/>
                    </a:lnTo>
                    <a:lnTo>
                      <a:pt x="7666" y="1147"/>
                    </a:lnTo>
                    <a:lnTo>
                      <a:pt x="7708" y="1158"/>
                    </a:lnTo>
                    <a:lnTo>
                      <a:pt x="7747" y="1172"/>
                    </a:lnTo>
                    <a:lnTo>
                      <a:pt x="7785" y="1187"/>
                    </a:lnTo>
                    <a:lnTo>
                      <a:pt x="7820" y="1205"/>
                    </a:lnTo>
                    <a:lnTo>
                      <a:pt x="7853" y="1225"/>
                    </a:lnTo>
                    <a:lnTo>
                      <a:pt x="7884" y="1245"/>
                    </a:lnTo>
                    <a:lnTo>
                      <a:pt x="7914" y="1268"/>
                    </a:lnTo>
                    <a:lnTo>
                      <a:pt x="7942" y="1292"/>
                    </a:lnTo>
                    <a:lnTo>
                      <a:pt x="7968" y="1317"/>
                    </a:lnTo>
                    <a:lnTo>
                      <a:pt x="7992" y="1345"/>
                    </a:lnTo>
                    <a:lnTo>
                      <a:pt x="8014" y="1373"/>
                    </a:lnTo>
                    <a:lnTo>
                      <a:pt x="8036" y="1402"/>
                    </a:lnTo>
                    <a:lnTo>
                      <a:pt x="8054" y="1432"/>
                    </a:lnTo>
                    <a:lnTo>
                      <a:pt x="8072" y="1462"/>
                    </a:lnTo>
                    <a:lnTo>
                      <a:pt x="8089" y="1494"/>
                    </a:lnTo>
                    <a:lnTo>
                      <a:pt x="8104" y="1526"/>
                    </a:lnTo>
                    <a:lnTo>
                      <a:pt x="8117" y="1558"/>
                    </a:lnTo>
                    <a:lnTo>
                      <a:pt x="8129" y="1591"/>
                    </a:lnTo>
                    <a:lnTo>
                      <a:pt x="8140" y="1624"/>
                    </a:lnTo>
                    <a:lnTo>
                      <a:pt x="8149" y="1657"/>
                    </a:lnTo>
                    <a:lnTo>
                      <a:pt x="8157" y="1690"/>
                    </a:lnTo>
                    <a:lnTo>
                      <a:pt x="8163" y="1723"/>
                    </a:lnTo>
                    <a:lnTo>
                      <a:pt x="8169" y="1755"/>
                    </a:lnTo>
                    <a:lnTo>
                      <a:pt x="8174" y="1787"/>
                    </a:lnTo>
                    <a:lnTo>
                      <a:pt x="8178" y="1818"/>
                    </a:lnTo>
                    <a:lnTo>
                      <a:pt x="8180" y="1850"/>
                    </a:lnTo>
                    <a:lnTo>
                      <a:pt x="8181" y="1880"/>
                    </a:lnTo>
                    <a:lnTo>
                      <a:pt x="8181" y="1909"/>
                    </a:lnTo>
                    <a:lnTo>
                      <a:pt x="8891" y="1890"/>
                    </a:lnTo>
                    <a:lnTo>
                      <a:pt x="8923" y="1885"/>
                    </a:lnTo>
                    <a:lnTo>
                      <a:pt x="8949" y="1878"/>
                    </a:lnTo>
                    <a:lnTo>
                      <a:pt x="8969" y="1868"/>
                    </a:lnTo>
                    <a:lnTo>
                      <a:pt x="8982" y="1858"/>
                    </a:lnTo>
                    <a:lnTo>
                      <a:pt x="8992" y="1845"/>
                    </a:lnTo>
                    <a:lnTo>
                      <a:pt x="8998" y="1831"/>
                    </a:lnTo>
                    <a:lnTo>
                      <a:pt x="9000" y="1815"/>
                    </a:lnTo>
                    <a:lnTo>
                      <a:pt x="8999" y="1800"/>
                    </a:lnTo>
                    <a:lnTo>
                      <a:pt x="8996" y="1783"/>
                    </a:lnTo>
                    <a:lnTo>
                      <a:pt x="8993" y="1765"/>
                    </a:lnTo>
                    <a:lnTo>
                      <a:pt x="8988" y="1748"/>
                    </a:lnTo>
                    <a:lnTo>
                      <a:pt x="8985" y="1731"/>
                    </a:lnTo>
                    <a:lnTo>
                      <a:pt x="8982" y="1714"/>
                    </a:lnTo>
                    <a:lnTo>
                      <a:pt x="8980" y="1698"/>
                    </a:lnTo>
                    <a:lnTo>
                      <a:pt x="8981" y="1682"/>
                    </a:lnTo>
                    <a:lnTo>
                      <a:pt x="8986" y="1667"/>
                    </a:lnTo>
                    <a:lnTo>
                      <a:pt x="8993" y="1653"/>
                    </a:lnTo>
                    <a:lnTo>
                      <a:pt x="9004" y="1641"/>
                    </a:lnTo>
                    <a:lnTo>
                      <a:pt x="9017" y="1631"/>
                    </a:lnTo>
                    <a:lnTo>
                      <a:pt x="9032" y="1623"/>
                    </a:lnTo>
                    <a:lnTo>
                      <a:pt x="9049" y="1614"/>
                    </a:lnTo>
                    <a:lnTo>
                      <a:pt x="9066" y="1607"/>
                    </a:lnTo>
                    <a:lnTo>
                      <a:pt x="9085" y="1601"/>
                    </a:lnTo>
                    <a:lnTo>
                      <a:pt x="9105" y="1595"/>
                    </a:lnTo>
                    <a:lnTo>
                      <a:pt x="9123" y="1589"/>
                    </a:lnTo>
                    <a:lnTo>
                      <a:pt x="9141" y="1583"/>
                    </a:lnTo>
                    <a:lnTo>
                      <a:pt x="9157" y="1575"/>
                    </a:lnTo>
                    <a:lnTo>
                      <a:pt x="9173" y="1566"/>
                    </a:lnTo>
                    <a:lnTo>
                      <a:pt x="9185" y="1556"/>
                    </a:lnTo>
                    <a:lnTo>
                      <a:pt x="9194" y="1545"/>
                    </a:lnTo>
                    <a:lnTo>
                      <a:pt x="9200" y="1532"/>
                    </a:lnTo>
                    <a:lnTo>
                      <a:pt x="9202" y="1515"/>
                    </a:lnTo>
                    <a:lnTo>
                      <a:pt x="9202" y="1395"/>
                    </a:lnTo>
                    <a:lnTo>
                      <a:pt x="9201" y="1381"/>
                    </a:lnTo>
                    <a:lnTo>
                      <a:pt x="9196" y="1367"/>
                    </a:lnTo>
                    <a:lnTo>
                      <a:pt x="9189" y="1356"/>
                    </a:lnTo>
                    <a:lnTo>
                      <a:pt x="9180" y="1346"/>
                    </a:lnTo>
                    <a:lnTo>
                      <a:pt x="9168" y="1338"/>
                    </a:lnTo>
                    <a:lnTo>
                      <a:pt x="9155" y="1331"/>
                    </a:lnTo>
                    <a:lnTo>
                      <a:pt x="9140" y="1325"/>
                    </a:lnTo>
                    <a:lnTo>
                      <a:pt x="9123" y="1319"/>
                    </a:lnTo>
                    <a:lnTo>
                      <a:pt x="9105" y="1315"/>
                    </a:lnTo>
                    <a:lnTo>
                      <a:pt x="9086" y="1312"/>
                    </a:lnTo>
                    <a:lnTo>
                      <a:pt x="9066" y="1309"/>
                    </a:lnTo>
                    <a:lnTo>
                      <a:pt x="9047" y="1306"/>
                    </a:lnTo>
                    <a:lnTo>
                      <a:pt x="9027" y="1304"/>
                    </a:lnTo>
                    <a:lnTo>
                      <a:pt x="9007" y="1302"/>
                    </a:lnTo>
                    <a:lnTo>
                      <a:pt x="8988" y="1299"/>
                    </a:lnTo>
                    <a:lnTo>
                      <a:pt x="8969" y="1297"/>
                    </a:lnTo>
                    <a:lnTo>
                      <a:pt x="8920" y="1129"/>
                    </a:lnTo>
                    <a:lnTo>
                      <a:pt x="8908" y="1107"/>
                    </a:lnTo>
                    <a:lnTo>
                      <a:pt x="8895" y="1089"/>
                    </a:lnTo>
                    <a:lnTo>
                      <a:pt x="8879" y="1074"/>
                    </a:lnTo>
                    <a:lnTo>
                      <a:pt x="8862" y="1059"/>
                    </a:lnTo>
                    <a:lnTo>
                      <a:pt x="8841" y="1048"/>
                    </a:lnTo>
                    <a:lnTo>
                      <a:pt x="8819" y="1037"/>
                    </a:lnTo>
                    <a:lnTo>
                      <a:pt x="8793" y="1028"/>
                    </a:lnTo>
                    <a:lnTo>
                      <a:pt x="8765" y="1019"/>
                    </a:lnTo>
                    <a:lnTo>
                      <a:pt x="8699" y="1000"/>
                    </a:lnTo>
                    <a:lnTo>
                      <a:pt x="8634" y="983"/>
                    </a:lnTo>
                    <a:lnTo>
                      <a:pt x="8568" y="966"/>
                    </a:lnTo>
                    <a:lnTo>
                      <a:pt x="8502" y="951"/>
                    </a:lnTo>
                    <a:lnTo>
                      <a:pt x="8436" y="936"/>
                    </a:lnTo>
                    <a:lnTo>
                      <a:pt x="8369" y="921"/>
                    </a:lnTo>
                    <a:lnTo>
                      <a:pt x="8302" y="907"/>
                    </a:lnTo>
                    <a:lnTo>
                      <a:pt x="8234" y="894"/>
                    </a:lnTo>
                    <a:lnTo>
                      <a:pt x="8167" y="881"/>
                    </a:lnTo>
                    <a:lnTo>
                      <a:pt x="8099" y="869"/>
                    </a:lnTo>
                    <a:lnTo>
                      <a:pt x="8032" y="857"/>
                    </a:lnTo>
                    <a:lnTo>
                      <a:pt x="7963" y="846"/>
                    </a:lnTo>
                    <a:lnTo>
                      <a:pt x="7896" y="836"/>
                    </a:lnTo>
                    <a:lnTo>
                      <a:pt x="7827" y="826"/>
                    </a:lnTo>
                    <a:lnTo>
                      <a:pt x="7760" y="817"/>
                    </a:lnTo>
                    <a:lnTo>
                      <a:pt x="7691" y="808"/>
                    </a:lnTo>
                    <a:lnTo>
                      <a:pt x="7623" y="800"/>
                    </a:lnTo>
                    <a:lnTo>
                      <a:pt x="7555" y="792"/>
                    </a:lnTo>
                    <a:lnTo>
                      <a:pt x="7486" y="785"/>
                    </a:lnTo>
                    <a:lnTo>
                      <a:pt x="7418" y="778"/>
                    </a:lnTo>
                    <a:lnTo>
                      <a:pt x="7350" y="772"/>
                    </a:lnTo>
                    <a:lnTo>
                      <a:pt x="7282" y="765"/>
                    </a:lnTo>
                    <a:lnTo>
                      <a:pt x="7214" y="759"/>
                    </a:lnTo>
                    <a:lnTo>
                      <a:pt x="7147" y="754"/>
                    </a:lnTo>
                    <a:lnTo>
                      <a:pt x="7079" y="750"/>
                    </a:lnTo>
                    <a:lnTo>
                      <a:pt x="7012" y="745"/>
                    </a:lnTo>
                    <a:lnTo>
                      <a:pt x="6944" y="742"/>
                    </a:lnTo>
                    <a:lnTo>
                      <a:pt x="6878" y="738"/>
                    </a:lnTo>
                    <a:lnTo>
                      <a:pt x="6812" y="735"/>
                    </a:lnTo>
                    <a:lnTo>
                      <a:pt x="6746" y="732"/>
                    </a:lnTo>
                    <a:lnTo>
                      <a:pt x="6679" y="729"/>
                    </a:lnTo>
                    <a:lnTo>
                      <a:pt x="6614" y="727"/>
                    </a:lnTo>
                    <a:lnTo>
                      <a:pt x="5434" y="129"/>
                    </a:lnTo>
                    <a:lnTo>
                      <a:pt x="5426" y="117"/>
                    </a:lnTo>
                    <a:lnTo>
                      <a:pt x="5413" y="106"/>
                    </a:lnTo>
                    <a:lnTo>
                      <a:pt x="5397" y="96"/>
                    </a:lnTo>
                    <a:lnTo>
                      <a:pt x="5378" y="88"/>
                    </a:lnTo>
                    <a:lnTo>
                      <a:pt x="5356" y="80"/>
                    </a:lnTo>
                    <a:lnTo>
                      <a:pt x="5333" y="73"/>
                    </a:lnTo>
                    <a:lnTo>
                      <a:pt x="5307" y="67"/>
                    </a:lnTo>
                    <a:lnTo>
                      <a:pt x="5279" y="62"/>
                    </a:lnTo>
                    <a:lnTo>
                      <a:pt x="5250" y="56"/>
                    </a:lnTo>
                    <a:lnTo>
                      <a:pt x="5220" y="52"/>
                    </a:lnTo>
                    <a:lnTo>
                      <a:pt x="5189" y="48"/>
                    </a:lnTo>
                    <a:lnTo>
                      <a:pt x="5159" y="45"/>
                    </a:lnTo>
                    <a:lnTo>
                      <a:pt x="5127" y="42"/>
                    </a:lnTo>
                    <a:lnTo>
                      <a:pt x="5097" y="39"/>
                    </a:lnTo>
                    <a:lnTo>
                      <a:pt x="5066" y="37"/>
                    </a:lnTo>
                    <a:lnTo>
                      <a:pt x="5038" y="34"/>
                    </a:lnTo>
                    <a:lnTo>
                      <a:pt x="4978" y="30"/>
                    </a:lnTo>
                    <a:lnTo>
                      <a:pt x="4917" y="27"/>
                    </a:lnTo>
                    <a:lnTo>
                      <a:pt x="4857" y="24"/>
                    </a:lnTo>
                    <a:lnTo>
                      <a:pt x="4795" y="21"/>
                    </a:lnTo>
                    <a:lnTo>
                      <a:pt x="4735" y="18"/>
                    </a:lnTo>
                    <a:lnTo>
                      <a:pt x="4673" y="15"/>
                    </a:lnTo>
                    <a:lnTo>
                      <a:pt x="4613" y="13"/>
                    </a:lnTo>
                    <a:lnTo>
                      <a:pt x="4552" y="9"/>
                    </a:lnTo>
                    <a:lnTo>
                      <a:pt x="4491" y="7"/>
                    </a:lnTo>
                    <a:lnTo>
                      <a:pt x="4430" y="6"/>
                    </a:lnTo>
                    <a:lnTo>
                      <a:pt x="4369" y="4"/>
                    </a:lnTo>
                    <a:lnTo>
                      <a:pt x="4308" y="3"/>
                    </a:lnTo>
                    <a:lnTo>
                      <a:pt x="4247" y="2"/>
                    </a:lnTo>
                    <a:lnTo>
                      <a:pt x="4187" y="1"/>
                    </a:lnTo>
                    <a:lnTo>
                      <a:pt x="4126" y="0"/>
                    </a:lnTo>
                    <a:lnTo>
                      <a:pt x="4066" y="0"/>
                    </a:lnTo>
                    <a:lnTo>
                      <a:pt x="4006" y="0"/>
                    </a:lnTo>
                    <a:lnTo>
                      <a:pt x="3946" y="0"/>
                    </a:lnTo>
                    <a:lnTo>
                      <a:pt x="3886" y="0"/>
                    </a:lnTo>
                    <a:lnTo>
                      <a:pt x="3826" y="1"/>
                    </a:lnTo>
                    <a:lnTo>
                      <a:pt x="3767" y="1"/>
                    </a:lnTo>
                    <a:lnTo>
                      <a:pt x="3709" y="2"/>
                    </a:lnTo>
                    <a:lnTo>
                      <a:pt x="3650" y="4"/>
                    </a:lnTo>
                    <a:lnTo>
                      <a:pt x="3592" y="5"/>
                    </a:lnTo>
                    <a:lnTo>
                      <a:pt x="3534" y="7"/>
                    </a:lnTo>
                    <a:lnTo>
                      <a:pt x="3477" y="9"/>
                    </a:lnTo>
                    <a:lnTo>
                      <a:pt x="3420" y="13"/>
                    </a:lnTo>
                    <a:lnTo>
                      <a:pt x="3363" y="16"/>
                    </a:lnTo>
                    <a:lnTo>
                      <a:pt x="3308" y="18"/>
                    </a:lnTo>
                    <a:lnTo>
                      <a:pt x="3252" y="22"/>
                    </a:lnTo>
                    <a:lnTo>
                      <a:pt x="3198" y="25"/>
                    </a:lnTo>
                    <a:lnTo>
                      <a:pt x="3143" y="29"/>
                    </a:lnTo>
                    <a:lnTo>
                      <a:pt x="3121" y="30"/>
                    </a:lnTo>
                    <a:lnTo>
                      <a:pt x="3100" y="32"/>
                    </a:lnTo>
                    <a:lnTo>
                      <a:pt x="3079" y="34"/>
                    </a:lnTo>
                    <a:lnTo>
                      <a:pt x="3059" y="36"/>
                    </a:lnTo>
                    <a:lnTo>
                      <a:pt x="3039" y="38"/>
                    </a:lnTo>
                    <a:lnTo>
                      <a:pt x="3020" y="40"/>
                    </a:lnTo>
                    <a:lnTo>
                      <a:pt x="3001" y="43"/>
                    </a:lnTo>
                    <a:lnTo>
                      <a:pt x="2984" y="46"/>
                    </a:lnTo>
                    <a:lnTo>
                      <a:pt x="2967" y="49"/>
                    </a:lnTo>
                    <a:lnTo>
                      <a:pt x="2950" y="53"/>
                    </a:lnTo>
                    <a:lnTo>
                      <a:pt x="2934" y="58"/>
                    </a:lnTo>
                    <a:lnTo>
                      <a:pt x="2918" y="63"/>
                    </a:lnTo>
                    <a:lnTo>
                      <a:pt x="2904" y="69"/>
                    </a:lnTo>
                    <a:lnTo>
                      <a:pt x="2891" y="75"/>
                    </a:lnTo>
                    <a:lnTo>
                      <a:pt x="2877" y="81"/>
                    </a:lnTo>
                    <a:lnTo>
                      <a:pt x="2865" y="88"/>
                    </a:lnTo>
                    <a:lnTo>
                      <a:pt x="1413" y="628"/>
                    </a:lnTo>
                    <a:lnTo>
                      <a:pt x="500" y="674"/>
                    </a:lnTo>
                    <a:lnTo>
                      <a:pt x="468" y="679"/>
                    </a:lnTo>
                    <a:lnTo>
                      <a:pt x="439" y="684"/>
                    </a:lnTo>
                    <a:lnTo>
                      <a:pt x="414" y="691"/>
                    </a:lnTo>
                    <a:lnTo>
                      <a:pt x="392" y="699"/>
                    </a:lnTo>
                    <a:lnTo>
                      <a:pt x="372" y="709"/>
                    </a:lnTo>
                    <a:lnTo>
                      <a:pt x="356" y="721"/>
                    </a:lnTo>
                    <a:lnTo>
                      <a:pt x="342" y="735"/>
                    </a:lnTo>
                    <a:lnTo>
                      <a:pt x="333" y="751"/>
                    </a:lnTo>
                    <a:lnTo>
                      <a:pt x="323" y="774"/>
                    </a:lnTo>
                    <a:lnTo>
                      <a:pt x="315" y="797"/>
                    </a:lnTo>
                    <a:lnTo>
                      <a:pt x="307" y="821"/>
                    </a:lnTo>
                    <a:lnTo>
                      <a:pt x="300" y="843"/>
                    </a:lnTo>
                    <a:lnTo>
                      <a:pt x="292" y="866"/>
                    </a:lnTo>
                    <a:lnTo>
                      <a:pt x="287" y="890"/>
                    </a:lnTo>
                    <a:lnTo>
                      <a:pt x="281" y="913"/>
                    </a:lnTo>
                    <a:lnTo>
                      <a:pt x="276" y="938"/>
                    </a:lnTo>
                    <a:lnTo>
                      <a:pt x="271" y="961"/>
                    </a:lnTo>
                    <a:lnTo>
                      <a:pt x="266" y="985"/>
                    </a:lnTo>
                    <a:lnTo>
                      <a:pt x="263" y="1009"/>
                    </a:lnTo>
                    <a:lnTo>
                      <a:pt x="259" y="1034"/>
                    </a:lnTo>
                    <a:lnTo>
                      <a:pt x="256" y="1057"/>
                    </a:lnTo>
                    <a:lnTo>
                      <a:pt x="253" y="1082"/>
                    </a:lnTo>
                    <a:lnTo>
                      <a:pt x="251" y="1106"/>
                    </a:lnTo>
                    <a:lnTo>
                      <a:pt x="249" y="1131"/>
                    </a:lnTo>
                    <a:lnTo>
                      <a:pt x="245" y="1146"/>
                    </a:lnTo>
                    <a:lnTo>
                      <a:pt x="242" y="1162"/>
                    </a:lnTo>
                    <a:lnTo>
                      <a:pt x="238" y="1179"/>
                    </a:lnTo>
                    <a:lnTo>
                      <a:pt x="233" y="1193"/>
                    </a:lnTo>
                    <a:lnTo>
                      <a:pt x="227" y="1206"/>
                    </a:lnTo>
                    <a:lnTo>
                      <a:pt x="219" y="1217"/>
                    </a:lnTo>
                    <a:lnTo>
                      <a:pt x="206" y="1226"/>
                    </a:lnTo>
                    <a:lnTo>
                      <a:pt x="191" y="1231"/>
                    </a:lnTo>
                    <a:lnTo>
                      <a:pt x="176" y="1232"/>
                    </a:lnTo>
                    <a:lnTo>
                      <a:pt x="162" y="1233"/>
                    </a:lnTo>
                    <a:lnTo>
                      <a:pt x="147" y="1234"/>
                    </a:lnTo>
                    <a:lnTo>
                      <a:pt x="132" y="1235"/>
                    </a:lnTo>
                    <a:lnTo>
                      <a:pt x="116" y="1236"/>
                    </a:lnTo>
                    <a:lnTo>
                      <a:pt x="100" y="1237"/>
                    </a:lnTo>
                    <a:lnTo>
                      <a:pt x="85" y="1239"/>
                    </a:lnTo>
                    <a:lnTo>
                      <a:pt x="70" y="1241"/>
                    </a:lnTo>
                    <a:lnTo>
                      <a:pt x="56" y="1244"/>
                    </a:lnTo>
                    <a:lnTo>
                      <a:pt x="43" y="1248"/>
                    </a:lnTo>
                    <a:lnTo>
                      <a:pt x="32" y="1254"/>
                    </a:lnTo>
                    <a:lnTo>
                      <a:pt x="21" y="1260"/>
                    </a:lnTo>
                    <a:lnTo>
                      <a:pt x="13" y="1268"/>
                    </a:lnTo>
                    <a:lnTo>
                      <a:pt x="6" y="1279"/>
                    </a:lnTo>
                    <a:lnTo>
                      <a:pt x="3" y="1290"/>
                    </a:lnTo>
                    <a:lnTo>
                      <a:pt x="0" y="1304"/>
                    </a:lnTo>
                    <a:lnTo>
                      <a:pt x="1" y="1347"/>
                    </a:lnTo>
                    <a:lnTo>
                      <a:pt x="3" y="1386"/>
                    </a:lnTo>
                    <a:lnTo>
                      <a:pt x="5" y="1419"/>
                    </a:lnTo>
                    <a:lnTo>
                      <a:pt x="10" y="1450"/>
                    </a:lnTo>
                    <a:lnTo>
                      <a:pt x="14" y="1478"/>
                    </a:lnTo>
                    <a:lnTo>
                      <a:pt x="21" y="1501"/>
                    </a:lnTo>
                    <a:lnTo>
                      <a:pt x="30" y="1523"/>
                    </a:lnTo>
                    <a:lnTo>
                      <a:pt x="39" y="1541"/>
                    </a:lnTo>
                    <a:lnTo>
                      <a:pt x="50" y="1557"/>
                    </a:lnTo>
                    <a:lnTo>
                      <a:pt x="63" y="1572"/>
                    </a:lnTo>
                    <a:lnTo>
                      <a:pt x="78" y="1585"/>
                    </a:lnTo>
                    <a:lnTo>
                      <a:pt x="95" y="1596"/>
                    </a:lnTo>
                    <a:lnTo>
                      <a:pt x="114" y="1607"/>
                    </a:lnTo>
                    <a:lnTo>
                      <a:pt x="134" y="1618"/>
                    </a:lnTo>
                    <a:lnTo>
                      <a:pt x="158" y="1629"/>
                    </a:lnTo>
                    <a:lnTo>
                      <a:pt x="182" y="1639"/>
                    </a:lnTo>
                    <a:lnTo>
                      <a:pt x="212" y="1647"/>
                    </a:lnTo>
                    <a:lnTo>
                      <a:pt x="240" y="1655"/>
                    </a:lnTo>
                    <a:lnTo>
                      <a:pt x="269" y="1661"/>
                    </a:lnTo>
                    <a:lnTo>
                      <a:pt x="294" y="1668"/>
                    </a:lnTo>
                    <a:lnTo>
                      <a:pt x="316" y="1677"/>
                    </a:lnTo>
                    <a:lnTo>
                      <a:pt x="335" y="1688"/>
                    </a:lnTo>
                    <a:lnTo>
                      <a:pt x="348" y="1701"/>
                    </a:lnTo>
                    <a:lnTo>
                      <a:pt x="355" y="1718"/>
                    </a:lnTo>
                    <a:lnTo>
                      <a:pt x="1213" y="1775"/>
                    </a:lnTo>
                    <a:lnTo>
                      <a:pt x="1219" y="1740"/>
                    </a:lnTo>
                    <a:lnTo>
                      <a:pt x="1225" y="1705"/>
                    </a:lnTo>
                    <a:lnTo>
                      <a:pt x="1232" y="1671"/>
                    </a:lnTo>
                    <a:lnTo>
                      <a:pt x="1239" y="1639"/>
                    </a:lnTo>
                    <a:lnTo>
                      <a:pt x="1247" y="1606"/>
                    </a:lnTo>
                    <a:lnTo>
                      <a:pt x="1256" y="1575"/>
                    </a:lnTo>
                    <a:lnTo>
                      <a:pt x="1266" y="1544"/>
                    </a:lnTo>
                    <a:lnTo>
                      <a:pt x="1276" y="1514"/>
                    </a:lnTo>
                    <a:lnTo>
                      <a:pt x="1288" y="1485"/>
                    </a:lnTo>
                    <a:lnTo>
                      <a:pt x="1300" y="1457"/>
                    </a:lnTo>
                    <a:lnTo>
                      <a:pt x="1314" y="1430"/>
                    </a:lnTo>
                    <a:lnTo>
                      <a:pt x="1328" y="1403"/>
                    </a:lnTo>
                    <a:lnTo>
                      <a:pt x="1345" y="1378"/>
                    </a:lnTo>
                    <a:lnTo>
                      <a:pt x="1361" y="1353"/>
                    </a:lnTo>
                    <a:lnTo>
                      <a:pt x="1380" y="1330"/>
                    </a:lnTo>
                    <a:lnTo>
                      <a:pt x="1401" y="1307"/>
                    </a:lnTo>
                    <a:lnTo>
                      <a:pt x="1423" y="1287"/>
                    </a:lnTo>
                    <a:lnTo>
                      <a:pt x="1446" y="1266"/>
                    </a:lnTo>
                    <a:lnTo>
                      <a:pt x="1472" y="1248"/>
                    </a:lnTo>
                    <a:lnTo>
                      <a:pt x="1500" y="1230"/>
                    </a:lnTo>
                    <a:lnTo>
                      <a:pt x="1528" y="1213"/>
                    </a:lnTo>
                    <a:lnTo>
                      <a:pt x="1560" y="1198"/>
                    </a:lnTo>
                    <a:lnTo>
                      <a:pt x="1593" y="1184"/>
                    </a:lnTo>
                    <a:lnTo>
                      <a:pt x="1629" y="1172"/>
                    </a:lnTo>
                    <a:lnTo>
                      <a:pt x="1666" y="1160"/>
                    </a:lnTo>
                    <a:lnTo>
                      <a:pt x="1707" y="1150"/>
                    </a:lnTo>
                    <a:lnTo>
                      <a:pt x="1749" y="1142"/>
                    </a:lnTo>
                    <a:lnTo>
                      <a:pt x="1794" y="1135"/>
                    </a:lnTo>
                    <a:lnTo>
                      <a:pt x="1842" y="1130"/>
                    </a:lnTo>
                    <a:lnTo>
                      <a:pt x="1892" y="1126"/>
                    </a:lnTo>
                    <a:lnTo>
                      <a:pt x="1946" y="1124"/>
                    </a:lnTo>
                    <a:lnTo>
                      <a:pt x="2001" y="1123"/>
                    </a:lnTo>
                    <a:lnTo>
                      <a:pt x="2060" y="1124"/>
                    </a:lnTo>
                    <a:lnTo>
                      <a:pt x="2117" y="1128"/>
                    </a:lnTo>
                    <a:lnTo>
                      <a:pt x="2171" y="1134"/>
                    </a:lnTo>
                    <a:lnTo>
                      <a:pt x="2221" y="1142"/>
                    </a:lnTo>
                    <a:lnTo>
                      <a:pt x="2270" y="1152"/>
                    </a:lnTo>
                    <a:lnTo>
                      <a:pt x="2316" y="1164"/>
                    </a:lnTo>
                    <a:lnTo>
                      <a:pt x="2359" y="1180"/>
                    </a:lnTo>
                    <a:lnTo>
                      <a:pt x="2399" y="1196"/>
                    </a:lnTo>
                    <a:lnTo>
                      <a:pt x="2437" y="1214"/>
                    </a:lnTo>
                    <a:lnTo>
                      <a:pt x="2474" y="1234"/>
                    </a:lnTo>
                    <a:lnTo>
                      <a:pt x="2507" y="1256"/>
                    </a:lnTo>
                    <a:lnTo>
                      <a:pt x="2537" y="1279"/>
                    </a:lnTo>
                    <a:lnTo>
                      <a:pt x="2567" y="1304"/>
                    </a:lnTo>
                    <a:lnTo>
                      <a:pt x="2594" y="1330"/>
                    </a:lnTo>
                    <a:lnTo>
                      <a:pt x="2619" y="1357"/>
                    </a:lnTo>
                    <a:lnTo>
                      <a:pt x="2643" y="1386"/>
                    </a:lnTo>
                    <a:lnTo>
                      <a:pt x="2663" y="1416"/>
                    </a:lnTo>
                    <a:lnTo>
                      <a:pt x="2683" y="1447"/>
                    </a:lnTo>
                    <a:lnTo>
                      <a:pt x="2700" y="1479"/>
                    </a:lnTo>
                    <a:lnTo>
                      <a:pt x="2716" y="1512"/>
                    </a:lnTo>
                    <a:lnTo>
                      <a:pt x="2730" y="1545"/>
                    </a:lnTo>
                    <a:lnTo>
                      <a:pt x="2743" y="1580"/>
                    </a:lnTo>
                    <a:lnTo>
                      <a:pt x="2754" y="1614"/>
                    </a:lnTo>
                    <a:lnTo>
                      <a:pt x="2763" y="1650"/>
                    </a:lnTo>
                    <a:lnTo>
                      <a:pt x="2772" y="1686"/>
                    </a:lnTo>
                    <a:lnTo>
                      <a:pt x="2779" y="1723"/>
                    </a:lnTo>
                    <a:lnTo>
                      <a:pt x="2785" y="1759"/>
                    </a:lnTo>
                    <a:lnTo>
                      <a:pt x="2789" y="1796"/>
                    </a:lnTo>
                    <a:lnTo>
                      <a:pt x="2792" y="1833"/>
                    </a:lnTo>
                    <a:lnTo>
                      <a:pt x="2794" y="1870"/>
                    </a:lnTo>
                    <a:lnTo>
                      <a:pt x="2797" y="1907"/>
                    </a:lnTo>
                    <a:lnTo>
                      <a:pt x="2797" y="1944"/>
                    </a:lnTo>
                    <a:close/>
                  </a:path>
                </a:pathLst>
              </a:custGeom>
              <a:solidFill>
                <a:srgbClr val="3333CC"/>
              </a:solidFill>
              <a:ln w="9525">
                <a:noFill/>
                <a:round/>
                <a:headEnd/>
                <a:tailEnd/>
              </a:ln>
            </p:spPr>
            <p:txBody>
              <a:bodyPr/>
              <a:lstStyle/>
              <a:p>
                <a:endParaRPr lang="ru-RU"/>
              </a:p>
            </p:txBody>
          </p:sp>
          <p:sp>
            <p:nvSpPr>
              <p:cNvPr id="14856" name="Freeform 29"/>
              <p:cNvSpPr>
                <a:spLocks/>
              </p:cNvSpPr>
              <p:nvPr/>
            </p:nvSpPr>
            <p:spPr bwMode="auto">
              <a:xfrm>
                <a:off x="4476" y="535"/>
                <a:ext cx="617" cy="2"/>
              </a:xfrm>
              <a:custGeom>
                <a:avLst/>
                <a:gdLst>
                  <a:gd name="T0" fmla="*/ 0 w 3701"/>
                  <a:gd name="T1" fmla="*/ 0 h 10"/>
                  <a:gd name="T2" fmla="*/ 0 w 3701"/>
                  <a:gd name="T3" fmla="*/ 0 h 10"/>
                  <a:gd name="T4" fmla="*/ 0 w 3701"/>
                  <a:gd name="T5" fmla="*/ 0 h 10"/>
                  <a:gd name="T6" fmla="*/ 0 w 3701"/>
                  <a:gd name="T7" fmla="*/ 0 h 10"/>
                  <a:gd name="T8" fmla="*/ 0 w 3701"/>
                  <a:gd name="T9" fmla="*/ 0 h 10"/>
                  <a:gd name="T10" fmla="*/ 0 w 3701"/>
                  <a:gd name="T11" fmla="*/ 0 h 10"/>
                  <a:gd name="T12" fmla="*/ 0 w 3701"/>
                  <a:gd name="T13" fmla="*/ 0 h 10"/>
                  <a:gd name="T14" fmla="*/ 0 w 3701"/>
                  <a:gd name="T15" fmla="*/ 0 h 10"/>
                  <a:gd name="T16" fmla="*/ 0 w 3701"/>
                  <a:gd name="T17" fmla="*/ 0 h 10"/>
                  <a:gd name="T18" fmla="*/ 0 w 3701"/>
                  <a:gd name="T19" fmla="*/ 0 h 10"/>
                  <a:gd name="T20" fmla="*/ 0 w 3701"/>
                  <a:gd name="T21" fmla="*/ 0 h 10"/>
                  <a:gd name="T22" fmla="*/ 0 w 3701"/>
                  <a:gd name="T23" fmla="*/ 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01"/>
                  <a:gd name="T37" fmla="*/ 0 h 10"/>
                  <a:gd name="T38" fmla="*/ 3701 w 3701"/>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01" h="10">
                    <a:moveTo>
                      <a:pt x="3689" y="4"/>
                    </a:moveTo>
                    <a:lnTo>
                      <a:pt x="3695" y="0"/>
                    </a:lnTo>
                    <a:lnTo>
                      <a:pt x="0" y="0"/>
                    </a:lnTo>
                    <a:lnTo>
                      <a:pt x="0" y="10"/>
                    </a:lnTo>
                    <a:lnTo>
                      <a:pt x="3695" y="10"/>
                    </a:lnTo>
                    <a:lnTo>
                      <a:pt x="3701" y="6"/>
                    </a:lnTo>
                    <a:lnTo>
                      <a:pt x="3695" y="10"/>
                    </a:lnTo>
                    <a:lnTo>
                      <a:pt x="3699" y="8"/>
                    </a:lnTo>
                    <a:lnTo>
                      <a:pt x="3701" y="5"/>
                    </a:lnTo>
                    <a:lnTo>
                      <a:pt x="3699" y="2"/>
                    </a:lnTo>
                    <a:lnTo>
                      <a:pt x="3695" y="0"/>
                    </a:lnTo>
                    <a:lnTo>
                      <a:pt x="3689" y="4"/>
                    </a:lnTo>
                    <a:close/>
                  </a:path>
                </a:pathLst>
              </a:custGeom>
              <a:solidFill>
                <a:srgbClr val="000000"/>
              </a:solidFill>
              <a:ln w="9525">
                <a:noFill/>
                <a:round/>
                <a:headEnd/>
                <a:tailEnd/>
              </a:ln>
            </p:spPr>
            <p:txBody>
              <a:bodyPr/>
              <a:lstStyle/>
              <a:p>
                <a:endParaRPr lang="ru-RU"/>
              </a:p>
            </p:txBody>
          </p:sp>
          <p:sp>
            <p:nvSpPr>
              <p:cNvPr id="14857" name="Freeform 30"/>
              <p:cNvSpPr>
                <a:spLocks/>
              </p:cNvSpPr>
              <p:nvPr/>
            </p:nvSpPr>
            <p:spPr bwMode="auto">
              <a:xfrm>
                <a:off x="5091" y="371"/>
                <a:ext cx="166" cy="165"/>
              </a:xfrm>
              <a:custGeom>
                <a:avLst/>
                <a:gdLst>
                  <a:gd name="T0" fmla="*/ 0 w 999"/>
                  <a:gd name="T1" fmla="*/ 0 h 824"/>
                  <a:gd name="T2" fmla="*/ 0 w 999"/>
                  <a:gd name="T3" fmla="*/ 0 h 824"/>
                  <a:gd name="T4" fmla="*/ 0 w 999"/>
                  <a:gd name="T5" fmla="*/ 0 h 824"/>
                  <a:gd name="T6" fmla="*/ 0 w 999"/>
                  <a:gd name="T7" fmla="*/ 0 h 824"/>
                  <a:gd name="T8" fmla="*/ 0 w 999"/>
                  <a:gd name="T9" fmla="*/ 0 h 824"/>
                  <a:gd name="T10" fmla="*/ 0 w 999"/>
                  <a:gd name="T11" fmla="*/ 0 h 824"/>
                  <a:gd name="T12" fmla="*/ 0 w 999"/>
                  <a:gd name="T13" fmla="*/ 0 h 824"/>
                  <a:gd name="T14" fmla="*/ 0 w 999"/>
                  <a:gd name="T15" fmla="*/ 0 h 824"/>
                  <a:gd name="T16" fmla="*/ 0 w 999"/>
                  <a:gd name="T17" fmla="*/ 0 h 824"/>
                  <a:gd name="T18" fmla="*/ 0 w 999"/>
                  <a:gd name="T19" fmla="*/ 0 h 824"/>
                  <a:gd name="T20" fmla="*/ 0 w 999"/>
                  <a:gd name="T21" fmla="*/ 0 h 824"/>
                  <a:gd name="T22" fmla="*/ 0 w 999"/>
                  <a:gd name="T23" fmla="*/ 0 h 824"/>
                  <a:gd name="T24" fmla="*/ 0 w 999"/>
                  <a:gd name="T25" fmla="*/ 0 h 824"/>
                  <a:gd name="T26" fmla="*/ 0 w 999"/>
                  <a:gd name="T27" fmla="*/ 0 h 824"/>
                  <a:gd name="T28" fmla="*/ 0 w 999"/>
                  <a:gd name="T29" fmla="*/ 0 h 824"/>
                  <a:gd name="T30" fmla="*/ 0 w 999"/>
                  <a:gd name="T31" fmla="*/ 0 h 824"/>
                  <a:gd name="T32" fmla="*/ 0 w 999"/>
                  <a:gd name="T33" fmla="*/ 0 h 824"/>
                  <a:gd name="T34" fmla="*/ 0 w 999"/>
                  <a:gd name="T35" fmla="*/ 0 h 824"/>
                  <a:gd name="T36" fmla="*/ 0 w 999"/>
                  <a:gd name="T37" fmla="*/ 0 h 824"/>
                  <a:gd name="T38" fmla="*/ 0 w 999"/>
                  <a:gd name="T39" fmla="*/ 0 h 824"/>
                  <a:gd name="T40" fmla="*/ 0 w 999"/>
                  <a:gd name="T41" fmla="*/ 0 h 824"/>
                  <a:gd name="T42" fmla="*/ 0 w 999"/>
                  <a:gd name="T43" fmla="*/ 0 h 824"/>
                  <a:gd name="T44" fmla="*/ 0 w 999"/>
                  <a:gd name="T45" fmla="*/ 0 h 824"/>
                  <a:gd name="T46" fmla="*/ 0 w 999"/>
                  <a:gd name="T47" fmla="*/ 0 h 824"/>
                  <a:gd name="T48" fmla="*/ 0 w 999"/>
                  <a:gd name="T49" fmla="*/ 0 h 824"/>
                  <a:gd name="T50" fmla="*/ 0 w 999"/>
                  <a:gd name="T51" fmla="*/ 0 h 824"/>
                  <a:gd name="T52" fmla="*/ 0 w 999"/>
                  <a:gd name="T53" fmla="*/ 0 h 824"/>
                  <a:gd name="T54" fmla="*/ 0 w 999"/>
                  <a:gd name="T55" fmla="*/ 0 h 824"/>
                  <a:gd name="T56" fmla="*/ 0 w 999"/>
                  <a:gd name="T57" fmla="*/ 0 h 824"/>
                  <a:gd name="T58" fmla="*/ 0 w 999"/>
                  <a:gd name="T59" fmla="*/ 0 h 824"/>
                  <a:gd name="T60" fmla="*/ 0 w 999"/>
                  <a:gd name="T61" fmla="*/ 0 h 824"/>
                  <a:gd name="T62" fmla="*/ 0 w 999"/>
                  <a:gd name="T63" fmla="*/ 0 h 824"/>
                  <a:gd name="T64" fmla="*/ 0 w 999"/>
                  <a:gd name="T65" fmla="*/ 0 h 824"/>
                  <a:gd name="T66" fmla="*/ 0 w 999"/>
                  <a:gd name="T67" fmla="*/ 0 h 824"/>
                  <a:gd name="T68" fmla="*/ 0 w 999"/>
                  <a:gd name="T69" fmla="*/ 0 h 824"/>
                  <a:gd name="T70" fmla="*/ 0 w 999"/>
                  <a:gd name="T71" fmla="*/ 0 h 8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99"/>
                  <a:gd name="T109" fmla="*/ 0 h 824"/>
                  <a:gd name="T110" fmla="*/ 999 w 999"/>
                  <a:gd name="T111" fmla="*/ 824 h 8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99" h="824">
                    <a:moveTo>
                      <a:pt x="993" y="0"/>
                    </a:moveTo>
                    <a:lnTo>
                      <a:pt x="993" y="0"/>
                    </a:lnTo>
                    <a:lnTo>
                      <a:pt x="932" y="1"/>
                    </a:lnTo>
                    <a:lnTo>
                      <a:pt x="873" y="4"/>
                    </a:lnTo>
                    <a:lnTo>
                      <a:pt x="815" y="9"/>
                    </a:lnTo>
                    <a:lnTo>
                      <a:pt x="760" y="16"/>
                    </a:lnTo>
                    <a:lnTo>
                      <a:pt x="709" y="26"/>
                    </a:lnTo>
                    <a:lnTo>
                      <a:pt x="661" y="37"/>
                    </a:lnTo>
                    <a:lnTo>
                      <a:pt x="612" y="51"/>
                    </a:lnTo>
                    <a:lnTo>
                      <a:pt x="568" y="65"/>
                    </a:lnTo>
                    <a:lnTo>
                      <a:pt x="526" y="81"/>
                    </a:lnTo>
                    <a:lnTo>
                      <a:pt x="487" y="100"/>
                    </a:lnTo>
                    <a:lnTo>
                      <a:pt x="449" y="119"/>
                    </a:lnTo>
                    <a:lnTo>
                      <a:pt x="411" y="140"/>
                    </a:lnTo>
                    <a:lnTo>
                      <a:pt x="378" y="164"/>
                    </a:lnTo>
                    <a:lnTo>
                      <a:pt x="345" y="188"/>
                    </a:lnTo>
                    <a:lnTo>
                      <a:pt x="315" y="215"/>
                    </a:lnTo>
                    <a:lnTo>
                      <a:pt x="287" y="241"/>
                    </a:lnTo>
                    <a:lnTo>
                      <a:pt x="258" y="270"/>
                    </a:lnTo>
                    <a:lnTo>
                      <a:pt x="232" y="300"/>
                    </a:lnTo>
                    <a:lnTo>
                      <a:pt x="209" y="332"/>
                    </a:lnTo>
                    <a:lnTo>
                      <a:pt x="186" y="364"/>
                    </a:lnTo>
                    <a:lnTo>
                      <a:pt x="165" y="397"/>
                    </a:lnTo>
                    <a:lnTo>
                      <a:pt x="146" y="431"/>
                    </a:lnTo>
                    <a:lnTo>
                      <a:pt x="127" y="467"/>
                    </a:lnTo>
                    <a:lnTo>
                      <a:pt x="109" y="503"/>
                    </a:lnTo>
                    <a:lnTo>
                      <a:pt x="93" y="540"/>
                    </a:lnTo>
                    <a:lnTo>
                      <a:pt x="77" y="579"/>
                    </a:lnTo>
                    <a:lnTo>
                      <a:pt x="63" y="618"/>
                    </a:lnTo>
                    <a:lnTo>
                      <a:pt x="49" y="658"/>
                    </a:lnTo>
                    <a:lnTo>
                      <a:pt x="36" y="697"/>
                    </a:lnTo>
                    <a:lnTo>
                      <a:pt x="24" y="738"/>
                    </a:lnTo>
                    <a:lnTo>
                      <a:pt x="12" y="780"/>
                    </a:lnTo>
                    <a:lnTo>
                      <a:pt x="0" y="822"/>
                    </a:lnTo>
                    <a:lnTo>
                      <a:pt x="12" y="824"/>
                    </a:lnTo>
                    <a:lnTo>
                      <a:pt x="22" y="782"/>
                    </a:lnTo>
                    <a:lnTo>
                      <a:pt x="34" y="740"/>
                    </a:lnTo>
                    <a:lnTo>
                      <a:pt x="45" y="699"/>
                    </a:lnTo>
                    <a:lnTo>
                      <a:pt x="58" y="660"/>
                    </a:lnTo>
                    <a:lnTo>
                      <a:pt x="73" y="620"/>
                    </a:lnTo>
                    <a:lnTo>
                      <a:pt x="87" y="581"/>
                    </a:lnTo>
                    <a:lnTo>
                      <a:pt x="102" y="544"/>
                    </a:lnTo>
                    <a:lnTo>
                      <a:pt x="119" y="507"/>
                    </a:lnTo>
                    <a:lnTo>
                      <a:pt x="137" y="471"/>
                    </a:lnTo>
                    <a:lnTo>
                      <a:pt x="155" y="435"/>
                    </a:lnTo>
                    <a:lnTo>
                      <a:pt x="174" y="402"/>
                    </a:lnTo>
                    <a:lnTo>
                      <a:pt x="196" y="368"/>
                    </a:lnTo>
                    <a:lnTo>
                      <a:pt x="218" y="336"/>
                    </a:lnTo>
                    <a:lnTo>
                      <a:pt x="242" y="306"/>
                    </a:lnTo>
                    <a:lnTo>
                      <a:pt x="268" y="276"/>
                    </a:lnTo>
                    <a:lnTo>
                      <a:pt x="294" y="247"/>
                    </a:lnTo>
                    <a:lnTo>
                      <a:pt x="322" y="221"/>
                    </a:lnTo>
                    <a:lnTo>
                      <a:pt x="352" y="194"/>
                    </a:lnTo>
                    <a:lnTo>
                      <a:pt x="385" y="172"/>
                    </a:lnTo>
                    <a:lnTo>
                      <a:pt x="418" y="149"/>
                    </a:lnTo>
                    <a:lnTo>
                      <a:pt x="454" y="127"/>
                    </a:lnTo>
                    <a:lnTo>
                      <a:pt x="492" y="108"/>
                    </a:lnTo>
                    <a:lnTo>
                      <a:pt x="531" y="89"/>
                    </a:lnTo>
                    <a:lnTo>
                      <a:pt x="573" y="73"/>
                    </a:lnTo>
                    <a:lnTo>
                      <a:pt x="617" y="59"/>
                    </a:lnTo>
                    <a:lnTo>
                      <a:pt x="663" y="45"/>
                    </a:lnTo>
                    <a:lnTo>
                      <a:pt x="712" y="34"/>
                    </a:lnTo>
                    <a:lnTo>
                      <a:pt x="763" y="26"/>
                    </a:lnTo>
                    <a:lnTo>
                      <a:pt x="817" y="19"/>
                    </a:lnTo>
                    <a:lnTo>
                      <a:pt x="873" y="14"/>
                    </a:lnTo>
                    <a:lnTo>
                      <a:pt x="932" y="11"/>
                    </a:lnTo>
                    <a:lnTo>
                      <a:pt x="993" y="10"/>
                    </a:lnTo>
                    <a:lnTo>
                      <a:pt x="997" y="8"/>
                    </a:lnTo>
                    <a:lnTo>
                      <a:pt x="999" y="5"/>
                    </a:lnTo>
                    <a:lnTo>
                      <a:pt x="997" y="2"/>
                    </a:lnTo>
                    <a:lnTo>
                      <a:pt x="993" y="0"/>
                    </a:lnTo>
                    <a:close/>
                  </a:path>
                </a:pathLst>
              </a:custGeom>
              <a:solidFill>
                <a:srgbClr val="000000"/>
              </a:solidFill>
              <a:ln w="9525">
                <a:noFill/>
                <a:round/>
                <a:headEnd/>
                <a:tailEnd/>
              </a:ln>
            </p:spPr>
            <p:txBody>
              <a:bodyPr/>
              <a:lstStyle/>
              <a:p>
                <a:endParaRPr lang="ru-RU"/>
              </a:p>
            </p:txBody>
          </p:sp>
          <p:sp>
            <p:nvSpPr>
              <p:cNvPr id="14858" name="Freeform 31"/>
              <p:cNvSpPr>
                <a:spLocks/>
              </p:cNvSpPr>
              <p:nvPr/>
            </p:nvSpPr>
            <p:spPr bwMode="auto">
              <a:xfrm>
                <a:off x="5256" y="371"/>
                <a:ext cx="118" cy="159"/>
              </a:xfrm>
              <a:custGeom>
                <a:avLst/>
                <a:gdLst>
                  <a:gd name="T0" fmla="*/ 0 w 708"/>
                  <a:gd name="T1" fmla="*/ 0 h 793"/>
                  <a:gd name="T2" fmla="*/ 0 w 708"/>
                  <a:gd name="T3" fmla="*/ 0 h 793"/>
                  <a:gd name="T4" fmla="*/ 0 w 708"/>
                  <a:gd name="T5" fmla="*/ 0 h 793"/>
                  <a:gd name="T6" fmla="*/ 0 w 708"/>
                  <a:gd name="T7" fmla="*/ 0 h 793"/>
                  <a:gd name="T8" fmla="*/ 0 w 708"/>
                  <a:gd name="T9" fmla="*/ 0 h 793"/>
                  <a:gd name="T10" fmla="*/ 0 w 708"/>
                  <a:gd name="T11" fmla="*/ 0 h 793"/>
                  <a:gd name="T12" fmla="*/ 0 w 708"/>
                  <a:gd name="T13" fmla="*/ 0 h 793"/>
                  <a:gd name="T14" fmla="*/ 0 w 708"/>
                  <a:gd name="T15" fmla="*/ 0 h 793"/>
                  <a:gd name="T16" fmla="*/ 0 w 708"/>
                  <a:gd name="T17" fmla="*/ 0 h 793"/>
                  <a:gd name="T18" fmla="*/ 0 w 708"/>
                  <a:gd name="T19" fmla="*/ 0 h 793"/>
                  <a:gd name="T20" fmla="*/ 0 w 708"/>
                  <a:gd name="T21" fmla="*/ 0 h 793"/>
                  <a:gd name="T22" fmla="*/ 0 w 708"/>
                  <a:gd name="T23" fmla="*/ 0 h 793"/>
                  <a:gd name="T24" fmla="*/ 0 w 708"/>
                  <a:gd name="T25" fmla="*/ 0 h 793"/>
                  <a:gd name="T26" fmla="*/ 0 w 708"/>
                  <a:gd name="T27" fmla="*/ 0 h 793"/>
                  <a:gd name="T28" fmla="*/ 0 w 708"/>
                  <a:gd name="T29" fmla="*/ 0 h 793"/>
                  <a:gd name="T30" fmla="*/ 0 w 708"/>
                  <a:gd name="T31" fmla="*/ 0 h 793"/>
                  <a:gd name="T32" fmla="*/ 0 w 708"/>
                  <a:gd name="T33" fmla="*/ 0 h 793"/>
                  <a:gd name="T34" fmla="*/ 0 w 708"/>
                  <a:gd name="T35" fmla="*/ 0 h 793"/>
                  <a:gd name="T36" fmla="*/ 0 w 708"/>
                  <a:gd name="T37" fmla="*/ 0 h 793"/>
                  <a:gd name="T38" fmla="*/ 0 w 708"/>
                  <a:gd name="T39" fmla="*/ 0 h 793"/>
                  <a:gd name="T40" fmla="*/ 0 w 708"/>
                  <a:gd name="T41" fmla="*/ 0 h 793"/>
                  <a:gd name="T42" fmla="*/ 0 w 708"/>
                  <a:gd name="T43" fmla="*/ 0 h 793"/>
                  <a:gd name="T44" fmla="*/ 0 w 708"/>
                  <a:gd name="T45" fmla="*/ 0 h 793"/>
                  <a:gd name="T46" fmla="*/ 0 w 708"/>
                  <a:gd name="T47" fmla="*/ 0 h 793"/>
                  <a:gd name="T48" fmla="*/ 0 w 708"/>
                  <a:gd name="T49" fmla="*/ 0 h 793"/>
                  <a:gd name="T50" fmla="*/ 0 w 708"/>
                  <a:gd name="T51" fmla="*/ 0 h 793"/>
                  <a:gd name="T52" fmla="*/ 0 w 708"/>
                  <a:gd name="T53" fmla="*/ 0 h 793"/>
                  <a:gd name="T54" fmla="*/ 0 w 708"/>
                  <a:gd name="T55" fmla="*/ 0 h 793"/>
                  <a:gd name="T56" fmla="*/ 0 w 708"/>
                  <a:gd name="T57" fmla="*/ 0 h 793"/>
                  <a:gd name="T58" fmla="*/ 0 w 708"/>
                  <a:gd name="T59" fmla="*/ 0 h 793"/>
                  <a:gd name="T60" fmla="*/ 0 w 708"/>
                  <a:gd name="T61" fmla="*/ 0 h 793"/>
                  <a:gd name="T62" fmla="*/ 0 w 708"/>
                  <a:gd name="T63" fmla="*/ 0 h 793"/>
                  <a:gd name="T64" fmla="*/ 0 w 708"/>
                  <a:gd name="T65" fmla="*/ 0 h 793"/>
                  <a:gd name="T66" fmla="*/ 0 w 708"/>
                  <a:gd name="T67" fmla="*/ 0 h 793"/>
                  <a:gd name="T68" fmla="*/ 0 w 708"/>
                  <a:gd name="T69" fmla="*/ 0 h 793"/>
                  <a:gd name="T70" fmla="*/ 0 w 708"/>
                  <a:gd name="T71" fmla="*/ 0 h 793"/>
                  <a:gd name="T72" fmla="*/ 0 w 708"/>
                  <a:gd name="T73" fmla="*/ 0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8"/>
                  <a:gd name="T112" fmla="*/ 0 h 793"/>
                  <a:gd name="T113" fmla="*/ 708 w 708"/>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8" h="793">
                    <a:moveTo>
                      <a:pt x="702" y="783"/>
                    </a:moveTo>
                    <a:lnTo>
                      <a:pt x="708" y="788"/>
                    </a:lnTo>
                    <a:lnTo>
                      <a:pt x="708" y="759"/>
                    </a:lnTo>
                    <a:lnTo>
                      <a:pt x="707" y="729"/>
                    </a:lnTo>
                    <a:lnTo>
                      <a:pt x="704" y="697"/>
                    </a:lnTo>
                    <a:lnTo>
                      <a:pt x="701" y="665"/>
                    </a:lnTo>
                    <a:lnTo>
                      <a:pt x="696" y="633"/>
                    </a:lnTo>
                    <a:lnTo>
                      <a:pt x="690" y="600"/>
                    </a:lnTo>
                    <a:lnTo>
                      <a:pt x="684" y="568"/>
                    </a:lnTo>
                    <a:lnTo>
                      <a:pt x="675" y="535"/>
                    </a:lnTo>
                    <a:lnTo>
                      <a:pt x="665" y="502"/>
                    </a:lnTo>
                    <a:lnTo>
                      <a:pt x="655" y="469"/>
                    </a:lnTo>
                    <a:lnTo>
                      <a:pt x="643" y="436"/>
                    </a:lnTo>
                    <a:lnTo>
                      <a:pt x="630" y="403"/>
                    </a:lnTo>
                    <a:lnTo>
                      <a:pt x="615" y="371"/>
                    </a:lnTo>
                    <a:lnTo>
                      <a:pt x="598" y="339"/>
                    </a:lnTo>
                    <a:lnTo>
                      <a:pt x="580" y="309"/>
                    </a:lnTo>
                    <a:lnTo>
                      <a:pt x="561" y="279"/>
                    </a:lnTo>
                    <a:lnTo>
                      <a:pt x="540" y="248"/>
                    </a:lnTo>
                    <a:lnTo>
                      <a:pt x="517" y="221"/>
                    </a:lnTo>
                    <a:lnTo>
                      <a:pt x="494" y="193"/>
                    </a:lnTo>
                    <a:lnTo>
                      <a:pt x="467" y="168"/>
                    </a:lnTo>
                    <a:lnTo>
                      <a:pt x="438" y="144"/>
                    </a:lnTo>
                    <a:lnTo>
                      <a:pt x="409" y="120"/>
                    </a:lnTo>
                    <a:lnTo>
                      <a:pt x="378" y="100"/>
                    </a:lnTo>
                    <a:lnTo>
                      <a:pt x="344" y="80"/>
                    </a:lnTo>
                    <a:lnTo>
                      <a:pt x="308" y="62"/>
                    </a:lnTo>
                    <a:lnTo>
                      <a:pt x="270" y="46"/>
                    </a:lnTo>
                    <a:lnTo>
                      <a:pt x="231" y="33"/>
                    </a:lnTo>
                    <a:lnTo>
                      <a:pt x="189" y="22"/>
                    </a:lnTo>
                    <a:lnTo>
                      <a:pt x="145" y="12"/>
                    </a:lnTo>
                    <a:lnTo>
                      <a:pt x="100" y="5"/>
                    </a:lnTo>
                    <a:lnTo>
                      <a:pt x="50" y="1"/>
                    </a:lnTo>
                    <a:lnTo>
                      <a:pt x="0" y="0"/>
                    </a:lnTo>
                    <a:lnTo>
                      <a:pt x="0" y="10"/>
                    </a:lnTo>
                    <a:lnTo>
                      <a:pt x="50" y="11"/>
                    </a:lnTo>
                    <a:lnTo>
                      <a:pt x="97" y="15"/>
                    </a:lnTo>
                    <a:lnTo>
                      <a:pt x="142" y="22"/>
                    </a:lnTo>
                    <a:lnTo>
                      <a:pt x="186" y="30"/>
                    </a:lnTo>
                    <a:lnTo>
                      <a:pt x="226" y="41"/>
                    </a:lnTo>
                    <a:lnTo>
                      <a:pt x="265" y="55"/>
                    </a:lnTo>
                    <a:lnTo>
                      <a:pt x="303" y="70"/>
                    </a:lnTo>
                    <a:lnTo>
                      <a:pt x="339" y="88"/>
                    </a:lnTo>
                    <a:lnTo>
                      <a:pt x="371" y="108"/>
                    </a:lnTo>
                    <a:lnTo>
                      <a:pt x="402" y="128"/>
                    </a:lnTo>
                    <a:lnTo>
                      <a:pt x="431" y="151"/>
                    </a:lnTo>
                    <a:lnTo>
                      <a:pt x="460" y="174"/>
                    </a:lnTo>
                    <a:lnTo>
                      <a:pt x="484" y="200"/>
                    </a:lnTo>
                    <a:lnTo>
                      <a:pt x="508" y="227"/>
                    </a:lnTo>
                    <a:lnTo>
                      <a:pt x="531" y="255"/>
                    </a:lnTo>
                    <a:lnTo>
                      <a:pt x="552" y="283"/>
                    </a:lnTo>
                    <a:lnTo>
                      <a:pt x="571" y="313"/>
                    </a:lnTo>
                    <a:lnTo>
                      <a:pt x="589" y="343"/>
                    </a:lnTo>
                    <a:lnTo>
                      <a:pt x="605" y="375"/>
                    </a:lnTo>
                    <a:lnTo>
                      <a:pt x="620" y="407"/>
                    </a:lnTo>
                    <a:lnTo>
                      <a:pt x="633" y="438"/>
                    </a:lnTo>
                    <a:lnTo>
                      <a:pt x="645" y="471"/>
                    </a:lnTo>
                    <a:lnTo>
                      <a:pt x="656" y="504"/>
                    </a:lnTo>
                    <a:lnTo>
                      <a:pt x="665" y="537"/>
                    </a:lnTo>
                    <a:lnTo>
                      <a:pt x="673" y="570"/>
                    </a:lnTo>
                    <a:lnTo>
                      <a:pt x="678" y="603"/>
                    </a:lnTo>
                    <a:lnTo>
                      <a:pt x="684" y="635"/>
                    </a:lnTo>
                    <a:lnTo>
                      <a:pt x="689" y="667"/>
                    </a:lnTo>
                    <a:lnTo>
                      <a:pt x="693" y="697"/>
                    </a:lnTo>
                    <a:lnTo>
                      <a:pt x="695" y="729"/>
                    </a:lnTo>
                    <a:lnTo>
                      <a:pt x="696" y="759"/>
                    </a:lnTo>
                    <a:lnTo>
                      <a:pt x="696" y="788"/>
                    </a:lnTo>
                    <a:lnTo>
                      <a:pt x="702" y="793"/>
                    </a:lnTo>
                    <a:lnTo>
                      <a:pt x="696" y="788"/>
                    </a:lnTo>
                    <a:lnTo>
                      <a:pt x="699" y="791"/>
                    </a:lnTo>
                    <a:lnTo>
                      <a:pt x="702" y="792"/>
                    </a:lnTo>
                    <a:lnTo>
                      <a:pt x="706" y="791"/>
                    </a:lnTo>
                    <a:lnTo>
                      <a:pt x="708" y="788"/>
                    </a:lnTo>
                    <a:lnTo>
                      <a:pt x="702" y="783"/>
                    </a:lnTo>
                    <a:close/>
                  </a:path>
                </a:pathLst>
              </a:custGeom>
              <a:solidFill>
                <a:srgbClr val="000000"/>
              </a:solidFill>
              <a:ln w="9525">
                <a:noFill/>
                <a:round/>
                <a:headEnd/>
                <a:tailEnd/>
              </a:ln>
            </p:spPr>
            <p:txBody>
              <a:bodyPr/>
              <a:lstStyle/>
              <a:p>
                <a:endParaRPr lang="ru-RU"/>
              </a:p>
            </p:txBody>
          </p:sp>
          <p:sp>
            <p:nvSpPr>
              <p:cNvPr id="14859" name="Freeform 32"/>
              <p:cNvSpPr>
                <a:spLocks/>
              </p:cNvSpPr>
              <p:nvPr/>
            </p:nvSpPr>
            <p:spPr bwMode="auto">
              <a:xfrm>
                <a:off x="5373" y="524"/>
                <a:ext cx="120" cy="6"/>
              </a:xfrm>
              <a:custGeom>
                <a:avLst/>
                <a:gdLst>
                  <a:gd name="T0" fmla="*/ 0 w 716"/>
                  <a:gd name="T1" fmla="*/ 0 h 29"/>
                  <a:gd name="T2" fmla="*/ 0 w 716"/>
                  <a:gd name="T3" fmla="*/ 0 h 29"/>
                  <a:gd name="T4" fmla="*/ 0 w 716"/>
                  <a:gd name="T5" fmla="*/ 0 h 29"/>
                  <a:gd name="T6" fmla="*/ 0 w 716"/>
                  <a:gd name="T7" fmla="*/ 0 h 29"/>
                  <a:gd name="T8" fmla="*/ 0 w 716"/>
                  <a:gd name="T9" fmla="*/ 0 h 29"/>
                  <a:gd name="T10" fmla="*/ 0 w 716"/>
                  <a:gd name="T11" fmla="*/ 0 h 29"/>
                  <a:gd name="T12" fmla="*/ 0 w 716"/>
                  <a:gd name="T13" fmla="*/ 0 h 29"/>
                  <a:gd name="T14" fmla="*/ 0 w 716"/>
                  <a:gd name="T15" fmla="*/ 0 h 29"/>
                  <a:gd name="T16" fmla="*/ 0 w 716"/>
                  <a:gd name="T17" fmla="*/ 0 h 29"/>
                  <a:gd name="T18" fmla="*/ 0 w 716"/>
                  <a:gd name="T19" fmla="*/ 0 h 29"/>
                  <a:gd name="T20" fmla="*/ 0 w 716"/>
                  <a:gd name="T21" fmla="*/ 0 h 29"/>
                  <a:gd name="T22" fmla="*/ 0 w 716"/>
                  <a:gd name="T23" fmla="*/ 0 h 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16"/>
                  <a:gd name="T37" fmla="*/ 0 h 29"/>
                  <a:gd name="T38" fmla="*/ 716 w 716"/>
                  <a:gd name="T39" fmla="*/ 29 h 2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16" h="29">
                    <a:moveTo>
                      <a:pt x="709" y="0"/>
                    </a:moveTo>
                    <a:lnTo>
                      <a:pt x="710" y="0"/>
                    </a:lnTo>
                    <a:lnTo>
                      <a:pt x="0" y="19"/>
                    </a:lnTo>
                    <a:lnTo>
                      <a:pt x="0" y="29"/>
                    </a:lnTo>
                    <a:lnTo>
                      <a:pt x="710" y="10"/>
                    </a:lnTo>
                    <a:lnTo>
                      <a:pt x="711" y="10"/>
                    </a:lnTo>
                    <a:lnTo>
                      <a:pt x="710" y="10"/>
                    </a:lnTo>
                    <a:lnTo>
                      <a:pt x="714" y="8"/>
                    </a:lnTo>
                    <a:lnTo>
                      <a:pt x="716" y="5"/>
                    </a:lnTo>
                    <a:lnTo>
                      <a:pt x="714" y="2"/>
                    </a:lnTo>
                    <a:lnTo>
                      <a:pt x="710" y="0"/>
                    </a:lnTo>
                    <a:lnTo>
                      <a:pt x="709" y="0"/>
                    </a:lnTo>
                    <a:close/>
                  </a:path>
                </a:pathLst>
              </a:custGeom>
              <a:solidFill>
                <a:srgbClr val="000000"/>
              </a:solidFill>
              <a:ln w="9525">
                <a:noFill/>
                <a:round/>
                <a:headEnd/>
                <a:tailEnd/>
              </a:ln>
            </p:spPr>
            <p:txBody>
              <a:bodyPr/>
              <a:lstStyle/>
              <a:p>
                <a:endParaRPr lang="ru-RU"/>
              </a:p>
            </p:txBody>
          </p:sp>
          <p:sp>
            <p:nvSpPr>
              <p:cNvPr id="14860" name="Freeform 33"/>
              <p:cNvSpPr>
                <a:spLocks/>
              </p:cNvSpPr>
              <p:nvPr/>
            </p:nvSpPr>
            <p:spPr bwMode="auto">
              <a:xfrm>
                <a:off x="5491" y="479"/>
                <a:ext cx="20" cy="47"/>
              </a:xfrm>
              <a:custGeom>
                <a:avLst/>
                <a:gdLst>
                  <a:gd name="T0" fmla="*/ 0 w 116"/>
                  <a:gd name="T1" fmla="*/ 0 h 232"/>
                  <a:gd name="T2" fmla="*/ 0 w 116"/>
                  <a:gd name="T3" fmla="*/ 0 h 232"/>
                  <a:gd name="T4" fmla="*/ 0 w 116"/>
                  <a:gd name="T5" fmla="*/ 0 h 232"/>
                  <a:gd name="T6" fmla="*/ 0 w 116"/>
                  <a:gd name="T7" fmla="*/ 0 h 232"/>
                  <a:gd name="T8" fmla="*/ 0 w 116"/>
                  <a:gd name="T9" fmla="*/ 0 h 232"/>
                  <a:gd name="T10" fmla="*/ 0 w 116"/>
                  <a:gd name="T11" fmla="*/ 0 h 232"/>
                  <a:gd name="T12" fmla="*/ 0 w 116"/>
                  <a:gd name="T13" fmla="*/ 0 h 232"/>
                  <a:gd name="T14" fmla="*/ 0 w 116"/>
                  <a:gd name="T15" fmla="*/ 0 h 232"/>
                  <a:gd name="T16" fmla="*/ 0 w 116"/>
                  <a:gd name="T17" fmla="*/ 0 h 232"/>
                  <a:gd name="T18" fmla="*/ 0 w 116"/>
                  <a:gd name="T19" fmla="*/ 0 h 232"/>
                  <a:gd name="T20" fmla="*/ 0 w 116"/>
                  <a:gd name="T21" fmla="*/ 0 h 232"/>
                  <a:gd name="T22" fmla="*/ 0 w 116"/>
                  <a:gd name="T23" fmla="*/ 0 h 232"/>
                  <a:gd name="T24" fmla="*/ 0 w 116"/>
                  <a:gd name="T25" fmla="*/ 0 h 232"/>
                  <a:gd name="T26" fmla="*/ 0 w 116"/>
                  <a:gd name="T27" fmla="*/ 0 h 232"/>
                  <a:gd name="T28" fmla="*/ 0 w 116"/>
                  <a:gd name="T29" fmla="*/ 0 h 232"/>
                  <a:gd name="T30" fmla="*/ 0 w 116"/>
                  <a:gd name="T31" fmla="*/ 0 h 232"/>
                  <a:gd name="T32" fmla="*/ 0 w 116"/>
                  <a:gd name="T33" fmla="*/ 0 h 232"/>
                  <a:gd name="T34" fmla="*/ 0 w 116"/>
                  <a:gd name="T35" fmla="*/ 0 h 232"/>
                  <a:gd name="T36" fmla="*/ 0 w 116"/>
                  <a:gd name="T37" fmla="*/ 0 h 232"/>
                  <a:gd name="T38" fmla="*/ 0 w 116"/>
                  <a:gd name="T39" fmla="*/ 0 h 232"/>
                  <a:gd name="T40" fmla="*/ 0 w 116"/>
                  <a:gd name="T41" fmla="*/ 0 h 232"/>
                  <a:gd name="T42" fmla="*/ 0 w 116"/>
                  <a:gd name="T43" fmla="*/ 0 h 232"/>
                  <a:gd name="T44" fmla="*/ 0 w 116"/>
                  <a:gd name="T45" fmla="*/ 0 h 232"/>
                  <a:gd name="T46" fmla="*/ 0 w 116"/>
                  <a:gd name="T47" fmla="*/ 0 h 232"/>
                  <a:gd name="T48" fmla="*/ 0 w 116"/>
                  <a:gd name="T49" fmla="*/ 0 h 232"/>
                  <a:gd name="T50" fmla="*/ 0 w 116"/>
                  <a:gd name="T51" fmla="*/ 0 h 232"/>
                  <a:gd name="T52" fmla="*/ 0 w 116"/>
                  <a:gd name="T53" fmla="*/ 0 h 232"/>
                  <a:gd name="T54" fmla="*/ 0 w 116"/>
                  <a:gd name="T55" fmla="*/ 0 h 232"/>
                  <a:gd name="T56" fmla="*/ 0 w 116"/>
                  <a:gd name="T57" fmla="*/ 0 h 232"/>
                  <a:gd name="T58" fmla="*/ 0 w 116"/>
                  <a:gd name="T59" fmla="*/ 0 h 232"/>
                  <a:gd name="T60" fmla="*/ 0 w 116"/>
                  <a:gd name="T61" fmla="*/ 0 h 232"/>
                  <a:gd name="T62" fmla="*/ 0 w 116"/>
                  <a:gd name="T63" fmla="*/ 0 h 232"/>
                  <a:gd name="T64" fmla="*/ 0 w 116"/>
                  <a:gd name="T65" fmla="*/ 0 h 232"/>
                  <a:gd name="T66" fmla="*/ 0 w 116"/>
                  <a:gd name="T67" fmla="*/ 0 h 232"/>
                  <a:gd name="T68" fmla="*/ 0 w 116"/>
                  <a:gd name="T69" fmla="*/ 0 h 232"/>
                  <a:gd name="T70" fmla="*/ 0 w 116"/>
                  <a:gd name="T71" fmla="*/ 0 h 232"/>
                  <a:gd name="T72" fmla="*/ 0 w 116"/>
                  <a:gd name="T73" fmla="*/ 0 h 232"/>
                  <a:gd name="T74" fmla="*/ 0 w 116"/>
                  <a:gd name="T75" fmla="*/ 0 h 232"/>
                  <a:gd name="T76" fmla="*/ 0 w 116"/>
                  <a:gd name="T77" fmla="*/ 0 h 232"/>
                  <a:gd name="T78" fmla="*/ 0 w 116"/>
                  <a:gd name="T79" fmla="*/ 0 h 232"/>
                  <a:gd name="T80" fmla="*/ 0 w 116"/>
                  <a:gd name="T81" fmla="*/ 0 h 232"/>
                  <a:gd name="T82" fmla="*/ 0 w 116"/>
                  <a:gd name="T83" fmla="*/ 0 h 2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6"/>
                  <a:gd name="T127" fmla="*/ 0 h 232"/>
                  <a:gd name="T128" fmla="*/ 116 w 116"/>
                  <a:gd name="T129" fmla="*/ 232 h 2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6" h="232">
                    <a:moveTo>
                      <a:pt x="91" y="3"/>
                    </a:moveTo>
                    <a:lnTo>
                      <a:pt x="91" y="2"/>
                    </a:lnTo>
                    <a:lnTo>
                      <a:pt x="85" y="18"/>
                    </a:lnTo>
                    <a:lnTo>
                      <a:pt x="84" y="35"/>
                    </a:lnTo>
                    <a:lnTo>
                      <a:pt x="86" y="52"/>
                    </a:lnTo>
                    <a:lnTo>
                      <a:pt x="89" y="69"/>
                    </a:lnTo>
                    <a:lnTo>
                      <a:pt x="92" y="86"/>
                    </a:lnTo>
                    <a:lnTo>
                      <a:pt x="97" y="103"/>
                    </a:lnTo>
                    <a:lnTo>
                      <a:pt x="101" y="121"/>
                    </a:lnTo>
                    <a:lnTo>
                      <a:pt x="103" y="137"/>
                    </a:lnTo>
                    <a:lnTo>
                      <a:pt x="104" y="152"/>
                    </a:lnTo>
                    <a:lnTo>
                      <a:pt x="103" y="167"/>
                    </a:lnTo>
                    <a:lnTo>
                      <a:pt x="97" y="180"/>
                    </a:lnTo>
                    <a:lnTo>
                      <a:pt x="88" y="192"/>
                    </a:lnTo>
                    <a:lnTo>
                      <a:pt x="76" y="201"/>
                    </a:lnTo>
                    <a:lnTo>
                      <a:pt x="57" y="211"/>
                    </a:lnTo>
                    <a:lnTo>
                      <a:pt x="32" y="218"/>
                    </a:lnTo>
                    <a:lnTo>
                      <a:pt x="0" y="222"/>
                    </a:lnTo>
                    <a:lnTo>
                      <a:pt x="2" y="232"/>
                    </a:lnTo>
                    <a:lnTo>
                      <a:pt x="34" y="226"/>
                    </a:lnTo>
                    <a:lnTo>
                      <a:pt x="62" y="219"/>
                    </a:lnTo>
                    <a:lnTo>
                      <a:pt x="83" y="209"/>
                    </a:lnTo>
                    <a:lnTo>
                      <a:pt x="97" y="198"/>
                    </a:lnTo>
                    <a:lnTo>
                      <a:pt x="106" y="184"/>
                    </a:lnTo>
                    <a:lnTo>
                      <a:pt x="112" y="169"/>
                    </a:lnTo>
                    <a:lnTo>
                      <a:pt x="116" y="152"/>
                    </a:lnTo>
                    <a:lnTo>
                      <a:pt x="115" y="137"/>
                    </a:lnTo>
                    <a:lnTo>
                      <a:pt x="112" y="119"/>
                    </a:lnTo>
                    <a:lnTo>
                      <a:pt x="109" y="101"/>
                    </a:lnTo>
                    <a:lnTo>
                      <a:pt x="104" y="84"/>
                    </a:lnTo>
                    <a:lnTo>
                      <a:pt x="101" y="67"/>
                    </a:lnTo>
                    <a:lnTo>
                      <a:pt x="98" y="50"/>
                    </a:lnTo>
                    <a:lnTo>
                      <a:pt x="96" y="35"/>
                    </a:lnTo>
                    <a:lnTo>
                      <a:pt x="97" y="20"/>
                    </a:lnTo>
                    <a:lnTo>
                      <a:pt x="101" y="6"/>
                    </a:lnTo>
                    <a:lnTo>
                      <a:pt x="101" y="5"/>
                    </a:lnTo>
                    <a:lnTo>
                      <a:pt x="101" y="6"/>
                    </a:lnTo>
                    <a:lnTo>
                      <a:pt x="101" y="3"/>
                    </a:lnTo>
                    <a:lnTo>
                      <a:pt x="98" y="0"/>
                    </a:lnTo>
                    <a:lnTo>
                      <a:pt x="93" y="0"/>
                    </a:lnTo>
                    <a:lnTo>
                      <a:pt x="91" y="2"/>
                    </a:lnTo>
                    <a:lnTo>
                      <a:pt x="91" y="3"/>
                    </a:lnTo>
                    <a:close/>
                  </a:path>
                </a:pathLst>
              </a:custGeom>
              <a:solidFill>
                <a:srgbClr val="000000"/>
              </a:solidFill>
              <a:ln w="9525">
                <a:noFill/>
                <a:round/>
                <a:headEnd/>
                <a:tailEnd/>
              </a:ln>
            </p:spPr>
            <p:txBody>
              <a:bodyPr/>
              <a:lstStyle/>
              <a:p>
                <a:endParaRPr lang="ru-RU"/>
              </a:p>
            </p:txBody>
          </p:sp>
          <p:sp>
            <p:nvSpPr>
              <p:cNvPr id="14861" name="Freeform 34"/>
              <p:cNvSpPr>
                <a:spLocks/>
              </p:cNvSpPr>
              <p:nvPr/>
            </p:nvSpPr>
            <p:spPr bwMode="auto">
              <a:xfrm>
                <a:off x="5507" y="449"/>
                <a:ext cx="37" cy="31"/>
              </a:xfrm>
              <a:custGeom>
                <a:avLst/>
                <a:gdLst>
                  <a:gd name="T0" fmla="*/ 0 w 227"/>
                  <a:gd name="T1" fmla="*/ 0 h 158"/>
                  <a:gd name="T2" fmla="*/ 0 w 227"/>
                  <a:gd name="T3" fmla="*/ 0 h 158"/>
                  <a:gd name="T4" fmla="*/ 0 w 227"/>
                  <a:gd name="T5" fmla="*/ 0 h 158"/>
                  <a:gd name="T6" fmla="*/ 0 w 227"/>
                  <a:gd name="T7" fmla="*/ 0 h 158"/>
                  <a:gd name="T8" fmla="*/ 0 w 227"/>
                  <a:gd name="T9" fmla="*/ 0 h 158"/>
                  <a:gd name="T10" fmla="*/ 0 w 227"/>
                  <a:gd name="T11" fmla="*/ 0 h 158"/>
                  <a:gd name="T12" fmla="*/ 0 w 227"/>
                  <a:gd name="T13" fmla="*/ 0 h 158"/>
                  <a:gd name="T14" fmla="*/ 0 w 227"/>
                  <a:gd name="T15" fmla="*/ 0 h 158"/>
                  <a:gd name="T16" fmla="*/ 0 w 227"/>
                  <a:gd name="T17" fmla="*/ 0 h 158"/>
                  <a:gd name="T18" fmla="*/ 0 w 227"/>
                  <a:gd name="T19" fmla="*/ 0 h 158"/>
                  <a:gd name="T20" fmla="*/ 0 w 227"/>
                  <a:gd name="T21" fmla="*/ 0 h 158"/>
                  <a:gd name="T22" fmla="*/ 0 w 227"/>
                  <a:gd name="T23" fmla="*/ 0 h 158"/>
                  <a:gd name="T24" fmla="*/ 0 w 227"/>
                  <a:gd name="T25" fmla="*/ 0 h 158"/>
                  <a:gd name="T26" fmla="*/ 0 w 227"/>
                  <a:gd name="T27" fmla="*/ 0 h 158"/>
                  <a:gd name="T28" fmla="*/ 0 w 227"/>
                  <a:gd name="T29" fmla="*/ 0 h 158"/>
                  <a:gd name="T30" fmla="*/ 0 w 227"/>
                  <a:gd name="T31" fmla="*/ 0 h 158"/>
                  <a:gd name="T32" fmla="*/ 0 w 227"/>
                  <a:gd name="T33" fmla="*/ 0 h 158"/>
                  <a:gd name="T34" fmla="*/ 0 w 227"/>
                  <a:gd name="T35" fmla="*/ 0 h 158"/>
                  <a:gd name="T36" fmla="*/ 0 w 227"/>
                  <a:gd name="T37" fmla="*/ 0 h 158"/>
                  <a:gd name="T38" fmla="*/ 0 w 227"/>
                  <a:gd name="T39" fmla="*/ 0 h 158"/>
                  <a:gd name="T40" fmla="*/ 0 w 227"/>
                  <a:gd name="T41" fmla="*/ 0 h 158"/>
                  <a:gd name="T42" fmla="*/ 0 w 227"/>
                  <a:gd name="T43" fmla="*/ 0 h 158"/>
                  <a:gd name="T44" fmla="*/ 0 w 227"/>
                  <a:gd name="T45" fmla="*/ 0 h 158"/>
                  <a:gd name="T46" fmla="*/ 0 w 227"/>
                  <a:gd name="T47" fmla="*/ 0 h 158"/>
                  <a:gd name="T48" fmla="*/ 0 w 227"/>
                  <a:gd name="T49" fmla="*/ 0 h 158"/>
                  <a:gd name="T50" fmla="*/ 0 w 227"/>
                  <a:gd name="T51" fmla="*/ 0 h 158"/>
                  <a:gd name="T52" fmla="*/ 0 w 227"/>
                  <a:gd name="T53" fmla="*/ 0 h 158"/>
                  <a:gd name="T54" fmla="*/ 0 w 227"/>
                  <a:gd name="T55" fmla="*/ 0 h 158"/>
                  <a:gd name="T56" fmla="*/ 0 w 227"/>
                  <a:gd name="T57" fmla="*/ 0 h 158"/>
                  <a:gd name="T58" fmla="*/ 0 w 227"/>
                  <a:gd name="T59" fmla="*/ 0 h 158"/>
                  <a:gd name="T60" fmla="*/ 0 w 227"/>
                  <a:gd name="T61" fmla="*/ 0 h 158"/>
                  <a:gd name="T62" fmla="*/ 0 w 227"/>
                  <a:gd name="T63" fmla="*/ 0 h 158"/>
                  <a:gd name="T64" fmla="*/ 0 w 227"/>
                  <a:gd name="T65" fmla="*/ 0 h 158"/>
                  <a:gd name="T66" fmla="*/ 0 w 227"/>
                  <a:gd name="T67" fmla="*/ 0 h 158"/>
                  <a:gd name="T68" fmla="*/ 0 w 227"/>
                  <a:gd name="T69" fmla="*/ 0 h 158"/>
                  <a:gd name="T70" fmla="*/ 0 w 227"/>
                  <a:gd name="T71" fmla="*/ 0 h 158"/>
                  <a:gd name="T72" fmla="*/ 0 w 227"/>
                  <a:gd name="T73" fmla="*/ 0 h 158"/>
                  <a:gd name="T74" fmla="*/ 0 w 227"/>
                  <a:gd name="T75" fmla="*/ 0 h 158"/>
                  <a:gd name="T76" fmla="*/ 0 w 227"/>
                  <a:gd name="T77" fmla="*/ 0 h 158"/>
                  <a:gd name="T78" fmla="*/ 0 w 227"/>
                  <a:gd name="T79" fmla="*/ 0 h 158"/>
                  <a:gd name="T80" fmla="*/ 0 w 227"/>
                  <a:gd name="T81" fmla="*/ 0 h 15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7"/>
                  <a:gd name="T124" fmla="*/ 0 h 158"/>
                  <a:gd name="T125" fmla="*/ 227 w 227"/>
                  <a:gd name="T126" fmla="*/ 158 h 15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7" h="158">
                    <a:moveTo>
                      <a:pt x="215" y="5"/>
                    </a:moveTo>
                    <a:lnTo>
                      <a:pt x="215" y="5"/>
                    </a:lnTo>
                    <a:lnTo>
                      <a:pt x="214" y="21"/>
                    </a:lnTo>
                    <a:lnTo>
                      <a:pt x="208" y="33"/>
                    </a:lnTo>
                    <a:lnTo>
                      <a:pt x="199" y="43"/>
                    </a:lnTo>
                    <a:lnTo>
                      <a:pt x="188" y="52"/>
                    </a:lnTo>
                    <a:lnTo>
                      <a:pt x="174" y="60"/>
                    </a:lnTo>
                    <a:lnTo>
                      <a:pt x="157" y="69"/>
                    </a:lnTo>
                    <a:lnTo>
                      <a:pt x="140" y="75"/>
                    </a:lnTo>
                    <a:lnTo>
                      <a:pt x="122" y="81"/>
                    </a:lnTo>
                    <a:lnTo>
                      <a:pt x="102" y="87"/>
                    </a:lnTo>
                    <a:lnTo>
                      <a:pt x="83" y="93"/>
                    </a:lnTo>
                    <a:lnTo>
                      <a:pt x="65" y="100"/>
                    </a:lnTo>
                    <a:lnTo>
                      <a:pt x="49" y="108"/>
                    </a:lnTo>
                    <a:lnTo>
                      <a:pt x="32" y="117"/>
                    </a:lnTo>
                    <a:lnTo>
                      <a:pt x="19" y="128"/>
                    </a:lnTo>
                    <a:lnTo>
                      <a:pt x="7" y="141"/>
                    </a:lnTo>
                    <a:lnTo>
                      <a:pt x="0" y="156"/>
                    </a:lnTo>
                    <a:lnTo>
                      <a:pt x="10" y="158"/>
                    </a:lnTo>
                    <a:lnTo>
                      <a:pt x="17" y="145"/>
                    </a:lnTo>
                    <a:lnTo>
                      <a:pt x="26" y="134"/>
                    </a:lnTo>
                    <a:lnTo>
                      <a:pt x="39" y="125"/>
                    </a:lnTo>
                    <a:lnTo>
                      <a:pt x="53" y="117"/>
                    </a:lnTo>
                    <a:lnTo>
                      <a:pt x="70" y="108"/>
                    </a:lnTo>
                    <a:lnTo>
                      <a:pt x="88" y="101"/>
                    </a:lnTo>
                    <a:lnTo>
                      <a:pt x="107" y="95"/>
                    </a:lnTo>
                    <a:lnTo>
                      <a:pt x="127" y="89"/>
                    </a:lnTo>
                    <a:lnTo>
                      <a:pt x="144" y="83"/>
                    </a:lnTo>
                    <a:lnTo>
                      <a:pt x="162" y="77"/>
                    </a:lnTo>
                    <a:lnTo>
                      <a:pt x="179" y="69"/>
                    </a:lnTo>
                    <a:lnTo>
                      <a:pt x="195" y="60"/>
                    </a:lnTo>
                    <a:lnTo>
                      <a:pt x="208" y="49"/>
                    </a:lnTo>
                    <a:lnTo>
                      <a:pt x="218" y="37"/>
                    </a:lnTo>
                    <a:lnTo>
                      <a:pt x="224" y="23"/>
                    </a:lnTo>
                    <a:lnTo>
                      <a:pt x="227" y="5"/>
                    </a:lnTo>
                    <a:lnTo>
                      <a:pt x="225" y="2"/>
                    </a:lnTo>
                    <a:lnTo>
                      <a:pt x="221" y="0"/>
                    </a:lnTo>
                    <a:lnTo>
                      <a:pt x="218" y="2"/>
                    </a:lnTo>
                    <a:lnTo>
                      <a:pt x="215" y="5"/>
                    </a:lnTo>
                    <a:close/>
                  </a:path>
                </a:pathLst>
              </a:custGeom>
              <a:solidFill>
                <a:srgbClr val="000000"/>
              </a:solidFill>
              <a:ln w="9525">
                <a:noFill/>
                <a:round/>
                <a:headEnd/>
                <a:tailEnd/>
              </a:ln>
            </p:spPr>
            <p:txBody>
              <a:bodyPr/>
              <a:lstStyle/>
              <a:p>
                <a:endParaRPr lang="ru-RU"/>
              </a:p>
            </p:txBody>
          </p:sp>
          <p:sp>
            <p:nvSpPr>
              <p:cNvPr id="14862" name="Freeform 35"/>
              <p:cNvSpPr>
                <a:spLocks/>
              </p:cNvSpPr>
              <p:nvPr/>
            </p:nvSpPr>
            <p:spPr bwMode="auto">
              <a:xfrm>
                <a:off x="5542" y="425"/>
                <a:ext cx="2" cy="25"/>
              </a:xfrm>
              <a:custGeom>
                <a:avLst/>
                <a:gdLst>
                  <a:gd name="T0" fmla="*/ 0 w 12"/>
                  <a:gd name="T1" fmla="*/ 0 h 125"/>
                  <a:gd name="T2" fmla="*/ 0 w 12"/>
                  <a:gd name="T3" fmla="*/ 0 h 125"/>
                  <a:gd name="T4" fmla="*/ 0 w 12"/>
                  <a:gd name="T5" fmla="*/ 0 h 125"/>
                  <a:gd name="T6" fmla="*/ 0 w 12"/>
                  <a:gd name="T7" fmla="*/ 0 h 125"/>
                  <a:gd name="T8" fmla="*/ 0 w 12"/>
                  <a:gd name="T9" fmla="*/ 0 h 125"/>
                  <a:gd name="T10" fmla="*/ 0 w 12"/>
                  <a:gd name="T11" fmla="*/ 0 h 125"/>
                  <a:gd name="T12" fmla="*/ 0 w 12"/>
                  <a:gd name="T13" fmla="*/ 0 h 125"/>
                  <a:gd name="T14" fmla="*/ 0 w 12"/>
                  <a:gd name="T15" fmla="*/ 0 h 125"/>
                  <a:gd name="T16" fmla="*/ 0 w 12"/>
                  <a:gd name="T17" fmla="*/ 0 h 125"/>
                  <a:gd name="T18" fmla="*/ 0 w 12"/>
                  <a:gd name="T19" fmla="*/ 0 h 125"/>
                  <a:gd name="T20" fmla="*/ 0 w 12"/>
                  <a:gd name="T21" fmla="*/ 0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25"/>
                  <a:gd name="T35" fmla="*/ 12 w 12"/>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25">
                    <a:moveTo>
                      <a:pt x="0" y="5"/>
                    </a:moveTo>
                    <a:lnTo>
                      <a:pt x="0" y="5"/>
                    </a:lnTo>
                    <a:lnTo>
                      <a:pt x="0" y="125"/>
                    </a:lnTo>
                    <a:lnTo>
                      <a:pt x="12" y="125"/>
                    </a:lnTo>
                    <a:lnTo>
                      <a:pt x="12" y="5"/>
                    </a:lnTo>
                    <a:lnTo>
                      <a:pt x="10" y="2"/>
                    </a:lnTo>
                    <a:lnTo>
                      <a:pt x="6" y="0"/>
                    </a:lnTo>
                    <a:lnTo>
                      <a:pt x="3" y="2"/>
                    </a:lnTo>
                    <a:lnTo>
                      <a:pt x="0" y="5"/>
                    </a:lnTo>
                    <a:close/>
                  </a:path>
                </a:pathLst>
              </a:custGeom>
              <a:solidFill>
                <a:srgbClr val="000000"/>
              </a:solidFill>
              <a:ln w="9525">
                <a:noFill/>
                <a:round/>
                <a:headEnd/>
                <a:tailEnd/>
              </a:ln>
            </p:spPr>
            <p:txBody>
              <a:bodyPr/>
              <a:lstStyle/>
              <a:p>
                <a:endParaRPr lang="ru-RU"/>
              </a:p>
            </p:txBody>
          </p:sp>
          <p:sp>
            <p:nvSpPr>
              <p:cNvPr id="14863" name="Freeform 36"/>
              <p:cNvSpPr>
                <a:spLocks/>
              </p:cNvSpPr>
              <p:nvPr/>
            </p:nvSpPr>
            <p:spPr bwMode="auto">
              <a:xfrm>
                <a:off x="5504" y="405"/>
                <a:ext cx="40" cy="21"/>
              </a:xfrm>
              <a:custGeom>
                <a:avLst/>
                <a:gdLst>
                  <a:gd name="T0" fmla="*/ 0 w 243"/>
                  <a:gd name="T1" fmla="*/ 0 h 103"/>
                  <a:gd name="T2" fmla="*/ 0 w 243"/>
                  <a:gd name="T3" fmla="*/ 0 h 103"/>
                  <a:gd name="T4" fmla="*/ 0 w 243"/>
                  <a:gd name="T5" fmla="*/ 0 h 103"/>
                  <a:gd name="T6" fmla="*/ 0 w 243"/>
                  <a:gd name="T7" fmla="*/ 0 h 103"/>
                  <a:gd name="T8" fmla="*/ 0 w 243"/>
                  <a:gd name="T9" fmla="*/ 0 h 103"/>
                  <a:gd name="T10" fmla="*/ 0 w 243"/>
                  <a:gd name="T11" fmla="*/ 0 h 103"/>
                  <a:gd name="T12" fmla="*/ 0 w 243"/>
                  <a:gd name="T13" fmla="*/ 0 h 103"/>
                  <a:gd name="T14" fmla="*/ 0 w 243"/>
                  <a:gd name="T15" fmla="*/ 0 h 103"/>
                  <a:gd name="T16" fmla="*/ 0 w 243"/>
                  <a:gd name="T17" fmla="*/ 0 h 103"/>
                  <a:gd name="T18" fmla="*/ 0 w 243"/>
                  <a:gd name="T19" fmla="*/ 0 h 103"/>
                  <a:gd name="T20" fmla="*/ 0 w 243"/>
                  <a:gd name="T21" fmla="*/ 0 h 103"/>
                  <a:gd name="T22" fmla="*/ 0 w 243"/>
                  <a:gd name="T23" fmla="*/ 0 h 103"/>
                  <a:gd name="T24" fmla="*/ 0 w 243"/>
                  <a:gd name="T25" fmla="*/ 0 h 103"/>
                  <a:gd name="T26" fmla="*/ 0 w 243"/>
                  <a:gd name="T27" fmla="*/ 0 h 103"/>
                  <a:gd name="T28" fmla="*/ 0 w 243"/>
                  <a:gd name="T29" fmla="*/ 0 h 103"/>
                  <a:gd name="T30" fmla="*/ 0 w 243"/>
                  <a:gd name="T31" fmla="*/ 0 h 103"/>
                  <a:gd name="T32" fmla="*/ 0 w 243"/>
                  <a:gd name="T33" fmla="*/ 0 h 103"/>
                  <a:gd name="T34" fmla="*/ 0 w 243"/>
                  <a:gd name="T35" fmla="*/ 0 h 103"/>
                  <a:gd name="T36" fmla="*/ 0 w 243"/>
                  <a:gd name="T37" fmla="*/ 0 h 103"/>
                  <a:gd name="T38" fmla="*/ 0 w 243"/>
                  <a:gd name="T39" fmla="*/ 0 h 103"/>
                  <a:gd name="T40" fmla="*/ 0 w 243"/>
                  <a:gd name="T41" fmla="*/ 0 h 103"/>
                  <a:gd name="T42" fmla="*/ 0 w 243"/>
                  <a:gd name="T43" fmla="*/ 0 h 103"/>
                  <a:gd name="T44" fmla="*/ 0 w 243"/>
                  <a:gd name="T45" fmla="*/ 0 h 103"/>
                  <a:gd name="T46" fmla="*/ 0 w 243"/>
                  <a:gd name="T47" fmla="*/ 0 h 103"/>
                  <a:gd name="T48" fmla="*/ 0 w 243"/>
                  <a:gd name="T49" fmla="*/ 0 h 103"/>
                  <a:gd name="T50" fmla="*/ 0 w 243"/>
                  <a:gd name="T51" fmla="*/ 0 h 103"/>
                  <a:gd name="T52" fmla="*/ 0 w 243"/>
                  <a:gd name="T53" fmla="*/ 0 h 103"/>
                  <a:gd name="T54" fmla="*/ 0 w 243"/>
                  <a:gd name="T55" fmla="*/ 0 h 103"/>
                  <a:gd name="T56" fmla="*/ 0 w 243"/>
                  <a:gd name="T57" fmla="*/ 0 h 103"/>
                  <a:gd name="T58" fmla="*/ 0 w 243"/>
                  <a:gd name="T59" fmla="*/ 0 h 103"/>
                  <a:gd name="T60" fmla="*/ 0 w 243"/>
                  <a:gd name="T61" fmla="*/ 0 h 103"/>
                  <a:gd name="T62" fmla="*/ 0 w 243"/>
                  <a:gd name="T63" fmla="*/ 0 h 103"/>
                  <a:gd name="T64" fmla="*/ 0 w 243"/>
                  <a:gd name="T65" fmla="*/ 0 h 103"/>
                  <a:gd name="T66" fmla="*/ 0 w 243"/>
                  <a:gd name="T67" fmla="*/ 0 h 103"/>
                  <a:gd name="T68" fmla="*/ 0 w 243"/>
                  <a:gd name="T69" fmla="*/ 0 h 103"/>
                  <a:gd name="T70" fmla="*/ 0 w 243"/>
                  <a:gd name="T71" fmla="*/ 0 h 103"/>
                  <a:gd name="T72" fmla="*/ 0 w 243"/>
                  <a:gd name="T73" fmla="*/ 0 h 103"/>
                  <a:gd name="T74" fmla="*/ 0 w 243"/>
                  <a:gd name="T75" fmla="*/ 0 h 103"/>
                  <a:gd name="T76" fmla="*/ 0 w 243"/>
                  <a:gd name="T77" fmla="*/ 0 h 103"/>
                  <a:gd name="T78" fmla="*/ 0 w 243"/>
                  <a:gd name="T79" fmla="*/ 0 h 103"/>
                  <a:gd name="T80" fmla="*/ 0 w 243"/>
                  <a:gd name="T81" fmla="*/ 0 h 103"/>
                  <a:gd name="T82" fmla="*/ 0 w 243"/>
                  <a:gd name="T83" fmla="*/ 0 h 10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3"/>
                  <a:gd name="T127" fmla="*/ 0 h 103"/>
                  <a:gd name="T128" fmla="*/ 243 w 243"/>
                  <a:gd name="T129" fmla="*/ 103 h 10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3" h="103">
                    <a:moveTo>
                      <a:pt x="0" y="6"/>
                    </a:moveTo>
                    <a:lnTo>
                      <a:pt x="3" y="10"/>
                    </a:lnTo>
                    <a:lnTo>
                      <a:pt x="22" y="12"/>
                    </a:lnTo>
                    <a:lnTo>
                      <a:pt x="41" y="15"/>
                    </a:lnTo>
                    <a:lnTo>
                      <a:pt x="61" y="17"/>
                    </a:lnTo>
                    <a:lnTo>
                      <a:pt x="81" y="19"/>
                    </a:lnTo>
                    <a:lnTo>
                      <a:pt x="100" y="22"/>
                    </a:lnTo>
                    <a:lnTo>
                      <a:pt x="120" y="25"/>
                    </a:lnTo>
                    <a:lnTo>
                      <a:pt x="139" y="27"/>
                    </a:lnTo>
                    <a:lnTo>
                      <a:pt x="157" y="32"/>
                    </a:lnTo>
                    <a:lnTo>
                      <a:pt x="172" y="37"/>
                    </a:lnTo>
                    <a:lnTo>
                      <a:pt x="188" y="43"/>
                    </a:lnTo>
                    <a:lnTo>
                      <a:pt x="200" y="50"/>
                    </a:lnTo>
                    <a:lnTo>
                      <a:pt x="211" y="57"/>
                    </a:lnTo>
                    <a:lnTo>
                      <a:pt x="220" y="67"/>
                    </a:lnTo>
                    <a:lnTo>
                      <a:pt x="227" y="77"/>
                    </a:lnTo>
                    <a:lnTo>
                      <a:pt x="230" y="90"/>
                    </a:lnTo>
                    <a:lnTo>
                      <a:pt x="231" y="103"/>
                    </a:lnTo>
                    <a:lnTo>
                      <a:pt x="243" y="103"/>
                    </a:lnTo>
                    <a:lnTo>
                      <a:pt x="242" y="88"/>
                    </a:lnTo>
                    <a:lnTo>
                      <a:pt x="236" y="73"/>
                    </a:lnTo>
                    <a:lnTo>
                      <a:pt x="229" y="61"/>
                    </a:lnTo>
                    <a:lnTo>
                      <a:pt x="218" y="51"/>
                    </a:lnTo>
                    <a:lnTo>
                      <a:pt x="207" y="42"/>
                    </a:lnTo>
                    <a:lnTo>
                      <a:pt x="192" y="35"/>
                    </a:lnTo>
                    <a:lnTo>
                      <a:pt x="177" y="29"/>
                    </a:lnTo>
                    <a:lnTo>
                      <a:pt x="159" y="23"/>
                    </a:lnTo>
                    <a:lnTo>
                      <a:pt x="142" y="19"/>
                    </a:lnTo>
                    <a:lnTo>
                      <a:pt x="123" y="15"/>
                    </a:lnTo>
                    <a:lnTo>
                      <a:pt x="102" y="12"/>
                    </a:lnTo>
                    <a:lnTo>
                      <a:pt x="84" y="9"/>
                    </a:lnTo>
                    <a:lnTo>
                      <a:pt x="63" y="7"/>
                    </a:lnTo>
                    <a:lnTo>
                      <a:pt x="43" y="5"/>
                    </a:lnTo>
                    <a:lnTo>
                      <a:pt x="24" y="2"/>
                    </a:lnTo>
                    <a:lnTo>
                      <a:pt x="5" y="0"/>
                    </a:lnTo>
                    <a:lnTo>
                      <a:pt x="9" y="4"/>
                    </a:lnTo>
                    <a:lnTo>
                      <a:pt x="5" y="0"/>
                    </a:lnTo>
                    <a:lnTo>
                      <a:pt x="1" y="1"/>
                    </a:lnTo>
                    <a:lnTo>
                      <a:pt x="0" y="4"/>
                    </a:lnTo>
                    <a:lnTo>
                      <a:pt x="0" y="8"/>
                    </a:lnTo>
                    <a:lnTo>
                      <a:pt x="3" y="10"/>
                    </a:lnTo>
                    <a:lnTo>
                      <a:pt x="0" y="6"/>
                    </a:lnTo>
                    <a:close/>
                  </a:path>
                </a:pathLst>
              </a:custGeom>
              <a:solidFill>
                <a:srgbClr val="000000"/>
              </a:solidFill>
              <a:ln w="9525">
                <a:noFill/>
                <a:round/>
                <a:headEnd/>
                <a:tailEnd/>
              </a:ln>
            </p:spPr>
            <p:txBody>
              <a:bodyPr/>
              <a:lstStyle/>
              <a:p>
                <a:endParaRPr lang="ru-RU"/>
              </a:p>
            </p:txBody>
          </p:sp>
          <p:sp>
            <p:nvSpPr>
              <p:cNvPr id="14864" name="Freeform 37"/>
              <p:cNvSpPr>
                <a:spLocks/>
              </p:cNvSpPr>
              <p:nvPr/>
            </p:nvSpPr>
            <p:spPr bwMode="auto">
              <a:xfrm>
                <a:off x="5495" y="372"/>
                <a:ext cx="10" cy="34"/>
              </a:xfrm>
              <a:custGeom>
                <a:avLst/>
                <a:gdLst>
                  <a:gd name="T0" fmla="*/ 0 w 59"/>
                  <a:gd name="T1" fmla="*/ 0 h 173"/>
                  <a:gd name="T2" fmla="*/ 0 w 59"/>
                  <a:gd name="T3" fmla="*/ 0 h 173"/>
                  <a:gd name="T4" fmla="*/ 0 w 59"/>
                  <a:gd name="T5" fmla="*/ 0 h 173"/>
                  <a:gd name="T6" fmla="*/ 0 w 59"/>
                  <a:gd name="T7" fmla="*/ 0 h 173"/>
                  <a:gd name="T8" fmla="*/ 0 w 59"/>
                  <a:gd name="T9" fmla="*/ 0 h 173"/>
                  <a:gd name="T10" fmla="*/ 0 w 59"/>
                  <a:gd name="T11" fmla="*/ 0 h 173"/>
                  <a:gd name="T12" fmla="*/ 0 w 59"/>
                  <a:gd name="T13" fmla="*/ 0 h 173"/>
                  <a:gd name="T14" fmla="*/ 0 w 59"/>
                  <a:gd name="T15" fmla="*/ 0 h 173"/>
                  <a:gd name="T16" fmla="*/ 0 w 59"/>
                  <a:gd name="T17" fmla="*/ 0 h 173"/>
                  <a:gd name="T18" fmla="*/ 0 w 59"/>
                  <a:gd name="T19" fmla="*/ 0 h 173"/>
                  <a:gd name="T20" fmla="*/ 0 w 59"/>
                  <a:gd name="T21" fmla="*/ 0 h 173"/>
                  <a:gd name="T22" fmla="*/ 0 w 59"/>
                  <a:gd name="T23" fmla="*/ 0 h 1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9"/>
                  <a:gd name="T37" fmla="*/ 0 h 173"/>
                  <a:gd name="T38" fmla="*/ 59 w 59"/>
                  <a:gd name="T39" fmla="*/ 173 h 1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9" h="173">
                    <a:moveTo>
                      <a:pt x="0" y="6"/>
                    </a:moveTo>
                    <a:lnTo>
                      <a:pt x="0" y="5"/>
                    </a:lnTo>
                    <a:lnTo>
                      <a:pt x="50" y="173"/>
                    </a:lnTo>
                    <a:lnTo>
                      <a:pt x="59" y="171"/>
                    </a:lnTo>
                    <a:lnTo>
                      <a:pt x="9" y="3"/>
                    </a:lnTo>
                    <a:lnTo>
                      <a:pt x="9" y="2"/>
                    </a:lnTo>
                    <a:lnTo>
                      <a:pt x="9" y="3"/>
                    </a:lnTo>
                    <a:lnTo>
                      <a:pt x="7" y="0"/>
                    </a:lnTo>
                    <a:lnTo>
                      <a:pt x="3" y="0"/>
                    </a:lnTo>
                    <a:lnTo>
                      <a:pt x="1" y="2"/>
                    </a:lnTo>
                    <a:lnTo>
                      <a:pt x="0" y="5"/>
                    </a:lnTo>
                    <a:lnTo>
                      <a:pt x="0" y="6"/>
                    </a:lnTo>
                    <a:close/>
                  </a:path>
                </a:pathLst>
              </a:custGeom>
              <a:solidFill>
                <a:srgbClr val="000000"/>
              </a:solidFill>
              <a:ln w="9525">
                <a:noFill/>
                <a:round/>
                <a:headEnd/>
                <a:tailEnd/>
              </a:ln>
            </p:spPr>
            <p:txBody>
              <a:bodyPr/>
              <a:lstStyle/>
              <a:p>
                <a:endParaRPr lang="ru-RU"/>
              </a:p>
            </p:txBody>
          </p:sp>
          <p:sp>
            <p:nvSpPr>
              <p:cNvPr id="14865" name="Freeform 38"/>
              <p:cNvSpPr>
                <a:spLocks/>
              </p:cNvSpPr>
              <p:nvPr/>
            </p:nvSpPr>
            <p:spPr bwMode="auto">
              <a:xfrm>
                <a:off x="5470" y="350"/>
                <a:ext cx="27" cy="23"/>
              </a:xfrm>
              <a:custGeom>
                <a:avLst/>
                <a:gdLst>
                  <a:gd name="T0" fmla="*/ 0 w 164"/>
                  <a:gd name="T1" fmla="*/ 0 h 117"/>
                  <a:gd name="T2" fmla="*/ 0 w 164"/>
                  <a:gd name="T3" fmla="*/ 0 h 117"/>
                  <a:gd name="T4" fmla="*/ 0 w 164"/>
                  <a:gd name="T5" fmla="*/ 0 h 117"/>
                  <a:gd name="T6" fmla="*/ 0 w 164"/>
                  <a:gd name="T7" fmla="*/ 0 h 117"/>
                  <a:gd name="T8" fmla="*/ 0 w 164"/>
                  <a:gd name="T9" fmla="*/ 0 h 117"/>
                  <a:gd name="T10" fmla="*/ 0 w 164"/>
                  <a:gd name="T11" fmla="*/ 0 h 117"/>
                  <a:gd name="T12" fmla="*/ 0 w 164"/>
                  <a:gd name="T13" fmla="*/ 0 h 117"/>
                  <a:gd name="T14" fmla="*/ 0 w 164"/>
                  <a:gd name="T15" fmla="*/ 0 h 117"/>
                  <a:gd name="T16" fmla="*/ 0 w 164"/>
                  <a:gd name="T17" fmla="*/ 0 h 117"/>
                  <a:gd name="T18" fmla="*/ 0 w 164"/>
                  <a:gd name="T19" fmla="*/ 0 h 117"/>
                  <a:gd name="T20" fmla="*/ 0 w 164"/>
                  <a:gd name="T21" fmla="*/ 0 h 117"/>
                  <a:gd name="T22" fmla="*/ 0 w 164"/>
                  <a:gd name="T23" fmla="*/ 0 h 117"/>
                  <a:gd name="T24" fmla="*/ 0 w 164"/>
                  <a:gd name="T25" fmla="*/ 0 h 117"/>
                  <a:gd name="T26" fmla="*/ 0 w 164"/>
                  <a:gd name="T27" fmla="*/ 0 h 117"/>
                  <a:gd name="T28" fmla="*/ 0 w 164"/>
                  <a:gd name="T29" fmla="*/ 0 h 117"/>
                  <a:gd name="T30" fmla="*/ 0 w 164"/>
                  <a:gd name="T31" fmla="*/ 0 h 117"/>
                  <a:gd name="T32" fmla="*/ 0 w 164"/>
                  <a:gd name="T33" fmla="*/ 0 h 117"/>
                  <a:gd name="T34" fmla="*/ 0 w 164"/>
                  <a:gd name="T35" fmla="*/ 0 h 117"/>
                  <a:gd name="T36" fmla="*/ 0 w 164"/>
                  <a:gd name="T37" fmla="*/ 0 h 117"/>
                  <a:gd name="T38" fmla="*/ 0 w 164"/>
                  <a:gd name="T39" fmla="*/ 0 h 117"/>
                  <a:gd name="T40" fmla="*/ 0 w 164"/>
                  <a:gd name="T41" fmla="*/ 0 h 117"/>
                  <a:gd name="T42" fmla="*/ 0 w 164"/>
                  <a:gd name="T43" fmla="*/ 0 h 117"/>
                  <a:gd name="T44" fmla="*/ 0 w 164"/>
                  <a:gd name="T45" fmla="*/ 0 h 117"/>
                  <a:gd name="T46" fmla="*/ 0 w 164"/>
                  <a:gd name="T47" fmla="*/ 0 h 117"/>
                  <a:gd name="T48" fmla="*/ 0 w 164"/>
                  <a:gd name="T49" fmla="*/ 0 h 1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4"/>
                  <a:gd name="T76" fmla="*/ 0 h 117"/>
                  <a:gd name="T77" fmla="*/ 164 w 164"/>
                  <a:gd name="T78" fmla="*/ 117 h 1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4" h="117">
                    <a:moveTo>
                      <a:pt x="3" y="9"/>
                    </a:moveTo>
                    <a:lnTo>
                      <a:pt x="3" y="9"/>
                    </a:lnTo>
                    <a:lnTo>
                      <a:pt x="31" y="18"/>
                    </a:lnTo>
                    <a:lnTo>
                      <a:pt x="57" y="27"/>
                    </a:lnTo>
                    <a:lnTo>
                      <a:pt x="79" y="38"/>
                    </a:lnTo>
                    <a:lnTo>
                      <a:pt x="98" y="49"/>
                    </a:lnTo>
                    <a:lnTo>
                      <a:pt x="116" y="63"/>
                    </a:lnTo>
                    <a:lnTo>
                      <a:pt x="130" y="78"/>
                    </a:lnTo>
                    <a:lnTo>
                      <a:pt x="143" y="95"/>
                    </a:lnTo>
                    <a:lnTo>
                      <a:pt x="155" y="117"/>
                    </a:lnTo>
                    <a:lnTo>
                      <a:pt x="164" y="113"/>
                    </a:lnTo>
                    <a:lnTo>
                      <a:pt x="152" y="91"/>
                    </a:lnTo>
                    <a:lnTo>
                      <a:pt x="139" y="72"/>
                    </a:lnTo>
                    <a:lnTo>
                      <a:pt x="123" y="57"/>
                    </a:lnTo>
                    <a:lnTo>
                      <a:pt x="105" y="41"/>
                    </a:lnTo>
                    <a:lnTo>
                      <a:pt x="84" y="30"/>
                    </a:lnTo>
                    <a:lnTo>
                      <a:pt x="61" y="19"/>
                    </a:lnTo>
                    <a:lnTo>
                      <a:pt x="35" y="10"/>
                    </a:lnTo>
                    <a:lnTo>
                      <a:pt x="6" y="0"/>
                    </a:lnTo>
                    <a:lnTo>
                      <a:pt x="2" y="1"/>
                    </a:lnTo>
                    <a:lnTo>
                      <a:pt x="0" y="3"/>
                    </a:lnTo>
                    <a:lnTo>
                      <a:pt x="1" y="7"/>
                    </a:lnTo>
                    <a:lnTo>
                      <a:pt x="3" y="9"/>
                    </a:lnTo>
                    <a:close/>
                  </a:path>
                </a:pathLst>
              </a:custGeom>
              <a:solidFill>
                <a:srgbClr val="000000"/>
              </a:solidFill>
              <a:ln w="9525">
                <a:noFill/>
                <a:round/>
                <a:headEnd/>
                <a:tailEnd/>
              </a:ln>
            </p:spPr>
            <p:txBody>
              <a:bodyPr/>
              <a:lstStyle/>
              <a:p>
                <a:endParaRPr lang="ru-RU"/>
              </a:p>
            </p:txBody>
          </p:sp>
          <p:sp>
            <p:nvSpPr>
              <p:cNvPr id="14866" name="Freeform 39"/>
              <p:cNvSpPr>
                <a:spLocks/>
              </p:cNvSpPr>
              <p:nvPr/>
            </p:nvSpPr>
            <p:spPr bwMode="auto">
              <a:xfrm>
                <a:off x="5111" y="291"/>
                <a:ext cx="360" cy="60"/>
              </a:xfrm>
              <a:custGeom>
                <a:avLst/>
                <a:gdLst>
                  <a:gd name="T0" fmla="*/ 0 w 2156"/>
                  <a:gd name="T1" fmla="*/ 0 h 301"/>
                  <a:gd name="T2" fmla="*/ 0 w 2156"/>
                  <a:gd name="T3" fmla="*/ 0 h 301"/>
                  <a:gd name="T4" fmla="*/ 0 w 2156"/>
                  <a:gd name="T5" fmla="*/ 0 h 301"/>
                  <a:gd name="T6" fmla="*/ 0 w 2156"/>
                  <a:gd name="T7" fmla="*/ 0 h 301"/>
                  <a:gd name="T8" fmla="*/ 0 w 2156"/>
                  <a:gd name="T9" fmla="*/ 0 h 301"/>
                  <a:gd name="T10" fmla="*/ 0 w 2156"/>
                  <a:gd name="T11" fmla="*/ 0 h 301"/>
                  <a:gd name="T12" fmla="*/ 0 w 2156"/>
                  <a:gd name="T13" fmla="*/ 0 h 301"/>
                  <a:gd name="T14" fmla="*/ 0 w 2156"/>
                  <a:gd name="T15" fmla="*/ 0 h 301"/>
                  <a:gd name="T16" fmla="*/ 0 w 2156"/>
                  <a:gd name="T17" fmla="*/ 0 h 301"/>
                  <a:gd name="T18" fmla="*/ 0 w 2156"/>
                  <a:gd name="T19" fmla="*/ 0 h 301"/>
                  <a:gd name="T20" fmla="*/ 0 w 2156"/>
                  <a:gd name="T21" fmla="*/ 0 h 301"/>
                  <a:gd name="T22" fmla="*/ 0 w 2156"/>
                  <a:gd name="T23" fmla="*/ 0 h 301"/>
                  <a:gd name="T24" fmla="*/ 0 w 2156"/>
                  <a:gd name="T25" fmla="*/ 0 h 301"/>
                  <a:gd name="T26" fmla="*/ 0 w 2156"/>
                  <a:gd name="T27" fmla="*/ 0 h 301"/>
                  <a:gd name="T28" fmla="*/ 0 w 2156"/>
                  <a:gd name="T29" fmla="*/ 0 h 301"/>
                  <a:gd name="T30" fmla="*/ 0 w 2156"/>
                  <a:gd name="T31" fmla="*/ 0 h 301"/>
                  <a:gd name="T32" fmla="*/ 0 w 2156"/>
                  <a:gd name="T33" fmla="*/ 0 h 301"/>
                  <a:gd name="T34" fmla="*/ 0 w 2156"/>
                  <a:gd name="T35" fmla="*/ 0 h 301"/>
                  <a:gd name="T36" fmla="*/ 0 w 2156"/>
                  <a:gd name="T37" fmla="*/ 0 h 301"/>
                  <a:gd name="T38" fmla="*/ 0 w 2156"/>
                  <a:gd name="T39" fmla="*/ 0 h 301"/>
                  <a:gd name="T40" fmla="*/ 0 w 2156"/>
                  <a:gd name="T41" fmla="*/ 0 h 301"/>
                  <a:gd name="T42" fmla="*/ 0 w 2156"/>
                  <a:gd name="T43" fmla="*/ 0 h 301"/>
                  <a:gd name="T44" fmla="*/ 0 w 2156"/>
                  <a:gd name="T45" fmla="*/ 0 h 301"/>
                  <a:gd name="T46" fmla="*/ 0 w 2156"/>
                  <a:gd name="T47" fmla="*/ 0 h 301"/>
                  <a:gd name="T48" fmla="*/ 0 w 2156"/>
                  <a:gd name="T49" fmla="*/ 0 h 301"/>
                  <a:gd name="T50" fmla="*/ 0 w 2156"/>
                  <a:gd name="T51" fmla="*/ 0 h 301"/>
                  <a:gd name="T52" fmla="*/ 0 w 2156"/>
                  <a:gd name="T53" fmla="*/ 0 h 301"/>
                  <a:gd name="T54" fmla="*/ 0 w 2156"/>
                  <a:gd name="T55" fmla="*/ 0 h 301"/>
                  <a:gd name="T56" fmla="*/ 0 w 2156"/>
                  <a:gd name="T57" fmla="*/ 0 h 301"/>
                  <a:gd name="T58" fmla="*/ 0 w 2156"/>
                  <a:gd name="T59" fmla="*/ 0 h 301"/>
                  <a:gd name="T60" fmla="*/ 0 w 2156"/>
                  <a:gd name="T61" fmla="*/ 0 h 301"/>
                  <a:gd name="T62" fmla="*/ 0 w 2156"/>
                  <a:gd name="T63" fmla="*/ 0 h 301"/>
                  <a:gd name="T64" fmla="*/ 0 w 2156"/>
                  <a:gd name="T65" fmla="*/ 0 h 301"/>
                  <a:gd name="T66" fmla="*/ 0 w 2156"/>
                  <a:gd name="T67" fmla="*/ 0 h 301"/>
                  <a:gd name="T68" fmla="*/ 0 w 2156"/>
                  <a:gd name="T69" fmla="*/ 0 h 301"/>
                  <a:gd name="T70" fmla="*/ 0 w 2156"/>
                  <a:gd name="T71" fmla="*/ 0 h 301"/>
                  <a:gd name="T72" fmla="*/ 0 w 2156"/>
                  <a:gd name="T73" fmla="*/ 0 h 30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56"/>
                  <a:gd name="T112" fmla="*/ 0 h 301"/>
                  <a:gd name="T113" fmla="*/ 2156 w 2156"/>
                  <a:gd name="T114" fmla="*/ 301 h 30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56" h="301">
                    <a:moveTo>
                      <a:pt x="2" y="9"/>
                    </a:moveTo>
                    <a:lnTo>
                      <a:pt x="4" y="10"/>
                    </a:lnTo>
                    <a:lnTo>
                      <a:pt x="69" y="12"/>
                    </a:lnTo>
                    <a:lnTo>
                      <a:pt x="136" y="15"/>
                    </a:lnTo>
                    <a:lnTo>
                      <a:pt x="202" y="18"/>
                    </a:lnTo>
                    <a:lnTo>
                      <a:pt x="268" y="21"/>
                    </a:lnTo>
                    <a:lnTo>
                      <a:pt x="334" y="25"/>
                    </a:lnTo>
                    <a:lnTo>
                      <a:pt x="402" y="28"/>
                    </a:lnTo>
                    <a:lnTo>
                      <a:pt x="469" y="33"/>
                    </a:lnTo>
                    <a:lnTo>
                      <a:pt x="537" y="37"/>
                    </a:lnTo>
                    <a:lnTo>
                      <a:pt x="604" y="42"/>
                    </a:lnTo>
                    <a:lnTo>
                      <a:pt x="672" y="49"/>
                    </a:lnTo>
                    <a:lnTo>
                      <a:pt x="740" y="55"/>
                    </a:lnTo>
                    <a:lnTo>
                      <a:pt x="807" y="61"/>
                    </a:lnTo>
                    <a:lnTo>
                      <a:pt x="875" y="68"/>
                    </a:lnTo>
                    <a:lnTo>
                      <a:pt x="944" y="75"/>
                    </a:lnTo>
                    <a:lnTo>
                      <a:pt x="1011" y="83"/>
                    </a:lnTo>
                    <a:lnTo>
                      <a:pt x="1080" y="91"/>
                    </a:lnTo>
                    <a:lnTo>
                      <a:pt x="1149" y="100"/>
                    </a:lnTo>
                    <a:lnTo>
                      <a:pt x="1216" y="109"/>
                    </a:lnTo>
                    <a:lnTo>
                      <a:pt x="1285" y="119"/>
                    </a:lnTo>
                    <a:lnTo>
                      <a:pt x="1352" y="129"/>
                    </a:lnTo>
                    <a:lnTo>
                      <a:pt x="1421" y="140"/>
                    </a:lnTo>
                    <a:lnTo>
                      <a:pt x="1488" y="152"/>
                    </a:lnTo>
                    <a:lnTo>
                      <a:pt x="1556" y="164"/>
                    </a:lnTo>
                    <a:lnTo>
                      <a:pt x="1623" y="176"/>
                    </a:lnTo>
                    <a:lnTo>
                      <a:pt x="1691" y="189"/>
                    </a:lnTo>
                    <a:lnTo>
                      <a:pt x="1758" y="203"/>
                    </a:lnTo>
                    <a:lnTo>
                      <a:pt x="1824" y="218"/>
                    </a:lnTo>
                    <a:lnTo>
                      <a:pt x="1891" y="233"/>
                    </a:lnTo>
                    <a:lnTo>
                      <a:pt x="1957" y="249"/>
                    </a:lnTo>
                    <a:lnTo>
                      <a:pt x="2023" y="265"/>
                    </a:lnTo>
                    <a:lnTo>
                      <a:pt x="2088" y="282"/>
                    </a:lnTo>
                    <a:lnTo>
                      <a:pt x="2153" y="301"/>
                    </a:lnTo>
                    <a:lnTo>
                      <a:pt x="2156" y="292"/>
                    </a:lnTo>
                    <a:lnTo>
                      <a:pt x="2091" y="274"/>
                    </a:lnTo>
                    <a:lnTo>
                      <a:pt x="2026" y="257"/>
                    </a:lnTo>
                    <a:lnTo>
                      <a:pt x="1959" y="240"/>
                    </a:lnTo>
                    <a:lnTo>
                      <a:pt x="1893" y="225"/>
                    </a:lnTo>
                    <a:lnTo>
                      <a:pt x="1827" y="210"/>
                    </a:lnTo>
                    <a:lnTo>
                      <a:pt x="1760" y="194"/>
                    </a:lnTo>
                    <a:lnTo>
                      <a:pt x="1693" y="181"/>
                    </a:lnTo>
                    <a:lnTo>
                      <a:pt x="1626" y="168"/>
                    </a:lnTo>
                    <a:lnTo>
                      <a:pt x="1558" y="154"/>
                    </a:lnTo>
                    <a:lnTo>
                      <a:pt x="1491" y="141"/>
                    </a:lnTo>
                    <a:lnTo>
                      <a:pt x="1423" y="130"/>
                    </a:lnTo>
                    <a:lnTo>
                      <a:pt x="1355" y="119"/>
                    </a:lnTo>
                    <a:lnTo>
                      <a:pt x="1287" y="109"/>
                    </a:lnTo>
                    <a:lnTo>
                      <a:pt x="1218" y="99"/>
                    </a:lnTo>
                    <a:lnTo>
                      <a:pt x="1151" y="89"/>
                    </a:lnTo>
                    <a:lnTo>
                      <a:pt x="1082" y="81"/>
                    </a:lnTo>
                    <a:lnTo>
                      <a:pt x="1014" y="73"/>
                    </a:lnTo>
                    <a:lnTo>
                      <a:pt x="946" y="65"/>
                    </a:lnTo>
                    <a:lnTo>
                      <a:pt x="878" y="58"/>
                    </a:lnTo>
                    <a:lnTo>
                      <a:pt x="809" y="51"/>
                    </a:lnTo>
                    <a:lnTo>
                      <a:pt x="740" y="45"/>
                    </a:lnTo>
                    <a:lnTo>
                      <a:pt x="672" y="38"/>
                    </a:lnTo>
                    <a:lnTo>
                      <a:pt x="604" y="32"/>
                    </a:lnTo>
                    <a:lnTo>
                      <a:pt x="537" y="27"/>
                    </a:lnTo>
                    <a:lnTo>
                      <a:pt x="469" y="23"/>
                    </a:lnTo>
                    <a:lnTo>
                      <a:pt x="402" y="18"/>
                    </a:lnTo>
                    <a:lnTo>
                      <a:pt x="334" y="15"/>
                    </a:lnTo>
                    <a:lnTo>
                      <a:pt x="268" y="11"/>
                    </a:lnTo>
                    <a:lnTo>
                      <a:pt x="202" y="8"/>
                    </a:lnTo>
                    <a:lnTo>
                      <a:pt x="136" y="5"/>
                    </a:lnTo>
                    <a:lnTo>
                      <a:pt x="69" y="2"/>
                    </a:lnTo>
                    <a:lnTo>
                      <a:pt x="4" y="0"/>
                    </a:lnTo>
                    <a:lnTo>
                      <a:pt x="7" y="1"/>
                    </a:lnTo>
                    <a:lnTo>
                      <a:pt x="4" y="0"/>
                    </a:lnTo>
                    <a:lnTo>
                      <a:pt x="1" y="2"/>
                    </a:lnTo>
                    <a:lnTo>
                      <a:pt x="0" y="5"/>
                    </a:lnTo>
                    <a:lnTo>
                      <a:pt x="1" y="8"/>
                    </a:lnTo>
                    <a:lnTo>
                      <a:pt x="4" y="10"/>
                    </a:lnTo>
                    <a:lnTo>
                      <a:pt x="2" y="9"/>
                    </a:lnTo>
                    <a:close/>
                  </a:path>
                </a:pathLst>
              </a:custGeom>
              <a:solidFill>
                <a:srgbClr val="000000"/>
              </a:solidFill>
              <a:ln w="9525">
                <a:noFill/>
                <a:round/>
                <a:headEnd/>
                <a:tailEnd/>
              </a:ln>
            </p:spPr>
            <p:txBody>
              <a:bodyPr/>
              <a:lstStyle/>
              <a:p>
                <a:endParaRPr lang="ru-RU"/>
              </a:p>
            </p:txBody>
          </p:sp>
          <p:sp>
            <p:nvSpPr>
              <p:cNvPr id="14867" name="Freeform 40"/>
              <p:cNvSpPr>
                <a:spLocks/>
              </p:cNvSpPr>
              <p:nvPr/>
            </p:nvSpPr>
            <p:spPr bwMode="auto">
              <a:xfrm>
                <a:off x="4915" y="172"/>
                <a:ext cx="197" cy="121"/>
              </a:xfrm>
              <a:custGeom>
                <a:avLst/>
                <a:gdLst>
                  <a:gd name="T0" fmla="*/ 0 w 1187"/>
                  <a:gd name="T1" fmla="*/ 0 h 606"/>
                  <a:gd name="T2" fmla="*/ 0 w 1187"/>
                  <a:gd name="T3" fmla="*/ 0 h 606"/>
                  <a:gd name="T4" fmla="*/ 0 w 1187"/>
                  <a:gd name="T5" fmla="*/ 0 h 606"/>
                  <a:gd name="T6" fmla="*/ 0 w 1187"/>
                  <a:gd name="T7" fmla="*/ 0 h 606"/>
                  <a:gd name="T8" fmla="*/ 0 w 1187"/>
                  <a:gd name="T9" fmla="*/ 0 h 606"/>
                  <a:gd name="T10" fmla="*/ 0 w 1187"/>
                  <a:gd name="T11" fmla="*/ 0 h 606"/>
                  <a:gd name="T12" fmla="*/ 0 w 1187"/>
                  <a:gd name="T13" fmla="*/ 0 h 606"/>
                  <a:gd name="T14" fmla="*/ 0 w 1187"/>
                  <a:gd name="T15" fmla="*/ 0 h 606"/>
                  <a:gd name="T16" fmla="*/ 0 w 1187"/>
                  <a:gd name="T17" fmla="*/ 0 h 606"/>
                  <a:gd name="T18" fmla="*/ 0 w 1187"/>
                  <a:gd name="T19" fmla="*/ 0 h 606"/>
                  <a:gd name="T20" fmla="*/ 0 w 1187"/>
                  <a:gd name="T21" fmla="*/ 0 h 606"/>
                  <a:gd name="T22" fmla="*/ 0 w 1187"/>
                  <a:gd name="T23" fmla="*/ 0 h 60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87"/>
                  <a:gd name="T37" fmla="*/ 0 h 606"/>
                  <a:gd name="T38" fmla="*/ 1187 w 1187"/>
                  <a:gd name="T39" fmla="*/ 606 h 60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87" h="606">
                    <a:moveTo>
                      <a:pt x="0" y="6"/>
                    </a:moveTo>
                    <a:lnTo>
                      <a:pt x="2" y="8"/>
                    </a:lnTo>
                    <a:lnTo>
                      <a:pt x="1182" y="606"/>
                    </a:lnTo>
                    <a:lnTo>
                      <a:pt x="1187" y="598"/>
                    </a:lnTo>
                    <a:lnTo>
                      <a:pt x="7" y="0"/>
                    </a:lnTo>
                    <a:lnTo>
                      <a:pt x="9" y="2"/>
                    </a:lnTo>
                    <a:lnTo>
                      <a:pt x="7" y="0"/>
                    </a:lnTo>
                    <a:lnTo>
                      <a:pt x="3" y="0"/>
                    </a:lnTo>
                    <a:lnTo>
                      <a:pt x="0" y="2"/>
                    </a:lnTo>
                    <a:lnTo>
                      <a:pt x="0" y="6"/>
                    </a:lnTo>
                    <a:lnTo>
                      <a:pt x="2" y="8"/>
                    </a:lnTo>
                    <a:lnTo>
                      <a:pt x="0" y="6"/>
                    </a:lnTo>
                    <a:close/>
                  </a:path>
                </a:pathLst>
              </a:custGeom>
              <a:solidFill>
                <a:srgbClr val="000000"/>
              </a:solidFill>
              <a:ln w="9525">
                <a:noFill/>
                <a:round/>
                <a:headEnd/>
                <a:tailEnd/>
              </a:ln>
            </p:spPr>
            <p:txBody>
              <a:bodyPr/>
              <a:lstStyle/>
              <a:p>
                <a:endParaRPr lang="ru-RU"/>
              </a:p>
            </p:txBody>
          </p:sp>
          <p:sp>
            <p:nvSpPr>
              <p:cNvPr id="14868" name="Freeform 41"/>
              <p:cNvSpPr>
                <a:spLocks/>
              </p:cNvSpPr>
              <p:nvPr/>
            </p:nvSpPr>
            <p:spPr bwMode="auto">
              <a:xfrm>
                <a:off x="4849" y="153"/>
                <a:ext cx="67" cy="20"/>
              </a:xfrm>
              <a:custGeom>
                <a:avLst/>
                <a:gdLst>
                  <a:gd name="T0" fmla="*/ 0 w 406"/>
                  <a:gd name="T1" fmla="*/ 0 h 102"/>
                  <a:gd name="T2" fmla="*/ 0 w 406"/>
                  <a:gd name="T3" fmla="*/ 0 h 102"/>
                  <a:gd name="T4" fmla="*/ 0 w 406"/>
                  <a:gd name="T5" fmla="*/ 0 h 102"/>
                  <a:gd name="T6" fmla="*/ 0 w 406"/>
                  <a:gd name="T7" fmla="*/ 0 h 102"/>
                  <a:gd name="T8" fmla="*/ 0 w 406"/>
                  <a:gd name="T9" fmla="*/ 0 h 102"/>
                  <a:gd name="T10" fmla="*/ 0 w 406"/>
                  <a:gd name="T11" fmla="*/ 0 h 102"/>
                  <a:gd name="T12" fmla="*/ 0 w 406"/>
                  <a:gd name="T13" fmla="*/ 0 h 102"/>
                  <a:gd name="T14" fmla="*/ 0 w 406"/>
                  <a:gd name="T15" fmla="*/ 0 h 102"/>
                  <a:gd name="T16" fmla="*/ 0 w 406"/>
                  <a:gd name="T17" fmla="*/ 0 h 102"/>
                  <a:gd name="T18" fmla="*/ 0 w 406"/>
                  <a:gd name="T19" fmla="*/ 0 h 102"/>
                  <a:gd name="T20" fmla="*/ 0 w 406"/>
                  <a:gd name="T21" fmla="*/ 0 h 102"/>
                  <a:gd name="T22" fmla="*/ 0 w 406"/>
                  <a:gd name="T23" fmla="*/ 0 h 102"/>
                  <a:gd name="T24" fmla="*/ 0 w 406"/>
                  <a:gd name="T25" fmla="*/ 0 h 102"/>
                  <a:gd name="T26" fmla="*/ 0 w 406"/>
                  <a:gd name="T27" fmla="*/ 0 h 102"/>
                  <a:gd name="T28" fmla="*/ 0 w 406"/>
                  <a:gd name="T29" fmla="*/ 0 h 102"/>
                  <a:gd name="T30" fmla="*/ 0 w 406"/>
                  <a:gd name="T31" fmla="*/ 0 h 102"/>
                  <a:gd name="T32" fmla="*/ 0 w 406"/>
                  <a:gd name="T33" fmla="*/ 0 h 102"/>
                  <a:gd name="T34" fmla="*/ 0 w 406"/>
                  <a:gd name="T35" fmla="*/ 0 h 102"/>
                  <a:gd name="T36" fmla="*/ 0 w 406"/>
                  <a:gd name="T37" fmla="*/ 0 h 102"/>
                  <a:gd name="T38" fmla="*/ 0 w 406"/>
                  <a:gd name="T39" fmla="*/ 0 h 102"/>
                  <a:gd name="T40" fmla="*/ 0 w 406"/>
                  <a:gd name="T41" fmla="*/ 0 h 102"/>
                  <a:gd name="T42" fmla="*/ 0 w 406"/>
                  <a:gd name="T43" fmla="*/ 0 h 102"/>
                  <a:gd name="T44" fmla="*/ 0 w 406"/>
                  <a:gd name="T45" fmla="*/ 0 h 102"/>
                  <a:gd name="T46" fmla="*/ 0 w 406"/>
                  <a:gd name="T47" fmla="*/ 0 h 102"/>
                  <a:gd name="T48" fmla="*/ 0 w 406"/>
                  <a:gd name="T49" fmla="*/ 0 h 102"/>
                  <a:gd name="T50" fmla="*/ 0 w 406"/>
                  <a:gd name="T51" fmla="*/ 0 h 102"/>
                  <a:gd name="T52" fmla="*/ 0 w 406"/>
                  <a:gd name="T53" fmla="*/ 0 h 102"/>
                  <a:gd name="T54" fmla="*/ 0 w 406"/>
                  <a:gd name="T55" fmla="*/ 0 h 102"/>
                  <a:gd name="T56" fmla="*/ 0 w 406"/>
                  <a:gd name="T57" fmla="*/ 0 h 102"/>
                  <a:gd name="T58" fmla="*/ 0 w 406"/>
                  <a:gd name="T59" fmla="*/ 0 h 102"/>
                  <a:gd name="T60" fmla="*/ 0 w 406"/>
                  <a:gd name="T61" fmla="*/ 0 h 102"/>
                  <a:gd name="T62" fmla="*/ 0 w 406"/>
                  <a:gd name="T63" fmla="*/ 0 h 102"/>
                  <a:gd name="T64" fmla="*/ 0 w 406"/>
                  <a:gd name="T65" fmla="*/ 0 h 102"/>
                  <a:gd name="T66" fmla="*/ 0 w 406"/>
                  <a:gd name="T67" fmla="*/ 0 h 102"/>
                  <a:gd name="T68" fmla="*/ 0 w 406"/>
                  <a:gd name="T69" fmla="*/ 0 h 102"/>
                  <a:gd name="T70" fmla="*/ 0 w 406"/>
                  <a:gd name="T71" fmla="*/ 0 h 102"/>
                  <a:gd name="T72" fmla="*/ 0 w 406"/>
                  <a:gd name="T73" fmla="*/ 0 h 102"/>
                  <a:gd name="T74" fmla="*/ 0 w 406"/>
                  <a:gd name="T75" fmla="*/ 0 h 102"/>
                  <a:gd name="T76" fmla="*/ 0 w 406"/>
                  <a:gd name="T77" fmla="*/ 0 h 102"/>
                  <a:gd name="T78" fmla="*/ 0 w 406"/>
                  <a:gd name="T79" fmla="*/ 0 h 102"/>
                  <a:gd name="T80" fmla="*/ 0 w 406"/>
                  <a:gd name="T81" fmla="*/ 0 h 10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06"/>
                  <a:gd name="T124" fmla="*/ 0 h 102"/>
                  <a:gd name="T125" fmla="*/ 406 w 406"/>
                  <a:gd name="T126" fmla="*/ 102 h 10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06" h="102">
                    <a:moveTo>
                      <a:pt x="5" y="10"/>
                    </a:moveTo>
                    <a:lnTo>
                      <a:pt x="4" y="10"/>
                    </a:lnTo>
                    <a:lnTo>
                      <a:pt x="33" y="13"/>
                    </a:lnTo>
                    <a:lnTo>
                      <a:pt x="64" y="15"/>
                    </a:lnTo>
                    <a:lnTo>
                      <a:pt x="93" y="18"/>
                    </a:lnTo>
                    <a:lnTo>
                      <a:pt x="124" y="21"/>
                    </a:lnTo>
                    <a:lnTo>
                      <a:pt x="155" y="24"/>
                    </a:lnTo>
                    <a:lnTo>
                      <a:pt x="186" y="28"/>
                    </a:lnTo>
                    <a:lnTo>
                      <a:pt x="216" y="33"/>
                    </a:lnTo>
                    <a:lnTo>
                      <a:pt x="245" y="38"/>
                    </a:lnTo>
                    <a:lnTo>
                      <a:pt x="272" y="42"/>
                    </a:lnTo>
                    <a:lnTo>
                      <a:pt x="298" y="48"/>
                    </a:lnTo>
                    <a:lnTo>
                      <a:pt x="321" y="55"/>
                    </a:lnTo>
                    <a:lnTo>
                      <a:pt x="342" y="63"/>
                    </a:lnTo>
                    <a:lnTo>
                      <a:pt x="361" y="71"/>
                    </a:lnTo>
                    <a:lnTo>
                      <a:pt x="377" y="81"/>
                    </a:lnTo>
                    <a:lnTo>
                      <a:pt x="388" y="91"/>
                    </a:lnTo>
                    <a:lnTo>
                      <a:pt x="397" y="102"/>
                    </a:lnTo>
                    <a:lnTo>
                      <a:pt x="406" y="98"/>
                    </a:lnTo>
                    <a:lnTo>
                      <a:pt x="398" y="85"/>
                    </a:lnTo>
                    <a:lnTo>
                      <a:pt x="384" y="73"/>
                    </a:lnTo>
                    <a:lnTo>
                      <a:pt x="366" y="63"/>
                    </a:lnTo>
                    <a:lnTo>
                      <a:pt x="347" y="55"/>
                    </a:lnTo>
                    <a:lnTo>
                      <a:pt x="326" y="47"/>
                    </a:lnTo>
                    <a:lnTo>
                      <a:pt x="301" y="40"/>
                    </a:lnTo>
                    <a:lnTo>
                      <a:pt x="275" y="34"/>
                    </a:lnTo>
                    <a:lnTo>
                      <a:pt x="248" y="27"/>
                    </a:lnTo>
                    <a:lnTo>
                      <a:pt x="218" y="22"/>
                    </a:lnTo>
                    <a:lnTo>
                      <a:pt x="188" y="18"/>
                    </a:lnTo>
                    <a:lnTo>
                      <a:pt x="158" y="14"/>
                    </a:lnTo>
                    <a:lnTo>
                      <a:pt x="127" y="11"/>
                    </a:lnTo>
                    <a:lnTo>
                      <a:pt x="95" y="8"/>
                    </a:lnTo>
                    <a:lnTo>
                      <a:pt x="64" y="5"/>
                    </a:lnTo>
                    <a:lnTo>
                      <a:pt x="33" y="3"/>
                    </a:lnTo>
                    <a:lnTo>
                      <a:pt x="6" y="0"/>
                    </a:lnTo>
                    <a:lnTo>
                      <a:pt x="5" y="0"/>
                    </a:lnTo>
                    <a:lnTo>
                      <a:pt x="1" y="2"/>
                    </a:lnTo>
                    <a:lnTo>
                      <a:pt x="0" y="5"/>
                    </a:lnTo>
                    <a:lnTo>
                      <a:pt x="1" y="8"/>
                    </a:lnTo>
                    <a:lnTo>
                      <a:pt x="5" y="10"/>
                    </a:lnTo>
                    <a:close/>
                  </a:path>
                </a:pathLst>
              </a:custGeom>
              <a:solidFill>
                <a:srgbClr val="000000"/>
              </a:solidFill>
              <a:ln w="9525">
                <a:noFill/>
                <a:round/>
                <a:headEnd/>
                <a:tailEnd/>
              </a:ln>
            </p:spPr>
            <p:txBody>
              <a:bodyPr/>
              <a:lstStyle/>
              <a:p>
                <a:endParaRPr lang="ru-RU"/>
              </a:p>
            </p:txBody>
          </p:sp>
          <p:sp>
            <p:nvSpPr>
              <p:cNvPr id="14869" name="Freeform 42"/>
              <p:cNvSpPr>
                <a:spLocks/>
              </p:cNvSpPr>
              <p:nvPr/>
            </p:nvSpPr>
            <p:spPr bwMode="auto">
              <a:xfrm>
                <a:off x="4533" y="146"/>
                <a:ext cx="316" cy="9"/>
              </a:xfrm>
              <a:custGeom>
                <a:avLst/>
                <a:gdLst>
                  <a:gd name="T0" fmla="*/ 0 w 1899"/>
                  <a:gd name="T1" fmla="*/ 0 h 44"/>
                  <a:gd name="T2" fmla="*/ 0 w 1899"/>
                  <a:gd name="T3" fmla="*/ 0 h 44"/>
                  <a:gd name="T4" fmla="*/ 0 w 1899"/>
                  <a:gd name="T5" fmla="*/ 0 h 44"/>
                  <a:gd name="T6" fmla="*/ 0 w 1899"/>
                  <a:gd name="T7" fmla="*/ 0 h 44"/>
                  <a:gd name="T8" fmla="*/ 0 w 1899"/>
                  <a:gd name="T9" fmla="*/ 0 h 44"/>
                  <a:gd name="T10" fmla="*/ 0 w 1899"/>
                  <a:gd name="T11" fmla="*/ 0 h 44"/>
                  <a:gd name="T12" fmla="*/ 0 w 1899"/>
                  <a:gd name="T13" fmla="*/ 0 h 44"/>
                  <a:gd name="T14" fmla="*/ 0 w 1899"/>
                  <a:gd name="T15" fmla="*/ 0 h 44"/>
                  <a:gd name="T16" fmla="*/ 0 w 1899"/>
                  <a:gd name="T17" fmla="*/ 0 h 44"/>
                  <a:gd name="T18" fmla="*/ 0 w 1899"/>
                  <a:gd name="T19" fmla="*/ 0 h 44"/>
                  <a:gd name="T20" fmla="*/ 0 w 1899"/>
                  <a:gd name="T21" fmla="*/ 0 h 44"/>
                  <a:gd name="T22" fmla="*/ 0 w 1899"/>
                  <a:gd name="T23" fmla="*/ 0 h 44"/>
                  <a:gd name="T24" fmla="*/ 0 w 1899"/>
                  <a:gd name="T25" fmla="*/ 0 h 44"/>
                  <a:gd name="T26" fmla="*/ 0 w 1899"/>
                  <a:gd name="T27" fmla="*/ 0 h 44"/>
                  <a:gd name="T28" fmla="*/ 0 w 1899"/>
                  <a:gd name="T29" fmla="*/ 0 h 44"/>
                  <a:gd name="T30" fmla="*/ 0 w 1899"/>
                  <a:gd name="T31" fmla="*/ 0 h 44"/>
                  <a:gd name="T32" fmla="*/ 0 w 1899"/>
                  <a:gd name="T33" fmla="*/ 0 h 44"/>
                  <a:gd name="T34" fmla="*/ 0 w 1899"/>
                  <a:gd name="T35" fmla="*/ 0 h 44"/>
                  <a:gd name="T36" fmla="*/ 0 w 1899"/>
                  <a:gd name="T37" fmla="*/ 0 h 44"/>
                  <a:gd name="T38" fmla="*/ 0 w 1899"/>
                  <a:gd name="T39" fmla="*/ 0 h 44"/>
                  <a:gd name="T40" fmla="*/ 0 w 1899"/>
                  <a:gd name="T41" fmla="*/ 0 h 44"/>
                  <a:gd name="T42" fmla="*/ 0 w 1899"/>
                  <a:gd name="T43" fmla="*/ 0 h 44"/>
                  <a:gd name="T44" fmla="*/ 0 w 1899"/>
                  <a:gd name="T45" fmla="*/ 0 h 44"/>
                  <a:gd name="T46" fmla="*/ 0 w 1899"/>
                  <a:gd name="T47" fmla="*/ 0 h 44"/>
                  <a:gd name="T48" fmla="*/ 0 w 1899"/>
                  <a:gd name="T49" fmla="*/ 0 h 44"/>
                  <a:gd name="T50" fmla="*/ 0 w 1899"/>
                  <a:gd name="T51" fmla="*/ 0 h 44"/>
                  <a:gd name="T52" fmla="*/ 0 w 1899"/>
                  <a:gd name="T53" fmla="*/ 0 h 44"/>
                  <a:gd name="T54" fmla="*/ 0 w 1899"/>
                  <a:gd name="T55" fmla="*/ 0 h 44"/>
                  <a:gd name="T56" fmla="*/ 0 w 1899"/>
                  <a:gd name="T57" fmla="*/ 0 h 44"/>
                  <a:gd name="T58" fmla="*/ 0 w 1899"/>
                  <a:gd name="T59" fmla="*/ 0 h 44"/>
                  <a:gd name="T60" fmla="*/ 0 w 1899"/>
                  <a:gd name="T61" fmla="*/ 0 h 44"/>
                  <a:gd name="T62" fmla="*/ 0 w 1899"/>
                  <a:gd name="T63" fmla="*/ 0 h 44"/>
                  <a:gd name="T64" fmla="*/ 0 w 1899"/>
                  <a:gd name="T65" fmla="*/ 0 h 44"/>
                  <a:gd name="T66" fmla="*/ 0 w 1899"/>
                  <a:gd name="T67" fmla="*/ 0 h 44"/>
                  <a:gd name="T68" fmla="*/ 0 w 1899"/>
                  <a:gd name="T69" fmla="*/ 0 h 44"/>
                  <a:gd name="T70" fmla="*/ 0 w 1899"/>
                  <a:gd name="T71" fmla="*/ 0 h 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9"/>
                  <a:gd name="T109" fmla="*/ 0 h 44"/>
                  <a:gd name="T110" fmla="*/ 1899 w 1899"/>
                  <a:gd name="T111" fmla="*/ 44 h 4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9" h="44">
                    <a:moveTo>
                      <a:pt x="4" y="39"/>
                    </a:moveTo>
                    <a:lnTo>
                      <a:pt x="4" y="39"/>
                    </a:lnTo>
                    <a:lnTo>
                      <a:pt x="59" y="35"/>
                    </a:lnTo>
                    <a:lnTo>
                      <a:pt x="113" y="32"/>
                    </a:lnTo>
                    <a:lnTo>
                      <a:pt x="169" y="28"/>
                    </a:lnTo>
                    <a:lnTo>
                      <a:pt x="224" y="26"/>
                    </a:lnTo>
                    <a:lnTo>
                      <a:pt x="281" y="23"/>
                    </a:lnTo>
                    <a:lnTo>
                      <a:pt x="338" y="20"/>
                    </a:lnTo>
                    <a:lnTo>
                      <a:pt x="395" y="18"/>
                    </a:lnTo>
                    <a:lnTo>
                      <a:pt x="453" y="15"/>
                    </a:lnTo>
                    <a:lnTo>
                      <a:pt x="511" y="14"/>
                    </a:lnTo>
                    <a:lnTo>
                      <a:pt x="570" y="12"/>
                    </a:lnTo>
                    <a:lnTo>
                      <a:pt x="628" y="11"/>
                    </a:lnTo>
                    <a:lnTo>
                      <a:pt x="687" y="11"/>
                    </a:lnTo>
                    <a:lnTo>
                      <a:pt x="747" y="10"/>
                    </a:lnTo>
                    <a:lnTo>
                      <a:pt x="807" y="10"/>
                    </a:lnTo>
                    <a:lnTo>
                      <a:pt x="867" y="10"/>
                    </a:lnTo>
                    <a:lnTo>
                      <a:pt x="927" y="10"/>
                    </a:lnTo>
                    <a:lnTo>
                      <a:pt x="987" y="10"/>
                    </a:lnTo>
                    <a:lnTo>
                      <a:pt x="1048" y="11"/>
                    </a:lnTo>
                    <a:lnTo>
                      <a:pt x="1108" y="12"/>
                    </a:lnTo>
                    <a:lnTo>
                      <a:pt x="1169" y="13"/>
                    </a:lnTo>
                    <a:lnTo>
                      <a:pt x="1230" y="14"/>
                    </a:lnTo>
                    <a:lnTo>
                      <a:pt x="1291" y="17"/>
                    </a:lnTo>
                    <a:lnTo>
                      <a:pt x="1352" y="18"/>
                    </a:lnTo>
                    <a:lnTo>
                      <a:pt x="1413" y="20"/>
                    </a:lnTo>
                    <a:lnTo>
                      <a:pt x="1474" y="23"/>
                    </a:lnTo>
                    <a:lnTo>
                      <a:pt x="1534" y="25"/>
                    </a:lnTo>
                    <a:lnTo>
                      <a:pt x="1596" y="28"/>
                    </a:lnTo>
                    <a:lnTo>
                      <a:pt x="1656" y="31"/>
                    </a:lnTo>
                    <a:lnTo>
                      <a:pt x="1718" y="34"/>
                    </a:lnTo>
                    <a:lnTo>
                      <a:pt x="1778" y="37"/>
                    </a:lnTo>
                    <a:lnTo>
                      <a:pt x="1839" y="40"/>
                    </a:lnTo>
                    <a:lnTo>
                      <a:pt x="1899" y="44"/>
                    </a:lnTo>
                    <a:lnTo>
                      <a:pt x="1899" y="34"/>
                    </a:lnTo>
                    <a:lnTo>
                      <a:pt x="1839" y="30"/>
                    </a:lnTo>
                    <a:lnTo>
                      <a:pt x="1778" y="27"/>
                    </a:lnTo>
                    <a:lnTo>
                      <a:pt x="1718" y="24"/>
                    </a:lnTo>
                    <a:lnTo>
                      <a:pt x="1656" y="21"/>
                    </a:lnTo>
                    <a:lnTo>
                      <a:pt x="1596" y="18"/>
                    </a:lnTo>
                    <a:lnTo>
                      <a:pt x="1534" y="14"/>
                    </a:lnTo>
                    <a:lnTo>
                      <a:pt x="1474" y="12"/>
                    </a:lnTo>
                    <a:lnTo>
                      <a:pt x="1413" y="9"/>
                    </a:lnTo>
                    <a:lnTo>
                      <a:pt x="1352" y="7"/>
                    </a:lnTo>
                    <a:lnTo>
                      <a:pt x="1291" y="6"/>
                    </a:lnTo>
                    <a:lnTo>
                      <a:pt x="1230" y="4"/>
                    </a:lnTo>
                    <a:lnTo>
                      <a:pt x="1169" y="3"/>
                    </a:lnTo>
                    <a:lnTo>
                      <a:pt x="1108" y="2"/>
                    </a:lnTo>
                    <a:lnTo>
                      <a:pt x="1048" y="1"/>
                    </a:lnTo>
                    <a:lnTo>
                      <a:pt x="987" y="0"/>
                    </a:lnTo>
                    <a:lnTo>
                      <a:pt x="927" y="0"/>
                    </a:lnTo>
                    <a:lnTo>
                      <a:pt x="867" y="0"/>
                    </a:lnTo>
                    <a:lnTo>
                      <a:pt x="807" y="0"/>
                    </a:lnTo>
                    <a:lnTo>
                      <a:pt x="747" y="0"/>
                    </a:lnTo>
                    <a:lnTo>
                      <a:pt x="687" y="1"/>
                    </a:lnTo>
                    <a:lnTo>
                      <a:pt x="628" y="1"/>
                    </a:lnTo>
                    <a:lnTo>
                      <a:pt x="570" y="2"/>
                    </a:lnTo>
                    <a:lnTo>
                      <a:pt x="511" y="4"/>
                    </a:lnTo>
                    <a:lnTo>
                      <a:pt x="453" y="5"/>
                    </a:lnTo>
                    <a:lnTo>
                      <a:pt x="395" y="7"/>
                    </a:lnTo>
                    <a:lnTo>
                      <a:pt x="338" y="9"/>
                    </a:lnTo>
                    <a:lnTo>
                      <a:pt x="281" y="12"/>
                    </a:lnTo>
                    <a:lnTo>
                      <a:pt x="224" y="15"/>
                    </a:lnTo>
                    <a:lnTo>
                      <a:pt x="169" y="18"/>
                    </a:lnTo>
                    <a:lnTo>
                      <a:pt x="113" y="22"/>
                    </a:lnTo>
                    <a:lnTo>
                      <a:pt x="59" y="25"/>
                    </a:lnTo>
                    <a:lnTo>
                      <a:pt x="4" y="29"/>
                    </a:lnTo>
                    <a:lnTo>
                      <a:pt x="1" y="31"/>
                    </a:lnTo>
                    <a:lnTo>
                      <a:pt x="0" y="34"/>
                    </a:lnTo>
                    <a:lnTo>
                      <a:pt x="1" y="37"/>
                    </a:lnTo>
                    <a:lnTo>
                      <a:pt x="4" y="39"/>
                    </a:lnTo>
                    <a:close/>
                  </a:path>
                </a:pathLst>
              </a:custGeom>
              <a:solidFill>
                <a:srgbClr val="000000"/>
              </a:solidFill>
              <a:ln w="9525">
                <a:noFill/>
                <a:round/>
                <a:headEnd/>
                <a:tailEnd/>
              </a:ln>
            </p:spPr>
            <p:txBody>
              <a:bodyPr/>
              <a:lstStyle/>
              <a:p>
                <a:endParaRPr lang="ru-RU"/>
              </a:p>
            </p:txBody>
          </p:sp>
          <p:sp>
            <p:nvSpPr>
              <p:cNvPr id="14870" name="Freeform 43"/>
              <p:cNvSpPr>
                <a:spLocks/>
              </p:cNvSpPr>
              <p:nvPr/>
            </p:nvSpPr>
            <p:spPr bwMode="auto">
              <a:xfrm>
                <a:off x="4486" y="152"/>
                <a:ext cx="48" cy="13"/>
              </a:xfrm>
              <a:custGeom>
                <a:avLst/>
                <a:gdLst>
                  <a:gd name="T0" fmla="*/ 0 w 284"/>
                  <a:gd name="T1" fmla="*/ 0 h 69"/>
                  <a:gd name="T2" fmla="*/ 0 w 284"/>
                  <a:gd name="T3" fmla="*/ 0 h 69"/>
                  <a:gd name="T4" fmla="*/ 0 w 284"/>
                  <a:gd name="T5" fmla="*/ 0 h 69"/>
                  <a:gd name="T6" fmla="*/ 0 w 284"/>
                  <a:gd name="T7" fmla="*/ 0 h 69"/>
                  <a:gd name="T8" fmla="*/ 0 w 284"/>
                  <a:gd name="T9" fmla="*/ 0 h 69"/>
                  <a:gd name="T10" fmla="*/ 0 w 284"/>
                  <a:gd name="T11" fmla="*/ 0 h 69"/>
                  <a:gd name="T12" fmla="*/ 0 w 284"/>
                  <a:gd name="T13" fmla="*/ 0 h 69"/>
                  <a:gd name="T14" fmla="*/ 0 w 284"/>
                  <a:gd name="T15" fmla="*/ 0 h 69"/>
                  <a:gd name="T16" fmla="*/ 0 w 284"/>
                  <a:gd name="T17" fmla="*/ 0 h 69"/>
                  <a:gd name="T18" fmla="*/ 0 w 284"/>
                  <a:gd name="T19" fmla="*/ 0 h 69"/>
                  <a:gd name="T20" fmla="*/ 0 w 284"/>
                  <a:gd name="T21" fmla="*/ 0 h 69"/>
                  <a:gd name="T22" fmla="*/ 0 w 284"/>
                  <a:gd name="T23" fmla="*/ 0 h 69"/>
                  <a:gd name="T24" fmla="*/ 0 w 284"/>
                  <a:gd name="T25" fmla="*/ 0 h 69"/>
                  <a:gd name="T26" fmla="*/ 0 w 284"/>
                  <a:gd name="T27" fmla="*/ 0 h 69"/>
                  <a:gd name="T28" fmla="*/ 0 w 284"/>
                  <a:gd name="T29" fmla="*/ 0 h 69"/>
                  <a:gd name="T30" fmla="*/ 0 w 284"/>
                  <a:gd name="T31" fmla="*/ 0 h 69"/>
                  <a:gd name="T32" fmla="*/ 0 w 284"/>
                  <a:gd name="T33" fmla="*/ 0 h 69"/>
                  <a:gd name="T34" fmla="*/ 0 w 284"/>
                  <a:gd name="T35" fmla="*/ 0 h 69"/>
                  <a:gd name="T36" fmla="*/ 0 w 284"/>
                  <a:gd name="T37" fmla="*/ 0 h 69"/>
                  <a:gd name="T38" fmla="*/ 0 w 284"/>
                  <a:gd name="T39" fmla="*/ 0 h 69"/>
                  <a:gd name="T40" fmla="*/ 0 w 284"/>
                  <a:gd name="T41" fmla="*/ 0 h 69"/>
                  <a:gd name="T42" fmla="*/ 0 w 284"/>
                  <a:gd name="T43" fmla="*/ 0 h 69"/>
                  <a:gd name="T44" fmla="*/ 0 w 284"/>
                  <a:gd name="T45" fmla="*/ 0 h 69"/>
                  <a:gd name="T46" fmla="*/ 0 w 284"/>
                  <a:gd name="T47" fmla="*/ 0 h 69"/>
                  <a:gd name="T48" fmla="*/ 0 w 284"/>
                  <a:gd name="T49" fmla="*/ 0 h 69"/>
                  <a:gd name="T50" fmla="*/ 0 w 284"/>
                  <a:gd name="T51" fmla="*/ 0 h 69"/>
                  <a:gd name="T52" fmla="*/ 0 w 284"/>
                  <a:gd name="T53" fmla="*/ 0 h 69"/>
                  <a:gd name="T54" fmla="*/ 0 w 284"/>
                  <a:gd name="T55" fmla="*/ 0 h 69"/>
                  <a:gd name="T56" fmla="*/ 0 w 284"/>
                  <a:gd name="T57" fmla="*/ 0 h 69"/>
                  <a:gd name="T58" fmla="*/ 0 w 284"/>
                  <a:gd name="T59" fmla="*/ 0 h 69"/>
                  <a:gd name="T60" fmla="*/ 0 w 284"/>
                  <a:gd name="T61" fmla="*/ 0 h 69"/>
                  <a:gd name="T62" fmla="*/ 0 w 284"/>
                  <a:gd name="T63" fmla="*/ 0 h 69"/>
                  <a:gd name="T64" fmla="*/ 0 w 284"/>
                  <a:gd name="T65" fmla="*/ 0 h 69"/>
                  <a:gd name="T66" fmla="*/ 0 w 284"/>
                  <a:gd name="T67" fmla="*/ 0 h 69"/>
                  <a:gd name="T68" fmla="*/ 0 w 284"/>
                  <a:gd name="T69" fmla="*/ 0 h 69"/>
                  <a:gd name="T70" fmla="*/ 0 w 284"/>
                  <a:gd name="T71" fmla="*/ 0 h 69"/>
                  <a:gd name="T72" fmla="*/ 0 w 284"/>
                  <a:gd name="T73" fmla="*/ 0 h 69"/>
                  <a:gd name="T74" fmla="*/ 0 w 284"/>
                  <a:gd name="T75" fmla="*/ 0 h 69"/>
                  <a:gd name="T76" fmla="*/ 0 w 284"/>
                  <a:gd name="T77" fmla="*/ 0 h 69"/>
                  <a:gd name="T78" fmla="*/ 0 w 284"/>
                  <a:gd name="T79" fmla="*/ 0 h 69"/>
                  <a:gd name="T80" fmla="*/ 0 w 284"/>
                  <a:gd name="T81" fmla="*/ 0 h 69"/>
                  <a:gd name="T82" fmla="*/ 0 w 284"/>
                  <a:gd name="T83" fmla="*/ 0 h 6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4"/>
                  <a:gd name="T127" fmla="*/ 0 h 69"/>
                  <a:gd name="T128" fmla="*/ 284 w 284"/>
                  <a:gd name="T129" fmla="*/ 69 h 6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4" h="69">
                    <a:moveTo>
                      <a:pt x="9" y="68"/>
                    </a:moveTo>
                    <a:lnTo>
                      <a:pt x="10" y="68"/>
                    </a:lnTo>
                    <a:lnTo>
                      <a:pt x="20" y="61"/>
                    </a:lnTo>
                    <a:lnTo>
                      <a:pt x="35" y="55"/>
                    </a:lnTo>
                    <a:lnTo>
                      <a:pt x="48" y="49"/>
                    </a:lnTo>
                    <a:lnTo>
                      <a:pt x="62" y="43"/>
                    </a:lnTo>
                    <a:lnTo>
                      <a:pt x="76" y="39"/>
                    </a:lnTo>
                    <a:lnTo>
                      <a:pt x="93" y="33"/>
                    </a:lnTo>
                    <a:lnTo>
                      <a:pt x="109" y="29"/>
                    </a:lnTo>
                    <a:lnTo>
                      <a:pt x="126" y="27"/>
                    </a:lnTo>
                    <a:lnTo>
                      <a:pt x="143" y="24"/>
                    </a:lnTo>
                    <a:lnTo>
                      <a:pt x="162" y="21"/>
                    </a:lnTo>
                    <a:lnTo>
                      <a:pt x="181" y="19"/>
                    </a:lnTo>
                    <a:lnTo>
                      <a:pt x="201" y="17"/>
                    </a:lnTo>
                    <a:lnTo>
                      <a:pt x="222" y="15"/>
                    </a:lnTo>
                    <a:lnTo>
                      <a:pt x="242" y="13"/>
                    </a:lnTo>
                    <a:lnTo>
                      <a:pt x="262" y="11"/>
                    </a:lnTo>
                    <a:lnTo>
                      <a:pt x="284" y="10"/>
                    </a:lnTo>
                    <a:lnTo>
                      <a:pt x="284" y="0"/>
                    </a:lnTo>
                    <a:lnTo>
                      <a:pt x="262" y="1"/>
                    </a:lnTo>
                    <a:lnTo>
                      <a:pt x="239" y="3"/>
                    </a:lnTo>
                    <a:lnTo>
                      <a:pt x="219" y="5"/>
                    </a:lnTo>
                    <a:lnTo>
                      <a:pt x="199" y="7"/>
                    </a:lnTo>
                    <a:lnTo>
                      <a:pt x="179" y="9"/>
                    </a:lnTo>
                    <a:lnTo>
                      <a:pt x="160" y="11"/>
                    </a:lnTo>
                    <a:lnTo>
                      <a:pt x="141" y="14"/>
                    </a:lnTo>
                    <a:lnTo>
                      <a:pt x="123" y="17"/>
                    </a:lnTo>
                    <a:lnTo>
                      <a:pt x="107" y="21"/>
                    </a:lnTo>
                    <a:lnTo>
                      <a:pt x="90" y="25"/>
                    </a:lnTo>
                    <a:lnTo>
                      <a:pt x="74" y="30"/>
                    </a:lnTo>
                    <a:lnTo>
                      <a:pt x="57" y="34"/>
                    </a:lnTo>
                    <a:lnTo>
                      <a:pt x="43" y="41"/>
                    </a:lnTo>
                    <a:lnTo>
                      <a:pt x="30" y="47"/>
                    </a:lnTo>
                    <a:lnTo>
                      <a:pt x="16" y="53"/>
                    </a:lnTo>
                    <a:lnTo>
                      <a:pt x="3" y="60"/>
                    </a:lnTo>
                    <a:lnTo>
                      <a:pt x="4" y="60"/>
                    </a:lnTo>
                    <a:lnTo>
                      <a:pt x="3" y="60"/>
                    </a:lnTo>
                    <a:lnTo>
                      <a:pt x="0" y="63"/>
                    </a:lnTo>
                    <a:lnTo>
                      <a:pt x="1" y="67"/>
                    </a:lnTo>
                    <a:lnTo>
                      <a:pt x="5" y="69"/>
                    </a:lnTo>
                    <a:lnTo>
                      <a:pt x="10" y="68"/>
                    </a:lnTo>
                    <a:lnTo>
                      <a:pt x="9" y="68"/>
                    </a:lnTo>
                    <a:close/>
                  </a:path>
                </a:pathLst>
              </a:custGeom>
              <a:solidFill>
                <a:srgbClr val="000000"/>
              </a:solidFill>
              <a:ln w="9525">
                <a:noFill/>
                <a:round/>
                <a:headEnd/>
                <a:tailEnd/>
              </a:ln>
            </p:spPr>
            <p:txBody>
              <a:bodyPr/>
              <a:lstStyle/>
              <a:p>
                <a:endParaRPr lang="ru-RU"/>
              </a:p>
            </p:txBody>
          </p:sp>
          <p:sp>
            <p:nvSpPr>
              <p:cNvPr id="14871" name="Freeform 44"/>
              <p:cNvSpPr>
                <a:spLocks/>
              </p:cNvSpPr>
              <p:nvPr/>
            </p:nvSpPr>
            <p:spPr bwMode="auto">
              <a:xfrm>
                <a:off x="4244" y="164"/>
                <a:ext cx="244" cy="109"/>
              </a:xfrm>
              <a:custGeom>
                <a:avLst/>
                <a:gdLst>
                  <a:gd name="T0" fmla="*/ 0 w 1460"/>
                  <a:gd name="T1" fmla="*/ 0 h 549"/>
                  <a:gd name="T2" fmla="*/ 0 w 1460"/>
                  <a:gd name="T3" fmla="*/ 0 h 549"/>
                  <a:gd name="T4" fmla="*/ 0 w 1460"/>
                  <a:gd name="T5" fmla="*/ 0 h 549"/>
                  <a:gd name="T6" fmla="*/ 0 w 1460"/>
                  <a:gd name="T7" fmla="*/ 0 h 549"/>
                  <a:gd name="T8" fmla="*/ 0 w 1460"/>
                  <a:gd name="T9" fmla="*/ 0 h 549"/>
                  <a:gd name="T10" fmla="*/ 0 w 1460"/>
                  <a:gd name="T11" fmla="*/ 0 h 549"/>
                  <a:gd name="T12" fmla="*/ 0 w 1460"/>
                  <a:gd name="T13" fmla="*/ 0 h 549"/>
                  <a:gd name="T14" fmla="*/ 0 w 1460"/>
                  <a:gd name="T15" fmla="*/ 0 h 549"/>
                  <a:gd name="T16" fmla="*/ 0 w 1460"/>
                  <a:gd name="T17" fmla="*/ 0 h 549"/>
                  <a:gd name="T18" fmla="*/ 0 w 1460"/>
                  <a:gd name="T19" fmla="*/ 0 h 549"/>
                  <a:gd name="T20" fmla="*/ 0 w 1460"/>
                  <a:gd name="T21" fmla="*/ 0 h 549"/>
                  <a:gd name="T22" fmla="*/ 0 w 1460"/>
                  <a:gd name="T23" fmla="*/ 0 h 5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60"/>
                  <a:gd name="T37" fmla="*/ 0 h 549"/>
                  <a:gd name="T38" fmla="*/ 1460 w 1460"/>
                  <a:gd name="T39" fmla="*/ 549 h 5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60" h="549">
                    <a:moveTo>
                      <a:pt x="5" y="549"/>
                    </a:moveTo>
                    <a:lnTo>
                      <a:pt x="8" y="548"/>
                    </a:lnTo>
                    <a:lnTo>
                      <a:pt x="1460" y="8"/>
                    </a:lnTo>
                    <a:lnTo>
                      <a:pt x="1455" y="0"/>
                    </a:lnTo>
                    <a:lnTo>
                      <a:pt x="3" y="540"/>
                    </a:lnTo>
                    <a:lnTo>
                      <a:pt x="5" y="539"/>
                    </a:lnTo>
                    <a:lnTo>
                      <a:pt x="3" y="540"/>
                    </a:lnTo>
                    <a:lnTo>
                      <a:pt x="0" y="542"/>
                    </a:lnTo>
                    <a:lnTo>
                      <a:pt x="0" y="545"/>
                    </a:lnTo>
                    <a:lnTo>
                      <a:pt x="4" y="548"/>
                    </a:lnTo>
                    <a:lnTo>
                      <a:pt x="8" y="548"/>
                    </a:lnTo>
                    <a:lnTo>
                      <a:pt x="5" y="549"/>
                    </a:lnTo>
                    <a:close/>
                  </a:path>
                </a:pathLst>
              </a:custGeom>
              <a:solidFill>
                <a:srgbClr val="000000"/>
              </a:solidFill>
              <a:ln w="9525">
                <a:noFill/>
                <a:round/>
                <a:headEnd/>
                <a:tailEnd/>
              </a:ln>
            </p:spPr>
            <p:txBody>
              <a:bodyPr/>
              <a:lstStyle/>
              <a:p>
                <a:endParaRPr lang="ru-RU"/>
              </a:p>
            </p:txBody>
          </p:sp>
          <p:sp>
            <p:nvSpPr>
              <p:cNvPr id="14872" name="Freeform 45"/>
              <p:cNvSpPr>
                <a:spLocks/>
              </p:cNvSpPr>
              <p:nvPr/>
            </p:nvSpPr>
            <p:spPr bwMode="auto">
              <a:xfrm>
                <a:off x="4092" y="271"/>
                <a:ext cx="153" cy="12"/>
              </a:xfrm>
              <a:custGeom>
                <a:avLst/>
                <a:gdLst>
                  <a:gd name="T0" fmla="*/ 0 w 918"/>
                  <a:gd name="T1" fmla="*/ 0 h 56"/>
                  <a:gd name="T2" fmla="*/ 0 w 918"/>
                  <a:gd name="T3" fmla="*/ 0 h 56"/>
                  <a:gd name="T4" fmla="*/ 0 w 918"/>
                  <a:gd name="T5" fmla="*/ 0 h 56"/>
                  <a:gd name="T6" fmla="*/ 0 w 918"/>
                  <a:gd name="T7" fmla="*/ 0 h 56"/>
                  <a:gd name="T8" fmla="*/ 0 w 918"/>
                  <a:gd name="T9" fmla="*/ 0 h 56"/>
                  <a:gd name="T10" fmla="*/ 0 w 918"/>
                  <a:gd name="T11" fmla="*/ 0 h 56"/>
                  <a:gd name="T12" fmla="*/ 0 w 918"/>
                  <a:gd name="T13" fmla="*/ 0 h 56"/>
                  <a:gd name="T14" fmla="*/ 0 w 918"/>
                  <a:gd name="T15" fmla="*/ 0 h 56"/>
                  <a:gd name="T16" fmla="*/ 0 w 918"/>
                  <a:gd name="T17" fmla="*/ 0 h 56"/>
                  <a:gd name="T18" fmla="*/ 0 w 918"/>
                  <a:gd name="T19" fmla="*/ 0 h 56"/>
                  <a:gd name="T20" fmla="*/ 0 w 918"/>
                  <a:gd name="T21" fmla="*/ 0 h 56"/>
                  <a:gd name="T22" fmla="*/ 0 w 918"/>
                  <a:gd name="T23" fmla="*/ 0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18"/>
                  <a:gd name="T37" fmla="*/ 0 h 56"/>
                  <a:gd name="T38" fmla="*/ 918 w 91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18" h="56">
                    <a:moveTo>
                      <a:pt x="6" y="56"/>
                    </a:moveTo>
                    <a:lnTo>
                      <a:pt x="5" y="56"/>
                    </a:lnTo>
                    <a:lnTo>
                      <a:pt x="918" y="10"/>
                    </a:lnTo>
                    <a:lnTo>
                      <a:pt x="918" y="0"/>
                    </a:lnTo>
                    <a:lnTo>
                      <a:pt x="5" y="46"/>
                    </a:lnTo>
                    <a:lnTo>
                      <a:pt x="3" y="46"/>
                    </a:lnTo>
                    <a:lnTo>
                      <a:pt x="5" y="46"/>
                    </a:lnTo>
                    <a:lnTo>
                      <a:pt x="1" y="48"/>
                    </a:lnTo>
                    <a:lnTo>
                      <a:pt x="0" y="51"/>
                    </a:lnTo>
                    <a:lnTo>
                      <a:pt x="1" y="54"/>
                    </a:lnTo>
                    <a:lnTo>
                      <a:pt x="5" y="56"/>
                    </a:lnTo>
                    <a:lnTo>
                      <a:pt x="6" y="56"/>
                    </a:lnTo>
                    <a:close/>
                  </a:path>
                </a:pathLst>
              </a:custGeom>
              <a:solidFill>
                <a:srgbClr val="000000"/>
              </a:solidFill>
              <a:ln w="9525">
                <a:noFill/>
                <a:round/>
                <a:headEnd/>
                <a:tailEnd/>
              </a:ln>
            </p:spPr>
            <p:txBody>
              <a:bodyPr/>
              <a:lstStyle/>
              <a:p>
                <a:endParaRPr lang="ru-RU"/>
              </a:p>
            </p:txBody>
          </p:sp>
          <p:sp>
            <p:nvSpPr>
              <p:cNvPr id="14873" name="Freeform 46"/>
              <p:cNvSpPr>
                <a:spLocks/>
              </p:cNvSpPr>
              <p:nvPr/>
            </p:nvSpPr>
            <p:spPr bwMode="auto">
              <a:xfrm>
                <a:off x="4064" y="281"/>
                <a:ext cx="29" cy="17"/>
              </a:xfrm>
              <a:custGeom>
                <a:avLst/>
                <a:gdLst>
                  <a:gd name="T0" fmla="*/ 0 w 173"/>
                  <a:gd name="T1" fmla="*/ 0 h 86"/>
                  <a:gd name="T2" fmla="*/ 0 w 173"/>
                  <a:gd name="T3" fmla="*/ 0 h 86"/>
                  <a:gd name="T4" fmla="*/ 0 w 173"/>
                  <a:gd name="T5" fmla="*/ 0 h 86"/>
                  <a:gd name="T6" fmla="*/ 0 w 173"/>
                  <a:gd name="T7" fmla="*/ 0 h 86"/>
                  <a:gd name="T8" fmla="*/ 0 w 173"/>
                  <a:gd name="T9" fmla="*/ 0 h 86"/>
                  <a:gd name="T10" fmla="*/ 0 w 173"/>
                  <a:gd name="T11" fmla="*/ 0 h 86"/>
                  <a:gd name="T12" fmla="*/ 0 w 173"/>
                  <a:gd name="T13" fmla="*/ 0 h 86"/>
                  <a:gd name="T14" fmla="*/ 0 w 173"/>
                  <a:gd name="T15" fmla="*/ 0 h 86"/>
                  <a:gd name="T16" fmla="*/ 0 w 173"/>
                  <a:gd name="T17" fmla="*/ 0 h 86"/>
                  <a:gd name="T18" fmla="*/ 0 w 173"/>
                  <a:gd name="T19" fmla="*/ 0 h 86"/>
                  <a:gd name="T20" fmla="*/ 0 w 173"/>
                  <a:gd name="T21" fmla="*/ 0 h 86"/>
                  <a:gd name="T22" fmla="*/ 0 w 173"/>
                  <a:gd name="T23" fmla="*/ 0 h 86"/>
                  <a:gd name="T24" fmla="*/ 0 w 173"/>
                  <a:gd name="T25" fmla="*/ 0 h 86"/>
                  <a:gd name="T26" fmla="*/ 0 w 173"/>
                  <a:gd name="T27" fmla="*/ 0 h 86"/>
                  <a:gd name="T28" fmla="*/ 0 w 173"/>
                  <a:gd name="T29" fmla="*/ 0 h 86"/>
                  <a:gd name="T30" fmla="*/ 0 w 173"/>
                  <a:gd name="T31" fmla="*/ 0 h 86"/>
                  <a:gd name="T32" fmla="*/ 0 w 173"/>
                  <a:gd name="T33" fmla="*/ 0 h 86"/>
                  <a:gd name="T34" fmla="*/ 0 w 173"/>
                  <a:gd name="T35" fmla="*/ 0 h 86"/>
                  <a:gd name="T36" fmla="*/ 0 w 173"/>
                  <a:gd name="T37" fmla="*/ 0 h 86"/>
                  <a:gd name="T38" fmla="*/ 0 w 173"/>
                  <a:gd name="T39" fmla="*/ 0 h 86"/>
                  <a:gd name="T40" fmla="*/ 0 w 173"/>
                  <a:gd name="T41" fmla="*/ 0 h 86"/>
                  <a:gd name="T42" fmla="*/ 0 w 173"/>
                  <a:gd name="T43" fmla="*/ 0 h 86"/>
                  <a:gd name="T44" fmla="*/ 0 w 173"/>
                  <a:gd name="T45" fmla="*/ 0 h 86"/>
                  <a:gd name="T46" fmla="*/ 0 w 173"/>
                  <a:gd name="T47" fmla="*/ 0 h 86"/>
                  <a:gd name="T48" fmla="*/ 0 w 173"/>
                  <a:gd name="T49" fmla="*/ 0 h 8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3"/>
                  <a:gd name="T76" fmla="*/ 0 h 86"/>
                  <a:gd name="T77" fmla="*/ 173 w 173"/>
                  <a:gd name="T78" fmla="*/ 86 h 8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3" h="86">
                    <a:moveTo>
                      <a:pt x="9" y="84"/>
                    </a:moveTo>
                    <a:lnTo>
                      <a:pt x="9" y="84"/>
                    </a:lnTo>
                    <a:lnTo>
                      <a:pt x="19" y="69"/>
                    </a:lnTo>
                    <a:lnTo>
                      <a:pt x="32" y="55"/>
                    </a:lnTo>
                    <a:lnTo>
                      <a:pt x="47" y="44"/>
                    </a:lnTo>
                    <a:lnTo>
                      <a:pt x="66" y="34"/>
                    </a:lnTo>
                    <a:lnTo>
                      <a:pt x="89" y="26"/>
                    </a:lnTo>
                    <a:lnTo>
                      <a:pt x="112" y="19"/>
                    </a:lnTo>
                    <a:lnTo>
                      <a:pt x="141" y="15"/>
                    </a:lnTo>
                    <a:lnTo>
                      <a:pt x="173" y="10"/>
                    </a:lnTo>
                    <a:lnTo>
                      <a:pt x="170" y="0"/>
                    </a:lnTo>
                    <a:lnTo>
                      <a:pt x="138" y="5"/>
                    </a:lnTo>
                    <a:lnTo>
                      <a:pt x="110" y="11"/>
                    </a:lnTo>
                    <a:lnTo>
                      <a:pt x="84" y="18"/>
                    </a:lnTo>
                    <a:lnTo>
                      <a:pt x="62" y="26"/>
                    </a:lnTo>
                    <a:lnTo>
                      <a:pt x="40" y="36"/>
                    </a:lnTo>
                    <a:lnTo>
                      <a:pt x="25" y="49"/>
                    </a:lnTo>
                    <a:lnTo>
                      <a:pt x="9" y="63"/>
                    </a:lnTo>
                    <a:lnTo>
                      <a:pt x="0" y="80"/>
                    </a:lnTo>
                    <a:lnTo>
                      <a:pt x="0" y="83"/>
                    </a:lnTo>
                    <a:lnTo>
                      <a:pt x="4" y="86"/>
                    </a:lnTo>
                    <a:lnTo>
                      <a:pt x="7" y="86"/>
                    </a:lnTo>
                    <a:lnTo>
                      <a:pt x="9" y="84"/>
                    </a:lnTo>
                    <a:close/>
                  </a:path>
                </a:pathLst>
              </a:custGeom>
              <a:solidFill>
                <a:srgbClr val="000000"/>
              </a:solidFill>
              <a:ln w="9525">
                <a:noFill/>
                <a:round/>
                <a:headEnd/>
                <a:tailEnd/>
              </a:ln>
            </p:spPr>
            <p:txBody>
              <a:bodyPr/>
              <a:lstStyle/>
              <a:p>
                <a:endParaRPr lang="ru-RU"/>
              </a:p>
            </p:txBody>
          </p:sp>
          <p:sp>
            <p:nvSpPr>
              <p:cNvPr id="14874" name="Freeform 47"/>
              <p:cNvSpPr>
                <a:spLocks/>
              </p:cNvSpPr>
              <p:nvPr/>
            </p:nvSpPr>
            <p:spPr bwMode="auto">
              <a:xfrm>
                <a:off x="4050" y="297"/>
                <a:ext cx="16" cy="77"/>
              </a:xfrm>
              <a:custGeom>
                <a:avLst/>
                <a:gdLst>
                  <a:gd name="T0" fmla="*/ 0 w 94"/>
                  <a:gd name="T1" fmla="*/ 0 h 386"/>
                  <a:gd name="T2" fmla="*/ 0 w 94"/>
                  <a:gd name="T3" fmla="*/ 0 h 386"/>
                  <a:gd name="T4" fmla="*/ 0 w 94"/>
                  <a:gd name="T5" fmla="*/ 0 h 386"/>
                  <a:gd name="T6" fmla="*/ 0 w 94"/>
                  <a:gd name="T7" fmla="*/ 0 h 386"/>
                  <a:gd name="T8" fmla="*/ 0 w 94"/>
                  <a:gd name="T9" fmla="*/ 0 h 386"/>
                  <a:gd name="T10" fmla="*/ 0 w 94"/>
                  <a:gd name="T11" fmla="*/ 0 h 386"/>
                  <a:gd name="T12" fmla="*/ 0 w 94"/>
                  <a:gd name="T13" fmla="*/ 0 h 386"/>
                  <a:gd name="T14" fmla="*/ 0 w 94"/>
                  <a:gd name="T15" fmla="*/ 0 h 386"/>
                  <a:gd name="T16" fmla="*/ 0 w 94"/>
                  <a:gd name="T17" fmla="*/ 0 h 386"/>
                  <a:gd name="T18" fmla="*/ 0 w 94"/>
                  <a:gd name="T19" fmla="*/ 0 h 386"/>
                  <a:gd name="T20" fmla="*/ 0 w 94"/>
                  <a:gd name="T21" fmla="*/ 0 h 386"/>
                  <a:gd name="T22" fmla="*/ 0 w 94"/>
                  <a:gd name="T23" fmla="*/ 0 h 386"/>
                  <a:gd name="T24" fmla="*/ 0 w 94"/>
                  <a:gd name="T25" fmla="*/ 0 h 386"/>
                  <a:gd name="T26" fmla="*/ 0 w 94"/>
                  <a:gd name="T27" fmla="*/ 0 h 386"/>
                  <a:gd name="T28" fmla="*/ 0 w 94"/>
                  <a:gd name="T29" fmla="*/ 0 h 386"/>
                  <a:gd name="T30" fmla="*/ 0 w 94"/>
                  <a:gd name="T31" fmla="*/ 0 h 386"/>
                  <a:gd name="T32" fmla="*/ 0 w 94"/>
                  <a:gd name="T33" fmla="*/ 0 h 386"/>
                  <a:gd name="T34" fmla="*/ 0 w 94"/>
                  <a:gd name="T35" fmla="*/ 0 h 386"/>
                  <a:gd name="T36" fmla="*/ 0 w 94"/>
                  <a:gd name="T37" fmla="*/ 0 h 386"/>
                  <a:gd name="T38" fmla="*/ 0 w 94"/>
                  <a:gd name="T39" fmla="*/ 0 h 386"/>
                  <a:gd name="T40" fmla="*/ 0 w 94"/>
                  <a:gd name="T41" fmla="*/ 0 h 386"/>
                  <a:gd name="T42" fmla="*/ 0 w 94"/>
                  <a:gd name="T43" fmla="*/ 0 h 386"/>
                  <a:gd name="T44" fmla="*/ 0 w 94"/>
                  <a:gd name="T45" fmla="*/ 0 h 386"/>
                  <a:gd name="T46" fmla="*/ 0 w 94"/>
                  <a:gd name="T47" fmla="*/ 0 h 386"/>
                  <a:gd name="T48" fmla="*/ 0 w 94"/>
                  <a:gd name="T49" fmla="*/ 0 h 386"/>
                  <a:gd name="T50" fmla="*/ 0 w 94"/>
                  <a:gd name="T51" fmla="*/ 0 h 386"/>
                  <a:gd name="T52" fmla="*/ 0 w 94"/>
                  <a:gd name="T53" fmla="*/ 0 h 386"/>
                  <a:gd name="T54" fmla="*/ 0 w 94"/>
                  <a:gd name="T55" fmla="*/ 0 h 386"/>
                  <a:gd name="T56" fmla="*/ 0 w 94"/>
                  <a:gd name="T57" fmla="*/ 0 h 386"/>
                  <a:gd name="T58" fmla="*/ 0 w 94"/>
                  <a:gd name="T59" fmla="*/ 0 h 386"/>
                  <a:gd name="T60" fmla="*/ 0 w 94"/>
                  <a:gd name="T61" fmla="*/ 0 h 386"/>
                  <a:gd name="T62" fmla="*/ 0 w 94"/>
                  <a:gd name="T63" fmla="*/ 0 h 386"/>
                  <a:gd name="T64" fmla="*/ 0 w 94"/>
                  <a:gd name="T65" fmla="*/ 0 h 386"/>
                  <a:gd name="T66" fmla="*/ 0 w 94"/>
                  <a:gd name="T67" fmla="*/ 0 h 386"/>
                  <a:gd name="T68" fmla="*/ 0 w 94"/>
                  <a:gd name="T69" fmla="*/ 0 h 386"/>
                  <a:gd name="T70" fmla="*/ 0 w 94"/>
                  <a:gd name="T71" fmla="*/ 0 h 386"/>
                  <a:gd name="T72" fmla="*/ 0 w 94"/>
                  <a:gd name="T73" fmla="*/ 0 h 386"/>
                  <a:gd name="T74" fmla="*/ 0 w 94"/>
                  <a:gd name="T75" fmla="*/ 0 h 386"/>
                  <a:gd name="T76" fmla="*/ 0 w 94"/>
                  <a:gd name="T77" fmla="*/ 0 h 386"/>
                  <a:gd name="T78" fmla="*/ 0 w 94"/>
                  <a:gd name="T79" fmla="*/ 0 h 386"/>
                  <a:gd name="T80" fmla="*/ 0 w 94"/>
                  <a:gd name="T81" fmla="*/ 0 h 386"/>
                  <a:gd name="T82" fmla="*/ 0 w 94"/>
                  <a:gd name="T83" fmla="*/ 0 h 38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4"/>
                  <a:gd name="T127" fmla="*/ 0 h 386"/>
                  <a:gd name="T128" fmla="*/ 94 w 94"/>
                  <a:gd name="T129" fmla="*/ 386 h 38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4" h="386">
                    <a:moveTo>
                      <a:pt x="10" y="383"/>
                    </a:moveTo>
                    <a:lnTo>
                      <a:pt x="12" y="382"/>
                    </a:lnTo>
                    <a:lnTo>
                      <a:pt x="14" y="357"/>
                    </a:lnTo>
                    <a:lnTo>
                      <a:pt x="16" y="333"/>
                    </a:lnTo>
                    <a:lnTo>
                      <a:pt x="19" y="309"/>
                    </a:lnTo>
                    <a:lnTo>
                      <a:pt x="22" y="286"/>
                    </a:lnTo>
                    <a:lnTo>
                      <a:pt x="26" y="261"/>
                    </a:lnTo>
                    <a:lnTo>
                      <a:pt x="29" y="237"/>
                    </a:lnTo>
                    <a:lnTo>
                      <a:pt x="34" y="213"/>
                    </a:lnTo>
                    <a:lnTo>
                      <a:pt x="39" y="190"/>
                    </a:lnTo>
                    <a:lnTo>
                      <a:pt x="44" y="165"/>
                    </a:lnTo>
                    <a:lnTo>
                      <a:pt x="49" y="142"/>
                    </a:lnTo>
                    <a:lnTo>
                      <a:pt x="54" y="119"/>
                    </a:lnTo>
                    <a:lnTo>
                      <a:pt x="61" y="95"/>
                    </a:lnTo>
                    <a:lnTo>
                      <a:pt x="68" y="73"/>
                    </a:lnTo>
                    <a:lnTo>
                      <a:pt x="77" y="49"/>
                    </a:lnTo>
                    <a:lnTo>
                      <a:pt x="85" y="26"/>
                    </a:lnTo>
                    <a:lnTo>
                      <a:pt x="94" y="4"/>
                    </a:lnTo>
                    <a:lnTo>
                      <a:pt x="85" y="0"/>
                    </a:lnTo>
                    <a:lnTo>
                      <a:pt x="76" y="24"/>
                    </a:lnTo>
                    <a:lnTo>
                      <a:pt x="67" y="47"/>
                    </a:lnTo>
                    <a:lnTo>
                      <a:pt x="59" y="71"/>
                    </a:lnTo>
                    <a:lnTo>
                      <a:pt x="52" y="93"/>
                    </a:lnTo>
                    <a:lnTo>
                      <a:pt x="45" y="116"/>
                    </a:lnTo>
                    <a:lnTo>
                      <a:pt x="38" y="140"/>
                    </a:lnTo>
                    <a:lnTo>
                      <a:pt x="32" y="163"/>
                    </a:lnTo>
                    <a:lnTo>
                      <a:pt x="27" y="188"/>
                    </a:lnTo>
                    <a:lnTo>
                      <a:pt x="22" y="211"/>
                    </a:lnTo>
                    <a:lnTo>
                      <a:pt x="18" y="235"/>
                    </a:lnTo>
                    <a:lnTo>
                      <a:pt x="14" y="259"/>
                    </a:lnTo>
                    <a:lnTo>
                      <a:pt x="10" y="284"/>
                    </a:lnTo>
                    <a:lnTo>
                      <a:pt x="7" y="307"/>
                    </a:lnTo>
                    <a:lnTo>
                      <a:pt x="5" y="333"/>
                    </a:lnTo>
                    <a:lnTo>
                      <a:pt x="2" y="357"/>
                    </a:lnTo>
                    <a:lnTo>
                      <a:pt x="0" y="382"/>
                    </a:lnTo>
                    <a:lnTo>
                      <a:pt x="1" y="381"/>
                    </a:lnTo>
                    <a:lnTo>
                      <a:pt x="0" y="382"/>
                    </a:lnTo>
                    <a:lnTo>
                      <a:pt x="2" y="385"/>
                    </a:lnTo>
                    <a:lnTo>
                      <a:pt x="6" y="386"/>
                    </a:lnTo>
                    <a:lnTo>
                      <a:pt x="9" y="385"/>
                    </a:lnTo>
                    <a:lnTo>
                      <a:pt x="12" y="382"/>
                    </a:lnTo>
                    <a:lnTo>
                      <a:pt x="10" y="383"/>
                    </a:lnTo>
                    <a:close/>
                  </a:path>
                </a:pathLst>
              </a:custGeom>
              <a:solidFill>
                <a:srgbClr val="000000"/>
              </a:solidFill>
              <a:ln w="9525">
                <a:noFill/>
                <a:round/>
                <a:headEnd/>
                <a:tailEnd/>
              </a:ln>
            </p:spPr>
            <p:txBody>
              <a:bodyPr/>
              <a:lstStyle/>
              <a:p>
                <a:endParaRPr lang="ru-RU"/>
              </a:p>
            </p:txBody>
          </p:sp>
          <p:sp>
            <p:nvSpPr>
              <p:cNvPr id="14875" name="Freeform 48"/>
              <p:cNvSpPr>
                <a:spLocks/>
              </p:cNvSpPr>
              <p:nvPr/>
            </p:nvSpPr>
            <p:spPr bwMode="auto">
              <a:xfrm>
                <a:off x="4041" y="373"/>
                <a:ext cx="11" cy="21"/>
              </a:xfrm>
              <a:custGeom>
                <a:avLst/>
                <a:gdLst>
                  <a:gd name="T0" fmla="*/ 0 w 67"/>
                  <a:gd name="T1" fmla="*/ 0 h 106"/>
                  <a:gd name="T2" fmla="*/ 0 w 67"/>
                  <a:gd name="T3" fmla="*/ 0 h 106"/>
                  <a:gd name="T4" fmla="*/ 0 w 67"/>
                  <a:gd name="T5" fmla="*/ 0 h 106"/>
                  <a:gd name="T6" fmla="*/ 0 w 67"/>
                  <a:gd name="T7" fmla="*/ 0 h 106"/>
                  <a:gd name="T8" fmla="*/ 0 w 67"/>
                  <a:gd name="T9" fmla="*/ 0 h 106"/>
                  <a:gd name="T10" fmla="*/ 0 w 67"/>
                  <a:gd name="T11" fmla="*/ 0 h 106"/>
                  <a:gd name="T12" fmla="*/ 0 w 67"/>
                  <a:gd name="T13" fmla="*/ 0 h 106"/>
                  <a:gd name="T14" fmla="*/ 0 w 67"/>
                  <a:gd name="T15" fmla="*/ 0 h 106"/>
                  <a:gd name="T16" fmla="*/ 0 w 67"/>
                  <a:gd name="T17" fmla="*/ 0 h 106"/>
                  <a:gd name="T18" fmla="*/ 0 w 67"/>
                  <a:gd name="T19" fmla="*/ 0 h 106"/>
                  <a:gd name="T20" fmla="*/ 0 w 67"/>
                  <a:gd name="T21" fmla="*/ 0 h 106"/>
                  <a:gd name="T22" fmla="*/ 0 w 67"/>
                  <a:gd name="T23" fmla="*/ 0 h 106"/>
                  <a:gd name="T24" fmla="*/ 0 w 67"/>
                  <a:gd name="T25" fmla="*/ 0 h 106"/>
                  <a:gd name="T26" fmla="*/ 0 w 67"/>
                  <a:gd name="T27" fmla="*/ 0 h 106"/>
                  <a:gd name="T28" fmla="*/ 0 w 67"/>
                  <a:gd name="T29" fmla="*/ 0 h 106"/>
                  <a:gd name="T30" fmla="*/ 0 w 67"/>
                  <a:gd name="T31" fmla="*/ 0 h 106"/>
                  <a:gd name="T32" fmla="*/ 0 w 67"/>
                  <a:gd name="T33" fmla="*/ 0 h 106"/>
                  <a:gd name="T34" fmla="*/ 0 w 67"/>
                  <a:gd name="T35" fmla="*/ 0 h 106"/>
                  <a:gd name="T36" fmla="*/ 0 w 67"/>
                  <a:gd name="T37" fmla="*/ 0 h 106"/>
                  <a:gd name="T38" fmla="*/ 0 w 67"/>
                  <a:gd name="T39" fmla="*/ 0 h 106"/>
                  <a:gd name="T40" fmla="*/ 0 w 67"/>
                  <a:gd name="T41" fmla="*/ 0 h 106"/>
                  <a:gd name="T42" fmla="*/ 0 w 67"/>
                  <a:gd name="T43" fmla="*/ 0 h 106"/>
                  <a:gd name="T44" fmla="*/ 0 w 67"/>
                  <a:gd name="T45" fmla="*/ 0 h 106"/>
                  <a:gd name="T46" fmla="*/ 0 w 67"/>
                  <a:gd name="T47" fmla="*/ 0 h 106"/>
                  <a:gd name="T48" fmla="*/ 0 w 67"/>
                  <a:gd name="T49" fmla="*/ 0 h 1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06"/>
                  <a:gd name="T77" fmla="*/ 67 w 67"/>
                  <a:gd name="T78" fmla="*/ 106 h 10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06">
                    <a:moveTo>
                      <a:pt x="6" y="106"/>
                    </a:moveTo>
                    <a:lnTo>
                      <a:pt x="6" y="106"/>
                    </a:lnTo>
                    <a:lnTo>
                      <a:pt x="22" y="100"/>
                    </a:lnTo>
                    <a:lnTo>
                      <a:pt x="37" y="91"/>
                    </a:lnTo>
                    <a:lnTo>
                      <a:pt x="46" y="78"/>
                    </a:lnTo>
                    <a:lnTo>
                      <a:pt x="52" y="64"/>
                    </a:lnTo>
                    <a:lnTo>
                      <a:pt x="57" y="50"/>
                    </a:lnTo>
                    <a:lnTo>
                      <a:pt x="62" y="33"/>
                    </a:lnTo>
                    <a:lnTo>
                      <a:pt x="65" y="17"/>
                    </a:lnTo>
                    <a:lnTo>
                      <a:pt x="67" y="2"/>
                    </a:lnTo>
                    <a:lnTo>
                      <a:pt x="58" y="0"/>
                    </a:lnTo>
                    <a:lnTo>
                      <a:pt x="53" y="15"/>
                    </a:lnTo>
                    <a:lnTo>
                      <a:pt x="50" y="31"/>
                    </a:lnTo>
                    <a:lnTo>
                      <a:pt x="47" y="48"/>
                    </a:lnTo>
                    <a:lnTo>
                      <a:pt x="43" y="62"/>
                    </a:lnTo>
                    <a:lnTo>
                      <a:pt x="37" y="74"/>
                    </a:lnTo>
                    <a:lnTo>
                      <a:pt x="30" y="84"/>
                    </a:lnTo>
                    <a:lnTo>
                      <a:pt x="18" y="92"/>
                    </a:lnTo>
                    <a:lnTo>
                      <a:pt x="4" y="96"/>
                    </a:lnTo>
                    <a:lnTo>
                      <a:pt x="0" y="98"/>
                    </a:lnTo>
                    <a:lnTo>
                      <a:pt x="0" y="102"/>
                    </a:lnTo>
                    <a:lnTo>
                      <a:pt x="1" y="105"/>
                    </a:lnTo>
                    <a:lnTo>
                      <a:pt x="6" y="106"/>
                    </a:lnTo>
                    <a:close/>
                  </a:path>
                </a:pathLst>
              </a:custGeom>
              <a:solidFill>
                <a:srgbClr val="000000"/>
              </a:solidFill>
              <a:ln w="9525">
                <a:noFill/>
                <a:round/>
                <a:headEnd/>
                <a:tailEnd/>
              </a:ln>
            </p:spPr>
            <p:txBody>
              <a:bodyPr/>
              <a:lstStyle/>
              <a:p>
                <a:endParaRPr lang="ru-RU"/>
              </a:p>
            </p:txBody>
          </p:sp>
          <p:sp>
            <p:nvSpPr>
              <p:cNvPr id="14876" name="Freeform 49"/>
              <p:cNvSpPr>
                <a:spLocks/>
              </p:cNvSpPr>
              <p:nvPr/>
            </p:nvSpPr>
            <p:spPr bwMode="auto">
              <a:xfrm>
                <a:off x="4009" y="392"/>
                <a:ext cx="33" cy="16"/>
              </a:xfrm>
              <a:custGeom>
                <a:avLst/>
                <a:gdLst>
                  <a:gd name="T0" fmla="*/ 0 w 198"/>
                  <a:gd name="T1" fmla="*/ 0 h 82"/>
                  <a:gd name="T2" fmla="*/ 0 w 198"/>
                  <a:gd name="T3" fmla="*/ 0 h 82"/>
                  <a:gd name="T4" fmla="*/ 0 w 198"/>
                  <a:gd name="T5" fmla="*/ 0 h 82"/>
                  <a:gd name="T6" fmla="*/ 0 w 198"/>
                  <a:gd name="T7" fmla="*/ 0 h 82"/>
                  <a:gd name="T8" fmla="*/ 0 w 198"/>
                  <a:gd name="T9" fmla="*/ 0 h 82"/>
                  <a:gd name="T10" fmla="*/ 0 w 198"/>
                  <a:gd name="T11" fmla="*/ 0 h 82"/>
                  <a:gd name="T12" fmla="*/ 0 w 198"/>
                  <a:gd name="T13" fmla="*/ 0 h 82"/>
                  <a:gd name="T14" fmla="*/ 0 w 198"/>
                  <a:gd name="T15" fmla="*/ 0 h 82"/>
                  <a:gd name="T16" fmla="*/ 0 w 198"/>
                  <a:gd name="T17" fmla="*/ 0 h 82"/>
                  <a:gd name="T18" fmla="*/ 0 w 198"/>
                  <a:gd name="T19" fmla="*/ 0 h 82"/>
                  <a:gd name="T20" fmla="*/ 0 w 198"/>
                  <a:gd name="T21" fmla="*/ 0 h 82"/>
                  <a:gd name="T22" fmla="*/ 0 w 198"/>
                  <a:gd name="T23" fmla="*/ 0 h 82"/>
                  <a:gd name="T24" fmla="*/ 0 w 198"/>
                  <a:gd name="T25" fmla="*/ 0 h 82"/>
                  <a:gd name="T26" fmla="*/ 0 w 198"/>
                  <a:gd name="T27" fmla="*/ 0 h 82"/>
                  <a:gd name="T28" fmla="*/ 0 w 198"/>
                  <a:gd name="T29" fmla="*/ 0 h 82"/>
                  <a:gd name="T30" fmla="*/ 0 w 198"/>
                  <a:gd name="T31" fmla="*/ 0 h 82"/>
                  <a:gd name="T32" fmla="*/ 0 w 198"/>
                  <a:gd name="T33" fmla="*/ 0 h 82"/>
                  <a:gd name="T34" fmla="*/ 0 w 198"/>
                  <a:gd name="T35" fmla="*/ 0 h 82"/>
                  <a:gd name="T36" fmla="*/ 0 w 198"/>
                  <a:gd name="T37" fmla="*/ 0 h 82"/>
                  <a:gd name="T38" fmla="*/ 0 w 198"/>
                  <a:gd name="T39" fmla="*/ 0 h 82"/>
                  <a:gd name="T40" fmla="*/ 0 w 198"/>
                  <a:gd name="T41" fmla="*/ 0 h 82"/>
                  <a:gd name="T42" fmla="*/ 0 w 198"/>
                  <a:gd name="T43" fmla="*/ 0 h 82"/>
                  <a:gd name="T44" fmla="*/ 0 w 198"/>
                  <a:gd name="T45" fmla="*/ 0 h 82"/>
                  <a:gd name="T46" fmla="*/ 0 w 198"/>
                  <a:gd name="T47" fmla="*/ 0 h 82"/>
                  <a:gd name="T48" fmla="*/ 0 w 198"/>
                  <a:gd name="T49" fmla="*/ 0 h 82"/>
                  <a:gd name="T50" fmla="*/ 0 w 198"/>
                  <a:gd name="T51" fmla="*/ 0 h 82"/>
                  <a:gd name="T52" fmla="*/ 0 w 198"/>
                  <a:gd name="T53" fmla="*/ 0 h 82"/>
                  <a:gd name="T54" fmla="*/ 0 w 198"/>
                  <a:gd name="T55" fmla="*/ 0 h 82"/>
                  <a:gd name="T56" fmla="*/ 0 w 198"/>
                  <a:gd name="T57" fmla="*/ 0 h 82"/>
                  <a:gd name="T58" fmla="*/ 0 w 198"/>
                  <a:gd name="T59" fmla="*/ 0 h 82"/>
                  <a:gd name="T60" fmla="*/ 0 w 198"/>
                  <a:gd name="T61" fmla="*/ 0 h 82"/>
                  <a:gd name="T62" fmla="*/ 0 w 198"/>
                  <a:gd name="T63" fmla="*/ 0 h 82"/>
                  <a:gd name="T64" fmla="*/ 0 w 198"/>
                  <a:gd name="T65" fmla="*/ 0 h 82"/>
                  <a:gd name="T66" fmla="*/ 0 w 198"/>
                  <a:gd name="T67" fmla="*/ 0 h 82"/>
                  <a:gd name="T68" fmla="*/ 0 w 198"/>
                  <a:gd name="T69" fmla="*/ 0 h 82"/>
                  <a:gd name="T70" fmla="*/ 0 w 198"/>
                  <a:gd name="T71" fmla="*/ 0 h 82"/>
                  <a:gd name="T72" fmla="*/ 0 w 198"/>
                  <a:gd name="T73" fmla="*/ 0 h 82"/>
                  <a:gd name="T74" fmla="*/ 0 w 198"/>
                  <a:gd name="T75" fmla="*/ 0 h 82"/>
                  <a:gd name="T76" fmla="*/ 0 w 198"/>
                  <a:gd name="T77" fmla="*/ 0 h 82"/>
                  <a:gd name="T78" fmla="*/ 0 w 198"/>
                  <a:gd name="T79" fmla="*/ 0 h 82"/>
                  <a:gd name="T80" fmla="*/ 0 w 198"/>
                  <a:gd name="T81" fmla="*/ 0 h 8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98"/>
                  <a:gd name="T124" fmla="*/ 0 h 82"/>
                  <a:gd name="T125" fmla="*/ 198 w 198"/>
                  <a:gd name="T126" fmla="*/ 82 h 8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98" h="82">
                    <a:moveTo>
                      <a:pt x="12" y="78"/>
                    </a:moveTo>
                    <a:lnTo>
                      <a:pt x="12" y="78"/>
                    </a:lnTo>
                    <a:lnTo>
                      <a:pt x="14" y="65"/>
                    </a:lnTo>
                    <a:lnTo>
                      <a:pt x="17" y="55"/>
                    </a:lnTo>
                    <a:lnTo>
                      <a:pt x="24" y="46"/>
                    </a:lnTo>
                    <a:lnTo>
                      <a:pt x="31" y="37"/>
                    </a:lnTo>
                    <a:lnTo>
                      <a:pt x="42" y="32"/>
                    </a:lnTo>
                    <a:lnTo>
                      <a:pt x="51" y="26"/>
                    </a:lnTo>
                    <a:lnTo>
                      <a:pt x="63" y="22"/>
                    </a:lnTo>
                    <a:lnTo>
                      <a:pt x="77" y="20"/>
                    </a:lnTo>
                    <a:lnTo>
                      <a:pt x="93" y="18"/>
                    </a:lnTo>
                    <a:lnTo>
                      <a:pt x="107" y="16"/>
                    </a:lnTo>
                    <a:lnTo>
                      <a:pt x="122" y="15"/>
                    </a:lnTo>
                    <a:lnTo>
                      <a:pt x="138" y="14"/>
                    </a:lnTo>
                    <a:lnTo>
                      <a:pt x="153" y="13"/>
                    </a:lnTo>
                    <a:lnTo>
                      <a:pt x="168" y="12"/>
                    </a:lnTo>
                    <a:lnTo>
                      <a:pt x="182" y="11"/>
                    </a:lnTo>
                    <a:lnTo>
                      <a:pt x="198" y="10"/>
                    </a:lnTo>
                    <a:lnTo>
                      <a:pt x="196" y="0"/>
                    </a:lnTo>
                    <a:lnTo>
                      <a:pt x="182" y="1"/>
                    </a:lnTo>
                    <a:lnTo>
                      <a:pt x="168" y="2"/>
                    </a:lnTo>
                    <a:lnTo>
                      <a:pt x="153" y="3"/>
                    </a:lnTo>
                    <a:lnTo>
                      <a:pt x="138" y="4"/>
                    </a:lnTo>
                    <a:lnTo>
                      <a:pt x="122" y="5"/>
                    </a:lnTo>
                    <a:lnTo>
                      <a:pt x="104" y="6"/>
                    </a:lnTo>
                    <a:lnTo>
                      <a:pt x="90" y="8"/>
                    </a:lnTo>
                    <a:lnTo>
                      <a:pt x="75" y="10"/>
                    </a:lnTo>
                    <a:lnTo>
                      <a:pt x="61" y="14"/>
                    </a:lnTo>
                    <a:lnTo>
                      <a:pt x="46" y="18"/>
                    </a:lnTo>
                    <a:lnTo>
                      <a:pt x="35" y="24"/>
                    </a:lnTo>
                    <a:lnTo>
                      <a:pt x="24" y="31"/>
                    </a:lnTo>
                    <a:lnTo>
                      <a:pt x="14" y="39"/>
                    </a:lnTo>
                    <a:lnTo>
                      <a:pt x="7" y="51"/>
                    </a:lnTo>
                    <a:lnTo>
                      <a:pt x="3" y="63"/>
                    </a:lnTo>
                    <a:lnTo>
                      <a:pt x="0" y="78"/>
                    </a:lnTo>
                    <a:lnTo>
                      <a:pt x="3" y="81"/>
                    </a:lnTo>
                    <a:lnTo>
                      <a:pt x="6" y="82"/>
                    </a:lnTo>
                    <a:lnTo>
                      <a:pt x="10" y="81"/>
                    </a:lnTo>
                    <a:lnTo>
                      <a:pt x="12" y="78"/>
                    </a:lnTo>
                    <a:close/>
                  </a:path>
                </a:pathLst>
              </a:custGeom>
              <a:solidFill>
                <a:srgbClr val="000000"/>
              </a:solidFill>
              <a:ln w="9525">
                <a:noFill/>
                <a:round/>
                <a:headEnd/>
                <a:tailEnd/>
              </a:ln>
            </p:spPr>
            <p:txBody>
              <a:bodyPr/>
              <a:lstStyle/>
              <a:p>
                <a:endParaRPr lang="ru-RU"/>
              </a:p>
            </p:txBody>
          </p:sp>
          <p:sp>
            <p:nvSpPr>
              <p:cNvPr id="14877" name="Freeform 50"/>
              <p:cNvSpPr>
                <a:spLocks/>
              </p:cNvSpPr>
              <p:nvPr/>
            </p:nvSpPr>
            <p:spPr bwMode="auto">
              <a:xfrm>
                <a:off x="4009" y="408"/>
                <a:ext cx="32" cy="67"/>
              </a:xfrm>
              <a:custGeom>
                <a:avLst/>
                <a:gdLst>
                  <a:gd name="T0" fmla="*/ 0 w 193"/>
                  <a:gd name="T1" fmla="*/ 0 h 339"/>
                  <a:gd name="T2" fmla="*/ 0 w 193"/>
                  <a:gd name="T3" fmla="*/ 0 h 339"/>
                  <a:gd name="T4" fmla="*/ 0 w 193"/>
                  <a:gd name="T5" fmla="*/ 0 h 339"/>
                  <a:gd name="T6" fmla="*/ 0 w 193"/>
                  <a:gd name="T7" fmla="*/ 0 h 339"/>
                  <a:gd name="T8" fmla="*/ 0 w 193"/>
                  <a:gd name="T9" fmla="*/ 0 h 339"/>
                  <a:gd name="T10" fmla="*/ 0 w 193"/>
                  <a:gd name="T11" fmla="*/ 0 h 339"/>
                  <a:gd name="T12" fmla="*/ 0 w 193"/>
                  <a:gd name="T13" fmla="*/ 0 h 339"/>
                  <a:gd name="T14" fmla="*/ 0 w 193"/>
                  <a:gd name="T15" fmla="*/ 0 h 339"/>
                  <a:gd name="T16" fmla="*/ 0 w 193"/>
                  <a:gd name="T17" fmla="*/ 0 h 339"/>
                  <a:gd name="T18" fmla="*/ 0 w 193"/>
                  <a:gd name="T19" fmla="*/ 0 h 339"/>
                  <a:gd name="T20" fmla="*/ 0 w 193"/>
                  <a:gd name="T21" fmla="*/ 0 h 339"/>
                  <a:gd name="T22" fmla="*/ 0 w 193"/>
                  <a:gd name="T23" fmla="*/ 0 h 339"/>
                  <a:gd name="T24" fmla="*/ 0 w 193"/>
                  <a:gd name="T25" fmla="*/ 0 h 339"/>
                  <a:gd name="T26" fmla="*/ 0 w 193"/>
                  <a:gd name="T27" fmla="*/ 0 h 339"/>
                  <a:gd name="T28" fmla="*/ 0 w 193"/>
                  <a:gd name="T29" fmla="*/ 0 h 339"/>
                  <a:gd name="T30" fmla="*/ 0 w 193"/>
                  <a:gd name="T31" fmla="*/ 0 h 339"/>
                  <a:gd name="T32" fmla="*/ 0 w 193"/>
                  <a:gd name="T33" fmla="*/ 0 h 339"/>
                  <a:gd name="T34" fmla="*/ 0 w 193"/>
                  <a:gd name="T35" fmla="*/ 0 h 339"/>
                  <a:gd name="T36" fmla="*/ 0 w 193"/>
                  <a:gd name="T37" fmla="*/ 0 h 339"/>
                  <a:gd name="T38" fmla="*/ 0 w 193"/>
                  <a:gd name="T39" fmla="*/ 0 h 339"/>
                  <a:gd name="T40" fmla="*/ 0 w 193"/>
                  <a:gd name="T41" fmla="*/ 0 h 339"/>
                  <a:gd name="T42" fmla="*/ 0 w 193"/>
                  <a:gd name="T43" fmla="*/ 0 h 339"/>
                  <a:gd name="T44" fmla="*/ 0 w 193"/>
                  <a:gd name="T45" fmla="*/ 0 h 339"/>
                  <a:gd name="T46" fmla="*/ 0 w 193"/>
                  <a:gd name="T47" fmla="*/ 0 h 339"/>
                  <a:gd name="T48" fmla="*/ 0 w 193"/>
                  <a:gd name="T49" fmla="*/ 0 h 339"/>
                  <a:gd name="T50" fmla="*/ 0 w 193"/>
                  <a:gd name="T51" fmla="*/ 0 h 339"/>
                  <a:gd name="T52" fmla="*/ 0 w 193"/>
                  <a:gd name="T53" fmla="*/ 0 h 339"/>
                  <a:gd name="T54" fmla="*/ 0 w 193"/>
                  <a:gd name="T55" fmla="*/ 0 h 339"/>
                  <a:gd name="T56" fmla="*/ 0 w 193"/>
                  <a:gd name="T57" fmla="*/ 0 h 339"/>
                  <a:gd name="T58" fmla="*/ 0 w 193"/>
                  <a:gd name="T59" fmla="*/ 0 h 339"/>
                  <a:gd name="T60" fmla="*/ 0 w 193"/>
                  <a:gd name="T61" fmla="*/ 0 h 339"/>
                  <a:gd name="T62" fmla="*/ 0 w 193"/>
                  <a:gd name="T63" fmla="*/ 0 h 339"/>
                  <a:gd name="T64" fmla="*/ 0 w 193"/>
                  <a:gd name="T65" fmla="*/ 0 h 339"/>
                  <a:gd name="T66" fmla="*/ 0 w 193"/>
                  <a:gd name="T67" fmla="*/ 0 h 339"/>
                  <a:gd name="T68" fmla="*/ 0 w 193"/>
                  <a:gd name="T69" fmla="*/ 0 h 339"/>
                  <a:gd name="T70" fmla="*/ 0 w 193"/>
                  <a:gd name="T71" fmla="*/ 0 h 339"/>
                  <a:gd name="T72" fmla="*/ 0 w 193"/>
                  <a:gd name="T73" fmla="*/ 0 h 339"/>
                  <a:gd name="T74" fmla="*/ 0 w 193"/>
                  <a:gd name="T75" fmla="*/ 0 h 339"/>
                  <a:gd name="T76" fmla="*/ 0 w 193"/>
                  <a:gd name="T77" fmla="*/ 0 h 339"/>
                  <a:gd name="T78" fmla="*/ 0 w 193"/>
                  <a:gd name="T79" fmla="*/ 0 h 339"/>
                  <a:gd name="T80" fmla="*/ 0 w 193"/>
                  <a:gd name="T81" fmla="*/ 0 h 3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93"/>
                  <a:gd name="T124" fmla="*/ 0 h 339"/>
                  <a:gd name="T125" fmla="*/ 193 w 193"/>
                  <a:gd name="T126" fmla="*/ 339 h 33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93" h="339">
                    <a:moveTo>
                      <a:pt x="191" y="331"/>
                    </a:moveTo>
                    <a:lnTo>
                      <a:pt x="191" y="331"/>
                    </a:lnTo>
                    <a:lnTo>
                      <a:pt x="166" y="321"/>
                    </a:lnTo>
                    <a:lnTo>
                      <a:pt x="142" y="310"/>
                    </a:lnTo>
                    <a:lnTo>
                      <a:pt x="123" y="299"/>
                    </a:lnTo>
                    <a:lnTo>
                      <a:pt x="104" y="288"/>
                    </a:lnTo>
                    <a:lnTo>
                      <a:pt x="88" y="278"/>
                    </a:lnTo>
                    <a:lnTo>
                      <a:pt x="72" y="264"/>
                    </a:lnTo>
                    <a:lnTo>
                      <a:pt x="61" y="250"/>
                    </a:lnTo>
                    <a:lnTo>
                      <a:pt x="50" y="235"/>
                    </a:lnTo>
                    <a:lnTo>
                      <a:pt x="40" y="216"/>
                    </a:lnTo>
                    <a:lnTo>
                      <a:pt x="32" y="196"/>
                    </a:lnTo>
                    <a:lnTo>
                      <a:pt x="26" y="173"/>
                    </a:lnTo>
                    <a:lnTo>
                      <a:pt x="22" y="145"/>
                    </a:lnTo>
                    <a:lnTo>
                      <a:pt x="17" y="115"/>
                    </a:lnTo>
                    <a:lnTo>
                      <a:pt x="14" y="82"/>
                    </a:lnTo>
                    <a:lnTo>
                      <a:pt x="13" y="43"/>
                    </a:lnTo>
                    <a:lnTo>
                      <a:pt x="12" y="0"/>
                    </a:lnTo>
                    <a:lnTo>
                      <a:pt x="0" y="0"/>
                    </a:lnTo>
                    <a:lnTo>
                      <a:pt x="1" y="43"/>
                    </a:lnTo>
                    <a:lnTo>
                      <a:pt x="3" y="82"/>
                    </a:lnTo>
                    <a:lnTo>
                      <a:pt x="5" y="115"/>
                    </a:lnTo>
                    <a:lnTo>
                      <a:pt x="10" y="147"/>
                    </a:lnTo>
                    <a:lnTo>
                      <a:pt x="14" y="175"/>
                    </a:lnTo>
                    <a:lnTo>
                      <a:pt x="23" y="198"/>
                    </a:lnTo>
                    <a:lnTo>
                      <a:pt x="31" y="221"/>
                    </a:lnTo>
                    <a:lnTo>
                      <a:pt x="40" y="239"/>
                    </a:lnTo>
                    <a:lnTo>
                      <a:pt x="51" y="256"/>
                    </a:lnTo>
                    <a:lnTo>
                      <a:pt x="65" y="271"/>
                    </a:lnTo>
                    <a:lnTo>
                      <a:pt x="81" y="284"/>
                    </a:lnTo>
                    <a:lnTo>
                      <a:pt x="97" y="296"/>
                    </a:lnTo>
                    <a:lnTo>
                      <a:pt x="116" y="307"/>
                    </a:lnTo>
                    <a:lnTo>
                      <a:pt x="138" y="319"/>
                    </a:lnTo>
                    <a:lnTo>
                      <a:pt x="161" y="329"/>
                    </a:lnTo>
                    <a:lnTo>
                      <a:pt x="186" y="339"/>
                    </a:lnTo>
                    <a:lnTo>
                      <a:pt x="190" y="339"/>
                    </a:lnTo>
                    <a:lnTo>
                      <a:pt x="193" y="336"/>
                    </a:lnTo>
                    <a:lnTo>
                      <a:pt x="193" y="333"/>
                    </a:lnTo>
                    <a:lnTo>
                      <a:pt x="191" y="331"/>
                    </a:lnTo>
                    <a:close/>
                  </a:path>
                </a:pathLst>
              </a:custGeom>
              <a:solidFill>
                <a:srgbClr val="000000"/>
              </a:solidFill>
              <a:ln w="9525">
                <a:noFill/>
                <a:round/>
                <a:headEnd/>
                <a:tailEnd/>
              </a:ln>
            </p:spPr>
            <p:txBody>
              <a:bodyPr/>
              <a:lstStyle/>
              <a:p>
                <a:endParaRPr lang="ru-RU"/>
              </a:p>
            </p:txBody>
          </p:sp>
          <p:sp>
            <p:nvSpPr>
              <p:cNvPr id="14878" name="Freeform 51"/>
              <p:cNvSpPr>
                <a:spLocks/>
              </p:cNvSpPr>
              <p:nvPr/>
            </p:nvSpPr>
            <p:spPr bwMode="auto">
              <a:xfrm>
                <a:off x="4040" y="474"/>
                <a:ext cx="30" cy="18"/>
              </a:xfrm>
              <a:custGeom>
                <a:avLst/>
                <a:gdLst>
                  <a:gd name="T0" fmla="*/ 0 w 181"/>
                  <a:gd name="T1" fmla="*/ 0 h 89"/>
                  <a:gd name="T2" fmla="*/ 0 w 181"/>
                  <a:gd name="T3" fmla="*/ 0 h 89"/>
                  <a:gd name="T4" fmla="*/ 0 w 181"/>
                  <a:gd name="T5" fmla="*/ 0 h 89"/>
                  <a:gd name="T6" fmla="*/ 0 w 181"/>
                  <a:gd name="T7" fmla="*/ 0 h 89"/>
                  <a:gd name="T8" fmla="*/ 0 w 181"/>
                  <a:gd name="T9" fmla="*/ 0 h 89"/>
                  <a:gd name="T10" fmla="*/ 0 w 181"/>
                  <a:gd name="T11" fmla="*/ 0 h 89"/>
                  <a:gd name="T12" fmla="*/ 0 w 181"/>
                  <a:gd name="T13" fmla="*/ 0 h 89"/>
                  <a:gd name="T14" fmla="*/ 0 w 181"/>
                  <a:gd name="T15" fmla="*/ 0 h 89"/>
                  <a:gd name="T16" fmla="*/ 0 w 181"/>
                  <a:gd name="T17" fmla="*/ 0 h 89"/>
                  <a:gd name="T18" fmla="*/ 0 w 181"/>
                  <a:gd name="T19" fmla="*/ 0 h 89"/>
                  <a:gd name="T20" fmla="*/ 0 w 181"/>
                  <a:gd name="T21" fmla="*/ 0 h 89"/>
                  <a:gd name="T22" fmla="*/ 0 w 181"/>
                  <a:gd name="T23" fmla="*/ 0 h 89"/>
                  <a:gd name="T24" fmla="*/ 0 w 181"/>
                  <a:gd name="T25" fmla="*/ 0 h 89"/>
                  <a:gd name="T26" fmla="*/ 0 w 181"/>
                  <a:gd name="T27" fmla="*/ 0 h 89"/>
                  <a:gd name="T28" fmla="*/ 0 w 181"/>
                  <a:gd name="T29" fmla="*/ 0 h 89"/>
                  <a:gd name="T30" fmla="*/ 0 w 181"/>
                  <a:gd name="T31" fmla="*/ 0 h 89"/>
                  <a:gd name="T32" fmla="*/ 0 w 181"/>
                  <a:gd name="T33" fmla="*/ 0 h 89"/>
                  <a:gd name="T34" fmla="*/ 0 w 181"/>
                  <a:gd name="T35" fmla="*/ 0 h 89"/>
                  <a:gd name="T36" fmla="*/ 0 w 181"/>
                  <a:gd name="T37" fmla="*/ 0 h 89"/>
                  <a:gd name="T38" fmla="*/ 0 w 181"/>
                  <a:gd name="T39" fmla="*/ 0 h 89"/>
                  <a:gd name="T40" fmla="*/ 0 w 181"/>
                  <a:gd name="T41" fmla="*/ 0 h 89"/>
                  <a:gd name="T42" fmla="*/ 0 w 181"/>
                  <a:gd name="T43" fmla="*/ 0 h 89"/>
                  <a:gd name="T44" fmla="*/ 0 w 181"/>
                  <a:gd name="T45" fmla="*/ 0 h 89"/>
                  <a:gd name="T46" fmla="*/ 0 w 181"/>
                  <a:gd name="T47" fmla="*/ 0 h 89"/>
                  <a:gd name="T48" fmla="*/ 0 w 181"/>
                  <a:gd name="T49" fmla="*/ 0 h 89"/>
                  <a:gd name="T50" fmla="*/ 0 w 181"/>
                  <a:gd name="T51" fmla="*/ 0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1"/>
                  <a:gd name="T79" fmla="*/ 0 h 89"/>
                  <a:gd name="T80" fmla="*/ 181 w 181"/>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1" h="89">
                    <a:moveTo>
                      <a:pt x="175" y="78"/>
                    </a:moveTo>
                    <a:lnTo>
                      <a:pt x="181" y="82"/>
                    </a:lnTo>
                    <a:lnTo>
                      <a:pt x="173" y="64"/>
                    </a:lnTo>
                    <a:lnTo>
                      <a:pt x="159" y="50"/>
                    </a:lnTo>
                    <a:lnTo>
                      <a:pt x="139" y="38"/>
                    </a:lnTo>
                    <a:lnTo>
                      <a:pt x="116" y="29"/>
                    </a:lnTo>
                    <a:lnTo>
                      <a:pt x="90" y="22"/>
                    </a:lnTo>
                    <a:lnTo>
                      <a:pt x="62" y="16"/>
                    </a:lnTo>
                    <a:lnTo>
                      <a:pt x="33" y="8"/>
                    </a:lnTo>
                    <a:lnTo>
                      <a:pt x="5" y="0"/>
                    </a:lnTo>
                    <a:lnTo>
                      <a:pt x="0" y="8"/>
                    </a:lnTo>
                    <a:lnTo>
                      <a:pt x="31" y="16"/>
                    </a:lnTo>
                    <a:lnTo>
                      <a:pt x="59" y="24"/>
                    </a:lnTo>
                    <a:lnTo>
                      <a:pt x="88" y="30"/>
                    </a:lnTo>
                    <a:lnTo>
                      <a:pt x="111" y="38"/>
                    </a:lnTo>
                    <a:lnTo>
                      <a:pt x="134" y="46"/>
                    </a:lnTo>
                    <a:lnTo>
                      <a:pt x="152" y="56"/>
                    </a:lnTo>
                    <a:lnTo>
                      <a:pt x="163" y="68"/>
                    </a:lnTo>
                    <a:lnTo>
                      <a:pt x="169" y="84"/>
                    </a:lnTo>
                    <a:lnTo>
                      <a:pt x="175" y="89"/>
                    </a:lnTo>
                    <a:lnTo>
                      <a:pt x="169" y="84"/>
                    </a:lnTo>
                    <a:lnTo>
                      <a:pt x="172" y="88"/>
                    </a:lnTo>
                    <a:lnTo>
                      <a:pt x="176" y="88"/>
                    </a:lnTo>
                    <a:lnTo>
                      <a:pt x="180" y="86"/>
                    </a:lnTo>
                    <a:lnTo>
                      <a:pt x="181" y="82"/>
                    </a:lnTo>
                    <a:lnTo>
                      <a:pt x="175" y="78"/>
                    </a:lnTo>
                    <a:close/>
                  </a:path>
                </a:pathLst>
              </a:custGeom>
              <a:solidFill>
                <a:srgbClr val="000000"/>
              </a:solidFill>
              <a:ln w="9525">
                <a:noFill/>
                <a:round/>
                <a:headEnd/>
                <a:tailEnd/>
              </a:ln>
            </p:spPr>
            <p:txBody>
              <a:bodyPr/>
              <a:lstStyle/>
              <a:p>
                <a:endParaRPr lang="ru-RU"/>
              </a:p>
            </p:txBody>
          </p:sp>
          <p:sp>
            <p:nvSpPr>
              <p:cNvPr id="14879" name="Freeform 52"/>
              <p:cNvSpPr>
                <a:spLocks/>
              </p:cNvSpPr>
              <p:nvPr/>
            </p:nvSpPr>
            <p:spPr bwMode="auto">
              <a:xfrm>
                <a:off x="4069" y="489"/>
                <a:ext cx="144" cy="14"/>
              </a:xfrm>
              <a:custGeom>
                <a:avLst/>
                <a:gdLst>
                  <a:gd name="T0" fmla="*/ 0 w 864"/>
                  <a:gd name="T1" fmla="*/ 0 h 67"/>
                  <a:gd name="T2" fmla="*/ 0 w 864"/>
                  <a:gd name="T3" fmla="*/ 0 h 67"/>
                  <a:gd name="T4" fmla="*/ 0 w 864"/>
                  <a:gd name="T5" fmla="*/ 0 h 67"/>
                  <a:gd name="T6" fmla="*/ 0 w 864"/>
                  <a:gd name="T7" fmla="*/ 0 h 67"/>
                  <a:gd name="T8" fmla="*/ 0 w 864"/>
                  <a:gd name="T9" fmla="*/ 0 h 67"/>
                  <a:gd name="T10" fmla="*/ 0 w 864"/>
                  <a:gd name="T11" fmla="*/ 0 h 67"/>
                  <a:gd name="T12" fmla="*/ 0 w 864"/>
                  <a:gd name="T13" fmla="*/ 0 h 67"/>
                  <a:gd name="T14" fmla="*/ 0 w 864"/>
                  <a:gd name="T15" fmla="*/ 0 h 67"/>
                  <a:gd name="T16" fmla="*/ 0 w 864"/>
                  <a:gd name="T17" fmla="*/ 0 h 67"/>
                  <a:gd name="T18" fmla="*/ 0 w 864"/>
                  <a:gd name="T19" fmla="*/ 0 h 67"/>
                  <a:gd name="T20" fmla="*/ 0 w 864"/>
                  <a:gd name="T21" fmla="*/ 0 h 67"/>
                  <a:gd name="T22" fmla="*/ 0 w 864"/>
                  <a:gd name="T23" fmla="*/ 0 h 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64"/>
                  <a:gd name="T37" fmla="*/ 0 h 67"/>
                  <a:gd name="T38" fmla="*/ 864 w 864"/>
                  <a:gd name="T39" fmla="*/ 67 h 6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64" h="67">
                    <a:moveTo>
                      <a:pt x="852" y="61"/>
                    </a:moveTo>
                    <a:lnTo>
                      <a:pt x="858" y="56"/>
                    </a:lnTo>
                    <a:lnTo>
                      <a:pt x="0" y="0"/>
                    </a:lnTo>
                    <a:lnTo>
                      <a:pt x="0" y="11"/>
                    </a:lnTo>
                    <a:lnTo>
                      <a:pt x="858" y="67"/>
                    </a:lnTo>
                    <a:lnTo>
                      <a:pt x="864" y="63"/>
                    </a:lnTo>
                    <a:lnTo>
                      <a:pt x="858" y="67"/>
                    </a:lnTo>
                    <a:lnTo>
                      <a:pt x="862" y="65"/>
                    </a:lnTo>
                    <a:lnTo>
                      <a:pt x="864" y="62"/>
                    </a:lnTo>
                    <a:lnTo>
                      <a:pt x="862" y="58"/>
                    </a:lnTo>
                    <a:lnTo>
                      <a:pt x="858" y="56"/>
                    </a:lnTo>
                    <a:lnTo>
                      <a:pt x="852" y="61"/>
                    </a:lnTo>
                    <a:close/>
                  </a:path>
                </a:pathLst>
              </a:custGeom>
              <a:solidFill>
                <a:srgbClr val="000000"/>
              </a:solidFill>
              <a:ln w="9525">
                <a:noFill/>
                <a:round/>
                <a:headEnd/>
                <a:tailEnd/>
              </a:ln>
            </p:spPr>
            <p:txBody>
              <a:bodyPr/>
              <a:lstStyle/>
              <a:p>
                <a:endParaRPr lang="ru-RU"/>
              </a:p>
            </p:txBody>
          </p:sp>
          <p:sp>
            <p:nvSpPr>
              <p:cNvPr id="14880" name="Freeform 53"/>
              <p:cNvSpPr>
                <a:spLocks/>
              </p:cNvSpPr>
              <p:nvPr/>
            </p:nvSpPr>
            <p:spPr bwMode="auto">
              <a:xfrm>
                <a:off x="4211" y="370"/>
                <a:ext cx="133" cy="132"/>
              </a:xfrm>
              <a:custGeom>
                <a:avLst/>
                <a:gdLst>
                  <a:gd name="T0" fmla="*/ 0 w 800"/>
                  <a:gd name="T1" fmla="*/ 0 h 659"/>
                  <a:gd name="T2" fmla="*/ 0 w 800"/>
                  <a:gd name="T3" fmla="*/ 0 h 659"/>
                  <a:gd name="T4" fmla="*/ 0 w 800"/>
                  <a:gd name="T5" fmla="*/ 0 h 659"/>
                  <a:gd name="T6" fmla="*/ 0 w 800"/>
                  <a:gd name="T7" fmla="*/ 0 h 659"/>
                  <a:gd name="T8" fmla="*/ 0 w 800"/>
                  <a:gd name="T9" fmla="*/ 0 h 659"/>
                  <a:gd name="T10" fmla="*/ 0 w 800"/>
                  <a:gd name="T11" fmla="*/ 0 h 659"/>
                  <a:gd name="T12" fmla="*/ 0 w 800"/>
                  <a:gd name="T13" fmla="*/ 0 h 659"/>
                  <a:gd name="T14" fmla="*/ 0 w 800"/>
                  <a:gd name="T15" fmla="*/ 0 h 659"/>
                  <a:gd name="T16" fmla="*/ 0 w 800"/>
                  <a:gd name="T17" fmla="*/ 0 h 659"/>
                  <a:gd name="T18" fmla="*/ 0 w 800"/>
                  <a:gd name="T19" fmla="*/ 0 h 659"/>
                  <a:gd name="T20" fmla="*/ 0 w 800"/>
                  <a:gd name="T21" fmla="*/ 0 h 659"/>
                  <a:gd name="T22" fmla="*/ 0 w 800"/>
                  <a:gd name="T23" fmla="*/ 0 h 659"/>
                  <a:gd name="T24" fmla="*/ 0 w 800"/>
                  <a:gd name="T25" fmla="*/ 0 h 659"/>
                  <a:gd name="T26" fmla="*/ 0 w 800"/>
                  <a:gd name="T27" fmla="*/ 0 h 659"/>
                  <a:gd name="T28" fmla="*/ 0 w 800"/>
                  <a:gd name="T29" fmla="*/ 0 h 659"/>
                  <a:gd name="T30" fmla="*/ 0 w 800"/>
                  <a:gd name="T31" fmla="*/ 0 h 659"/>
                  <a:gd name="T32" fmla="*/ 0 w 800"/>
                  <a:gd name="T33" fmla="*/ 0 h 659"/>
                  <a:gd name="T34" fmla="*/ 0 w 800"/>
                  <a:gd name="T35" fmla="*/ 0 h 659"/>
                  <a:gd name="T36" fmla="*/ 0 w 800"/>
                  <a:gd name="T37" fmla="*/ 0 h 659"/>
                  <a:gd name="T38" fmla="*/ 0 w 800"/>
                  <a:gd name="T39" fmla="*/ 0 h 659"/>
                  <a:gd name="T40" fmla="*/ 0 w 800"/>
                  <a:gd name="T41" fmla="*/ 0 h 659"/>
                  <a:gd name="T42" fmla="*/ 0 w 800"/>
                  <a:gd name="T43" fmla="*/ 0 h 659"/>
                  <a:gd name="T44" fmla="*/ 0 w 800"/>
                  <a:gd name="T45" fmla="*/ 0 h 659"/>
                  <a:gd name="T46" fmla="*/ 0 w 800"/>
                  <a:gd name="T47" fmla="*/ 0 h 659"/>
                  <a:gd name="T48" fmla="*/ 0 w 800"/>
                  <a:gd name="T49" fmla="*/ 0 h 659"/>
                  <a:gd name="T50" fmla="*/ 0 w 800"/>
                  <a:gd name="T51" fmla="*/ 0 h 659"/>
                  <a:gd name="T52" fmla="*/ 0 w 800"/>
                  <a:gd name="T53" fmla="*/ 0 h 659"/>
                  <a:gd name="T54" fmla="*/ 0 w 800"/>
                  <a:gd name="T55" fmla="*/ 0 h 659"/>
                  <a:gd name="T56" fmla="*/ 0 w 800"/>
                  <a:gd name="T57" fmla="*/ 0 h 659"/>
                  <a:gd name="T58" fmla="*/ 0 w 800"/>
                  <a:gd name="T59" fmla="*/ 0 h 659"/>
                  <a:gd name="T60" fmla="*/ 0 w 800"/>
                  <a:gd name="T61" fmla="*/ 0 h 659"/>
                  <a:gd name="T62" fmla="*/ 0 w 800"/>
                  <a:gd name="T63" fmla="*/ 0 h 659"/>
                  <a:gd name="T64" fmla="*/ 0 w 800"/>
                  <a:gd name="T65" fmla="*/ 0 h 659"/>
                  <a:gd name="T66" fmla="*/ 0 w 800"/>
                  <a:gd name="T67" fmla="*/ 0 h 659"/>
                  <a:gd name="T68" fmla="*/ 0 w 800"/>
                  <a:gd name="T69" fmla="*/ 0 h 659"/>
                  <a:gd name="T70" fmla="*/ 0 w 800"/>
                  <a:gd name="T71" fmla="*/ 0 h 65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00"/>
                  <a:gd name="T109" fmla="*/ 0 h 659"/>
                  <a:gd name="T110" fmla="*/ 800 w 800"/>
                  <a:gd name="T111" fmla="*/ 659 h 65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00" h="659">
                    <a:moveTo>
                      <a:pt x="794" y="0"/>
                    </a:moveTo>
                    <a:lnTo>
                      <a:pt x="794" y="0"/>
                    </a:lnTo>
                    <a:lnTo>
                      <a:pt x="739" y="2"/>
                    </a:lnTo>
                    <a:lnTo>
                      <a:pt x="685" y="4"/>
                    </a:lnTo>
                    <a:lnTo>
                      <a:pt x="633" y="8"/>
                    </a:lnTo>
                    <a:lnTo>
                      <a:pt x="586" y="13"/>
                    </a:lnTo>
                    <a:lnTo>
                      <a:pt x="541" y="20"/>
                    </a:lnTo>
                    <a:lnTo>
                      <a:pt x="498" y="29"/>
                    </a:lnTo>
                    <a:lnTo>
                      <a:pt x="458" y="39"/>
                    </a:lnTo>
                    <a:lnTo>
                      <a:pt x="419" y="50"/>
                    </a:lnTo>
                    <a:lnTo>
                      <a:pt x="384" y="63"/>
                    </a:lnTo>
                    <a:lnTo>
                      <a:pt x="351" y="77"/>
                    </a:lnTo>
                    <a:lnTo>
                      <a:pt x="319" y="92"/>
                    </a:lnTo>
                    <a:lnTo>
                      <a:pt x="289" y="109"/>
                    </a:lnTo>
                    <a:lnTo>
                      <a:pt x="262" y="127"/>
                    </a:lnTo>
                    <a:lnTo>
                      <a:pt x="236" y="146"/>
                    </a:lnTo>
                    <a:lnTo>
                      <a:pt x="212" y="167"/>
                    </a:lnTo>
                    <a:lnTo>
                      <a:pt x="191" y="187"/>
                    </a:lnTo>
                    <a:lnTo>
                      <a:pt x="168" y="210"/>
                    </a:lnTo>
                    <a:lnTo>
                      <a:pt x="149" y="233"/>
                    </a:lnTo>
                    <a:lnTo>
                      <a:pt x="133" y="259"/>
                    </a:lnTo>
                    <a:lnTo>
                      <a:pt x="116" y="284"/>
                    </a:lnTo>
                    <a:lnTo>
                      <a:pt x="102" y="311"/>
                    </a:lnTo>
                    <a:lnTo>
                      <a:pt x="88" y="338"/>
                    </a:lnTo>
                    <a:lnTo>
                      <a:pt x="76" y="366"/>
                    </a:lnTo>
                    <a:lnTo>
                      <a:pt x="64" y="396"/>
                    </a:lnTo>
                    <a:lnTo>
                      <a:pt x="55" y="426"/>
                    </a:lnTo>
                    <a:lnTo>
                      <a:pt x="44" y="457"/>
                    </a:lnTo>
                    <a:lnTo>
                      <a:pt x="35" y="488"/>
                    </a:lnTo>
                    <a:lnTo>
                      <a:pt x="26" y="521"/>
                    </a:lnTo>
                    <a:lnTo>
                      <a:pt x="19" y="553"/>
                    </a:lnTo>
                    <a:lnTo>
                      <a:pt x="12" y="587"/>
                    </a:lnTo>
                    <a:lnTo>
                      <a:pt x="6" y="622"/>
                    </a:lnTo>
                    <a:lnTo>
                      <a:pt x="0" y="657"/>
                    </a:lnTo>
                    <a:lnTo>
                      <a:pt x="12" y="659"/>
                    </a:lnTo>
                    <a:lnTo>
                      <a:pt x="18" y="624"/>
                    </a:lnTo>
                    <a:lnTo>
                      <a:pt x="24" y="589"/>
                    </a:lnTo>
                    <a:lnTo>
                      <a:pt x="31" y="556"/>
                    </a:lnTo>
                    <a:lnTo>
                      <a:pt x="38" y="523"/>
                    </a:lnTo>
                    <a:lnTo>
                      <a:pt x="46" y="490"/>
                    </a:lnTo>
                    <a:lnTo>
                      <a:pt x="54" y="459"/>
                    </a:lnTo>
                    <a:lnTo>
                      <a:pt x="64" y="428"/>
                    </a:lnTo>
                    <a:lnTo>
                      <a:pt x="74" y="398"/>
                    </a:lnTo>
                    <a:lnTo>
                      <a:pt x="85" y="370"/>
                    </a:lnTo>
                    <a:lnTo>
                      <a:pt x="97" y="342"/>
                    </a:lnTo>
                    <a:lnTo>
                      <a:pt x="111" y="315"/>
                    </a:lnTo>
                    <a:lnTo>
                      <a:pt x="126" y="288"/>
                    </a:lnTo>
                    <a:lnTo>
                      <a:pt x="142" y="263"/>
                    </a:lnTo>
                    <a:lnTo>
                      <a:pt x="159" y="239"/>
                    </a:lnTo>
                    <a:lnTo>
                      <a:pt x="178" y="216"/>
                    </a:lnTo>
                    <a:lnTo>
                      <a:pt x="198" y="193"/>
                    </a:lnTo>
                    <a:lnTo>
                      <a:pt x="219" y="173"/>
                    </a:lnTo>
                    <a:lnTo>
                      <a:pt x="243" y="153"/>
                    </a:lnTo>
                    <a:lnTo>
                      <a:pt x="269" y="135"/>
                    </a:lnTo>
                    <a:lnTo>
                      <a:pt x="296" y="117"/>
                    </a:lnTo>
                    <a:lnTo>
                      <a:pt x="323" y="100"/>
                    </a:lnTo>
                    <a:lnTo>
                      <a:pt x="355" y="85"/>
                    </a:lnTo>
                    <a:lnTo>
                      <a:pt x="388" y="71"/>
                    </a:lnTo>
                    <a:lnTo>
                      <a:pt x="424" y="59"/>
                    </a:lnTo>
                    <a:lnTo>
                      <a:pt x="461" y="47"/>
                    </a:lnTo>
                    <a:lnTo>
                      <a:pt x="501" y="37"/>
                    </a:lnTo>
                    <a:lnTo>
                      <a:pt x="543" y="30"/>
                    </a:lnTo>
                    <a:lnTo>
                      <a:pt x="588" y="23"/>
                    </a:lnTo>
                    <a:lnTo>
                      <a:pt x="636" y="18"/>
                    </a:lnTo>
                    <a:lnTo>
                      <a:pt x="685" y="14"/>
                    </a:lnTo>
                    <a:lnTo>
                      <a:pt x="739" y="12"/>
                    </a:lnTo>
                    <a:lnTo>
                      <a:pt x="794" y="11"/>
                    </a:lnTo>
                    <a:lnTo>
                      <a:pt x="798" y="9"/>
                    </a:lnTo>
                    <a:lnTo>
                      <a:pt x="800" y="6"/>
                    </a:lnTo>
                    <a:lnTo>
                      <a:pt x="798" y="3"/>
                    </a:lnTo>
                    <a:lnTo>
                      <a:pt x="794" y="0"/>
                    </a:lnTo>
                    <a:close/>
                  </a:path>
                </a:pathLst>
              </a:custGeom>
              <a:solidFill>
                <a:srgbClr val="000000"/>
              </a:solidFill>
              <a:ln w="9525">
                <a:noFill/>
                <a:round/>
                <a:headEnd/>
                <a:tailEnd/>
              </a:ln>
            </p:spPr>
            <p:txBody>
              <a:bodyPr/>
              <a:lstStyle/>
              <a:p>
                <a:endParaRPr lang="ru-RU"/>
              </a:p>
            </p:txBody>
          </p:sp>
          <p:sp>
            <p:nvSpPr>
              <p:cNvPr id="14881" name="Freeform 54"/>
              <p:cNvSpPr>
                <a:spLocks/>
              </p:cNvSpPr>
              <p:nvPr/>
            </p:nvSpPr>
            <p:spPr bwMode="auto">
              <a:xfrm>
                <a:off x="4343" y="370"/>
                <a:ext cx="134" cy="167"/>
              </a:xfrm>
              <a:custGeom>
                <a:avLst/>
                <a:gdLst>
                  <a:gd name="T0" fmla="*/ 0 w 801"/>
                  <a:gd name="T1" fmla="*/ 0 h 832"/>
                  <a:gd name="T2" fmla="*/ 0 w 801"/>
                  <a:gd name="T3" fmla="*/ 0 h 832"/>
                  <a:gd name="T4" fmla="*/ 0 w 801"/>
                  <a:gd name="T5" fmla="*/ 0 h 832"/>
                  <a:gd name="T6" fmla="*/ 0 w 801"/>
                  <a:gd name="T7" fmla="*/ 0 h 832"/>
                  <a:gd name="T8" fmla="*/ 0 w 801"/>
                  <a:gd name="T9" fmla="*/ 0 h 832"/>
                  <a:gd name="T10" fmla="*/ 0 w 801"/>
                  <a:gd name="T11" fmla="*/ 0 h 832"/>
                  <a:gd name="T12" fmla="*/ 0 w 801"/>
                  <a:gd name="T13" fmla="*/ 0 h 832"/>
                  <a:gd name="T14" fmla="*/ 0 w 801"/>
                  <a:gd name="T15" fmla="*/ 0 h 832"/>
                  <a:gd name="T16" fmla="*/ 0 w 801"/>
                  <a:gd name="T17" fmla="*/ 0 h 832"/>
                  <a:gd name="T18" fmla="*/ 0 w 801"/>
                  <a:gd name="T19" fmla="*/ 0 h 832"/>
                  <a:gd name="T20" fmla="*/ 0 w 801"/>
                  <a:gd name="T21" fmla="*/ 0 h 832"/>
                  <a:gd name="T22" fmla="*/ 0 w 801"/>
                  <a:gd name="T23" fmla="*/ 0 h 832"/>
                  <a:gd name="T24" fmla="*/ 0 w 801"/>
                  <a:gd name="T25" fmla="*/ 0 h 832"/>
                  <a:gd name="T26" fmla="*/ 0 w 801"/>
                  <a:gd name="T27" fmla="*/ 0 h 832"/>
                  <a:gd name="T28" fmla="*/ 0 w 801"/>
                  <a:gd name="T29" fmla="*/ 0 h 832"/>
                  <a:gd name="T30" fmla="*/ 0 w 801"/>
                  <a:gd name="T31" fmla="*/ 0 h 832"/>
                  <a:gd name="T32" fmla="*/ 0 w 801"/>
                  <a:gd name="T33" fmla="*/ 0 h 832"/>
                  <a:gd name="T34" fmla="*/ 0 w 801"/>
                  <a:gd name="T35" fmla="*/ 0 h 832"/>
                  <a:gd name="T36" fmla="*/ 0 w 801"/>
                  <a:gd name="T37" fmla="*/ 0 h 832"/>
                  <a:gd name="T38" fmla="*/ 0 w 801"/>
                  <a:gd name="T39" fmla="*/ 0 h 832"/>
                  <a:gd name="T40" fmla="*/ 0 w 801"/>
                  <a:gd name="T41" fmla="*/ 0 h 832"/>
                  <a:gd name="T42" fmla="*/ 0 w 801"/>
                  <a:gd name="T43" fmla="*/ 0 h 832"/>
                  <a:gd name="T44" fmla="*/ 0 w 801"/>
                  <a:gd name="T45" fmla="*/ 0 h 832"/>
                  <a:gd name="T46" fmla="*/ 0 w 801"/>
                  <a:gd name="T47" fmla="*/ 0 h 832"/>
                  <a:gd name="T48" fmla="*/ 0 w 801"/>
                  <a:gd name="T49" fmla="*/ 0 h 832"/>
                  <a:gd name="T50" fmla="*/ 0 w 801"/>
                  <a:gd name="T51" fmla="*/ 0 h 832"/>
                  <a:gd name="T52" fmla="*/ 0 w 801"/>
                  <a:gd name="T53" fmla="*/ 0 h 832"/>
                  <a:gd name="T54" fmla="*/ 0 w 801"/>
                  <a:gd name="T55" fmla="*/ 0 h 832"/>
                  <a:gd name="T56" fmla="*/ 0 w 801"/>
                  <a:gd name="T57" fmla="*/ 0 h 832"/>
                  <a:gd name="T58" fmla="*/ 0 w 801"/>
                  <a:gd name="T59" fmla="*/ 0 h 832"/>
                  <a:gd name="T60" fmla="*/ 0 w 801"/>
                  <a:gd name="T61" fmla="*/ 0 h 832"/>
                  <a:gd name="T62" fmla="*/ 0 w 801"/>
                  <a:gd name="T63" fmla="*/ 0 h 832"/>
                  <a:gd name="T64" fmla="*/ 0 w 801"/>
                  <a:gd name="T65" fmla="*/ 0 h 832"/>
                  <a:gd name="T66" fmla="*/ 0 w 801"/>
                  <a:gd name="T67" fmla="*/ 0 h 832"/>
                  <a:gd name="T68" fmla="*/ 0 w 801"/>
                  <a:gd name="T69" fmla="*/ 0 h 832"/>
                  <a:gd name="T70" fmla="*/ 0 w 801"/>
                  <a:gd name="T71" fmla="*/ 0 h 832"/>
                  <a:gd name="T72" fmla="*/ 0 w 801"/>
                  <a:gd name="T73" fmla="*/ 0 h 8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1"/>
                  <a:gd name="T112" fmla="*/ 0 h 832"/>
                  <a:gd name="T113" fmla="*/ 801 w 801"/>
                  <a:gd name="T114" fmla="*/ 832 h 8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1" h="832">
                    <a:moveTo>
                      <a:pt x="796" y="822"/>
                    </a:moveTo>
                    <a:lnTo>
                      <a:pt x="801" y="827"/>
                    </a:lnTo>
                    <a:lnTo>
                      <a:pt x="801" y="790"/>
                    </a:lnTo>
                    <a:lnTo>
                      <a:pt x="799" y="753"/>
                    </a:lnTo>
                    <a:lnTo>
                      <a:pt x="797" y="716"/>
                    </a:lnTo>
                    <a:lnTo>
                      <a:pt x="794" y="679"/>
                    </a:lnTo>
                    <a:lnTo>
                      <a:pt x="790" y="641"/>
                    </a:lnTo>
                    <a:lnTo>
                      <a:pt x="784" y="604"/>
                    </a:lnTo>
                    <a:lnTo>
                      <a:pt x="777" y="568"/>
                    </a:lnTo>
                    <a:lnTo>
                      <a:pt x="768" y="532"/>
                    </a:lnTo>
                    <a:lnTo>
                      <a:pt x="758" y="496"/>
                    </a:lnTo>
                    <a:lnTo>
                      <a:pt x="747" y="462"/>
                    </a:lnTo>
                    <a:lnTo>
                      <a:pt x="734" y="426"/>
                    </a:lnTo>
                    <a:lnTo>
                      <a:pt x="720" y="393"/>
                    </a:lnTo>
                    <a:lnTo>
                      <a:pt x="703" y="360"/>
                    </a:lnTo>
                    <a:lnTo>
                      <a:pt x="687" y="328"/>
                    </a:lnTo>
                    <a:lnTo>
                      <a:pt x="667" y="297"/>
                    </a:lnTo>
                    <a:lnTo>
                      <a:pt x="646" y="267"/>
                    </a:lnTo>
                    <a:lnTo>
                      <a:pt x="623" y="237"/>
                    </a:lnTo>
                    <a:lnTo>
                      <a:pt x="598" y="210"/>
                    </a:lnTo>
                    <a:lnTo>
                      <a:pt x="570" y="184"/>
                    </a:lnTo>
                    <a:lnTo>
                      <a:pt x="540" y="159"/>
                    </a:lnTo>
                    <a:lnTo>
                      <a:pt x="509" y="135"/>
                    </a:lnTo>
                    <a:lnTo>
                      <a:pt x="476" y="113"/>
                    </a:lnTo>
                    <a:lnTo>
                      <a:pt x="438" y="93"/>
                    </a:lnTo>
                    <a:lnTo>
                      <a:pt x="400" y="75"/>
                    </a:lnTo>
                    <a:lnTo>
                      <a:pt x="360" y="59"/>
                    </a:lnTo>
                    <a:lnTo>
                      <a:pt x="317" y="43"/>
                    </a:lnTo>
                    <a:lnTo>
                      <a:pt x="270" y="31"/>
                    </a:lnTo>
                    <a:lnTo>
                      <a:pt x="222" y="20"/>
                    </a:lnTo>
                    <a:lnTo>
                      <a:pt x="171" y="12"/>
                    </a:lnTo>
                    <a:lnTo>
                      <a:pt x="116" y="6"/>
                    </a:lnTo>
                    <a:lnTo>
                      <a:pt x="59" y="2"/>
                    </a:lnTo>
                    <a:lnTo>
                      <a:pt x="0" y="0"/>
                    </a:lnTo>
                    <a:lnTo>
                      <a:pt x="0" y="11"/>
                    </a:lnTo>
                    <a:lnTo>
                      <a:pt x="59" y="12"/>
                    </a:lnTo>
                    <a:lnTo>
                      <a:pt x="116" y="16"/>
                    </a:lnTo>
                    <a:lnTo>
                      <a:pt x="168" y="22"/>
                    </a:lnTo>
                    <a:lnTo>
                      <a:pt x="219" y="30"/>
                    </a:lnTo>
                    <a:lnTo>
                      <a:pt x="268" y="39"/>
                    </a:lnTo>
                    <a:lnTo>
                      <a:pt x="313" y="51"/>
                    </a:lnTo>
                    <a:lnTo>
                      <a:pt x="355" y="67"/>
                    </a:lnTo>
                    <a:lnTo>
                      <a:pt x="396" y="83"/>
                    </a:lnTo>
                    <a:lnTo>
                      <a:pt x="433" y="101"/>
                    </a:lnTo>
                    <a:lnTo>
                      <a:pt x="469" y="121"/>
                    </a:lnTo>
                    <a:lnTo>
                      <a:pt x="502" y="143"/>
                    </a:lnTo>
                    <a:lnTo>
                      <a:pt x="533" y="165"/>
                    </a:lnTo>
                    <a:lnTo>
                      <a:pt x="562" y="190"/>
                    </a:lnTo>
                    <a:lnTo>
                      <a:pt x="588" y="216"/>
                    </a:lnTo>
                    <a:lnTo>
                      <a:pt x="613" y="243"/>
                    </a:lnTo>
                    <a:lnTo>
                      <a:pt x="637" y="271"/>
                    </a:lnTo>
                    <a:lnTo>
                      <a:pt x="657" y="301"/>
                    </a:lnTo>
                    <a:lnTo>
                      <a:pt x="677" y="332"/>
                    </a:lnTo>
                    <a:lnTo>
                      <a:pt x="694" y="364"/>
                    </a:lnTo>
                    <a:lnTo>
                      <a:pt x="710" y="397"/>
                    </a:lnTo>
                    <a:lnTo>
                      <a:pt x="725" y="430"/>
                    </a:lnTo>
                    <a:lnTo>
                      <a:pt x="738" y="464"/>
                    </a:lnTo>
                    <a:lnTo>
                      <a:pt x="748" y="498"/>
                    </a:lnTo>
                    <a:lnTo>
                      <a:pt x="757" y="534"/>
                    </a:lnTo>
                    <a:lnTo>
                      <a:pt x="765" y="570"/>
                    </a:lnTo>
                    <a:lnTo>
                      <a:pt x="772" y="607"/>
                    </a:lnTo>
                    <a:lnTo>
                      <a:pt x="778" y="643"/>
                    </a:lnTo>
                    <a:lnTo>
                      <a:pt x="783" y="679"/>
                    </a:lnTo>
                    <a:lnTo>
                      <a:pt x="785" y="716"/>
                    </a:lnTo>
                    <a:lnTo>
                      <a:pt x="787" y="753"/>
                    </a:lnTo>
                    <a:lnTo>
                      <a:pt x="790" y="790"/>
                    </a:lnTo>
                    <a:lnTo>
                      <a:pt x="790" y="827"/>
                    </a:lnTo>
                    <a:lnTo>
                      <a:pt x="796" y="832"/>
                    </a:lnTo>
                    <a:lnTo>
                      <a:pt x="790" y="827"/>
                    </a:lnTo>
                    <a:lnTo>
                      <a:pt x="792" y="830"/>
                    </a:lnTo>
                    <a:lnTo>
                      <a:pt x="796" y="831"/>
                    </a:lnTo>
                    <a:lnTo>
                      <a:pt x="799" y="830"/>
                    </a:lnTo>
                    <a:lnTo>
                      <a:pt x="801" y="827"/>
                    </a:lnTo>
                    <a:lnTo>
                      <a:pt x="796" y="822"/>
                    </a:lnTo>
                    <a:close/>
                  </a:path>
                </a:pathLst>
              </a:custGeom>
              <a:solidFill>
                <a:srgbClr val="000000"/>
              </a:solidFill>
              <a:ln w="9525">
                <a:noFill/>
                <a:round/>
                <a:headEnd/>
                <a:tailEnd/>
              </a:ln>
            </p:spPr>
            <p:txBody>
              <a:bodyPr/>
              <a:lstStyle/>
              <a:p>
                <a:endParaRPr lang="ru-RU"/>
              </a:p>
            </p:txBody>
          </p:sp>
          <p:sp>
            <p:nvSpPr>
              <p:cNvPr id="14882" name="Freeform 55"/>
              <p:cNvSpPr>
                <a:spLocks/>
              </p:cNvSpPr>
              <p:nvPr/>
            </p:nvSpPr>
            <p:spPr bwMode="auto">
              <a:xfrm>
                <a:off x="4060" y="148"/>
                <a:ext cx="1427" cy="213"/>
              </a:xfrm>
              <a:custGeom>
                <a:avLst/>
                <a:gdLst>
                  <a:gd name="T0" fmla="*/ 0 w 8561"/>
                  <a:gd name="T1" fmla="*/ 0 h 1064"/>
                  <a:gd name="T2" fmla="*/ 0 w 8561"/>
                  <a:gd name="T3" fmla="*/ 0 h 1064"/>
                  <a:gd name="T4" fmla="*/ 0 w 8561"/>
                  <a:gd name="T5" fmla="*/ 0 h 1064"/>
                  <a:gd name="T6" fmla="*/ 0 w 8561"/>
                  <a:gd name="T7" fmla="*/ 0 h 1064"/>
                  <a:gd name="T8" fmla="*/ 0 w 8561"/>
                  <a:gd name="T9" fmla="*/ 0 h 1064"/>
                  <a:gd name="T10" fmla="*/ 0 w 8561"/>
                  <a:gd name="T11" fmla="*/ 0 h 1064"/>
                  <a:gd name="T12" fmla="*/ 0 w 8561"/>
                  <a:gd name="T13" fmla="*/ 0 h 1064"/>
                  <a:gd name="T14" fmla="*/ 0 w 8561"/>
                  <a:gd name="T15" fmla="*/ 0 h 1064"/>
                  <a:gd name="T16" fmla="*/ 0 w 8561"/>
                  <a:gd name="T17" fmla="*/ 0 h 1064"/>
                  <a:gd name="T18" fmla="*/ 0 w 8561"/>
                  <a:gd name="T19" fmla="*/ 0 h 1064"/>
                  <a:gd name="T20" fmla="*/ 0 w 8561"/>
                  <a:gd name="T21" fmla="*/ 0 h 1064"/>
                  <a:gd name="T22" fmla="*/ 0 w 8561"/>
                  <a:gd name="T23" fmla="*/ 0 h 1064"/>
                  <a:gd name="T24" fmla="*/ 0 w 8561"/>
                  <a:gd name="T25" fmla="*/ 0 h 1064"/>
                  <a:gd name="T26" fmla="*/ 0 w 8561"/>
                  <a:gd name="T27" fmla="*/ 0 h 1064"/>
                  <a:gd name="T28" fmla="*/ 0 w 8561"/>
                  <a:gd name="T29" fmla="*/ 0 h 1064"/>
                  <a:gd name="T30" fmla="*/ 0 w 8561"/>
                  <a:gd name="T31" fmla="*/ 0 h 1064"/>
                  <a:gd name="T32" fmla="*/ 0 w 8561"/>
                  <a:gd name="T33" fmla="*/ 0 h 1064"/>
                  <a:gd name="T34" fmla="*/ 0 w 8561"/>
                  <a:gd name="T35" fmla="*/ 0 h 1064"/>
                  <a:gd name="T36" fmla="*/ 0 w 8561"/>
                  <a:gd name="T37" fmla="*/ 0 h 1064"/>
                  <a:gd name="T38" fmla="*/ 0 w 8561"/>
                  <a:gd name="T39" fmla="*/ 0 h 1064"/>
                  <a:gd name="T40" fmla="*/ 0 w 8561"/>
                  <a:gd name="T41" fmla="*/ 0 h 1064"/>
                  <a:gd name="T42" fmla="*/ 0 w 8561"/>
                  <a:gd name="T43" fmla="*/ 0 h 1064"/>
                  <a:gd name="T44" fmla="*/ 0 w 8561"/>
                  <a:gd name="T45" fmla="*/ 0 h 1064"/>
                  <a:gd name="T46" fmla="*/ 0 w 8561"/>
                  <a:gd name="T47" fmla="*/ 0 h 1064"/>
                  <a:gd name="T48" fmla="*/ 0 w 8561"/>
                  <a:gd name="T49" fmla="*/ 0 h 1064"/>
                  <a:gd name="T50" fmla="*/ 0 w 8561"/>
                  <a:gd name="T51" fmla="*/ 0 h 1064"/>
                  <a:gd name="T52" fmla="*/ 0 w 8561"/>
                  <a:gd name="T53" fmla="*/ 0 h 1064"/>
                  <a:gd name="T54" fmla="*/ 0 w 8561"/>
                  <a:gd name="T55" fmla="*/ 0 h 1064"/>
                  <a:gd name="T56" fmla="*/ 0 w 8561"/>
                  <a:gd name="T57" fmla="*/ 0 h 1064"/>
                  <a:gd name="T58" fmla="*/ 0 w 8561"/>
                  <a:gd name="T59" fmla="*/ 0 h 1064"/>
                  <a:gd name="T60" fmla="*/ 0 w 8561"/>
                  <a:gd name="T61" fmla="*/ 0 h 1064"/>
                  <a:gd name="T62" fmla="*/ 0 w 8561"/>
                  <a:gd name="T63" fmla="*/ 0 h 1064"/>
                  <a:gd name="T64" fmla="*/ 0 w 8561"/>
                  <a:gd name="T65" fmla="*/ 0 h 1064"/>
                  <a:gd name="T66" fmla="*/ 0 w 8561"/>
                  <a:gd name="T67" fmla="*/ 0 h 1064"/>
                  <a:gd name="T68" fmla="*/ 0 w 8561"/>
                  <a:gd name="T69" fmla="*/ 0 h 1064"/>
                  <a:gd name="T70" fmla="*/ 0 w 8561"/>
                  <a:gd name="T71" fmla="*/ 0 h 1064"/>
                  <a:gd name="T72" fmla="*/ 0 w 8561"/>
                  <a:gd name="T73" fmla="*/ 0 h 1064"/>
                  <a:gd name="T74" fmla="*/ 0 w 8561"/>
                  <a:gd name="T75" fmla="*/ 0 h 1064"/>
                  <a:gd name="T76" fmla="*/ 0 w 8561"/>
                  <a:gd name="T77" fmla="*/ 0 h 1064"/>
                  <a:gd name="T78" fmla="*/ 0 w 8561"/>
                  <a:gd name="T79" fmla="*/ 0 h 1064"/>
                  <a:gd name="T80" fmla="*/ 0 w 8561"/>
                  <a:gd name="T81" fmla="*/ 0 h 1064"/>
                  <a:gd name="T82" fmla="*/ 0 w 8561"/>
                  <a:gd name="T83" fmla="*/ 0 h 1064"/>
                  <a:gd name="T84" fmla="*/ 0 w 8561"/>
                  <a:gd name="T85" fmla="*/ 0 h 1064"/>
                  <a:gd name="T86" fmla="*/ 0 w 8561"/>
                  <a:gd name="T87" fmla="*/ 0 h 1064"/>
                  <a:gd name="T88" fmla="*/ 0 w 8561"/>
                  <a:gd name="T89" fmla="*/ 0 h 1064"/>
                  <a:gd name="T90" fmla="*/ 0 w 8561"/>
                  <a:gd name="T91" fmla="*/ 0 h 1064"/>
                  <a:gd name="T92" fmla="*/ 0 w 8561"/>
                  <a:gd name="T93" fmla="*/ 0 h 1064"/>
                  <a:gd name="T94" fmla="*/ 0 w 8561"/>
                  <a:gd name="T95" fmla="*/ 0 h 1064"/>
                  <a:gd name="T96" fmla="*/ 0 w 8561"/>
                  <a:gd name="T97" fmla="*/ 0 h 1064"/>
                  <a:gd name="T98" fmla="*/ 0 w 8561"/>
                  <a:gd name="T99" fmla="*/ 0 h 1064"/>
                  <a:gd name="T100" fmla="*/ 0 w 8561"/>
                  <a:gd name="T101" fmla="*/ 0 h 1064"/>
                  <a:gd name="T102" fmla="*/ 0 w 8561"/>
                  <a:gd name="T103" fmla="*/ 0 h 1064"/>
                  <a:gd name="T104" fmla="*/ 0 w 8561"/>
                  <a:gd name="T105" fmla="*/ 0 h 1064"/>
                  <a:gd name="T106" fmla="*/ 0 w 8561"/>
                  <a:gd name="T107" fmla="*/ 0 h 1064"/>
                  <a:gd name="T108" fmla="*/ 0 w 8561"/>
                  <a:gd name="T109" fmla="*/ 0 h 1064"/>
                  <a:gd name="T110" fmla="*/ 0 w 8561"/>
                  <a:gd name="T111" fmla="*/ 0 h 1064"/>
                  <a:gd name="T112" fmla="*/ 0 w 8561"/>
                  <a:gd name="T113" fmla="*/ 0 h 1064"/>
                  <a:gd name="T114" fmla="*/ 0 w 8561"/>
                  <a:gd name="T115" fmla="*/ 0 h 10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561"/>
                  <a:gd name="T175" fmla="*/ 0 h 1064"/>
                  <a:gd name="T176" fmla="*/ 8561 w 8561"/>
                  <a:gd name="T177" fmla="*/ 1064 h 10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561" h="1064">
                    <a:moveTo>
                      <a:pt x="0" y="865"/>
                    </a:moveTo>
                    <a:lnTo>
                      <a:pt x="8561" y="1064"/>
                    </a:lnTo>
                    <a:lnTo>
                      <a:pt x="8502" y="1042"/>
                    </a:lnTo>
                    <a:lnTo>
                      <a:pt x="8440" y="1022"/>
                    </a:lnTo>
                    <a:lnTo>
                      <a:pt x="8376" y="1001"/>
                    </a:lnTo>
                    <a:lnTo>
                      <a:pt x="8310" y="983"/>
                    </a:lnTo>
                    <a:lnTo>
                      <a:pt x="8243" y="965"/>
                    </a:lnTo>
                    <a:lnTo>
                      <a:pt x="8174" y="947"/>
                    </a:lnTo>
                    <a:lnTo>
                      <a:pt x="8104" y="931"/>
                    </a:lnTo>
                    <a:lnTo>
                      <a:pt x="8032" y="916"/>
                    </a:lnTo>
                    <a:lnTo>
                      <a:pt x="7960" y="900"/>
                    </a:lnTo>
                    <a:lnTo>
                      <a:pt x="7886" y="886"/>
                    </a:lnTo>
                    <a:lnTo>
                      <a:pt x="7811" y="873"/>
                    </a:lnTo>
                    <a:lnTo>
                      <a:pt x="7736" y="861"/>
                    </a:lnTo>
                    <a:lnTo>
                      <a:pt x="7660" y="848"/>
                    </a:lnTo>
                    <a:lnTo>
                      <a:pt x="7583" y="837"/>
                    </a:lnTo>
                    <a:lnTo>
                      <a:pt x="7508" y="826"/>
                    </a:lnTo>
                    <a:lnTo>
                      <a:pt x="7431" y="817"/>
                    </a:lnTo>
                    <a:lnTo>
                      <a:pt x="7354" y="806"/>
                    </a:lnTo>
                    <a:lnTo>
                      <a:pt x="7278" y="798"/>
                    </a:lnTo>
                    <a:lnTo>
                      <a:pt x="7201" y="790"/>
                    </a:lnTo>
                    <a:lnTo>
                      <a:pt x="7125" y="782"/>
                    </a:lnTo>
                    <a:lnTo>
                      <a:pt x="7051" y="775"/>
                    </a:lnTo>
                    <a:lnTo>
                      <a:pt x="6976" y="769"/>
                    </a:lnTo>
                    <a:lnTo>
                      <a:pt x="6903" y="762"/>
                    </a:lnTo>
                    <a:lnTo>
                      <a:pt x="6831" y="756"/>
                    </a:lnTo>
                    <a:lnTo>
                      <a:pt x="6761" y="751"/>
                    </a:lnTo>
                    <a:lnTo>
                      <a:pt x="6691" y="746"/>
                    </a:lnTo>
                    <a:lnTo>
                      <a:pt x="6623" y="742"/>
                    </a:lnTo>
                    <a:lnTo>
                      <a:pt x="6556" y="738"/>
                    </a:lnTo>
                    <a:lnTo>
                      <a:pt x="6491" y="734"/>
                    </a:lnTo>
                    <a:lnTo>
                      <a:pt x="6428" y="731"/>
                    </a:lnTo>
                    <a:lnTo>
                      <a:pt x="6368" y="728"/>
                    </a:lnTo>
                    <a:lnTo>
                      <a:pt x="6310" y="726"/>
                    </a:lnTo>
                    <a:lnTo>
                      <a:pt x="5133" y="131"/>
                    </a:lnTo>
                    <a:lnTo>
                      <a:pt x="5127" y="123"/>
                    </a:lnTo>
                    <a:lnTo>
                      <a:pt x="5121" y="115"/>
                    </a:lnTo>
                    <a:lnTo>
                      <a:pt x="5112" y="108"/>
                    </a:lnTo>
                    <a:lnTo>
                      <a:pt x="5103" y="100"/>
                    </a:lnTo>
                    <a:lnTo>
                      <a:pt x="5092" y="94"/>
                    </a:lnTo>
                    <a:lnTo>
                      <a:pt x="5081" y="89"/>
                    </a:lnTo>
                    <a:lnTo>
                      <a:pt x="5069" y="84"/>
                    </a:lnTo>
                    <a:lnTo>
                      <a:pt x="5056" y="79"/>
                    </a:lnTo>
                    <a:lnTo>
                      <a:pt x="5043" y="75"/>
                    </a:lnTo>
                    <a:lnTo>
                      <a:pt x="5028" y="71"/>
                    </a:lnTo>
                    <a:lnTo>
                      <a:pt x="5014" y="68"/>
                    </a:lnTo>
                    <a:lnTo>
                      <a:pt x="4999" y="65"/>
                    </a:lnTo>
                    <a:lnTo>
                      <a:pt x="4985" y="62"/>
                    </a:lnTo>
                    <a:lnTo>
                      <a:pt x="4969" y="59"/>
                    </a:lnTo>
                    <a:lnTo>
                      <a:pt x="4955" y="57"/>
                    </a:lnTo>
                    <a:lnTo>
                      <a:pt x="4941" y="55"/>
                    </a:lnTo>
                    <a:lnTo>
                      <a:pt x="4875" y="49"/>
                    </a:lnTo>
                    <a:lnTo>
                      <a:pt x="4808" y="44"/>
                    </a:lnTo>
                    <a:lnTo>
                      <a:pt x="4743" y="39"/>
                    </a:lnTo>
                    <a:lnTo>
                      <a:pt x="4678" y="34"/>
                    </a:lnTo>
                    <a:lnTo>
                      <a:pt x="4613" y="30"/>
                    </a:lnTo>
                    <a:lnTo>
                      <a:pt x="4548" y="26"/>
                    </a:lnTo>
                    <a:lnTo>
                      <a:pt x="4484" y="22"/>
                    </a:lnTo>
                    <a:lnTo>
                      <a:pt x="4420" y="19"/>
                    </a:lnTo>
                    <a:lnTo>
                      <a:pt x="4356" y="16"/>
                    </a:lnTo>
                    <a:lnTo>
                      <a:pt x="4291" y="13"/>
                    </a:lnTo>
                    <a:lnTo>
                      <a:pt x="4227" y="10"/>
                    </a:lnTo>
                    <a:lnTo>
                      <a:pt x="4163" y="8"/>
                    </a:lnTo>
                    <a:lnTo>
                      <a:pt x="4099" y="6"/>
                    </a:lnTo>
                    <a:lnTo>
                      <a:pt x="4036" y="5"/>
                    </a:lnTo>
                    <a:lnTo>
                      <a:pt x="3970" y="2"/>
                    </a:lnTo>
                    <a:lnTo>
                      <a:pt x="3905" y="1"/>
                    </a:lnTo>
                    <a:lnTo>
                      <a:pt x="3840" y="0"/>
                    </a:lnTo>
                    <a:lnTo>
                      <a:pt x="3775" y="0"/>
                    </a:lnTo>
                    <a:lnTo>
                      <a:pt x="3709" y="0"/>
                    </a:lnTo>
                    <a:lnTo>
                      <a:pt x="3643" y="0"/>
                    </a:lnTo>
                    <a:lnTo>
                      <a:pt x="3576" y="0"/>
                    </a:lnTo>
                    <a:lnTo>
                      <a:pt x="3509" y="1"/>
                    </a:lnTo>
                    <a:lnTo>
                      <a:pt x="3440" y="2"/>
                    </a:lnTo>
                    <a:lnTo>
                      <a:pt x="3372" y="5"/>
                    </a:lnTo>
                    <a:lnTo>
                      <a:pt x="3302" y="7"/>
                    </a:lnTo>
                    <a:lnTo>
                      <a:pt x="3232" y="9"/>
                    </a:lnTo>
                    <a:lnTo>
                      <a:pt x="3161" y="11"/>
                    </a:lnTo>
                    <a:lnTo>
                      <a:pt x="3089" y="14"/>
                    </a:lnTo>
                    <a:lnTo>
                      <a:pt x="3015" y="17"/>
                    </a:lnTo>
                    <a:lnTo>
                      <a:pt x="2942" y="21"/>
                    </a:lnTo>
                    <a:lnTo>
                      <a:pt x="2866" y="25"/>
                    </a:lnTo>
                    <a:lnTo>
                      <a:pt x="2791" y="29"/>
                    </a:lnTo>
                    <a:lnTo>
                      <a:pt x="2773" y="31"/>
                    </a:lnTo>
                    <a:lnTo>
                      <a:pt x="2755" y="32"/>
                    </a:lnTo>
                    <a:lnTo>
                      <a:pt x="2737" y="35"/>
                    </a:lnTo>
                    <a:lnTo>
                      <a:pt x="2721" y="37"/>
                    </a:lnTo>
                    <a:lnTo>
                      <a:pt x="2704" y="40"/>
                    </a:lnTo>
                    <a:lnTo>
                      <a:pt x="2689" y="43"/>
                    </a:lnTo>
                    <a:lnTo>
                      <a:pt x="2673" y="47"/>
                    </a:lnTo>
                    <a:lnTo>
                      <a:pt x="2658" y="50"/>
                    </a:lnTo>
                    <a:lnTo>
                      <a:pt x="2644" y="55"/>
                    </a:lnTo>
                    <a:lnTo>
                      <a:pt x="2630" y="59"/>
                    </a:lnTo>
                    <a:lnTo>
                      <a:pt x="2617" y="63"/>
                    </a:lnTo>
                    <a:lnTo>
                      <a:pt x="2605" y="68"/>
                    </a:lnTo>
                    <a:lnTo>
                      <a:pt x="2593" y="72"/>
                    </a:lnTo>
                    <a:lnTo>
                      <a:pt x="2584" y="77"/>
                    </a:lnTo>
                    <a:lnTo>
                      <a:pt x="2573" y="81"/>
                    </a:lnTo>
                    <a:lnTo>
                      <a:pt x="2565" y="86"/>
                    </a:lnTo>
                    <a:lnTo>
                      <a:pt x="1118" y="626"/>
                    </a:lnTo>
                    <a:lnTo>
                      <a:pt x="171" y="675"/>
                    </a:lnTo>
                    <a:lnTo>
                      <a:pt x="146" y="678"/>
                    </a:lnTo>
                    <a:lnTo>
                      <a:pt x="123" y="683"/>
                    </a:lnTo>
                    <a:lnTo>
                      <a:pt x="104" y="690"/>
                    </a:lnTo>
                    <a:lnTo>
                      <a:pt x="88" y="699"/>
                    </a:lnTo>
                    <a:lnTo>
                      <a:pt x="72" y="710"/>
                    </a:lnTo>
                    <a:lnTo>
                      <a:pt x="59" y="721"/>
                    </a:lnTo>
                    <a:lnTo>
                      <a:pt x="49" y="734"/>
                    </a:lnTo>
                    <a:lnTo>
                      <a:pt x="39" y="747"/>
                    </a:lnTo>
                    <a:lnTo>
                      <a:pt x="32" y="762"/>
                    </a:lnTo>
                    <a:lnTo>
                      <a:pt x="25" y="776"/>
                    </a:lnTo>
                    <a:lnTo>
                      <a:pt x="20" y="791"/>
                    </a:lnTo>
                    <a:lnTo>
                      <a:pt x="16" y="806"/>
                    </a:lnTo>
                    <a:lnTo>
                      <a:pt x="11" y="822"/>
                    </a:lnTo>
                    <a:lnTo>
                      <a:pt x="7" y="836"/>
                    </a:lnTo>
                    <a:lnTo>
                      <a:pt x="4" y="850"/>
                    </a:lnTo>
                    <a:lnTo>
                      <a:pt x="0" y="865"/>
                    </a:lnTo>
                    <a:close/>
                  </a:path>
                </a:pathLst>
              </a:custGeom>
              <a:solidFill>
                <a:srgbClr val="3333CC"/>
              </a:solidFill>
              <a:ln w="9525">
                <a:noFill/>
                <a:round/>
                <a:headEnd/>
                <a:tailEnd/>
              </a:ln>
            </p:spPr>
            <p:txBody>
              <a:bodyPr/>
              <a:lstStyle/>
              <a:p>
                <a:endParaRPr lang="ru-RU"/>
              </a:p>
            </p:txBody>
          </p:sp>
          <p:sp>
            <p:nvSpPr>
              <p:cNvPr id="14883" name="Freeform 56"/>
              <p:cNvSpPr>
                <a:spLocks noEditPoints="1"/>
              </p:cNvSpPr>
              <p:nvPr/>
            </p:nvSpPr>
            <p:spPr bwMode="auto">
              <a:xfrm>
                <a:off x="4045" y="388"/>
                <a:ext cx="1476" cy="22"/>
              </a:xfrm>
              <a:custGeom>
                <a:avLst/>
                <a:gdLst>
                  <a:gd name="T0" fmla="*/ 0 w 8852"/>
                  <a:gd name="T1" fmla="*/ 0 h 113"/>
                  <a:gd name="T2" fmla="*/ 0 w 8852"/>
                  <a:gd name="T3" fmla="*/ 0 h 113"/>
                  <a:gd name="T4" fmla="*/ 0 w 8852"/>
                  <a:gd name="T5" fmla="*/ 0 h 113"/>
                  <a:gd name="T6" fmla="*/ 0 w 8852"/>
                  <a:gd name="T7" fmla="*/ 0 h 113"/>
                  <a:gd name="T8" fmla="*/ 0 w 8852"/>
                  <a:gd name="T9" fmla="*/ 0 h 113"/>
                  <a:gd name="T10" fmla="*/ 0 w 8852"/>
                  <a:gd name="T11" fmla="*/ 0 h 113"/>
                  <a:gd name="T12" fmla="*/ 0 w 8852"/>
                  <a:gd name="T13" fmla="*/ 0 h 113"/>
                  <a:gd name="T14" fmla="*/ 0 w 8852"/>
                  <a:gd name="T15" fmla="*/ 0 h 113"/>
                  <a:gd name="T16" fmla="*/ 0 w 8852"/>
                  <a:gd name="T17" fmla="*/ 0 h 113"/>
                  <a:gd name="T18" fmla="*/ 0 w 8852"/>
                  <a:gd name="T19" fmla="*/ 0 h 113"/>
                  <a:gd name="T20" fmla="*/ 0 w 8852"/>
                  <a:gd name="T21" fmla="*/ 0 h 113"/>
                  <a:gd name="T22" fmla="*/ 0 w 8852"/>
                  <a:gd name="T23" fmla="*/ 0 h 113"/>
                  <a:gd name="T24" fmla="*/ 0 w 8852"/>
                  <a:gd name="T25" fmla="*/ 0 h 113"/>
                  <a:gd name="T26" fmla="*/ 0 w 8852"/>
                  <a:gd name="T27" fmla="*/ 0 h 113"/>
                  <a:gd name="T28" fmla="*/ 0 w 8852"/>
                  <a:gd name="T29" fmla="*/ 0 h 1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52"/>
                  <a:gd name="T46" fmla="*/ 0 h 113"/>
                  <a:gd name="T47" fmla="*/ 8852 w 8852"/>
                  <a:gd name="T48" fmla="*/ 113 h 1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52" h="113">
                    <a:moveTo>
                      <a:pt x="2495" y="18"/>
                    </a:moveTo>
                    <a:lnTo>
                      <a:pt x="6366" y="62"/>
                    </a:lnTo>
                    <a:lnTo>
                      <a:pt x="6148" y="40"/>
                    </a:lnTo>
                    <a:lnTo>
                      <a:pt x="2845" y="2"/>
                    </a:lnTo>
                    <a:lnTo>
                      <a:pt x="2495" y="18"/>
                    </a:lnTo>
                    <a:close/>
                    <a:moveTo>
                      <a:pt x="7764" y="98"/>
                    </a:moveTo>
                    <a:lnTo>
                      <a:pt x="8852" y="113"/>
                    </a:lnTo>
                    <a:lnTo>
                      <a:pt x="8741" y="100"/>
                    </a:lnTo>
                    <a:lnTo>
                      <a:pt x="7764" y="98"/>
                    </a:lnTo>
                    <a:close/>
                    <a:moveTo>
                      <a:pt x="0" y="36"/>
                    </a:moveTo>
                    <a:lnTo>
                      <a:pt x="1241" y="50"/>
                    </a:lnTo>
                    <a:lnTo>
                      <a:pt x="37" y="0"/>
                    </a:lnTo>
                    <a:lnTo>
                      <a:pt x="0" y="36"/>
                    </a:lnTo>
                    <a:close/>
                  </a:path>
                </a:pathLst>
              </a:custGeom>
              <a:solidFill>
                <a:srgbClr val="3333CC"/>
              </a:solidFill>
              <a:ln w="9525">
                <a:noFill/>
                <a:round/>
                <a:headEnd/>
                <a:tailEnd/>
              </a:ln>
            </p:spPr>
            <p:txBody>
              <a:bodyPr/>
              <a:lstStyle/>
              <a:p>
                <a:endParaRPr lang="ru-RU"/>
              </a:p>
            </p:txBody>
          </p:sp>
          <p:sp>
            <p:nvSpPr>
              <p:cNvPr id="14884" name="Freeform 57"/>
              <p:cNvSpPr>
                <a:spLocks/>
              </p:cNvSpPr>
              <p:nvPr/>
            </p:nvSpPr>
            <p:spPr bwMode="auto">
              <a:xfrm>
                <a:off x="4461" y="390"/>
                <a:ext cx="646" cy="11"/>
              </a:xfrm>
              <a:custGeom>
                <a:avLst/>
                <a:gdLst>
                  <a:gd name="T0" fmla="*/ 0 w 3877"/>
                  <a:gd name="T1" fmla="*/ 0 h 56"/>
                  <a:gd name="T2" fmla="*/ 0 w 3877"/>
                  <a:gd name="T3" fmla="*/ 0 h 56"/>
                  <a:gd name="T4" fmla="*/ 0 w 3877"/>
                  <a:gd name="T5" fmla="*/ 0 h 56"/>
                  <a:gd name="T6" fmla="*/ 0 w 3877"/>
                  <a:gd name="T7" fmla="*/ 0 h 56"/>
                  <a:gd name="T8" fmla="*/ 0 w 3877"/>
                  <a:gd name="T9" fmla="*/ 0 h 56"/>
                  <a:gd name="T10" fmla="*/ 0 w 3877"/>
                  <a:gd name="T11" fmla="*/ 0 h 56"/>
                  <a:gd name="T12" fmla="*/ 0 w 3877"/>
                  <a:gd name="T13" fmla="*/ 0 h 56"/>
                  <a:gd name="T14" fmla="*/ 0 w 3877"/>
                  <a:gd name="T15" fmla="*/ 0 h 56"/>
                  <a:gd name="T16" fmla="*/ 0 w 3877"/>
                  <a:gd name="T17" fmla="*/ 0 h 56"/>
                  <a:gd name="T18" fmla="*/ 0 w 3877"/>
                  <a:gd name="T19" fmla="*/ 0 h 56"/>
                  <a:gd name="T20" fmla="*/ 0 w 3877"/>
                  <a:gd name="T21" fmla="*/ 0 h 56"/>
                  <a:gd name="T22" fmla="*/ 0 w 3877"/>
                  <a:gd name="T23" fmla="*/ 0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77"/>
                  <a:gd name="T37" fmla="*/ 0 h 56"/>
                  <a:gd name="T38" fmla="*/ 3877 w 3877"/>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77" h="56">
                    <a:moveTo>
                      <a:pt x="3870" y="56"/>
                    </a:moveTo>
                    <a:lnTo>
                      <a:pt x="3871" y="45"/>
                    </a:lnTo>
                    <a:lnTo>
                      <a:pt x="0" y="0"/>
                    </a:lnTo>
                    <a:lnTo>
                      <a:pt x="0" y="11"/>
                    </a:lnTo>
                    <a:lnTo>
                      <a:pt x="3871" y="56"/>
                    </a:lnTo>
                    <a:lnTo>
                      <a:pt x="3872" y="45"/>
                    </a:lnTo>
                    <a:lnTo>
                      <a:pt x="3871" y="56"/>
                    </a:lnTo>
                    <a:lnTo>
                      <a:pt x="3875" y="54"/>
                    </a:lnTo>
                    <a:lnTo>
                      <a:pt x="3877" y="50"/>
                    </a:lnTo>
                    <a:lnTo>
                      <a:pt x="3875" y="47"/>
                    </a:lnTo>
                    <a:lnTo>
                      <a:pt x="3871" y="45"/>
                    </a:lnTo>
                    <a:lnTo>
                      <a:pt x="3870" y="56"/>
                    </a:lnTo>
                    <a:close/>
                  </a:path>
                </a:pathLst>
              </a:custGeom>
              <a:solidFill>
                <a:srgbClr val="3333CC"/>
              </a:solidFill>
              <a:ln w="9525">
                <a:noFill/>
                <a:round/>
                <a:headEnd/>
                <a:tailEnd/>
              </a:ln>
            </p:spPr>
            <p:txBody>
              <a:bodyPr/>
              <a:lstStyle/>
              <a:p>
                <a:endParaRPr lang="ru-RU"/>
              </a:p>
            </p:txBody>
          </p:sp>
          <p:sp>
            <p:nvSpPr>
              <p:cNvPr id="14885" name="Freeform 58"/>
              <p:cNvSpPr>
                <a:spLocks/>
              </p:cNvSpPr>
              <p:nvPr/>
            </p:nvSpPr>
            <p:spPr bwMode="auto">
              <a:xfrm>
                <a:off x="5069" y="395"/>
                <a:ext cx="38" cy="6"/>
              </a:xfrm>
              <a:custGeom>
                <a:avLst/>
                <a:gdLst>
                  <a:gd name="T0" fmla="*/ 0 w 224"/>
                  <a:gd name="T1" fmla="*/ 0 h 33"/>
                  <a:gd name="T2" fmla="*/ 0 w 224"/>
                  <a:gd name="T3" fmla="*/ 0 h 33"/>
                  <a:gd name="T4" fmla="*/ 0 w 224"/>
                  <a:gd name="T5" fmla="*/ 0 h 33"/>
                  <a:gd name="T6" fmla="*/ 0 w 224"/>
                  <a:gd name="T7" fmla="*/ 0 h 33"/>
                  <a:gd name="T8" fmla="*/ 0 w 224"/>
                  <a:gd name="T9" fmla="*/ 0 h 33"/>
                  <a:gd name="T10" fmla="*/ 0 w 224"/>
                  <a:gd name="T11" fmla="*/ 0 h 33"/>
                  <a:gd name="T12" fmla="*/ 0 w 224"/>
                  <a:gd name="T13" fmla="*/ 0 h 33"/>
                  <a:gd name="T14" fmla="*/ 0 w 224"/>
                  <a:gd name="T15" fmla="*/ 0 h 33"/>
                  <a:gd name="T16" fmla="*/ 0 w 224"/>
                  <a:gd name="T17" fmla="*/ 0 h 33"/>
                  <a:gd name="T18" fmla="*/ 0 w 224"/>
                  <a:gd name="T19" fmla="*/ 0 h 33"/>
                  <a:gd name="T20" fmla="*/ 0 w 224"/>
                  <a:gd name="T21" fmla="*/ 0 h 33"/>
                  <a:gd name="T22" fmla="*/ 0 w 224"/>
                  <a:gd name="T23" fmla="*/ 0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4"/>
                  <a:gd name="T37" fmla="*/ 0 h 33"/>
                  <a:gd name="T38" fmla="*/ 224 w 2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4" h="33">
                    <a:moveTo>
                      <a:pt x="5" y="10"/>
                    </a:moveTo>
                    <a:lnTo>
                      <a:pt x="4" y="10"/>
                    </a:lnTo>
                    <a:lnTo>
                      <a:pt x="222" y="33"/>
                    </a:lnTo>
                    <a:lnTo>
                      <a:pt x="224" y="22"/>
                    </a:lnTo>
                    <a:lnTo>
                      <a:pt x="6" y="0"/>
                    </a:lnTo>
                    <a:lnTo>
                      <a:pt x="5" y="0"/>
                    </a:lnTo>
                    <a:lnTo>
                      <a:pt x="6" y="0"/>
                    </a:lnTo>
                    <a:lnTo>
                      <a:pt x="2" y="1"/>
                    </a:lnTo>
                    <a:lnTo>
                      <a:pt x="0" y="4"/>
                    </a:lnTo>
                    <a:lnTo>
                      <a:pt x="0" y="8"/>
                    </a:lnTo>
                    <a:lnTo>
                      <a:pt x="4" y="10"/>
                    </a:lnTo>
                    <a:lnTo>
                      <a:pt x="5" y="10"/>
                    </a:lnTo>
                    <a:close/>
                  </a:path>
                </a:pathLst>
              </a:custGeom>
              <a:solidFill>
                <a:srgbClr val="3333CC"/>
              </a:solidFill>
              <a:ln w="9525">
                <a:noFill/>
                <a:round/>
                <a:headEnd/>
                <a:tailEnd/>
              </a:ln>
            </p:spPr>
            <p:txBody>
              <a:bodyPr/>
              <a:lstStyle/>
              <a:p>
                <a:endParaRPr lang="ru-RU"/>
              </a:p>
            </p:txBody>
          </p:sp>
          <p:sp>
            <p:nvSpPr>
              <p:cNvPr id="14886" name="Freeform 59"/>
              <p:cNvSpPr>
                <a:spLocks/>
              </p:cNvSpPr>
              <p:nvPr/>
            </p:nvSpPr>
            <p:spPr bwMode="auto">
              <a:xfrm>
                <a:off x="4519" y="387"/>
                <a:ext cx="551" cy="10"/>
              </a:xfrm>
              <a:custGeom>
                <a:avLst/>
                <a:gdLst>
                  <a:gd name="T0" fmla="*/ 0 w 3307"/>
                  <a:gd name="T1" fmla="*/ 0 h 48"/>
                  <a:gd name="T2" fmla="*/ 0 w 3307"/>
                  <a:gd name="T3" fmla="*/ 0 h 48"/>
                  <a:gd name="T4" fmla="*/ 0 w 3307"/>
                  <a:gd name="T5" fmla="*/ 0 h 48"/>
                  <a:gd name="T6" fmla="*/ 0 w 3307"/>
                  <a:gd name="T7" fmla="*/ 0 h 48"/>
                  <a:gd name="T8" fmla="*/ 0 w 3307"/>
                  <a:gd name="T9" fmla="*/ 0 h 48"/>
                  <a:gd name="T10" fmla="*/ 0 w 3307"/>
                  <a:gd name="T11" fmla="*/ 0 h 48"/>
                  <a:gd name="T12" fmla="*/ 0 w 3307"/>
                  <a:gd name="T13" fmla="*/ 0 h 48"/>
                  <a:gd name="T14" fmla="*/ 0 w 3307"/>
                  <a:gd name="T15" fmla="*/ 0 h 48"/>
                  <a:gd name="T16" fmla="*/ 0 w 3307"/>
                  <a:gd name="T17" fmla="*/ 0 h 48"/>
                  <a:gd name="T18" fmla="*/ 0 w 3307"/>
                  <a:gd name="T19" fmla="*/ 0 h 48"/>
                  <a:gd name="T20" fmla="*/ 0 w 3307"/>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07"/>
                  <a:gd name="T34" fmla="*/ 0 h 48"/>
                  <a:gd name="T35" fmla="*/ 3307 w 3307"/>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07" h="48">
                    <a:moveTo>
                      <a:pt x="4" y="10"/>
                    </a:moveTo>
                    <a:lnTo>
                      <a:pt x="4" y="10"/>
                    </a:lnTo>
                    <a:lnTo>
                      <a:pt x="3307" y="48"/>
                    </a:lnTo>
                    <a:lnTo>
                      <a:pt x="3307" y="38"/>
                    </a:lnTo>
                    <a:lnTo>
                      <a:pt x="4" y="0"/>
                    </a:lnTo>
                    <a:lnTo>
                      <a:pt x="1" y="2"/>
                    </a:lnTo>
                    <a:lnTo>
                      <a:pt x="0" y="5"/>
                    </a:lnTo>
                    <a:lnTo>
                      <a:pt x="1" y="8"/>
                    </a:lnTo>
                    <a:lnTo>
                      <a:pt x="4" y="10"/>
                    </a:lnTo>
                    <a:close/>
                  </a:path>
                </a:pathLst>
              </a:custGeom>
              <a:solidFill>
                <a:srgbClr val="3333CC"/>
              </a:solidFill>
              <a:ln w="9525">
                <a:noFill/>
                <a:round/>
                <a:headEnd/>
                <a:tailEnd/>
              </a:ln>
            </p:spPr>
            <p:txBody>
              <a:bodyPr/>
              <a:lstStyle/>
              <a:p>
                <a:endParaRPr lang="ru-RU"/>
              </a:p>
            </p:txBody>
          </p:sp>
          <p:sp>
            <p:nvSpPr>
              <p:cNvPr id="14887" name="Freeform 60"/>
              <p:cNvSpPr>
                <a:spLocks/>
              </p:cNvSpPr>
              <p:nvPr/>
            </p:nvSpPr>
            <p:spPr bwMode="auto">
              <a:xfrm>
                <a:off x="4460" y="387"/>
                <a:ext cx="60" cy="5"/>
              </a:xfrm>
              <a:custGeom>
                <a:avLst/>
                <a:gdLst>
                  <a:gd name="T0" fmla="*/ 0 w 355"/>
                  <a:gd name="T1" fmla="*/ 0 h 26"/>
                  <a:gd name="T2" fmla="*/ 0 w 355"/>
                  <a:gd name="T3" fmla="*/ 0 h 26"/>
                  <a:gd name="T4" fmla="*/ 0 w 355"/>
                  <a:gd name="T5" fmla="*/ 0 h 26"/>
                  <a:gd name="T6" fmla="*/ 0 w 355"/>
                  <a:gd name="T7" fmla="*/ 0 h 26"/>
                  <a:gd name="T8" fmla="*/ 0 w 355"/>
                  <a:gd name="T9" fmla="*/ 0 h 26"/>
                  <a:gd name="T10" fmla="*/ 0 w 355"/>
                  <a:gd name="T11" fmla="*/ 0 h 26"/>
                  <a:gd name="T12" fmla="*/ 0 w 355"/>
                  <a:gd name="T13" fmla="*/ 0 h 26"/>
                  <a:gd name="T14" fmla="*/ 0 w 355"/>
                  <a:gd name="T15" fmla="*/ 0 h 26"/>
                  <a:gd name="T16" fmla="*/ 0 w 355"/>
                  <a:gd name="T17" fmla="*/ 0 h 26"/>
                  <a:gd name="T18" fmla="*/ 0 w 355"/>
                  <a:gd name="T19" fmla="*/ 0 h 26"/>
                  <a:gd name="T20" fmla="*/ 0 w 355"/>
                  <a:gd name="T21" fmla="*/ 0 h 26"/>
                  <a:gd name="T22" fmla="*/ 0 w 355"/>
                  <a:gd name="T23" fmla="*/ 0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5"/>
                  <a:gd name="T37" fmla="*/ 0 h 26"/>
                  <a:gd name="T38" fmla="*/ 355 w 355"/>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5" h="26">
                    <a:moveTo>
                      <a:pt x="5" y="15"/>
                    </a:moveTo>
                    <a:lnTo>
                      <a:pt x="5" y="26"/>
                    </a:lnTo>
                    <a:lnTo>
                      <a:pt x="355" y="10"/>
                    </a:lnTo>
                    <a:lnTo>
                      <a:pt x="355" y="0"/>
                    </a:lnTo>
                    <a:lnTo>
                      <a:pt x="5" y="15"/>
                    </a:lnTo>
                    <a:lnTo>
                      <a:pt x="5" y="26"/>
                    </a:lnTo>
                    <a:lnTo>
                      <a:pt x="5" y="15"/>
                    </a:lnTo>
                    <a:lnTo>
                      <a:pt x="1" y="17"/>
                    </a:lnTo>
                    <a:lnTo>
                      <a:pt x="0" y="21"/>
                    </a:lnTo>
                    <a:lnTo>
                      <a:pt x="1" y="24"/>
                    </a:lnTo>
                    <a:lnTo>
                      <a:pt x="5" y="26"/>
                    </a:lnTo>
                    <a:lnTo>
                      <a:pt x="5" y="15"/>
                    </a:lnTo>
                    <a:close/>
                  </a:path>
                </a:pathLst>
              </a:custGeom>
              <a:solidFill>
                <a:srgbClr val="3333CC"/>
              </a:solidFill>
              <a:ln w="9525">
                <a:noFill/>
                <a:round/>
                <a:headEnd/>
                <a:tailEnd/>
              </a:ln>
            </p:spPr>
            <p:txBody>
              <a:bodyPr/>
              <a:lstStyle/>
              <a:p>
                <a:endParaRPr lang="ru-RU"/>
              </a:p>
            </p:txBody>
          </p:sp>
          <p:sp>
            <p:nvSpPr>
              <p:cNvPr id="14888" name="Freeform 61"/>
              <p:cNvSpPr>
                <a:spLocks/>
              </p:cNvSpPr>
              <p:nvPr/>
            </p:nvSpPr>
            <p:spPr bwMode="auto">
              <a:xfrm>
                <a:off x="5339" y="406"/>
                <a:ext cx="183" cy="5"/>
              </a:xfrm>
              <a:custGeom>
                <a:avLst/>
                <a:gdLst>
                  <a:gd name="T0" fmla="*/ 0 w 1094"/>
                  <a:gd name="T1" fmla="*/ 0 h 26"/>
                  <a:gd name="T2" fmla="*/ 0 w 1094"/>
                  <a:gd name="T3" fmla="*/ 0 h 26"/>
                  <a:gd name="T4" fmla="*/ 0 w 1094"/>
                  <a:gd name="T5" fmla="*/ 0 h 26"/>
                  <a:gd name="T6" fmla="*/ 0 w 1094"/>
                  <a:gd name="T7" fmla="*/ 0 h 26"/>
                  <a:gd name="T8" fmla="*/ 0 w 1094"/>
                  <a:gd name="T9" fmla="*/ 0 h 26"/>
                  <a:gd name="T10" fmla="*/ 0 w 1094"/>
                  <a:gd name="T11" fmla="*/ 0 h 26"/>
                  <a:gd name="T12" fmla="*/ 0 w 1094"/>
                  <a:gd name="T13" fmla="*/ 0 h 26"/>
                  <a:gd name="T14" fmla="*/ 0 w 1094"/>
                  <a:gd name="T15" fmla="*/ 0 h 26"/>
                  <a:gd name="T16" fmla="*/ 0 w 1094"/>
                  <a:gd name="T17" fmla="*/ 0 h 26"/>
                  <a:gd name="T18" fmla="*/ 0 w 1094"/>
                  <a:gd name="T19" fmla="*/ 0 h 26"/>
                  <a:gd name="T20" fmla="*/ 0 w 1094"/>
                  <a:gd name="T21" fmla="*/ 0 h 26"/>
                  <a:gd name="T22" fmla="*/ 0 w 1094"/>
                  <a:gd name="T23" fmla="*/ 0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94"/>
                  <a:gd name="T37" fmla="*/ 0 h 26"/>
                  <a:gd name="T38" fmla="*/ 1094 w 1094"/>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94" h="26">
                    <a:moveTo>
                      <a:pt x="1087" y="26"/>
                    </a:moveTo>
                    <a:lnTo>
                      <a:pt x="1088" y="15"/>
                    </a:lnTo>
                    <a:lnTo>
                      <a:pt x="0" y="0"/>
                    </a:lnTo>
                    <a:lnTo>
                      <a:pt x="0" y="10"/>
                    </a:lnTo>
                    <a:lnTo>
                      <a:pt x="1088" y="26"/>
                    </a:lnTo>
                    <a:lnTo>
                      <a:pt x="1089" y="15"/>
                    </a:lnTo>
                    <a:lnTo>
                      <a:pt x="1088" y="26"/>
                    </a:lnTo>
                    <a:lnTo>
                      <a:pt x="1092" y="24"/>
                    </a:lnTo>
                    <a:lnTo>
                      <a:pt x="1094" y="20"/>
                    </a:lnTo>
                    <a:lnTo>
                      <a:pt x="1092" y="17"/>
                    </a:lnTo>
                    <a:lnTo>
                      <a:pt x="1088" y="15"/>
                    </a:lnTo>
                    <a:lnTo>
                      <a:pt x="1087" y="26"/>
                    </a:lnTo>
                    <a:close/>
                  </a:path>
                </a:pathLst>
              </a:custGeom>
              <a:solidFill>
                <a:srgbClr val="3333CC"/>
              </a:solidFill>
              <a:ln w="9525">
                <a:noFill/>
                <a:round/>
                <a:headEnd/>
                <a:tailEnd/>
              </a:ln>
            </p:spPr>
            <p:txBody>
              <a:bodyPr/>
              <a:lstStyle/>
              <a:p>
                <a:endParaRPr lang="ru-RU"/>
              </a:p>
            </p:txBody>
          </p:sp>
          <p:sp>
            <p:nvSpPr>
              <p:cNvPr id="14889" name="Freeform 62"/>
              <p:cNvSpPr>
                <a:spLocks/>
              </p:cNvSpPr>
              <p:nvPr/>
            </p:nvSpPr>
            <p:spPr bwMode="auto">
              <a:xfrm>
                <a:off x="5501" y="407"/>
                <a:ext cx="20" cy="4"/>
              </a:xfrm>
              <a:custGeom>
                <a:avLst/>
                <a:gdLst>
                  <a:gd name="T0" fmla="*/ 0 w 117"/>
                  <a:gd name="T1" fmla="*/ 0 h 24"/>
                  <a:gd name="T2" fmla="*/ 0 w 117"/>
                  <a:gd name="T3" fmla="*/ 0 h 24"/>
                  <a:gd name="T4" fmla="*/ 0 w 117"/>
                  <a:gd name="T5" fmla="*/ 0 h 24"/>
                  <a:gd name="T6" fmla="*/ 0 w 117"/>
                  <a:gd name="T7" fmla="*/ 0 h 24"/>
                  <a:gd name="T8" fmla="*/ 0 w 117"/>
                  <a:gd name="T9" fmla="*/ 0 h 24"/>
                  <a:gd name="T10" fmla="*/ 0 w 117"/>
                  <a:gd name="T11" fmla="*/ 0 h 24"/>
                  <a:gd name="T12" fmla="*/ 0 w 117"/>
                  <a:gd name="T13" fmla="*/ 0 h 24"/>
                  <a:gd name="T14" fmla="*/ 0 w 117"/>
                  <a:gd name="T15" fmla="*/ 0 h 24"/>
                  <a:gd name="T16" fmla="*/ 0 w 117"/>
                  <a:gd name="T17" fmla="*/ 0 h 24"/>
                  <a:gd name="T18" fmla="*/ 0 w 117"/>
                  <a:gd name="T19" fmla="*/ 0 h 24"/>
                  <a:gd name="T20" fmla="*/ 0 w 117"/>
                  <a:gd name="T21" fmla="*/ 0 h 24"/>
                  <a:gd name="T22" fmla="*/ 0 w 117"/>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7"/>
                  <a:gd name="T37" fmla="*/ 0 h 24"/>
                  <a:gd name="T38" fmla="*/ 117 w 117"/>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7" h="24">
                    <a:moveTo>
                      <a:pt x="5" y="10"/>
                    </a:moveTo>
                    <a:lnTo>
                      <a:pt x="4" y="10"/>
                    </a:lnTo>
                    <a:lnTo>
                      <a:pt x="115" y="24"/>
                    </a:lnTo>
                    <a:lnTo>
                      <a:pt x="117" y="13"/>
                    </a:lnTo>
                    <a:lnTo>
                      <a:pt x="6" y="0"/>
                    </a:lnTo>
                    <a:lnTo>
                      <a:pt x="5" y="0"/>
                    </a:lnTo>
                    <a:lnTo>
                      <a:pt x="6" y="0"/>
                    </a:lnTo>
                    <a:lnTo>
                      <a:pt x="2" y="1"/>
                    </a:lnTo>
                    <a:lnTo>
                      <a:pt x="0" y="4"/>
                    </a:lnTo>
                    <a:lnTo>
                      <a:pt x="0" y="8"/>
                    </a:lnTo>
                    <a:lnTo>
                      <a:pt x="4" y="10"/>
                    </a:lnTo>
                    <a:lnTo>
                      <a:pt x="5" y="10"/>
                    </a:lnTo>
                    <a:close/>
                  </a:path>
                </a:pathLst>
              </a:custGeom>
              <a:solidFill>
                <a:srgbClr val="3333CC"/>
              </a:solidFill>
              <a:ln w="9525">
                <a:noFill/>
                <a:round/>
                <a:headEnd/>
                <a:tailEnd/>
              </a:ln>
            </p:spPr>
            <p:txBody>
              <a:bodyPr/>
              <a:lstStyle/>
              <a:p>
                <a:endParaRPr lang="ru-RU"/>
              </a:p>
            </p:txBody>
          </p:sp>
          <p:sp>
            <p:nvSpPr>
              <p:cNvPr id="14890" name="Freeform 63"/>
              <p:cNvSpPr>
                <a:spLocks/>
              </p:cNvSpPr>
              <p:nvPr/>
            </p:nvSpPr>
            <p:spPr bwMode="auto">
              <a:xfrm>
                <a:off x="5338" y="406"/>
                <a:ext cx="164" cy="3"/>
              </a:xfrm>
              <a:custGeom>
                <a:avLst/>
                <a:gdLst>
                  <a:gd name="T0" fmla="*/ 0 w 982"/>
                  <a:gd name="T1" fmla="*/ 0 h 12"/>
                  <a:gd name="T2" fmla="*/ 0 w 982"/>
                  <a:gd name="T3" fmla="*/ 0 h 12"/>
                  <a:gd name="T4" fmla="*/ 0 w 982"/>
                  <a:gd name="T5" fmla="*/ 0 h 12"/>
                  <a:gd name="T6" fmla="*/ 0 w 982"/>
                  <a:gd name="T7" fmla="*/ 0 h 12"/>
                  <a:gd name="T8" fmla="*/ 0 w 982"/>
                  <a:gd name="T9" fmla="*/ 0 h 12"/>
                  <a:gd name="T10" fmla="*/ 0 w 982"/>
                  <a:gd name="T11" fmla="*/ 0 h 12"/>
                  <a:gd name="T12" fmla="*/ 0 w 982"/>
                  <a:gd name="T13" fmla="*/ 0 h 12"/>
                  <a:gd name="T14" fmla="*/ 0 w 982"/>
                  <a:gd name="T15" fmla="*/ 0 h 12"/>
                  <a:gd name="T16" fmla="*/ 0 w 982"/>
                  <a:gd name="T17" fmla="*/ 0 h 12"/>
                  <a:gd name="T18" fmla="*/ 0 w 982"/>
                  <a:gd name="T19" fmla="*/ 0 h 12"/>
                  <a:gd name="T20" fmla="*/ 0 w 982"/>
                  <a:gd name="T21" fmla="*/ 0 h 12"/>
                  <a:gd name="T22" fmla="*/ 0 w 982"/>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82"/>
                  <a:gd name="T37" fmla="*/ 0 h 12"/>
                  <a:gd name="T38" fmla="*/ 982 w 982"/>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82" h="12">
                    <a:moveTo>
                      <a:pt x="5" y="0"/>
                    </a:moveTo>
                    <a:lnTo>
                      <a:pt x="5" y="10"/>
                    </a:lnTo>
                    <a:lnTo>
                      <a:pt x="982" y="12"/>
                    </a:lnTo>
                    <a:lnTo>
                      <a:pt x="982" y="2"/>
                    </a:lnTo>
                    <a:lnTo>
                      <a:pt x="5" y="0"/>
                    </a:lnTo>
                    <a:lnTo>
                      <a:pt x="5" y="10"/>
                    </a:lnTo>
                    <a:lnTo>
                      <a:pt x="5" y="0"/>
                    </a:lnTo>
                    <a:lnTo>
                      <a:pt x="1" y="2"/>
                    </a:lnTo>
                    <a:lnTo>
                      <a:pt x="0" y="5"/>
                    </a:lnTo>
                    <a:lnTo>
                      <a:pt x="1" y="8"/>
                    </a:lnTo>
                    <a:lnTo>
                      <a:pt x="5" y="10"/>
                    </a:lnTo>
                    <a:lnTo>
                      <a:pt x="5" y="0"/>
                    </a:lnTo>
                    <a:close/>
                  </a:path>
                </a:pathLst>
              </a:custGeom>
              <a:solidFill>
                <a:srgbClr val="3333CC"/>
              </a:solidFill>
              <a:ln w="9525">
                <a:noFill/>
                <a:round/>
                <a:headEnd/>
                <a:tailEnd/>
              </a:ln>
            </p:spPr>
            <p:txBody>
              <a:bodyPr/>
              <a:lstStyle/>
              <a:p>
                <a:endParaRPr lang="ru-RU"/>
              </a:p>
            </p:txBody>
          </p:sp>
          <p:sp>
            <p:nvSpPr>
              <p:cNvPr id="14891" name="Freeform 64"/>
              <p:cNvSpPr>
                <a:spLocks/>
              </p:cNvSpPr>
              <p:nvPr/>
            </p:nvSpPr>
            <p:spPr bwMode="auto">
              <a:xfrm>
                <a:off x="4045" y="394"/>
                <a:ext cx="208" cy="5"/>
              </a:xfrm>
              <a:custGeom>
                <a:avLst/>
                <a:gdLst>
                  <a:gd name="T0" fmla="*/ 0 w 1246"/>
                  <a:gd name="T1" fmla="*/ 0 h 24"/>
                  <a:gd name="T2" fmla="*/ 0 w 1246"/>
                  <a:gd name="T3" fmla="*/ 0 h 24"/>
                  <a:gd name="T4" fmla="*/ 0 w 1246"/>
                  <a:gd name="T5" fmla="*/ 0 h 24"/>
                  <a:gd name="T6" fmla="*/ 0 w 1246"/>
                  <a:gd name="T7" fmla="*/ 0 h 24"/>
                  <a:gd name="T8" fmla="*/ 0 w 1246"/>
                  <a:gd name="T9" fmla="*/ 0 h 24"/>
                  <a:gd name="T10" fmla="*/ 0 w 1246"/>
                  <a:gd name="T11" fmla="*/ 0 h 24"/>
                  <a:gd name="T12" fmla="*/ 0 w 1246"/>
                  <a:gd name="T13" fmla="*/ 0 h 24"/>
                  <a:gd name="T14" fmla="*/ 0 w 1246"/>
                  <a:gd name="T15" fmla="*/ 0 h 24"/>
                  <a:gd name="T16" fmla="*/ 0 w 1246"/>
                  <a:gd name="T17" fmla="*/ 0 h 24"/>
                  <a:gd name="T18" fmla="*/ 0 w 1246"/>
                  <a:gd name="T19" fmla="*/ 0 h 24"/>
                  <a:gd name="T20" fmla="*/ 0 w 1246"/>
                  <a:gd name="T21" fmla="*/ 0 h 24"/>
                  <a:gd name="T22" fmla="*/ 0 w 124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6"/>
                  <a:gd name="T37" fmla="*/ 0 h 24"/>
                  <a:gd name="T38" fmla="*/ 1246 w 124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6" h="24">
                    <a:moveTo>
                      <a:pt x="1241" y="24"/>
                    </a:moveTo>
                    <a:lnTo>
                      <a:pt x="1241" y="14"/>
                    </a:lnTo>
                    <a:lnTo>
                      <a:pt x="0" y="0"/>
                    </a:lnTo>
                    <a:lnTo>
                      <a:pt x="0" y="10"/>
                    </a:lnTo>
                    <a:lnTo>
                      <a:pt x="1241" y="24"/>
                    </a:lnTo>
                    <a:lnTo>
                      <a:pt x="1241" y="14"/>
                    </a:lnTo>
                    <a:lnTo>
                      <a:pt x="1241" y="24"/>
                    </a:lnTo>
                    <a:lnTo>
                      <a:pt x="1244" y="22"/>
                    </a:lnTo>
                    <a:lnTo>
                      <a:pt x="1246" y="19"/>
                    </a:lnTo>
                    <a:lnTo>
                      <a:pt x="1244" y="16"/>
                    </a:lnTo>
                    <a:lnTo>
                      <a:pt x="1241" y="14"/>
                    </a:lnTo>
                    <a:lnTo>
                      <a:pt x="1241" y="24"/>
                    </a:lnTo>
                    <a:close/>
                  </a:path>
                </a:pathLst>
              </a:custGeom>
              <a:solidFill>
                <a:srgbClr val="3333CC"/>
              </a:solidFill>
              <a:ln w="9525">
                <a:noFill/>
                <a:round/>
                <a:headEnd/>
                <a:tailEnd/>
              </a:ln>
            </p:spPr>
            <p:txBody>
              <a:bodyPr/>
              <a:lstStyle/>
              <a:p>
                <a:endParaRPr lang="ru-RU"/>
              </a:p>
            </p:txBody>
          </p:sp>
          <p:sp>
            <p:nvSpPr>
              <p:cNvPr id="14892" name="Freeform 65"/>
              <p:cNvSpPr>
                <a:spLocks/>
              </p:cNvSpPr>
              <p:nvPr/>
            </p:nvSpPr>
            <p:spPr bwMode="auto">
              <a:xfrm>
                <a:off x="4051" y="387"/>
                <a:ext cx="201" cy="12"/>
              </a:xfrm>
              <a:custGeom>
                <a:avLst/>
                <a:gdLst>
                  <a:gd name="T0" fmla="*/ 0 w 1209"/>
                  <a:gd name="T1" fmla="*/ 0 h 60"/>
                  <a:gd name="T2" fmla="*/ 0 w 1209"/>
                  <a:gd name="T3" fmla="*/ 0 h 60"/>
                  <a:gd name="T4" fmla="*/ 0 w 1209"/>
                  <a:gd name="T5" fmla="*/ 0 h 60"/>
                  <a:gd name="T6" fmla="*/ 0 w 1209"/>
                  <a:gd name="T7" fmla="*/ 0 h 60"/>
                  <a:gd name="T8" fmla="*/ 0 w 1209"/>
                  <a:gd name="T9" fmla="*/ 0 h 60"/>
                  <a:gd name="T10" fmla="*/ 0 w 1209"/>
                  <a:gd name="T11" fmla="*/ 0 h 60"/>
                  <a:gd name="T12" fmla="*/ 0 w 1209"/>
                  <a:gd name="T13" fmla="*/ 0 h 60"/>
                  <a:gd name="T14" fmla="*/ 0 w 1209"/>
                  <a:gd name="T15" fmla="*/ 0 h 60"/>
                  <a:gd name="T16" fmla="*/ 0 w 1209"/>
                  <a:gd name="T17" fmla="*/ 0 h 60"/>
                  <a:gd name="T18" fmla="*/ 0 w 1209"/>
                  <a:gd name="T19" fmla="*/ 0 h 60"/>
                  <a:gd name="T20" fmla="*/ 0 w 1209"/>
                  <a:gd name="T21" fmla="*/ 0 h 60"/>
                  <a:gd name="T22" fmla="*/ 0 w 1209"/>
                  <a:gd name="T23" fmla="*/ 0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09"/>
                  <a:gd name="T37" fmla="*/ 0 h 60"/>
                  <a:gd name="T38" fmla="*/ 1209 w 1209"/>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09" h="60">
                    <a:moveTo>
                      <a:pt x="9" y="8"/>
                    </a:moveTo>
                    <a:lnTo>
                      <a:pt x="5" y="10"/>
                    </a:lnTo>
                    <a:lnTo>
                      <a:pt x="1209" y="60"/>
                    </a:lnTo>
                    <a:lnTo>
                      <a:pt x="1209" y="50"/>
                    </a:lnTo>
                    <a:lnTo>
                      <a:pt x="5" y="0"/>
                    </a:lnTo>
                    <a:lnTo>
                      <a:pt x="2" y="2"/>
                    </a:lnTo>
                    <a:lnTo>
                      <a:pt x="5" y="0"/>
                    </a:lnTo>
                    <a:lnTo>
                      <a:pt x="2" y="2"/>
                    </a:lnTo>
                    <a:lnTo>
                      <a:pt x="0" y="5"/>
                    </a:lnTo>
                    <a:lnTo>
                      <a:pt x="2" y="8"/>
                    </a:lnTo>
                    <a:lnTo>
                      <a:pt x="5" y="10"/>
                    </a:lnTo>
                    <a:lnTo>
                      <a:pt x="9" y="8"/>
                    </a:lnTo>
                    <a:close/>
                  </a:path>
                </a:pathLst>
              </a:custGeom>
              <a:solidFill>
                <a:srgbClr val="3333CC"/>
              </a:solidFill>
              <a:ln w="9525">
                <a:noFill/>
                <a:round/>
                <a:headEnd/>
                <a:tailEnd/>
              </a:ln>
            </p:spPr>
            <p:txBody>
              <a:bodyPr/>
              <a:lstStyle/>
              <a:p>
                <a:endParaRPr lang="ru-RU"/>
              </a:p>
            </p:txBody>
          </p:sp>
          <p:sp>
            <p:nvSpPr>
              <p:cNvPr id="14893" name="Freeform 66"/>
              <p:cNvSpPr>
                <a:spLocks/>
              </p:cNvSpPr>
              <p:nvPr/>
            </p:nvSpPr>
            <p:spPr bwMode="auto">
              <a:xfrm>
                <a:off x="4045" y="387"/>
                <a:ext cx="7" cy="9"/>
              </a:xfrm>
              <a:custGeom>
                <a:avLst/>
                <a:gdLst>
                  <a:gd name="T0" fmla="*/ 0 w 45"/>
                  <a:gd name="T1" fmla="*/ 0 h 44"/>
                  <a:gd name="T2" fmla="*/ 0 w 45"/>
                  <a:gd name="T3" fmla="*/ 0 h 44"/>
                  <a:gd name="T4" fmla="*/ 0 w 45"/>
                  <a:gd name="T5" fmla="*/ 0 h 44"/>
                  <a:gd name="T6" fmla="*/ 0 w 45"/>
                  <a:gd name="T7" fmla="*/ 0 h 44"/>
                  <a:gd name="T8" fmla="*/ 0 w 45"/>
                  <a:gd name="T9" fmla="*/ 0 h 44"/>
                  <a:gd name="T10" fmla="*/ 0 w 45"/>
                  <a:gd name="T11" fmla="*/ 0 h 44"/>
                  <a:gd name="T12" fmla="*/ 0 w 45"/>
                  <a:gd name="T13" fmla="*/ 0 h 44"/>
                  <a:gd name="T14" fmla="*/ 0 w 45"/>
                  <a:gd name="T15" fmla="*/ 0 h 44"/>
                  <a:gd name="T16" fmla="*/ 0 w 45"/>
                  <a:gd name="T17" fmla="*/ 0 h 44"/>
                  <a:gd name="T18" fmla="*/ 0 w 45"/>
                  <a:gd name="T19" fmla="*/ 0 h 44"/>
                  <a:gd name="T20" fmla="*/ 0 w 45"/>
                  <a:gd name="T21" fmla="*/ 0 h 44"/>
                  <a:gd name="T22" fmla="*/ 0 w 45"/>
                  <a:gd name="T23" fmla="*/ 0 h 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
                  <a:gd name="T37" fmla="*/ 0 h 44"/>
                  <a:gd name="T38" fmla="*/ 45 w 45"/>
                  <a:gd name="T39" fmla="*/ 44 h 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 h="44">
                    <a:moveTo>
                      <a:pt x="4" y="34"/>
                    </a:moveTo>
                    <a:lnTo>
                      <a:pt x="8" y="42"/>
                    </a:lnTo>
                    <a:lnTo>
                      <a:pt x="45" y="6"/>
                    </a:lnTo>
                    <a:lnTo>
                      <a:pt x="38" y="0"/>
                    </a:lnTo>
                    <a:lnTo>
                      <a:pt x="1" y="36"/>
                    </a:lnTo>
                    <a:lnTo>
                      <a:pt x="4" y="44"/>
                    </a:lnTo>
                    <a:lnTo>
                      <a:pt x="1" y="36"/>
                    </a:lnTo>
                    <a:lnTo>
                      <a:pt x="0" y="39"/>
                    </a:lnTo>
                    <a:lnTo>
                      <a:pt x="1" y="42"/>
                    </a:lnTo>
                    <a:lnTo>
                      <a:pt x="4" y="43"/>
                    </a:lnTo>
                    <a:lnTo>
                      <a:pt x="8" y="42"/>
                    </a:lnTo>
                    <a:lnTo>
                      <a:pt x="4" y="34"/>
                    </a:lnTo>
                    <a:close/>
                  </a:path>
                </a:pathLst>
              </a:custGeom>
              <a:solidFill>
                <a:srgbClr val="3333CC"/>
              </a:solidFill>
              <a:ln w="9525">
                <a:noFill/>
                <a:round/>
                <a:headEnd/>
                <a:tailEnd/>
              </a:ln>
            </p:spPr>
            <p:txBody>
              <a:bodyPr/>
              <a:lstStyle/>
              <a:p>
                <a:endParaRPr lang="ru-RU"/>
              </a:p>
            </p:txBody>
          </p:sp>
          <p:sp>
            <p:nvSpPr>
              <p:cNvPr id="14894" name="Freeform 67"/>
              <p:cNvSpPr>
                <a:spLocks noEditPoints="1"/>
              </p:cNvSpPr>
              <p:nvPr/>
            </p:nvSpPr>
            <p:spPr bwMode="auto">
              <a:xfrm>
                <a:off x="4013" y="446"/>
                <a:ext cx="1518" cy="90"/>
              </a:xfrm>
              <a:custGeom>
                <a:avLst/>
                <a:gdLst>
                  <a:gd name="T0" fmla="*/ 0 w 9112"/>
                  <a:gd name="T1" fmla="*/ 0 h 450"/>
                  <a:gd name="T2" fmla="*/ 0 w 9112"/>
                  <a:gd name="T3" fmla="*/ 0 h 450"/>
                  <a:gd name="T4" fmla="*/ 0 w 9112"/>
                  <a:gd name="T5" fmla="*/ 0 h 450"/>
                  <a:gd name="T6" fmla="*/ 0 w 9112"/>
                  <a:gd name="T7" fmla="*/ 0 h 450"/>
                  <a:gd name="T8" fmla="*/ 0 w 9112"/>
                  <a:gd name="T9" fmla="*/ 0 h 450"/>
                  <a:gd name="T10" fmla="*/ 0 w 9112"/>
                  <a:gd name="T11" fmla="*/ 0 h 450"/>
                  <a:gd name="T12" fmla="*/ 0 w 9112"/>
                  <a:gd name="T13" fmla="*/ 0 h 450"/>
                  <a:gd name="T14" fmla="*/ 0 w 9112"/>
                  <a:gd name="T15" fmla="*/ 0 h 450"/>
                  <a:gd name="T16" fmla="*/ 0 w 9112"/>
                  <a:gd name="T17" fmla="*/ 0 h 450"/>
                  <a:gd name="T18" fmla="*/ 0 w 9112"/>
                  <a:gd name="T19" fmla="*/ 0 h 450"/>
                  <a:gd name="T20" fmla="*/ 0 w 9112"/>
                  <a:gd name="T21" fmla="*/ 0 h 450"/>
                  <a:gd name="T22" fmla="*/ 0 w 9112"/>
                  <a:gd name="T23" fmla="*/ 0 h 450"/>
                  <a:gd name="T24" fmla="*/ 0 w 9112"/>
                  <a:gd name="T25" fmla="*/ 0 h 450"/>
                  <a:gd name="T26" fmla="*/ 0 w 9112"/>
                  <a:gd name="T27" fmla="*/ 0 h 450"/>
                  <a:gd name="T28" fmla="*/ 0 w 9112"/>
                  <a:gd name="T29" fmla="*/ 0 h 450"/>
                  <a:gd name="T30" fmla="*/ 0 w 9112"/>
                  <a:gd name="T31" fmla="*/ 0 h 450"/>
                  <a:gd name="T32" fmla="*/ 0 w 9112"/>
                  <a:gd name="T33" fmla="*/ 0 h 450"/>
                  <a:gd name="T34" fmla="*/ 0 w 9112"/>
                  <a:gd name="T35" fmla="*/ 0 h 450"/>
                  <a:gd name="T36" fmla="*/ 0 w 9112"/>
                  <a:gd name="T37" fmla="*/ 0 h 450"/>
                  <a:gd name="T38" fmla="*/ 0 w 9112"/>
                  <a:gd name="T39" fmla="*/ 0 h 450"/>
                  <a:gd name="T40" fmla="*/ 0 w 9112"/>
                  <a:gd name="T41" fmla="*/ 0 h 450"/>
                  <a:gd name="T42" fmla="*/ 0 w 9112"/>
                  <a:gd name="T43" fmla="*/ 0 h 450"/>
                  <a:gd name="T44" fmla="*/ 0 w 9112"/>
                  <a:gd name="T45" fmla="*/ 0 h 450"/>
                  <a:gd name="T46" fmla="*/ 0 w 9112"/>
                  <a:gd name="T47" fmla="*/ 0 h 450"/>
                  <a:gd name="T48" fmla="*/ 0 w 9112"/>
                  <a:gd name="T49" fmla="*/ 0 h 450"/>
                  <a:gd name="T50" fmla="*/ 0 w 9112"/>
                  <a:gd name="T51" fmla="*/ 0 h 450"/>
                  <a:gd name="T52" fmla="*/ 0 w 9112"/>
                  <a:gd name="T53" fmla="*/ 0 h 450"/>
                  <a:gd name="T54" fmla="*/ 0 w 9112"/>
                  <a:gd name="T55" fmla="*/ 0 h 450"/>
                  <a:gd name="T56" fmla="*/ 0 w 9112"/>
                  <a:gd name="T57" fmla="*/ 0 h 450"/>
                  <a:gd name="T58" fmla="*/ 0 w 9112"/>
                  <a:gd name="T59" fmla="*/ 0 h 450"/>
                  <a:gd name="T60" fmla="*/ 0 w 9112"/>
                  <a:gd name="T61" fmla="*/ 0 h 450"/>
                  <a:gd name="T62" fmla="*/ 0 w 9112"/>
                  <a:gd name="T63" fmla="*/ 0 h 450"/>
                  <a:gd name="T64" fmla="*/ 0 w 9112"/>
                  <a:gd name="T65" fmla="*/ 0 h 450"/>
                  <a:gd name="T66" fmla="*/ 0 w 9112"/>
                  <a:gd name="T67" fmla="*/ 0 h 450"/>
                  <a:gd name="T68" fmla="*/ 0 w 9112"/>
                  <a:gd name="T69" fmla="*/ 0 h 450"/>
                  <a:gd name="T70" fmla="*/ 0 w 9112"/>
                  <a:gd name="T71" fmla="*/ 0 h 450"/>
                  <a:gd name="T72" fmla="*/ 0 w 9112"/>
                  <a:gd name="T73" fmla="*/ 0 h 450"/>
                  <a:gd name="T74" fmla="*/ 0 w 9112"/>
                  <a:gd name="T75" fmla="*/ 0 h 450"/>
                  <a:gd name="T76" fmla="*/ 0 w 9112"/>
                  <a:gd name="T77" fmla="*/ 0 h 450"/>
                  <a:gd name="T78" fmla="*/ 0 w 9112"/>
                  <a:gd name="T79" fmla="*/ 0 h 450"/>
                  <a:gd name="T80" fmla="*/ 0 w 9112"/>
                  <a:gd name="T81" fmla="*/ 0 h 450"/>
                  <a:gd name="T82" fmla="*/ 0 w 9112"/>
                  <a:gd name="T83" fmla="*/ 0 h 450"/>
                  <a:gd name="T84" fmla="*/ 0 w 9112"/>
                  <a:gd name="T85" fmla="*/ 0 h 450"/>
                  <a:gd name="T86" fmla="*/ 0 w 9112"/>
                  <a:gd name="T87" fmla="*/ 0 h 450"/>
                  <a:gd name="T88" fmla="*/ 0 w 9112"/>
                  <a:gd name="T89" fmla="*/ 0 h 450"/>
                  <a:gd name="T90" fmla="*/ 0 w 9112"/>
                  <a:gd name="T91" fmla="*/ 0 h 450"/>
                  <a:gd name="T92" fmla="*/ 0 w 9112"/>
                  <a:gd name="T93" fmla="*/ 0 h 450"/>
                  <a:gd name="T94" fmla="*/ 0 w 9112"/>
                  <a:gd name="T95" fmla="*/ 0 h 450"/>
                  <a:gd name="T96" fmla="*/ 0 w 9112"/>
                  <a:gd name="T97" fmla="*/ 0 h 450"/>
                  <a:gd name="T98" fmla="*/ 0 w 9112"/>
                  <a:gd name="T99" fmla="*/ 0 h 450"/>
                  <a:gd name="T100" fmla="*/ 0 w 9112"/>
                  <a:gd name="T101" fmla="*/ 0 h 450"/>
                  <a:gd name="T102" fmla="*/ 0 w 9112"/>
                  <a:gd name="T103" fmla="*/ 0 h 450"/>
                  <a:gd name="T104" fmla="*/ 0 w 9112"/>
                  <a:gd name="T105" fmla="*/ 0 h 450"/>
                  <a:gd name="T106" fmla="*/ 0 w 9112"/>
                  <a:gd name="T107" fmla="*/ 0 h 450"/>
                  <a:gd name="T108" fmla="*/ 0 w 9112"/>
                  <a:gd name="T109" fmla="*/ 0 h 450"/>
                  <a:gd name="T110" fmla="*/ 0 w 9112"/>
                  <a:gd name="T111" fmla="*/ 0 h 450"/>
                  <a:gd name="T112" fmla="*/ 0 w 9112"/>
                  <a:gd name="T113" fmla="*/ 0 h 4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112"/>
                  <a:gd name="T172" fmla="*/ 0 h 450"/>
                  <a:gd name="T173" fmla="*/ 9112 w 9112"/>
                  <a:gd name="T174" fmla="*/ 450 h 45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112" h="450">
                    <a:moveTo>
                      <a:pt x="0" y="0"/>
                    </a:moveTo>
                    <a:lnTo>
                      <a:pt x="1253" y="31"/>
                    </a:lnTo>
                    <a:lnTo>
                      <a:pt x="1248" y="46"/>
                    </a:lnTo>
                    <a:lnTo>
                      <a:pt x="1244" y="61"/>
                    </a:lnTo>
                    <a:lnTo>
                      <a:pt x="1239" y="77"/>
                    </a:lnTo>
                    <a:lnTo>
                      <a:pt x="1234" y="92"/>
                    </a:lnTo>
                    <a:lnTo>
                      <a:pt x="1231" y="108"/>
                    </a:lnTo>
                    <a:lnTo>
                      <a:pt x="1226" y="123"/>
                    </a:lnTo>
                    <a:lnTo>
                      <a:pt x="1222" y="139"/>
                    </a:lnTo>
                    <a:lnTo>
                      <a:pt x="1219" y="154"/>
                    </a:lnTo>
                    <a:lnTo>
                      <a:pt x="1215" y="170"/>
                    </a:lnTo>
                    <a:lnTo>
                      <a:pt x="1213" y="186"/>
                    </a:lnTo>
                    <a:lnTo>
                      <a:pt x="1209" y="202"/>
                    </a:lnTo>
                    <a:lnTo>
                      <a:pt x="1206" y="217"/>
                    </a:lnTo>
                    <a:lnTo>
                      <a:pt x="1203" y="233"/>
                    </a:lnTo>
                    <a:lnTo>
                      <a:pt x="1201" y="249"/>
                    </a:lnTo>
                    <a:lnTo>
                      <a:pt x="1199" y="264"/>
                    </a:lnTo>
                    <a:lnTo>
                      <a:pt x="1196" y="281"/>
                    </a:lnTo>
                    <a:lnTo>
                      <a:pt x="336" y="224"/>
                    </a:lnTo>
                    <a:lnTo>
                      <a:pt x="332" y="210"/>
                    </a:lnTo>
                    <a:lnTo>
                      <a:pt x="322" y="199"/>
                    </a:lnTo>
                    <a:lnTo>
                      <a:pt x="308" y="189"/>
                    </a:lnTo>
                    <a:lnTo>
                      <a:pt x="289" y="181"/>
                    </a:lnTo>
                    <a:lnTo>
                      <a:pt x="267" y="173"/>
                    </a:lnTo>
                    <a:lnTo>
                      <a:pt x="243" y="166"/>
                    </a:lnTo>
                    <a:lnTo>
                      <a:pt x="215" y="159"/>
                    </a:lnTo>
                    <a:lnTo>
                      <a:pt x="188" y="151"/>
                    </a:lnTo>
                    <a:lnTo>
                      <a:pt x="158" y="142"/>
                    </a:lnTo>
                    <a:lnTo>
                      <a:pt x="130" y="132"/>
                    </a:lnTo>
                    <a:lnTo>
                      <a:pt x="103" y="118"/>
                    </a:lnTo>
                    <a:lnTo>
                      <a:pt x="76" y="102"/>
                    </a:lnTo>
                    <a:lnTo>
                      <a:pt x="52" y="83"/>
                    </a:lnTo>
                    <a:lnTo>
                      <a:pt x="31" y="60"/>
                    </a:lnTo>
                    <a:lnTo>
                      <a:pt x="13" y="33"/>
                    </a:lnTo>
                    <a:lnTo>
                      <a:pt x="0" y="0"/>
                    </a:lnTo>
                    <a:close/>
                    <a:moveTo>
                      <a:pt x="2711" y="51"/>
                    </a:moveTo>
                    <a:lnTo>
                      <a:pt x="6599" y="100"/>
                    </a:lnTo>
                    <a:lnTo>
                      <a:pt x="6588" y="120"/>
                    </a:lnTo>
                    <a:lnTo>
                      <a:pt x="6577" y="142"/>
                    </a:lnTo>
                    <a:lnTo>
                      <a:pt x="6568" y="163"/>
                    </a:lnTo>
                    <a:lnTo>
                      <a:pt x="6558" y="185"/>
                    </a:lnTo>
                    <a:lnTo>
                      <a:pt x="6550" y="206"/>
                    </a:lnTo>
                    <a:lnTo>
                      <a:pt x="6542" y="228"/>
                    </a:lnTo>
                    <a:lnTo>
                      <a:pt x="6534" y="250"/>
                    </a:lnTo>
                    <a:lnTo>
                      <a:pt x="6526" y="271"/>
                    </a:lnTo>
                    <a:lnTo>
                      <a:pt x="6518" y="294"/>
                    </a:lnTo>
                    <a:lnTo>
                      <a:pt x="6511" y="316"/>
                    </a:lnTo>
                    <a:lnTo>
                      <a:pt x="6505" y="339"/>
                    </a:lnTo>
                    <a:lnTo>
                      <a:pt x="6498" y="361"/>
                    </a:lnTo>
                    <a:lnTo>
                      <a:pt x="6492" y="384"/>
                    </a:lnTo>
                    <a:lnTo>
                      <a:pt x="6486" y="405"/>
                    </a:lnTo>
                    <a:lnTo>
                      <a:pt x="6480" y="427"/>
                    </a:lnTo>
                    <a:lnTo>
                      <a:pt x="6474" y="450"/>
                    </a:lnTo>
                    <a:lnTo>
                      <a:pt x="2779" y="449"/>
                    </a:lnTo>
                    <a:lnTo>
                      <a:pt x="2779" y="421"/>
                    </a:lnTo>
                    <a:lnTo>
                      <a:pt x="2777" y="395"/>
                    </a:lnTo>
                    <a:lnTo>
                      <a:pt x="2777" y="368"/>
                    </a:lnTo>
                    <a:lnTo>
                      <a:pt x="2775" y="343"/>
                    </a:lnTo>
                    <a:lnTo>
                      <a:pt x="2773" y="316"/>
                    </a:lnTo>
                    <a:lnTo>
                      <a:pt x="2770" y="291"/>
                    </a:lnTo>
                    <a:lnTo>
                      <a:pt x="2767" y="266"/>
                    </a:lnTo>
                    <a:lnTo>
                      <a:pt x="2763" y="241"/>
                    </a:lnTo>
                    <a:lnTo>
                      <a:pt x="2758" y="216"/>
                    </a:lnTo>
                    <a:lnTo>
                      <a:pt x="2754" y="192"/>
                    </a:lnTo>
                    <a:lnTo>
                      <a:pt x="2748" y="168"/>
                    </a:lnTo>
                    <a:lnTo>
                      <a:pt x="2742" y="144"/>
                    </a:lnTo>
                    <a:lnTo>
                      <a:pt x="2735" y="120"/>
                    </a:lnTo>
                    <a:lnTo>
                      <a:pt x="2728" y="97"/>
                    </a:lnTo>
                    <a:lnTo>
                      <a:pt x="2719" y="74"/>
                    </a:lnTo>
                    <a:lnTo>
                      <a:pt x="2711" y="51"/>
                    </a:lnTo>
                    <a:close/>
                    <a:moveTo>
                      <a:pt x="8118" y="119"/>
                    </a:moveTo>
                    <a:lnTo>
                      <a:pt x="9112" y="93"/>
                    </a:lnTo>
                    <a:lnTo>
                      <a:pt x="9083" y="103"/>
                    </a:lnTo>
                    <a:lnTo>
                      <a:pt x="9058" y="111"/>
                    </a:lnTo>
                    <a:lnTo>
                      <a:pt x="9036" y="118"/>
                    </a:lnTo>
                    <a:lnTo>
                      <a:pt x="9019" y="125"/>
                    </a:lnTo>
                    <a:lnTo>
                      <a:pt x="9003" y="134"/>
                    </a:lnTo>
                    <a:lnTo>
                      <a:pt x="8991" y="143"/>
                    </a:lnTo>
                    <a:lnTo>
                      <a:pt x="8980" y="155"/>
                    </a:lnTo>
                    <a:lnTo>
                      <a:pt x="8970" y="169"/>
                    </a:lnTo>
                    <a:lnTo>
                      <a:pt x="8964" y="183"/>
                    </a:lnTo>
                    <a:lnTo>
                      <a:pt x="8962" y="199"/>
                    </a:lnTo>
                    <a:lnTo>
                      <a:pt x="8963" y="215"/>
                    </a:lnTo>
                    <a:lnTo>
                      <a:pt x="8965" y="233"/>
                    </a:lnTo>
                    <a:lnTo>
                      <a:pt x="8969" y="251"/>
                    </a:lnTo>
                    <a:lnTo>
                      <a:pt x="8974" y="269"/>
                    </a:lnTo>
                    <a:lnTo>
                      <a:pt x="8976" y="288"/>
                    </a:lnTo>
                    <a:lnTo>
                      <a:pt x="8978" y="305"/>
                    </a:lnTo>
                    <a:lnTo>
                      <a:pt x="8981" y="324"/>
                    </a:lnTo>
                    <a:lnTo>
                      <a:pt x="8977" y="341"/>
                    </a:lnTo>
                    <a:lnTo>
                      <a:pt x="8970" y="356"/>
                    </a:lnTo>
                    <a:lnTo>
                      <a:pt x="8958" y="368"/>
                    </a:lnTo>
                    <a:lnTo>
                      <a:pt x="8943" y="380"/>
                    </a:lnTo>
                    <a:lnTo>
                      <a:pt x="8924" y="388"/>
                    </a:lnTo>
                    <a:lnTo>
                      <a:pt x="8904" y="393"/>
                    </a:lnTo>
                    <a:lnTo>
                      <a:pt x="8881" y="396"/>
                    </a:lnTo>
                    <a:lnTo>
                      <a:pt x="8162" y="415"/>
                    </a:lnTo>
                    <a:lnTo>
                      <a:pt x="8162" y="398"/>
                    </a:lnTo>
                    <a:lnTo>
                      <a:pt x="8162" y="380"/>
                    </a:lnTo>
                    <a:lnTo>
                      <a:pt x="8162" y="361"/>
                    </a:lnTo>
                    <a:lnTo>
                      <a:pt x="8161" y="343"/>
                    </a:lnTo>
                    <a:lnTo>
                      <a:pt x="8160" y="324"/>
                    </a:lnTo>
                    <a:lnTo>
                      <a:pt x="8158" y="306"/>
                    </a:lnTo>
                    <a:lnTo>
                      <a:pt x="8156" y="287"/>
                    </a:lnTo>
                    <a:lnTo>
                      <a:pt x="8154" y="268"/>
                    </a:lnTo>
                    <a:lnTo>
                      <a:pt x="8150" y="249"/>
                    </a:lnTo>
                    <a:lnTo>
                      <a:pt x="8148" y="231"/>
                    </a:lnTo>
                    <a:lnTo>
                      <a:pt x="8143" y="211"/>
                    </a:lnTo>
                    <a:lnTo>
                      <a:pt x="8139" y="193"/>
                    </a:lnTo>
                    <a:lnTo>
                      <a:pt x="8135" y="173"/>
                    </a:lnTo>
                    <a:lnTo>
                      <a:pt x="8130" y="155"/>
                    </a:lnTo>
                    <a:lnTo>
                      <a:pt x="8124" y="138"/>
                    </a:lnTo>
                    <a:lnTo>
                      <a:pt x="8118" y="119"/>
                    </a:lnTo>
                    <a:close/>
                  </a:path>
                </a:pathLst>
              </a:custGeom>
              <a:solidFill>
                <a:srgbClr val="E8E8E8"/>
              </a:solidFill>
              <a:ln w="9525">
                <a:noFill/>
                <a:round/>
                <a:headEnd/>
                <a:tailEnd/>
              </a:ln>
            </p:spPr>
            <p:txBody>
              <a:bodyPr/>
              <a:lstStyle/>
              <a:p>
                <a:endParaRPr lang="ru-RU"/>
              </a:p>
            </p:txBody>
          </p:sp>
          <p:sp>
            <p:nvSpPr>
              <p:cNvPr id="14895" name="Freeform 68"/>
              <p:cNvSpPr>
                <a:spLocks/>
              </p:cNvSpPr>
              <p:nvPr/>
            </p:nvSpPr>
            <p:spPr bwMode="auto">
              <a:xfrm>
                <a:off x="4013" y="445"/>
                <a:ext cx="210" cy="8"/>
              </a:xfrm>
              <a:custGeom>
                <a:avLst/>
                <a:gdLst>
                  <a:gd name="T0" fmla="*/ 0 w 1259"/>
                  <a:gd name="T1" fmla="*/ 0 h 41"/>
                  <a:gd name="T2" fmla="*/ 0 w 1259"/>
                  <a:gd name="T3" fmla="*/ 0 h 41"/>
                  <a:gd name="T4" fmla="*/ 0 w 1259"/>
                  <a:gd name="T5" fmla="*/ 0 h 41"/>
                  <a:gd name="T6" fmla="*/ 0 w 1259"/>
                  <a:gd name="T7" fmla="*/ 0 h 41"/>
                  <a:gd name="T8" fmla="*/ 0 w 1259"/>
                  <a:gd name="T9" fmla="*/ 0 h 41"/>
                  <a:gd name="T10" fmla="*/ 0 w 1259"/>
                  <a:gd name="T11" fmla="*/ 0 h 41"/>
                  <a:gd name="T12" fmla="*/ 0 w 1259"/>
                  <a:gd name="T13" fmla="*/ 0 h 41"/>
                  <a:gd name="T14" fmla="*/ 0 w 1259"/>
                  <a:gd name="T15" fmla="*/ 0 h 41"/>
                  <a:gd name="T16" fmla="*/ 0 w 1259"/>
                  <a:gd name="T17" fmla="*/ 0 h 41"/>
                  <a:gd name="T18" fmla="*/ 0 w 1259"/>
                  <a:gd name="T19" fmla="*/ 0 h 41"/>
                  <a:gd name="T20" fmla="*/ 0 w 1259"/>
                  <a:gd name="T21" fmla="*/ 0 h 41"/>
                  <a:gd name="T22" fmla="*/ 0 w 1259"/>
                  <a:gd name="T23" fmla="*/ 0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59"/>
                  <a:gd name="T37" fmla="*/ 0 h 41"/>
                  <a:gd name="T38" fmla="*/ 1259 w 1259"/>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59" h="41">
                    <a:moveTo>
                      <a:pt x="1258" y="37"/>
                    </a:moveTo>
                    <a:lnTo>
                      <a:pt x="1253" y="30"/>
                    </a:lnTo>
                    <a:lnTo>
                      <a:pt x="0" y="0"/>
                    </a:lnTo>
                    <a:lnTo>
                      <a:pt x="0" y="10"/>
                    </a:lnTo>
                    <a:lnTo>
                      <a:pt x="1253" y="41"/>
                    </a:lnTo>
                    <a:lnTo>
                      <a:pt x="1248" y="35"/>
                    </a:lnTo>
                    <a:lnTo>
                      <a:pt x="1253" y="41"/>
                    </a:lnTo>
                    <a:lnTo>
                      <a:pt x="1257" y="39"/>
                    </a:lnTo>
                    <a:lnTo>
                      <a:pt x="1259" y="36"/>
                    </a:lnTo>
                    <a:lnTo>
                      <a:pt x="1257" y="33"/>
                    </a:lnTo>
                    <a:lnTo>
                      <a:pt x="1253" y="30"/>
                    </a:lnTo>
                    <a:lnTo>
                      <a:pt x="1258" y="37"/>
                    </a:lnTo>
                    <a:close/>
                  </a:path>
                </a:pathLst>
              </a:custGeom>
              <a:solidFill>
                <a:srgbClr val="000000"/>
              </a:solidFill>
              <a:ln w="9525">
                <a:noFill/>
                <a:round/>
                <a:headEnd/>
                <a:tailEnd/>
              </a:ln>
            </p:spPr>
            <p:txBody>
              <a:bodyPr/>
              <a:lstStyle/>
              <a:p>
                <a:endParaRPr lang="ru-RU"/>
              </a:p>
            </p:txBody>
          </p:sp>
          <p:sp>
            <p:nvSpPr>
              <p:cNvPr id="14896" name="Freeform 69"/>
              <p:cNvSpPr>
                <a:spLocks/>
              </p:cNvSpPr>
              <p:nvPr/>
            </p:nvSpPr>
            <p:spPr bwMode="auto">
              <a:xfrm>
                <a:off x="4211" y="452"/>
                <a:ext cx="11" cy="51"/>
              </a:xfrm>
              <a:custGeom>
                <a:avLst/>
                <a:gdLst>
                  <a:gd name="T0" fmla="*/ 0 w 68"/>
                  <a:gd name="T1" fmla="*/ 0 h 256"/>
                  <a:gd name="T2" fmla="*/ 0 w 68"/>
                  <a:gd name="T3" fmla="*/ 0 h 256"/>
                  <a:gd name="T4" fmla="*/ 0 w 68"/>
                  <a:gd name="T5" fmla="*/ 0 h 256"/>
                  <a:gd name="T6" fmla="*/ 0 w 68"/>
                  <a:gd name="T7" fmla="*/ 0 h 256"/>
                  <a:gd name="T8" fmla="*/ 0 w 68"/>
                  <a:gd name="T9" fmla="*/ 0 h 256"/>
                  <a:gd name="T10" fmla="*/ 0 w 68"/>
                  <a:gd name="T11" fmla="*/ 0 h 256"/>
                  <a:gd name="T12" fmla="*/ 0 w 68"/>
                  <a:gd name="T13" fmla="*/ 0 h 256"/>
                  <a:gd name="T14" fmla="*/ 0 w 68"/>
                  <a:gd name="T15" fmla="*/ 0 h 256"/>
                  <a:gd name="T16" fmla="*/ 0 w 68"/>
                  <a:gd name="T17" fmla="*/ 0 h 256"/>
                  <a:gd name="T18" fmla="*/ 0 w 68"/>
                  <a:gd name="T19" fmla="*/ 0 h 256"/>
                  <a:gd name="T20" fmla="*/ 0 w 68"/>
                  <a:gd name="T21" fmla="*/ 0 h 256"/>
                  <a:gd name="T22" fmla="*/ 0 w 68"/>
                  <a:gd name="T23" fmla="*/ 0 h 256"/>
                  <a:gd name="T24" fmla="*/ 0 w 68"/>
                  <a:gd name="T25" fmla="*/ 0 h 256"/>
                  <a:gd name="T26" fmla="*/ 0 w 68"/>
                  <a:gd name="T27" fmla="*/ 0 h 256"/>
                  <a:gd name="T28" fmla="*/ 0 w 68"/>
                  <a:gd name="T29" fmla="*/ 0 h 256"/>
                  <a:gd name="T30" fmla="*/ 0 w 68"/>
                  <a:gd name="T31" fmla="*/ 0 h 256"/>
                  <a:gd name="T32" fmla="*/ 0 w 68"/>
                  <a:gd name="T33" fmla="*/ 0 h 256"/>
                  <a:gd name="T34" fmla="*/ 0 w 68"/>
                  <a:gd name="T35" fmla="*/ 0 h 256"/>
                  <a:gd name="T36" fmla="*/ 0 w 68"/>
                  <a:gd name="T37" fmla="*/ 0 h 256"/>
                  <a:gd name="T38" fmla="*/ 0 w 68"/>
                  <a:gd name="T39" fmla="*/ 0 h 256"/>
                  <a:gd name="T40" fmla="*/ 0 w 68"/>
                  <a:gd name="T41" fmla="*/ 0 h 256"/>
                  <a:gd name="T42" fmla="*/ 0 w 68"/>
                  <a:gd name="T43" fmla="*/ 0 h 256"/>
                  <a:gd name="T44" fmla="*/ 0 w 68"/>
                  <a:gd name="T45" fmla="*/ 0 h 256"/>
                  <a:gd name="T46" fmla="*/ 0 w 68"/>
                  <a:gd name="T47" fmla="*/ 0 h 256"/>
                  <a:gd name="T48" fmla="*/ 0 w 68"/>
                  <a:gd name="T49" fmla="*/ 0 h 256"/>
                  <a:gd name="T50" fmla="*/ 0 w 68"/>
                  <a:gd name="T51" fmla="*/ 0 h 256"/>
                  <a:gd name="T52" fmla="*/ 0 w 68"/>
                  <a:gd name="T53" fmla="*/ 0 h 256"/>
                  <a:gd name="T54" fmla="*/ 0 w 68"/>
                  <a:gd name="T55" fmla="*/ 0 h 256"/>
                  <a:gd name="T56" fmla="*/ 0 w 68"/>
                  <a:gd name="T57" fmla="*/ 0 h 256"/>
                  <a:gd name="T58" fmla="*/ 0 w 68"/>
                  <a:gd name="T59" fmla="*/ 0 h 256"/>
                  <a:gd name="T60" fmla="*/ 0 w 68"/>
                  <a:gd name="T61" fmla="*/ 0 h 256"/>
                  <a:gd name="T62" fmla="*/ 0 w 68"/>
                  <a:gd name="T63" fmla="*/ 0 h 256"/>
                  <a:gd name="T64" fmla="*/ 0 w 68"/>
                  <a:gd name="T65" fmla="*/ 0 h 256"/>
                  <a:gd name="T66" fmla="*/ 0 w 68"/>
                  <a:gd name="T67" fmla="*/ 0 h 256"/>
                  <a:gd name="T68" fmla="*/ 0 w 68"/>
                  <a:gd name="T69" fmla="*/ 0 h 256"/>
                  <a:gd name="T70" fmla="*/ 0 w 68"/>
                  <a:gd name="T71" fmla="*/ 0 h 256"/>
                  <a:gd name="T72" fmla="*/ 0 w 68"/>
                  <a:gd name="T73" fmla="*/ 0 h 256"/>
                  <a:gd name="T74" fmla="*/ 0 w 68"/>
                  <a:gd name="T75" fmla="*/ 0 h 256"/>
                  <a:gd name="T76" fmla="*/ 0 w 68"/>
                  <a:gd name="T77" fmla="*/ 0 h 256"/>
                  <a:gd name="T78" fmla="*/ 0 w 68"/>
                  <a:gd name="T79" fmla="*/ 0 h 256"/>
                  <a:gd name="T80" fmla="*/ 0 w 68"/>
                  <a:gd name="T81" fmla="*/ 0 h 256"/>
                  <a:gd name="T82" fmla="*/ 0 w 68"/>
                  <a:gd name="T83" fmla="*/ 0 h 2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8"/>
                  <a:gd name="T127" fmla="*/ 0 h 256"/>
                  <a:gd name="T128" fmla="*/ 68 w 68"/>
                  <a:gd name="T129" fmla="*/ 256 h 2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8" h="256">
                    <a:moveTo>
                      <a:pt x="6" y="256"/>
                    </a:moveTo>
                    <a:lnTo>
                      <a:pt x="12" y="252"/>
                    </a:lnTo>
                    <a:lnTo>
                      <a:pt x="15" y="235"/>
                    </a:lnTo>
                    <a:lnTo>
                      <a:pt x="17" y="220"/>
                    </a:lnTo>
                    <a:lnTo>
                      <a:pt x="19" y="204"/>
                    </a:lnTo>
                    <a:lnTo>
                      <a:pt x="22" y="188"/>
                    </a:lnTo>
                    <a:lnTo>
                      <a:pt x="25" y="173"/>
                    </a:lnTo>
                    <a:lnTo>
                      <a:pt x="29" y="157"/>
                    </a:lnTo>
                    <a:lnTo>
                      <a:pt x="31" y="141"/>
                    </a:lnTo>
                    <a:lnTo>
                      <a:pt x="35" y="125"/>
                    </a:lnTo>
                    <a:lnTo>
                      <a:pt x="38" y="110"/>
                    </a:lnTo>
                    <a:lnTo>
                      <a:pt x="41" y="94"/>
                    </a:lnTo>
                    <a:lnTo>
                      <a:pt x="45" y="79"/>
                    </a:lnTo>
                    <a:lnTo>
                      <a:pt x="49" y="63"/>
                    </a:lnTo>
                    <a:lnTo>
                      <a:pt x="54" y="48"/>
                    </a:lnTo>
                    <a:lnTo>
                      <a:pt x="58" y="32"/>
                    </a:lnTo>
                    <a:lnTo>
                      <a:pt x="63" y="17"/>
                    </a:lnTo>
                    <a:lnTo>
                      <a:pt x="68" y="2"/>
                    </a:lnTo>
                    <a:lnTo>
                      <a:pt x="58" y="0"/>
                    </a:lnTo>
                    <a:lnTo>
                      <a:pt x="54" y="15"/>
                    </a:lnTo>
                    <a:lnTo>
                      <a:pt x="49" y="30"/>
                    </a:lnTo>
                    <a:lnTo>
                      <a:pt x="44" y="45"/>
                    </a:lnTo>
                    <a:lnTo>
                      <a:pt x="39" y="61"/>
                    </a:lnTo>
                    <a:lnTo>
                      <a:pt x="36" y="77"/>
                    </a:lnTo>
                    <a:lnTo>
                      <a:pt x="31" y="92"/>
                    </a:lnTo>
                    <a:lnTo>
                      <a:pt x="26" y="108"/>
                    </a:lnTo>
                    <a:lnTo>
                      <a:pt x="23" y="123"/>
                    </a:lnTo>
                    <a:lnTo>
                      <a:pt x="19" y="139"/>
                    </a:lnTo>
                    <a:lnTo>
                      <a:pt x="17" y="155"/>
                    </a:lnTo>
                    <a:lnTo>
                      <a:pt x="13" y="171"/>
                    </a:lnTo>
                    <a:lnTo>
                      <a:pt x="10" y="186"/>
                    </a:lnTo>
                    <a:lnTo>
                      <a:pt x="8" y="202"/>
                    </a:lnTo>
                    <a:lnTo>
                      <a:pt x="5" y="218"/>
                    </a:lnTo>
                    <a:lnTo>
                      <a:pt x="3" y="233"/>
                    </a:lnTo>
                    <a:lnTo>
                      <a:pt x="0" y="250"/>
                    </a:lnTo>
                    <a:lnTo>
                      <a:pt x="6" y="245"/>
                    </a:lnTo>
                    <a:lnTo>
                      <a:pt x="0" y="250"/>
                    </a:lnTo>
                    <a:lnTo>
                      <a:pt x="2" y="254"/>
                    </a:lnTo>
                    <a:lnTo>
                      <a:pt x="5" y="255"/>
                    </a:lnTo>
                    <a:lnTo>
                      <a:pt x="10" y="255"/>
                    </a:lnTo>
                    <a:lnTo>
                      <a:pt x="12" y="252"/>
                    </a:lnTo>
                    <a:lnTo>
                      <a:pt x="6" y="256"/>
                    </a:lnTo>
                    <a:close/>
                  </a:path>
                </a:pathLst>
              </a:custGeom>
              <a:solidFill>
                <a:srgbClr val="000000"/>
              </a:solidFill>
              <a:ln w="9525">
                <a:noFill/>
                <a:round/>
                <a:headEnd/>
                <a:tailEnd/>
              </a:ln>
            </p:spPr>
            <p:txBody>
              <a:bodyPr/>
              <a:lstStyle/>
              <a:p>
                <a:endParaRPr lang="ru-RU"/>
              </a:p>
            </p:txBody>
          </p:sp>
          <p:sp>
            <p:nvSpPr>
              <p:cNvPr id="14897" name="Freeform 70"/>
              <p:cNvSpPr>
                <a:spLocks/>
              </p:cNvSpPr>
              <p:nvPr/>
            </p:nvSpPr>
            <p:spPr bwMode="auto">
              <a:xfrm>
                <a:off x="4068" y="490"/>
                <a:ext cx="144" cy="13"/>
              </a:xfrm>
              <a:custGeom>
                <a:avLst/>
                <a:gdLst>
                  <a:gd name="T0" fmla="*/ 0 w 866"/>
                  <a:gd name="T1" fmla="*/ 0 h 67"/>
                  <a:gd name="T2" fmla="*/ 0 w 866"/>
                  <a:gd name="T3" fmla="*/ 0 h 67"/>
                  <a:gd name="T4" fmla="*/ 0 w 866"/>
                  <a:gd name="T5" fmla="*/ 0 h 67"/>
                  <a:gd name="T6" fmla="*/ 0 w 866"/>
                  <a:gd name="T7" fmla="*/ 0 h 67"/>
                  <a:gd name="T8" fmla="*/ 0 w 866"/>
                  <a:gd name="T9" fmla="*/ 0 h 67"/>
                  <a:gd name="T10" fmla="*/ 0 w 866"/>
                  <a:gd name="T11" fmla="*/ 0 h 67"/>
                  <a:gd name="T12" fmla="*/ 0 w 866"/>
                  <a:gd name="T13" fmla="*/ 0 h 67"/>
                  <a:gd name="T14" fmla="*/ 0 w 866"/>
                  <a:gd name="T15" fmla="*/ 0 h 67"/>
                  <a:gd name="T16" fmla="*/ 0 w 866"/>
                  <a:gd name="T17" fmla="*/ 0 h 67"/>
                  <a:gd name="T18" fmla="*/ 0 w 866"/>
                  <a:gd name="T19" fmla="*/ 0 h 67"/>
                  <a:gd name="T20" fmla="*/ 0 w 866"/>
                  <a:gd name="T21" fmla="*/ 0 h 67"/>
                  <a:gd name="T22" fmla="*/ 0 w 866"/>
                  <a:gd name="T23" fmla="*/ 0 h 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66"/>
                  <a:gd name="T37" fmla="*/ 0 h 67"/>
                  <a:gd name="T38" fmla="*/ 866 w 866"/>
                  <a:gd name="T39" fmla="*/ 67 h 6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66" h="67">
                    <a:moveTo>
                      <a:pt x="0" y="5"/>
                    </a:moveTo>
                    <a:lnTo>
                      <a:pt x="6" y="11"/>
                    </a:lnTo>
                    <a:lnTo>
                      <a:pt x="866" y="67"/>
                    </a:lnTo>
                    <a:lnTo>
                      <a:pt x="866" y="56"/>
                    </a:lnTo>
                    <a:lnTo>
                      <a:pt x="6" y="0"/>
                    </a:lnTo>
                    <a:lnTo>
                      <a:pt x="12" y="5"/>
                    </a:lnTo>
                    <a:lnTo>
                      <a:pt x="6" y="0"/>
                    </a:lnTo>
                    <a:lnTo>
                      <a:pt x="2" y="2"/>
                    </a:lnTo>
                    <a:lnTo>
                      <a:pt x="1" y="5"/>
                    </a:lnTo>
                    <a:lnTo>
                      <a:pt x="2" y="9"/>
                    </a:lnTo>
                    <a:lnTo>
                      <a:pt x="6" y="11"/>
                    </a:lnTo>
                    <a:lnTo>
                      <a:pt x="0" y="5"/>
                    </a:lnTo>
                    <a:close/>
                  </a:path>
                </a:pathLst>
              </a:custGeom>
              <a:solidFill>
                <a:srgbClr val="000000"/>
              </a:solidFill>
              <a:ln w="9525">
                <a:noFill/>
                <a:round/>
                <a:headEnd/>
                <a:tailEnd/>
              </a:ln>
            </p:spPr>
            <p:txBody>
              <a:bodyPr/>
              <a:lstStyle/>
              <a:p>
                <a:endParaRPr lang="ru-RU"/>
              </a:p>
            </p:txBody>
          </p:sp>
          <p:sp>
            <p:nvSpPr>
              <p:cNvPr id="14898" name="Freeform 71"/>
              <p:cNvSpPr>
                <a:spLocks/>
              </p:cNvSpPr>
              <p:nvPr/>
            </p:nvSpPr>
            <p:spPr bwMode="auto">
              <a:xfrm>
                <a:off x="4012" y="445"/>
                <a:ext cx="58" cy="46"/>
              </a:xfrm>
              <a:custGeom>
                <a:avLst/>
                <a:gdLst>
                  <a:gd name="T0" fmla="*/ 0 w 347"/>
                  <a:gd name="T1" fmla="*/ 0 h 229"/>
                  <a:gd name="T2" fmla="*/ 0 w 347"/>
                  <a:gd name="T3" fmla="*/ 0 h 229"/>
                  <a:gd name="T4" fmla="*/ 0 w 347"/>
                  <a:gd name="T5" fmla="*/ 0 h 229"/>
                  <a:gd name="T6" fmla="*/ 0 w 347"/>
                  <a:gd name="T7" fmla="*/ 0 h 229"/>
                  <a:gd name="T8" fmla="*/ 0 w 347"/>
                  <a:gd name="T9" fmla="*/ 0 h 229"/>
                  <a:gd name="T10" fmla="*/ 0 w 347"/>
                  <a:gd name="T11" fmla="*/ 0 h 229"/>
                  <a:gd name="T12" fmla="*/ 0 w 347"/>
                  <a:gd name="T13" fmla="*/ 0 h 229"/>
                  <a:gd name="T14" fmla="*/ 0 w 347"/>
                  <a:gd name="T15" fmla="*/ 0 h 229"/>
                  <a:gd name="T16" fmla="*/ 0 w 347"/>
                  <a:gd name="T17" fmla="*/ 0 h 229"/>
                  <a:gd name="T18" fmla="*/ 0 w 347"/>
                  <a:gd name="T19" fmla="*/ 0 h 229"/>
                  <a:gd name="T20" fmla="*/ 0 w 347"/>
                  <a:gd name="T21" fmla="*/ 0 h 229"/>
                  <a:gd name="T22" fmla="*/ 0 w 347"/>
                  <a:gd name="T23" fmla="*/ 0 h 229"/>
                  <a:gd name="T24" fmla="*/ 0 w 347"/>
                  <a:gd name="T25" fmla="*/ 0 h 229"/>
                  <a:gd name="T26" fmla="*/ 0 w 347"/>
                  <a:gd name="T27" fmla="*/ 0 h 229"/>
                  <a:gd name="T28" fmla="*/ 0 w 347"/>
                  <a:gd name="T29" fmla="*/ 0 h 229"/>
                  <a:gd name="T30" fmla="*/ 0 w 347"/>
                  <a:gd name="T31" fmla="*/ 0 h 229"/>
                  <a:gd name="T32" fmla="*/ 0 w 347"/>
                  <a:gd name="T33" fmla="*/ 0 h 229"/>
                  <a:gd name="T34" fmla="*/ 0 w 347"/>
                  <a:gd name="T35" fmla="*/ 0 h 229"/>
                  <a:gd name="T36" fmla="*/ 0 w 347"/>
                  <a:gd name="T37" fmla="*/ 0 h 229"/>
                  <a:gd name="T38" fmla="*/ 0 w 347"/>
                  <a:gd name="T39" fmla="*/ 0 h 229"/>
                  <a:gd name="T40" fmla="*/ 0 w 347"/>
                  <a:gd name="T41" fmla="*/ 0 h 229"/>
                  <a:gd name="T42" fmla="*/ 0 w 347"/>
                  <a:gd name="T43" fmla="*/ 0 h 229"/>
                  <a:gd name="T44" fmla="*/ 0 w 347"/>
                  <a:gd name="T45" fmla="*/ 0 h 229"/>
                  <a:gd name="T46" fmla="*/ 0 w 347"/>
                  <a:gd name="T47" fmla="*/ 0 h 229"/>
                  <a:gd name="T48" fmla="*/ 0 w 347"/>
                  <a:gd name="T49" fmla="*/ 0 h 229"/>
                  <a:gd name="T50" fmla="*/ 0 w 347"/>
                  <a:gd name="T51" fmla="*/ 0 h 229"/>
                  <a:gd name="T52" fmla="*/ 0 w 347"/>
                  <a:gd name="T53" fmla="*/ 0 h 229"/>
                  <a:gd name="T54" fmla="*/ 0 w 347"/>
                  <a:gd name="T55" fmla="*/ 0 h 229"/>
                  <a:gd name="T56" fmla="*/ 0 w 347"/>
                  <a:gd name="T57" fmla="*/ 0 h 229"/>
                  <a:gd name="T58" fmla="*/ 0 w 347"/>
                  <a:gd name="T59" fmla="*/ 0 h 229"/>
                  <a:gd name="T60" fmla="*/ 0 w 347"/>
                  <a:gd name="T61" fmla="*/ 0 h 229"/>
                  <a:gd name="T62" fmla="*/ 0 w 347"/>
                  <a:gd name="T63" fmla="*/ 0 h 229"/>
                  <a:gd name="T64" fmla="*/ 0 w 347"/>
                  <a:gd name="T65" fmla="*/ 0 h 229"/>
                  <a:gd name="T66" fmla="*/ 0 w 347"/>
                  <a:gd name="T67" fmla="*/ 0 h 229"/>
                  <a:gd name="T68" fmla="*/ 0 w 347"/>
                  <a:gd name="T69" fmla="*/ 0 h 229"/>
                  <a:gd name="T70" fmla="*/ 0 w 347"/>
                  <a:gd name="T71" fmla="*/ 0 h 229"/>
                  <a:gd name="T72" fmla="*/ 0 w 347"/>
                  <a:gd name="T73" fmla="*/ 0 h 229"/>
                  <a:gd name="T74" fmla="*/ 0 w 347"/>
                  <a:gd name="T75" fmla="*/ 0 h 229"/>
                  <a:gd name="T76" fmla="*/ 0 w 347"/>
                  <a:gd name="T77" fmla="*/ 0 h 229"/>
                  <a:gd name="T78" fmla="*/ 0 w 347"/>
                  <a:gd name="T79" fmla="*/ 0 h 229"/>
                  <a:gd name="T80" fmla="*/ 0 w 347"/>
                  <a:gd name="T81" fmla="*/ 0 h 229"/>
                  <a:gd name="T82" fmla="*/ 0 w 347"/>
                  <a:gd name="T83" fmla="*/ 0 h 22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47"/>
                  <a:gd name="T127" fmla="*/ 0 h 229"/>
                  <a:gd name="T128" fmla="*/ 347 w 347"/>
                  <a:gd name="T129" fmla="*/ 229 h 22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47" h="229">
                    <a:moveTo>
                      <a:pt x="5" y="0"/>
                    </a:moveTo>
                    <a:lnTo>
                      <a:pt x="0" y="6"/>
                    </a:lnTo>
                    <a:lnTo>
                      <a:pt x="13" y="40"/>
                    </a:lnTo>
                    <a:lnTo>
                      <a:pt x="31" y="68"/>
                    </a:lnTo>
                    <a:lnTo>
                      <a:pt x="53" y="91"/>
                    </a:lnTo>
                    <a:lnTo>
                      <a:pt x="77" y="111"/>
                    </a:lnTo>
                    <a:lnTo>
                      <a:pt x="106" y="127"/>
                    </a:lnTo>
                    <a:lnTo>
                      <a:pt x="133" y="141"/>
                    </a:lnTo>
                    <a:lnTo>
                      <a:pt x="161" y="151"/>
                    </a:lnTo>
                    <a:lnTo>
                      <a:pt x="191" y="160"/>
                    </a:lnTo>
                    <a:lnTo>
                      <a:pt x="219" y="168"/>
                    </a:lnTo>
                    <a:lnTo>
                      <a:pt x="246" y="175"/>
                    </a:lnTo>
                    <a:lnTo>
                      <a:pt x="270" y="183"/>
                    </a:lnTo>
                    <a:lnTo>
                      <a:pt x="291" y="190"/>
                    </a:lnTo>
                    <a:lnTo>
                      <a:pt x="310" y="198"/>
                    </a:lnTo>
                    <a:lnTo>
                      <a:pt x="323" y="207"/>
                    </a:lnTo>
                    <a:lnTo>
                      <a:pt x="333" y="217"/>
                    </a:lnTo>
                    <a:lnTo>
                      <a:pt x="335" y="229"/>
                    </a:lnTo>
                    <a:lnTo>
                      <a:pt x="347" y="229"/>
                    </a:lnTo>
                    <a:lnTo>
                      <a:pt x="342" y="213"/>
                    </a:lnTo>
                    <a:lnTo>
                      <a:pt x="330" y="201"/>
                    </a:lnTo>
                    <a:lnTo>
                      <a:pt x="315" y="190"/>
                    </a:lnTo>
                    <a:lnTo>
                      <a:pt x="296" y="181"/>
                    </a:lnTo>
                    <a:lnTo>
                      <a:pt x="275" y="174"/>
                    </a:lnTo>
                    <a:lnTo>
                      <a:pt x="249" y="167"/>
                    </a:lnTo>
                    <a:lnTo>
                      <a:pt x="221" y="160"/>
                    </a:lnTo>
                    <a:lnTo>
                      <a:pt x="195" y="152"/>
                    </a:lnTo>
                    <a:lnTo>
                      <a:pt x="166" y="143"/>
                    </a:lnTo>
                    <a:lnTo>
                      <a:pt x="137" y="133"/>
                    </a:lnTo>
                    <a:lnTo>
                      <a:pt x="110" y="119"/>
                    </a:lnTo>
                    <a:lnTo>
                      <a:pt x="84" y="103"/>
                    </a:lnTo>
                    <a:lnTo>
                      <a:pt x="61" y="85"/>
                    </a:lnTo>
                    <a:lnTo>
                      <a:pt x="40" y="62"/>
                    </a:lnTo>
                    <a:lnTo>
                      <a:pt x="23" y="36"/>
                    </a:lnTo>
                    <a:lnTo>
                      <a:pt x="10" y="4"/>
                    </a:lnTo>
                    <a:lnTo>
                      <a:pt x="5" y="10"/>
                    </a:lnTo>
                    <a:lnTo>
                      <a:pt x="10" y="4"/>
                    </a:lnTo>
                    <a:lnTo>
                      <a:pt x="7" y="1"/>
                    </a:lnTo>
                    <a:lnTo>
                      <a:pt x="4" y="1"/>
                    </a:lnTo>
                    <a:lnTo>
                      <a:pt x="1" y="3"/>
                    </a:lnTo>
                    <a:lnTo>
                      <a:pt x="0" y="6"/>
                    </a:lnTo>
                    <a:lnTo>
                      <a:pt x="5" y="0"/>
                    </a:lnTo>
                    <a:close/>
                  </a:path>
                </a:pathLst>
              </a:custGeom>
              <a:solidFill>
                <a:srgbClr val="000000"/>
              </a:solidFill>
              <a:ln w="9525">
                <a:noFill/>
                <a:round/>
                <a:headEnd/>
                <a:tailEnd/>
              </a:ln>
            </p:spPr>
            <p:txBody>
              <a:bodyPr/>
              <a:lstStyle/>
              <a:p>
                <a:endParaRPr lang="ru-RU"/>
              </a:p>
            </p:txBody>
          </p:sp>
          <p:sp>
            <p:nvSpPr>
              <p:cNvPr id="14899" name="Freeform 72"/>
              <p:cNvSpPr>
                <a:spLocks/>
              </p:cNvSpPr>
              <p:nvPr/>
            </p:nvSpPr>
            <p:spPr bwMode="auto">
              <a:xfrm>
                <a:off x="4465" y="455"/>
                <a:ext cx="648" cy="12"/>
              </a:xfrm>
              <a:custGeom>
                <a:avLst/>
                <a:gdLst>
                  <a:gd name="T0" fmla="*/ 0 w 3894"/>
                  <a:gd name="T1" fmla="*/ 0 h 59"/>
                  <a:gd name="T2" fmla="*/ 0 w 3894"/>
                  <a:gd name="T3" fmla="*/ 0 h 59"/>
                  <a:gd name="T4" fmla="*/ 0 w 3894"/>
                  <a:gd name="T5" fmla="*/ 0 h 59"/>
                  <a:gd name="T6" fmla="*/ 0 w 3894"/>
                  <a:gd name="T7" fmla="*/ 0 h 59"/>
                  <a:gd name="T8" fmla="*/ 0 w 3894"/>
                  <a:gd name="T9" fmla="*/ 0 h 59"/>
                  <a:gd name="T10" fmla="*/ 0 w 3894"/>
                  <a:gd name="T11" fmla="*/ 0 h 59"/>
                  <a:gd name="T12" fmla="*/ 0 w 3894"/>
                  <a:gd name="T13" fmla="*/ 0 h 59"/>
                  <a:gd name="T14" fmla="*/ 0 w 3894"/>
                  <a:gd name="T15" fmla="*/ 0 h 59"/>
                  <a:gd name="T16" fmla="*/ 0 w 3894"/>
                  <a:gd name="T17" fmla="*/ 0 h 59"/>
                  <a:gd name="T18" fmla="*/ 0 w 3894"/>
                  <a:gd name="T19" fmla="*/ 0 h 59"/>
                  <a:gd name="T20" fmla="*/ 0 w 3894"/>
                  <a:gd name="T21" fmla="*/ 0 h 59"/>
                  <a:gd name="T22" fmla="*/ 0 w 3894"/>
                  <a:gd name="T23" fmla="*/ 0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94"/>
                  <a:gd name="T37" fmla="*/ 0 h 59"/>
                  <a:gd name="T38" fmla="*/ 3894 w 3894"/>
                  <a:gd name="T39" fmla="*/ 59 h 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94" h="59">
                    <a:moveTo>
                      <a:pt x="3892" y="56"/>
                    </a:moveTo>
                    <a:lnTo>
                      <a:pt x="3888" y="49"/>
                    </a:lnTo>
                    <a:lnTo>
                      <a:pt x="0" y="0"/>
                    </a:lnTo>
                    <a:lnTo>
                      <a:pt x="0" y="10"/>
                    </a:lnTo>
                    <a:lnTo>
                      <a:pt x="3888" y="59"/>
                    </a:lnTo>
                    <a:lnTo>
                      <a:pt x="3883" y="52"/>
                    </a:lnTo>
                    <a:lnTo>
                      <a:pt x="3888" y="59"/>
                    </a:lnTo>
                    <a:lnTo>
                      <a:pt x="3891" y="57"/>
                    </a:lnTo>
                    <a:lnTo>
                      <a:pt x="3894" y="54"/>
                    </a:lnTo>
                    <a:lnTo>
                      <a:pt x="3891" y="51"/>
                    </a:lnTo>
                    <a:lnTo>
                      <a:pt x="3888" y="49"/>
                    </a:lnTo>
                    <a:lnTo>
                      <a:pt x="3892" y="56"/>
                    </a:lnTo>
                    <a:close/>
                  </a:path>
                </a:pathLst>
              </a:custGeom>
              <a:solidFill>
                <a:srgbClr val="000000"/>
              </a:solidFill>
              <a:ln w="9525">
                <a:noFill/>
                <a:round/>
                <a:headEnd/>
                <a:tailEnd/>
              </a:ln>
            </p:spPr>
            <p:txBody>
              <a:bodyPr/>
              <a:lstStyle/>
              <a:p>
                <a:endParaRPr lang="ru-RU"/>
              </a:p>
            </p:txBody>
          </p:sp>
          <p:sp>
            <p:nvSpPr>
              <p:cNvPr id="14900" name="Freeform 73"/>
              <p:cNvSpPr>
                <a:spLocks/>
              </p:cNvSpPr>
              <p:nvPr/>
            </p:nvSpPr>
            <p:spPr bwMode="auto">
              <a:xfrm>
                <a:off x="5091" y="465"/>
                <a:ext cx="22" cy="72"/>
              </a:xfrm>
              <a:custGeom>
                <a:avLst/>
                <a:gdLst>
                  <a:gd name="T0" fmla="*/ 0 w 135"/>
                  <a:gd name="T1" fmla="*/ 0 h 357"/>
                  <a:gd name="T2" fmla="*/ 0 w 135"/>
                  <a:gd name="T3" fmla="*/ 0 h 357"/>
                  <a:gd name="T4" fmla="*/ 0 w 135"/>
                  <a:gd name="T5" fmla="*/ 0 h 357"/>
                  <a:gd name="T6" fmla="*/ 0 w 135"/>
                  <a:gd name="T7" fmla="*/ 0 h 357"/>
                  <a:gd name="T8" fmla="*/ 0 w 135"/>
                  <a:gd name="T9" fmla="*/ 0 h 357"/>
                  <a:gd name="T10" fmla="*/ 0 w 135"/>
                  <a:gd name="T11" fmla="*/ 0 h 357"/>
                  <a:gd name="T12" fmla="*/ 0 w 135"/>
                  <a:gd name="T13" fmla="*/ 0 h 357"/>
                  <a:gd name="T14" fmla="*/ 0 w 135"/>
                  <a:gd name="T15" fmla="*/ 0 h 357"/>
                  <a:gd name="T16" fmla="*/ 0 w 135"/>
                  <a:gd name="T17" fmla="*/ 0 h 357"/>
                  <a:gd name="T18" fmla="*/ 0 w 135"/>
                  <a:gd name="T19" fmla="*/ 0 h 357"/>
                  <a:gd name="T20" fmla="*/ 0 w 135"/>
                  <a:gd name="T21" fmla="*/ 0 h 357"/>
                  <a:gd name="T22" fmla="*/ 0 w 135"/>
                  <a:gd name="T23" fmla="*/ 0 h 357"/>
                  <a:gd name="T24" fmla="*/ 0 w 135"/>
                  <a:gd name="T25" fmla="*/ 0 h 357"/>
                  <a:gd name="T26" fmla="*/ 0 w 135"/>
                  <a:gd name="T27" fmla="*/ 0 h 357"/>
                  <a:gd name="T28" fmla="*/ 0 w 135"/>
                  <a:gd name="T29" fmla="*/ 0 h 357"/>
                  <a:gd name="T30" fmla="*/ 0 w 135"/>
                  <a:gd name="T31" fmla="*/ 0 h 357"/>
                  <a:gd name="T32" fmla="*/ 0 w 135"/>
                  <a:gd name="T33" fmla="*/ 0 h 357"/>
                  <a:gd name="T34" fmla="*/ 0 w 135"/>
                  <a:gd name="T35" fmla="*/ 0 h 357"/>
                  <a:gd name="T36" fmla="*/ 0 w 135"/>
                  <a:gd name="T37" fmla="*/ 0 h 357"/>
                  <a:gd name="T38" fmla="*/ 0 w 135"/>
                  <a:gd name="T39" fmla="*/ 0 h 357"/>
                  <a:gd name="T40" fmla="*/ 0 w 135"/>
                  <a:gd name="T41" fmla="*/ 0 h 357"/>
                  <a:gd name="T42" fmla="*/ 0 w 135"/>
                  <a:gd name="T43" fmla="*/ 0 h 357"/>
                  <a:gd name="T44" fmla="*/ 0 w 135"/>
                  <a:gd name="T45" fmla="*/ 0 h 357"/>
                  <a:gd name="T46" fmla="*/ 0 w 135"/>
                  <a:gd name="T47" fmla="*/ 0 h 357"/>
                  <a:gd name="T48" fmla="*/ 0 w 135"/>
                  <a:gd name="T49" fmla="*/ 0 h 357"/>
                  <a:gd name="T50" fmla="*/ 0 w 135"/>
                  <a:gd name="T51" fmla="*/ 0 h 357"/>
                  <a:gd name="T52" fmla="*/ 0 w 135"/>
                  <a:gd name="T53" fmla="*/ 0 h 357"/>
                  <a:gd name="T54" fmla="*/ 0 w 135"/>
                  <a:gd name="T55" fmla="*/ 0 h 357"/>
                  <a:gd name="T56" fmla="*/ 0 w 135"/>
                  <a:gd name="T57" fmla="*/ 0 h 357"/>
                  <a:gd name="T58" fmla="*/ 0 w 135"/>
                  <a:gd name="T59" fmla="*/ 0 h 357"/>
                  <a:gd name="T60" fmla="*/ 0 w 135"/>
                  <a:gd name="T61" fmla="*/ 0 h 357"/>
                  <a:gd name="T62" fmla="*/ 0 w 135"/>
                  <a:gd name="T63" fmla="*/ 0 h 357"/>
                  <a:gd name="T64" fmla="*/ 0 w 135"/>
                  <a:gd name="T65" fmla="*/ 0 h 357"/>
                  <a:gd name="T66" fmla="*/ 0 w 135"/>
                  <a:gd name="T67" fmla="*/ 0 h 357"/>
                  <a:gd name="T68" fmla="*/ 0 w 135"/>
                  <a:gd name="T69" fmla="*/ 0 h 357"/>
                  <a:gd name="T70" fmla="*/ 0 w 135"/>
                  <a:gd name="T71" fmla="*/ 0 h 357"/>
                  <a:gd name="T72" fmla="*/ 0 w 135"/>
                  <a:gd name="T73" fmla="*/ 0 h 357"/>
                  <a:gd name="T74" fmla="*/ 0 w 135"/>
                  <a:gd name="T75" fmla="*/ 0 h 357"/>
                  <a:gd name="T76" fmla="*/ 0 w 135"/>
                  <a:gd name="T77" fmla="*/ 0 h 357"/>
                  <a:gd name="T78" fmla="*/ 0 w 135"/>
                  <a:gd name="T79" fmla="*/ 0 h 357"/>
                  <a:gd name="T80" fmla="*/ 0 w 135"/>
                  <a:gd name="T81" fmla="*/ 0 h 357"/>
                  <a:gd name="T82" fmla="*/ 0 w 135"/>
                  <a:gd name="T83" fmla="*/ 0 h 3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5"/>
                  <a:gd name="T127" fmla="*/ 0 h 357"/>
                  <a:gd name="T128" fmla="*/ 135 w 135"/>
                  <a:gd name="T129" fmla="*/ 357 h 35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5" h="357">
                    <a:moveTo>
                      <a:pt x="6" y="357"/>
                    </a:moveTo>
                    <a:lnTo>
                      <a:pt x="12" y="353"/>
                    </a:lnTo>
                    <a:lnTo>
                      <a:pt x="17" y="330"/>
                    </a:lnTo>
                    <a:lnTo>
                      <a:pt x="23" y="308"/>
                    </a:lnTo>
                    <a:lnTo>
                      <a:pt x="29" y="287"/>
                    </a:lnTo>
                    <a:lnTo>
                      <a:pt x="35" y="264"/>
                    </a:lnTo>
                    <a:lnTo>
                      <a:pt x="42" y="242"/>
                    </a:lnTo>
                    <a:lnTo>
                      <a:pt x="48" y="219"/>
                    </a:lnTo>
                    <a:lnTo>
                      <a:pt x="55" y="197"/>
                    </a:lnTo>
                    <a:lnTo>
                      <a:pt x="63" y="174"/>
                    </a:lnTo>
                    <a:lnTo>
                      <a:pt x="70" y="153"/>
                    </a:lnTo>
                    <a:lnTo>
                      <a:pt x="79" y="131"/>
                    </a:lnTo>
                    <a:lnTo>
                      <a:pt x="87" y="109"/>
                    </a:lnTo>
                    <a:lnTo>
                      <a:pt x="95" y="89"/>
                    </a:lnTo>
                    <a:lnTo>
                      <a:pt x="105" y="67"/>
                    </a:lnTo>
                    <a:lnTo>
                      <a:pt x="114" y="46"/>
                    </a:lnTo>
                    <a:lnTo>
                      <a:pt x="125" y="24"/>
                    </a:lnTo>
                    <a:lnTo>
                      <a:pt x="135" y="4"/>
                    </a:lnTo>
                    <a:lnTo>
                      <a:pt x="126" y="0"/>
                    </a:lnTo>
                    <a:lnTo>
                      <a:pt x="115" y="20"/>
                    </a:lnTo>
                    <a:lnTo>
                      <a:pt x="105" y="42"/>
                    </a:lnTo>
                    <a:lnTo>
                      <a:pt x="95" y="63"/>
                    </a:lnTo>
                    <a:lnTo>
                      <a:pt x="86" y="85"/>
                    </a:lnTo>
                    <a:lnTo>
                      <a:pt x="77" y="107"/>
                    </a:lnTo>
                    <a:lnTo>
                      <a:pt x="69" y="128"/>
                    </a:lnTo>
                    <a:lnTo>
                      <a:pt x="61" y="151"/>
                    </a:lnTo>
                    <a:lnTo>
                      <a:pt x="54" y="172"/>
                    </a:lnTo>
                    <a:lnTo>
                      <a:pt x="45" y="195"/>
                    </a:lnTo>
                    <a:lnTo>
                      <a:pt x="38" y="217"/>
                    </a:lnTo>
                    <a:lnTo>
                      <a:pt x="32" y="240"/>
                    </a:lnTo>
                    <a:lnTo>
                      <a:pt x="25" y="262"/>
                    </a:lnTo>
                    <a:lnTo>
                      <a:pt x="19" y="285"/>
                    </a:lnTo>
                    <a:lnTo>
                      <a:pt x="13" y="306"/>
                    </a:lnTo>
                    <a:lnTo>
                      <a:pt x="8" y="328"/>
                    </a:lnTo>
                    <a:lnTo>
                      <a:pt x="0" y="351"/>
                    </a:lnTo>
                    <a:lnTo>
                      <a:pt x="6" y="347"/>
                    </a:lnTo>
                    <a:lnTo>
                      <a:pt x="0" y="351"/>
                    </a:lnTo>
                    <a:lnTo>
                      <a:pt x="2" y="355"/>
                    </a:lnTo>
                    <a:lnTo>
                      <a:pt x="5" y="356"/>
                    </a:lnTo>
                    <a:lnTo>
                      <a:pt x="10" y="356"/>
                    </a:lnTo>
                    <a:lnTo>
                      <a:pt x="12" y="353"/>
                    </a:lnTo>
                    <a:lnTo>
                      <a:pt x="6" y="357"/>
                    </a:lnTo>
                    <a:close/>
                  </a:path>
                </a:pathLst>
              </a:custGeom>
              <a:solidFill>
                <a:srgbClr val="000000"/>
              </a:solidFill>
              <a:ln w="9525">
                <a:noFill/>
                <a:round/>
                <a:headEnd/>
                <a:tailEnd/>
              </a:ln>
            </p:spPr>
            <p:txBody>
              <a:bodyPr/>
              <a:lstStyle/>
              <a:p>
                <a:endParaRPr lang="ru-RU"/>
              </a:p>
            </p:txBody>
          </p:sp>
          <p:sp>
            <p:nvSpPr>
              <p:cNvPr id="14901" name="Freeform 74"/>
              <p:cNvSpPr>
                <a:spLocks/>
              </p:cNvSpPr>
              <p:nvPr/>
            </p:nvSpPr>
            <p:spPr bwMode="auto">
              <a:xfrm>
                <a:off x="4475" y="535"/>
                <a:ext cx="617" cy="2"/>
              </a:xfrm>
              <a:custGeom>
                <a:avLst/>
                <a:gdLst>
                  <a:gd name="T0" fmla="*/ 0 w 3701"/>
                  <a:gd name="T1" fmla="*/ 0 h 11"/>
                  <a:gd name="T2" fmla="*/ 0 w 3701"/>
                  <a:gd name="T3" fmla="*/ 0 h 11"/>
                  <a:gd name="T4" fmla="*/ 0 w 3701"/>
                  <a:gd name="T5" fmla="*/ 0 h 11"/>
                  <a:gd name="T6" fmla="*/ 0 w 3701"/>
                  <a:gd name="T7" fmla="*/ 0 h 11"/>
                  <a:gd name="T8" fmla="*/ 0 w 3701"/>
                  <a:gd name="T9" fmla="*/ 0 h 11"/>
                  <a:gd name="T10" fmla="*/ 0 w 3701"/>
                  <a:gd name="T11" fmla="*/ 0 h 11"/>
                  <a:gd name="T12" fmla="*/ 0 w 3701"/>
                  <a:gd name="T13" fmla="*/ 0 h 11"/>
                  <a:gd name="T14" fmla="*/ 0 w 3701"/>
                  <a:gd name="T15" fmla="*/ 0 h 11"/>
                  <a:gd name="T16" fmla="*/ 0 w 3701"/>
                  <a:gd name="T17" fmla="*/ 0 h 11"/>
                  <a:gd name="T18" fmla="*/ 0 w 3701"/>
                  <a:gd name="T19" fmla="*/ 0 h 11"/>
                  <a:gd name="T20" fmla="*/ 0 w 3701"/>
                  <a:gd name="T21" fmla="*/ 0 h 11"/>
                  <a:gd name="T22" fmla="*/ 0 w 3701"/>
                  <a:gd name="T23" fmla="*/ 0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01"/>
                  <a:gd name="T37" fmla="*/ 0 h 11"/>
                  <a:gd name="T38" fmla="*/ 3701 w 3701"/>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01" h="11">
                    <a:moveTo>
                      <a:pt x="0" y="5"/>
                    </a:moveTo>
                    <a:lnTo>
                      <a:pt x="6" y="10"/>
                    </a:lnTo>
                    <a:lnTo>
                      <a:pt x="3701" y="11"/>
                    </a:lnTo>
                    <a:lnTo>
                      <a:pt x="3701" y="1"/>
                    </a:lnTo>
                    <a:lnTo>
                      <a:pt x="6" y="0"/>
                    </a:lnTo>
                    <a:lnTo>
                      <a:pt x="11" y="5"/>
                    </a:lnTo>
                    <a:lnTo>
                      <a:pt x="6" y="0"/>
                    </a:lnTo>
                    <a:lnTo>
                      <a:pt x="2" y="2"/>
                    </a:lnTo>
                    <a:lnTo>
                      <a:pt x="1" y="5"/>
                    </a:lnTo>
                    <a:lnTo>
                      <a:pt x="2" y="8"/>
                    </a:lnTo>
                    <a:lnTo>
                      <a:pt x="6" y="10"/>
                    </a:lnTo>
                    <a:lnTo>
                      <a:pt x="0" y="5"/>
                    </a:lnTo>
                    <a:close/>
                  </a:path>
                </a:pathLst>
              </a:custGeom>
              <a:solidFill>
                <a:srgbClr val="000000"/>
              </a:solidFill>
              <a:ln w="9525">
                <a:noFill/>
                <a:round/>
                <a:headEnd/>
                <a:tailEnd/>
              </a:ln>
            </p:spPr>
            <p:txBody>
              <a:bodyPr/>
              <a:lstStyle/>
              <a:p>
                <a:endParaRPr lang="ru-RU"/>
              </a:p>
            </p:txBody>
          </p:sp>
          <p:sp>
            <p:nvSpPr>
              <p:cNvPr id="14902" name="Freeform 75"/>
              <p:cNvSpPr>
                <a:spLocks/>
              </p:cNvSpPr>
              <p:nvPr/>
            </p:nvSpPr>
            <p:spPr bwMode="auto">
              <a:xfrm>
                <a:off x="4464" y="455"/>
                <a:ext cx="13" cy="81"/>
              </a:xfrm>
              <a:custGeom>
                <a:avLst/>
                <a:gdLst>
                  <a:gd name="T0" fmla="*/ 0 w 78"/>
                  <a:gd name="T1" fmla="*/ 0 h 403"/>
                  <a:gd name="T2" fmla="*/ 0 w 78"/>
                  <a:gd name="T3" fmla="*/ 0 h 403"/>
                  <a:gd name="T4" fmla="*/ 0 w 78"/>
                  <a:gd name="T5" fmla="*/ 0 h 403"/>
                  <a:gd name="T6" fmla="*/ 0 w 78"/>
                  <a:gd name="T7" fmla="*/ 0 h 403"/>
                  <a:gd name="T8" fmla="*/ 0 w 78"/>
                  <a:gd name="T9" fmla="*/ 0 h 403"/>
                  <a:gd name="T10" fmla="*/ 0 w 78"/>
                  <a:gd name="T11" fmla="*/ 0 h 403"/>
                  <a:gd name="T12" fmla="*/ 0 w 78"/>
                  <a:gd name="T13" fmla="*/ 0 h 403"/>
                  <a:gd name="T14" fmla="*/ 0 w 78"/>
                  <a:gd name="T15" fmla="*/ 0 h 403"/>
                  <a:gd name="T16" fmla="*/ 0 w 78"/>
                  <a:gd name="T17" fmla="*/ 0 h 403"/>
                  <a:gd name="T18" fmla="*/ 0 w 78"/>
                  <a:gd name="T19" fmla="*/ 0 h 403"/>
                  <a:gd name="T20" fmla="*/ 0 w 78"/>
                  <a:gd name="T21" fmla="*/ 0 h 403"/>
                  <a:gd name="T22" fmla="*/ 0 w 78"/>
                  <a:gd name="T23" fmla="*/ 0 h 403"/>
                  <a:gd name="T24" fmla="*/ 0 w 78"/>
                  <a:gd name="T25" fmla="*/ 0 h 403"/>
                  <a:gd name="T26" fmla="*/ 0 w 78"/>
                  <a:gd name="T27" fmla="*/ 0 h 403"/>
                  <a:gd name="T28" fmla="*/ 0 w 78"/>
                  <a:gd name="T29" fmla="*/ 0 h 403"/>
                  <a:gd name="T30" fmla="*/ 0 w 78"/>
                  <a:gd name="T31" fmla="*/ 0 h 403"/>
                  <a:gd name="T32" fmla="*/ 0 w 78"/>
                  <a:gd name="T33" fmla="*/ 0 h 403"/>
                  <a:gd name="T34" fmla="*/ 0 w 78"/>
                  <a:gd name="T35" fmla="*/ 0 h 403"/>
                  <a:gd name="T36" fmla="*/ 0 w 78"/>
                  <a:gd name="T37" fmla="*/ 0 h 403"/>
                  <a:gd name="T38" fmla="*/ 0 w 78"/>
                  <a:gd name="T39" fmla="*/ 0 h 403"/>
                  <a:gd name="T40" fmla="*/ 0 w 78"/>
                  <a:gd name="T41" fmla="*/ 0 h 403"/>
                  <a:gd name="T42" fmla="*/ 0 w 78"/>
                  <a:gd name="T43" fmla="*/ 0 h 403"/>
                  <a:gd name="T44" fmla="*/ 0 w 78"/>
                  <a:gd name="T45" fmla="*/ 0 h 403"/>
                  <a:gd name="T46" fmla="*/ 0 w 78"/>
                  <a:gd name="T47" fmla="*/ 0 h 403"/>
                  <a:gd name="T48" fmla="*/ 0 w 78"/>
                  <a:gd name="T49" fmla="*/ 0 h 403"/>
                  <a:gd name="T50" fmla="*/ 0 w 78"/>
                  <a:gd name="T51" fmla="*/ 0 h 403"/>
                  <a:gd name="T52" fmla="*/ 0 w 78"/>
                  <a:gd name="T53" fmla="*/ 0 h 403"/>
                  <a:gd name="T54" fmla="*/ 0 w 78"/>
                  <a:gd name="T55" fmla="*/ 0 h 403"/>
                  <a:gd name="T56" fmla="*/ 0 w 78"/>
                  <a:gd name="T57" fmla="*/ 0 h 403"/>
                  <a:gd name="T58" fmla="*/ 0 w 78"/>
                  <a:gd name="T59" fmla="*/ 0 h 403"/>
                  <a:gd name="T60" fmla="*/ 0 w 78"/>
                  <a:gd name="T61" fmla="*/ 0 h 403"/>
                  <a:gd name="T62" fmla="*/ 0 w 78"/>
                  <a:gd name="T63" fmla="*/ 0 h 403"/>
                  <a:gd name="T64" fmla="*/ 0 w 78"/>
                  <a:gd name="T65" fmla="*/ 0 h 403"/>
                  <a:gd name="T66" fmla="*/ 0 w 78"/>
                  <a:gd name="T67" fmla="*/ 0 h 403"/>
                  <a:gd name="T68" fmla="*/ 0 w 78"/>
                  <a:gd name="T69" fmla="*/ 0 h 403"/>
                  <a:gd name="T70" fmla="*/ 0 w 78"/>
                  <a:gd name="T71" fmla="*/ 0 h 403"/>
                  <a:gd name="T72" fmla="*/ 0 w 78"/>
                  <a:gd name="T73" fmla="*/ 0 h 403"/>
                  <a:gd name="T74" fmla="*/ 0 w 78"/>
                  <a:gd name="T75" fmla="*/ 0 h 403"/>
                  <a:gd name="T76" fmla="*/ 0 w 78"/>
                  <a:gd name="T77" fmla="*/ 0 h 403"/>
                  <a:gd name="T78" fmla="*/ 0 w 78"/>
                  <a:gd name="T79" fmla="*/ 0 h 403"/>
                  <a:gd name="T80" fmla="*/ 0 w 78"/>
                  <a:gd name="T81" fmla="*/ 0 h 403"/>
                  <a:gd name="T82" fmla="*/ 0 w 78"/>
                  <a:gd name="T83" fmla="*/ 0 h 40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8"/>
                  <a:gd name="T127" fmla="*/ 0 h 403"/>
                  <a:gd name="T128" fmla="*/ 78 w 78"/>
                  <a:gd name="T129" fmla="*/ 403 h 40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8" h="403">
                    <a:moveTo>
                      <a:pt x="5" y="0"/>
                    </a:moveTo>
                    <a:lnTo>
                      <a:pt x="0" y="6"/>
                    </a:lnTo>
                    <a:lnTo>
                      <a:pt x="9" y="29"/>
                    </a:lnTo>
                    <a:lnTo>
                      <a:pt x="17" y="52"/>
                    </a:lnTo>
                    <a:lnTo>
                      <a:pt x="24" y="75"/>
                    </a:lnTo>
                    <a:lnTo>
                      <a:pt x="31" y="99"/>
                    </a:lnTo>
                    <a:lnTo>
                      <a:pt x="36" y="123"/>
                    </a:lnTo>
                    <a:lnTo>
                      <a:pt x="42" y="147"/>
                    </a:lnTo>
                    <a:lnTo>
                      <a:pt x="47" y="171"/>
                    </a:lnTo>
                    <a:lnTo>
                      <a:pt x="51" y="196"/>
                    </a:lnTo>
                    <a:lnTo>
                      <a:pt x="55" y="221"/>
                    </a:lnTo>
                    <a:lnTo>
                      <a:pt x="58" y="245"/>
                    </a:lnTo>
                    <a:lnTo>
                      <a:pt x="61" y="270"/>
                    </a:lnTo>
                    <a:lnTo>
                      <a:pt x="63" y="297"/>
                    </a:lnTo>
                    <a:lnTo>
                      <a:pt x="65" y="322"/>
                    </a:lnTo>
                    <a:lnTo>
                      <a:pt x="65" y="349"/>
                    </a:lnTo>
                    <a:lnTo>
                      <a:pt x="67" y="375"/>
                    </a:lnTo>
                    <a:lnTo>
                      <a:pt x="67" y="403"/>
                    </a:lnTo>
                    <a:lnTo>
                      <a:pt x="78" y="403"/>
                    </a:lnTo>
                    <a:lnTo>
                      <a:pt x="78" y="375"/>
                    </a:lnTo>
                    <a:lnTo>
                      <a:pt x="77" y="349"/>
                    </a:lnTo>
                    <a:lnTo>
                      <a:pt x="77" y="322"/>
                    </a:lnTo>
                    <a:lnTo>
                      <a:pt x="75" y="297"/>
                    </a:lnTo>
                    <a:lnTo>
                      <a:pt x="73" y="270"/>
                    </a:lnTo>
                    <a:lnTo>
                      <a:pt x="70" y="245"/>
                    </a:lnTo>
                    <a:lnTo>
                      <a:pt x="67" y="219"/>
                    </a:lnTo>
                    <a:lnTo>
                      <a:pt x="63" y="194"/>
                    </a:lnTo>
                    <a:lnTo>
                      <a:pt x="58" y="169"/>
                    </a:lnTo>
                    <a:lnTo>
                      <a:pt x="54" y="145"/>
                    </a:lnTo>
                    <a:lnTo>
                      <a:pt x="48" y="121"/>
                    </a:lnTo>
                    <a:lnTo>
                      <a:pt x="41" y="97"/>
                    </a:lnTo>
                    <a:lnTo>
                      <a:pt x="34" y="73"/>
                    </a:lnTo>
                    <a:lnTo>
                      <a:pt x="26" y="50"/>
                    </a:lnTo>
                    <a:lnTo>
                      <a:pt x="18" y="27"/>
                    </a:lnTo>
                    <a:lnTo>
                      <a:pt x="10" y="4"/>
                    </a:lnTo>
                    <a:lnTo>
                      <a:pt x="5" y="10"/>
                    </a:lnTo>
                    <a:lnTo>
                      <a:pt x="10" y="4"/>
                    </a:lnTo>
                    <a:lnTo>
                      <a:pt x="7" y="1"/>
                    </a:lnTo>
                    <a:lnTo>
                      <a:pt x="4" y="1"/>
                    </a:lnTo>
                    <a:lnTo>
                      <a:pt x="2" y="3"/>
                    </a:lnTo>
                    <a:lnTo>
                      <a:pt x="0" y="6"/>
                    </a:lnTo>
                    <a:lnTo>
                      <a:pt x="5" y="0"/>
                    </a:lnTo>
                    <a:close/>
                  </a:path>
                </a:pathLst>
              </a:custGeom>
              <a:solidFill>
                <a:srgbClr val="000000"/>
              </a:solidFill>
              <a:ln w="9525">
                <a:noFill/>
                <a:round/>
                <a:headEnd/>
                <a:tailEnd/>
              </a:ln>
            </p:spPr>
            <p:txBody>
              <a:bodyPr/>
              <a:lstStyle/>
              <a:p>
                <a:endParaRPr lang="ru-RU"/>
              </a:p>
            </p:txBody>
          </p:sp>
          <p:sp>
            <p:nvSpPr>
              <p:cNvPr id="14903" name="Freeform 76"/>
              <p:cNvSpPr>
                <a:spLocks/>
              </p:cNvSpPr>
              <p:nvPr/>
            </p:nvSpPr>
            <p:spPr bwMode="auto">
              <a:xfrm>
                <a:off x="5366" y="463"/>
                <a:ext cx="166" cy="8"/>
              </a:xfrm>
              <a:custGeom>
                <a:avLst/>
                <a:gdLst>
                  <a:gd name="T0" fmla="*/ 0 w 1000"/>
                  <a:gd name="T1" fmla="*/ 0 h 36"/>
                  <a:gd name="T2" fmla="*/ 0 w 1000"/>
                  <a:gd name="T3" fmla="*/ 0 h 36"/>
                  <a:gd name="T4" fmla="*/ 0 w 1000"/>
                  <a:gd name="T5" fmla="*/ 0 h 36"/>
                  <a:gd name="T6" fmla="*/ 0 w 1000"/>
                  <a:gd name="T7" fmla="*/ 0 h 36"/>
                  <a:gd name="T8" fmla="*/ 0 w 1000"/>
                  <a:gd name="T9" fmla="*/ 0 h 36"/>
                  <a:gd name="T10" fmla="*/ 0 w 1000"/>
                  <a:gd name="T11" fmla="*/ 0 h 36"/>
                  <a:gd name="T12" fmla="*/ 0 w 1000"/>
                  <a:gd name="T13" fmla="*/ 0 h 36"/>
                  <a:gd name="T14" fmla="*/ 0 w 1000"/>
                  <a:gd name="T15" fmla="*/ 0 h 36"/>
                  <a:gd name="T16" fmla="*/ 0 w 1000"/>
                  <a:gd name="T17" fmla="*/ 0 h 36"/>
                  <a:gd name="T18" fmla="*/ 0 w 1000"/>
                  <a:gd name="T19" fmla="*/ 0 h 36"/>
                  <a:gd name="T20" fmla="*/ 0 w 1000"/>
                  <a:gd name="T21" fmla="*/ 0 h 36"/>
                  <a:gd name="T22" fmla="*/ 0 w 1000"/>
                  <a:gd name="T23" fmla="*/ 0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0"/>
                  <a:gd name="T37" fmla="*/ 0 h 36"/>
                  <a:gd name="T38" fmla="*/ 1000 w 1000"/>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0" h="36">
                    <a:moveTo>
                      <a:pt x="997" y="9"/>
                    </a:moveTo>
                    <a:lnTo>
                      <a:pt x="994" y="0"/>
                    </a:lnTo>
                    <a:lnTo>
                      <a:pt x="0" y="26"/>
                    </a:lnTo>
                    <a:lnTo>
                      <a:pt x="0" y="36"/>
                    </a:lnTo>
                    <a:lnTo>
                      <a:pt x="994" y="10"/>
                    </a:lnTo>
                    <a:lnTo>
                      <a:pt x="992" y="1"/>
                    </a:lnTo>
                    <a:lnTo>
                      <a:pt x="994" y="10"/>
                    </a:lnTo>
                    <a:lnTo>
                      <a:pt x="998" y="8"/>
                    </a:lnTo>
                    <a:lnTo>
                      <a:pt x="1000" y="5"/>
                    </a:lnTo>
                    <a:lnTo>
                      <a:pt x="998" y="2"/>
                    </a:lnTo>
                    <a:lnTo>
                      <a:pt x="994" y="0"/>
                    </a:lnTo>
                    <a:lnTo>
                      <a:pt x="997" y="9"/>
                    </a:lnTo>
                    <a:close/>
                  </a:path>
                </a:pathLst>
              </a:custGeom>
              <a:solidFill>
                <a:srgbClr val="000000"/>
              </a:solidFill>
              <a:ln w="9525">
                <a:noFill/>
                <a:round/>
                <a:headEnd/>
                <a:tailEnd/>
              </a:ln>
            </p:spPr>
            <p:txBody>
              <a:bodyPr/>
              <a:lstStyle/>
              <a:p>
                <a:endParaRPr lang="ru-RU"/>
              </a:p>
            </p:txBody>
          </p:sp>
          <p:sp>
            <p:nvSpPr>
              <p:cNvPr id="14904" name="Freeform 77"/>
              <p:cNvSpPr>
                <a:spLocks/>
              </p:cNvSpPr>
              <p:nvPr/>
            </p:nvSpPr>
            <p:spPr bwMode="auto">
              <a:xfrm>
                <a:off x="5507" y="464"/>
                <a:ext cx="25" cy="16"/>
              </a:xfrm>
              <a:custGeom>
                <a:avLst/>
                <a:gdLst>
                  <a:gd name="T0" fmla="*/ 0 w 150"/>
                  <a:gd name="T1" fmla="*/ 0 h 84"/>
                  <a:gd name="T2" fmla="*/ 0 w 150"/>
                  <a:gd name="T3" fmla="*/ 0 h 84"/>
                  <a:gd name="T4" fmla="*/ 0 w 150"/>
                  <a:gd name="T5" fmla="*/ 0 h 84"/>
                  <a:gd name="T6" fmla="*/ 0 w 150"/>
                  <a:gd name="T7" fmla="*/ 0 h 84"/>
                  <a:gd name="T8" fmla="*/ 0 w 150"/>
                  <a:gd name="T9" fmla="*/ 0 h 84"/>
                  <a:gd name="T10" fmla="*/ 0 w 150"/>
                  <a:gd name="T11" fmla="*/ 0 h 84"/>
                  <a:gd name="T12" fmla="*/ 0 w 150"/>
                  <a:gd name="T13" fmla="*/ 0 h 84"/>
                  <a:gd name="T14" fmla="*/ 0 w 150"/>
                  <a:gd name="T15" fmla="*/ 0 h 84"/>
                  <a:gd name="T16" fmla="*/ 0 w 150"/>
                  <a:gd name="T17" fmla="*/ 0 h 84"/>
                  <a:gd name="T18" fmla="*/ 0 w 150"/>
                  <a:gd name="T19" fmla="*/ 0 h 84"/>
                  <a:gd name="T20" fmla="*/ 0 w 150"/>
                  <a:gd name="T21" fmla="*/ 0 h 84"/>
                  <a:gd name="T22" fmla="*/ 0 w 150"/>
                  <a:gd name="T23" fmla="*/ 0 h 84"/>
                  <a:gd name="T24" fmla="*/ 0 w 150"/>
                  <a:gd name="T25" fmla="*/ 0 h 84"/>
                  <a:gd name="T26" fmla="*/ 0 w 150"/>
                  <a:gd name="T27" fmla="*/ 0 h 84"/>
                  <a:gd name="T28" fmla="*/ 0 w 150"/>
                  <a:gd name="T29" fmla="*/ 0 h 84"/>
                  <a:gd name="T30" fmla="*/ 0 w 150"/>
                  <a:gd name="T31" fmla="*/ 0 h 84"/>
                  <a:gd name="T32" fmla="*/ 0 w 150"/>
                  <a:gd name="T33" fmla="*/ 0 h 84"/>
                  <a:gd name="T34" fmla="*/ 0 w 150"/>
                  <a:gd name="T35" fmla="*/ 0 h 84"/>
                  <a:gd name="T36" fmla="*/ 0 w 150"/>
                  <a:gd name="T37" fmla="*/ 0 h 84"/>
                  <a:gd name="T38" fmla="*/ 0 w 150"/>
                  <a:gd name="T39" fmla="*/ 0 h 84"/>
                  <a:gd name="T40" fmla="*/ 0 w 150"/>
                  <a:gd name="T41" fmla="*/ 0 h 84"/>
                  <a:gd name="T42" fmla="*/ 0 w 150"/>
                  <a:gd name="T43" fmla="*/ 0 h 84"/>
                  <a:gd name="T44" fmla="*/ 0 w 150"/>
                  <a:gd name="T45" fmla="*/ 0 h 84"/>
                  <a:gd name="T46" fmla="*/ 0 w 150"/>
                  <a:gd name="T47" fmla="*/ 0 h 84"/>
                  <a:gd name="T48" fmla="*/ 0 w 150"/>
                  <a:gd name="T49" fmla="*/ 0 h 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0"/>
                  <a:gd name="T76" fmla="*/ 0 h 84"/>
                  <a:gd name="T77" fmla="*/ 150 w 150"/>
                  <a:gd name="T78" fmla="*/ 84 h 8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0" h="84">
                    <a:moveTo>
                      <a:pt x="10" y="82"/>
                    </a:moveTo>
                    <a:lnTo>
                      <a:pt x="10" y="82"/>
                    </a:lnTo>
                    <a:lnTo>
                      <a:pt x="19" y="69"/>
                    </a:lnTo>
                    <a:lnTo>
                      <a:pt x="30" y="57"/>
                    </a:lnTo>
                    <a:lnTo>
                      <a:pt x="42" y="49"/>
                    </a:lnTo>
                    <a:lnTo>
                      <a:pt x="56" y="41"/>
                    </a:lnTo>
                    <a:lnTo>
                      <a:pt x="74" y="33"/>
                    </a:lnTo>
                    <a:lnTo>
                      <a:pt x="95" y="26"/>
                    </a:lnTo>
                    <a:lnTo>
                      <a:pt x="120" y="18"/>
                    </a:lnTo>
                    <a:lnTo>
                      <a:pt x="150" y="8"/>
                    </a:lnTo>
                    <a:lnTo>
                      <a:pt x="145" y="0"/>
                    </a:lnTo>
                    <a:lnTo>
                      <a:pt x="115" y="10"/>
                    </a:lnTo>
                    <a:lnTo>
                      <a:pt x="90" y="18"/>
                    </a:lnTo>
                    <a:lnTo>
                      <a:pt x="69" y="25"/>
                    </a:lnTo>
                    <a:lnTo>
                      <a:pt x="51" y="32"/>
                    </a:lnTo>
                    <a:lnTo>
                      <a:pt x="35" y="41"/>
                    </a:lnTo>
                    <a:lnTo>
                      <a:pt x="23" y="51"/>
                    </a:lnTo>
                    <a:lnTo>
                      <a:pt x="10" y="63"/>
                    </a:lnTo>
                    <a:lnTo>
                      <a:pt x="0" y="78"/>
                    </a:lnTo>
                    <a:lnTo>
                      <a:pt x="0" y="81"/>
                    </a:lnTo>
                    <a:lnTo>
                      <a:pt x="4" y="84"/>
                    </a:lnTo>
                    <a:lnTo>
                      <a:pt x="8" y="84"/>
                    </a:lnTo>
                    <a:lnTo>
                      <a:pt x="10" y="82"/>
                    </a:lnTo>
                    <a:close/>
                  </a:path>
                </a:pathLst>
              </a:custGeom>
              <a:solidFill>
                <a:srgbClr val="000000"/>
              </a:solidFill>
              <a:ln w="9525">
                <a:noFill/>
                <a:round/>
                <a:headEnd/>
                <a:tailEnd/>
              </a:ln>
            </p:spPr>
            <p:txBody>
              <a:bodyPr/>
              <a:lstStyle/>
              <a:p>
                <a:endParaRPr lang="ru-RU"/>
              </a:p>
            </p:txBody>
          </p:sp>
          <p:sp>
            <p:nvSpPr>
              <p:cNvPr id="14905" name="Freeform 78"/>
              <p:cNvSpPr>
                <a:spLocks/>
              </p:cNvSpPr>
              <p:nvPr/>
            </p:nvSpPr>
            <p:spPr bwMode="auto">
              <a:xfrm>
                <a:off x="5505" y="479"/>
                <a:ext cx="5" cy="29"/>
              </a:xfrm>
              <a:custGeom>
                <a:avLst/>
                <a:gdLst>
                  <a:gd name="T0" fmla="*/ 0 w 28"/>
                  <a:gd name="T1" fmla="*/ 0 h 142"/>
                  <a:gd name="T2" fmla="*/ 0 w 28"/>
                  <a:gd name="T3" fmla="*/ 0 h 142"/>
                  <a:gd name="T4" fmla="*/ 0 w 28"/>
                  <a:gd name="T5" fmla="*/ 0 h 142"/>
                  <a:gd name="T6" fmla="*/ 0 w 28"/>
                  <a:gd name="T7" fmla="*/ 0 h 142"/>
                  <a:gd name="T8" fmla="*/ 0 w 28"/>
                  <a:gd name="T9" fmla="*/ 0 h 142"/>
                  <a:gd name="T10" fmla="*/ 0 w 28"/>
                  <a:gd name="T11" fmla="*/ 0 h 142"/>
                  <a:gd name="T12" fmla="*/ 0 w 28"/>
                  <a:gd name="T13" fmla="*/ 0 h 142"/>
                  <a:gd name="T14" fmla="*/ 0 w 28"/>
                  <a:gd name="T15" fmla="*/ 0 h 142"/>
                  <a:gd name="T16" fmla="*/ 0 w 28"/>
                  <a:gd name="T17" fmla="*/ 0 h 142"/>
                  <a:gd name="T18" fmla="*/ 0 w 28"/>
                  <a:gd name="T19" fmla="*/ 0 h 142"/>
                  <a:gd name="T20" fmla="*/ 0 w 28"/>
                  <a:gd name="T21" fmla="*/ 0 h 142"/>
                  <a:gd name="T22" fmla="*/ 0 w 28"/>
                  <a:gd name="T23" fmla="*/ 0 h 142"/>
                  <a:gd name="T24" fmla="*/ 0 w 28"/>
                  <a:gd name="T25" fmla="*/ 0 h 142"/>
                  <a:gd name="T26" fmla="*/ 0 w 28"/>
                  <a:gd name="T27" fmla="*/ 0 h 142"/>
                  <a:gd name="T28" fmla="*/ 0 w 28"/>
                  <a:gd name="T29" fmla="*/ 0 h 142"/>
                  <a:gd name="T30" fmla="*/ 0 w 28"/>
                  <a:gd name="T31" fmla="*/ 0 h 142"/>
                  <a:gd name="T32" fmla="*/ 0 w 28"/>
                  <a:gd name="T33" fmla="*/ 0 h 142"/>
                  <a:gd name="T34" fmla="*/ 0 w 28"/>
                  <a:gd name="T35" fmla="*/ 0 h 142"/>
                  <a:gd name="T36" fmla="*/ 0 w 28"/>
                  <a:gd name="T37" fmla="*/ 0 h 142"/>
                  <a:gd name="T38" fmla="*/ 0 w 28"/>
                  <a:gd name="T39" fmla="*/ 0 h 142"/>
                  <a:gd name="T40" fmla="*/ 0 w 28"/>
                  <a:gd name="T41" fmla="*/ 0 h 142"/>
                  <a:gd name="T42" fmla="*/ 0 w 28"/>
                  <a:gd name="T43" fmla="*/ 0 h 142"/>
                  <a:gd name="T44" fmla="*/ 0 w 28"/>
                  <a:gd name="T45" fmla="*/ 0 h 142"/>
                  <a:gd name="T46" fmla="*/ 0 w 28"/>
                  <a:gd name="T47" fmla="*/ 0 h 142"/>
                  <a:gd name="T48" fmla="*/ 0 w 28"/>
                  <a:gd name="T49" fmla="*/ 0 h 142"/>
                  <a:gd name="T50" fmla="*/ 0 w 28"/>
                  <a:gd name="T51" fmla="*/ 0 h 14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8"/>
                  <a:gd name="T79" fmla="*/ 0 h 142"/>
                  <a:gd name="T80" fmla="*/ 28 w 28"/>
                  <a:gd name="T81" fmla="*/ 142 h 14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8" h="142">
                    <a:moveTo>
                      <a:pt x="27" y="137"/>
                    </a:moveTo>
                    <a:lnTo>
                      <a:pt x="28" y="138"/>
                    </a:lnTo>
                    <a:lnTo>
                      <a:pt x="26" y="120"/>
                    </a:lnTo>
                    <a:lnTo>
                      <a:pt x="24" y="101"/>
                    </a:lnTo>
                    <a:lnTo>
                      <a:pt x="19" y="83"/>
                    </a:lnTo>
                    <a:lnTo>
                      <a:pt x="15" y="65"/>
                    </a:lnTo>
                    <a:lnTo>
                      <a:pt x="13" y="48"/>
                    </a:lnTo>
                    <a:lnTo>
                      <a:pt x="12" y="32"/>
                    </a:lnTo>
                    <a:lnTo>
                      <a:pt x="13" y="17"/>
                    </a:lnTo>
                    <a:lnTo>
                      <a:pt x="19" y="4"/>
                    </a:lnTo>
                    <a:lnTo>
                      <a:pt x="9" y="0"/>
                    </a:lnTo>
                    <a:lnTo>
                      <a:pt x="4" y="15"/>
                    </a:lnTo>
                    <a:lnTo>
                      <a:pt x="0" y="32"/>
                    </a:lnTo>
                    <a:lnTo>
                      <a:pt x="1" y="48"/>
                    </a:lnTo>
                    <a:lnTo>
                      <a:pt x="4" y="67"/>
                    </a:lnTo>
                    <a:lnTo>
                      <a:pt x="7" y="85"/>
                    </a:lnTo>
                    <a:lnTo>
                      <a:pt x="12" y="103"/>
                    </a:lnTo>
                    <a:lnTo>
                      <a:pt x="14" y="122"/>
                    </a:lnTo>
                    <a:lnTo>
                      <a:pt x="17" y="138"/>
                    </a:lnTo>
                    <a:lnTo>
                      <a:pt x="18" y="139"/>
                    </a:lnTo>
                    <a:lnTo>
                      <a:pt x="17" y="138"/>
                    </a:lnTo>
                    <a:lnTo>
                      <a:pt x="19" y="141"/>
                    </a:lnTo>
                    <a:lnTo>
                      <a:pt x="22" y="142"/>
                    </a:lnTo>
                    <a:lnTo>
                      <a:pt x="26" y="141"/>
                    </a:lnTo>
                    <a:lnTo>
                      <a:pt x="28" y="138"/>
                    </a:lnTo>
                    <a:lnTo>
                      <a:pt x="27" y="137"/>
                    </a:lnTo>
                    <a:close/>
                  </a:path>
                </a:pathLst>
              </a:custGeom>
              <a:solidFill>
                <a:srgbClr val="000000"/>
              </a:solidFill>
              <a:ln w="9525">
                <a:noFill/>
                <a:round/>
                <a:headEnd/>
                <a:tailEnd/>
              </a:ln>
            </p:spPr>
            <p:txBody>
              <a:bodyPr/>
              <a:lstStyle/>
              <a:p>
                <a:endParaRPr lang="ru-RU"/>
              </a:p>
            </p:txBody>
          </p:sp>
          <p:sp>
            <p:nvSpPr>
              <p:cNvPr id="14906" name="Freeform 79"/>
              <p:cNvSpPr>
                <a:spLocks/>
              </p:cNvSpPr>
              <p:nvPr/>
            </p:nvSpPr>
            <p:spPr bwMode="auto">
              <a:xfrm>
                <a:off x="5492" y="507"/>
                <a:ext cx="18" cy="19"/>
              </a:xfrm>
              <a:custGeom>
                <a:avLst/>
                <a:gdLst>
                  <a:gd name="T0" fmla="*/ 0 w 110"/>
                  <a:gd name="T1" fmla="*/ 0 h 97"/>
                  <a:gd name="T2" fmla="*/ 0 w 110"/>
                  <a:gd name="T3" fmla="*/ 0 h 97"/>
                  <a:gd name="T4" fmla="*/ 0 w 110"/>
                  <a:gd name="T5" fmla="*/ 0 h 97"/>
                  <a:gd name="T6" fmla="*/ 0 w 110"/>
                  <a:gd name="T7" fmla="*/ 0 h 97"/>
                  <a:gd name="T8" fmla="*/ 0 w 110"/>
                  <a:gd name="T9" fmla="*/ 0 h 97"/>
                  <a:gd name="T10" fmla="*/ 0 w 110"/>
                  <a:gd name="T11" fmla="*/ 0 h 97"/>
                  <a:gd name="T12" fmla="*/ 0 w 110"/>
                  <a:gd name="T13" fmla="*/ 0 h 97"/>
                  <a:gd name="T14" fmla="*/ 0 w 110"/>
                  <a:gd name="T15" fmla="*/ 0 h 97"/>
                  <a:gd name="T16" fmla="*/ 0 w 110"/>
                  <a:gd name="T17" fmla="*/ 0 h 97"/>
                  <a:gd name="T18" fmla="*/ 0 w 110"/>
                  <a:gd name="T19" fmla="*/ 0 h 97"/>
                  <a:gd name="T20" fmla="*/ 0 w 110"/>
                  <a:gd name="T21" fmla="*/ 0 h 97"/>
                  <a:gd name="T22" fmla="*/ 0 w 110"/>
                  <a:gd name="T23" fmla="*/ 0 h 97"/>
                  <a:gd name="T24" fmla="*/ 0 w 110"/>
                  <a:gd name="T25" fmla="*/ 0 h 97"/>
                  <a:gd name="T26" fmla="*/ 0 w 110"/>
                  <a:gd name="T27" fmla="*/ 0 h 97"/>
                  <a:gd name="T28" fmla="*/ 0 w 110"/>
                  <a:gd name="T29" fmla="*/ 0 h 97"/>
                  <a:gd name="T30" fmla="*/ 0 w 110"/>
                  <a:gd name="T31" fmla="*/ 0 h 97"/>
                  <a:gd name="T32" fmla="*/ 0 w 110"/>
                  <a:gd name="T33" fmla="*/ 0 h 97"/>
                  <a:gd name="T34" fmla="*/ 0 w 110"/>
                  <a:gd name="T35" fmla="*/ 0 h 97"/>
                  <a:gd name="T36" fmla="*/ 0 w 110"/>
                  <a:gd name="T37" fmla="*/ 0 h 97"/>
                  <a:gd name="T38" fmla="*/ 0 w 110"/>
                  <a:gd name="T39" fmla="*/ 0 h 97"/>
                  <a:gd name="T40" fmla="*/ 0 w 110"/>
                  <a:gd name="T41" fmla="*/ 0 h 97"/>
                  <a:gd name="T42" fmla="*/ 0 w 110"/>
                  <a:gd name="T43" fmla="*/ 0 h 97"/>
                  <a:gd name="T44" fmla="*/ 0 w 110"/>
                  <a:gd name="T45" fmla="*/ 0 h 97"/>
                  <a:gd name="T46" fmla="*/ 0 w 110"/>
                  <a:gd name="T47" fmla="*/ 0 h 97"/>
                  <a:gd name="T48" fmla="*/ 0 w 110"/>
                  <a:gd name="T49" fmla="*/ 0 h 9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0"/>
                  <a:gd name="T76" fmla="*/ 0 h 97"/>
                  <a:gd name="T77" fmla="*/ 110 w 110"/>
                  <a:gd name="T78" fmla="*/ 97 h 9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0" h="97">
                    <a:moveTo>
                      <a:pt x="4" y="97"/>
                    </a:moveTo>
                    <a:lnTo>
                      <a:pt x="4" y="97"/>
                    </a:lnTo>
                    <a:lnTo>
                      <a:pt x="28" y="94"/>
                    </a:lnTo>
                    <a:lnTo>
                      <a:pt x="49" y="88"/>
                    </a:lnTo>
                    <a:lnTo>
                      <a:pt x="70" y="80"/>
                    </a:lnTo>
                    <a:lnTo>
                      <a:pt x="85" y="67"/>
                    </a:lnTo>
                    <a:lnTo>
                      <a:pt x="98" y="54"/>
                    </a:lnTo>
                    <a:lnTo>
                      <a:pt x="105" y="38"/>
                    </a:lnTo>
                    <a:lnTo>
                      <a:pt x="110" y="20"/>
                    </a:lnTo>
                    <a:lnTo>
                      <a:pt x="106" y="0"/>
                    </a:lnTo>
                    <a:lnTo>
                      <a:pt x="97" y="2"/>
                    </a:lnTo>
                    <a:lnTo>
                      <a:pt x="98" y="20"/>
                    </a:lnTo>
                    <a:lnTo>
                      <a:pt x="96" y="36"/>
                    </a:lnTo>
                    <a:lnTo>
                      <a:pt x="88" y="50"/>
                    </a:lnTo>
                    <a:lnTo>
                      <a:pt x="78" y="61"/>
                    </a:lnTo>
                    <a:lnTo>
                      <a:pt x="62" y="71"/>
                    </a:lnTo>
                    <a:lnTo>
                      <a:pt x="45" y="80"/>
                    </a:lnTo>
                    <a:lnTo>
                      <a:pt x="26" y="84"/>
                    </a:lnTo>
                    <a:lnTo>
                      <a:pt x="4" y="87"/>
                    </a:lnTo>
                    <a:lnTo>
                      <a:pt x="1" y="89"/>
                    </a:lnTo>
                    <a:lnTo>
                      <a:pt x="0" y="92"/>
                    </a:lnTo>
                    <a:lnTo>
                      <a:pt x="1" y="95"/>
                    </a:lnTo>
                    <a:lnTo>
                      <a:pt x="4" y="97"/>
                    </a:lnTo>
                    <a:close/>
                  </a:path>
                </a:pathLst>
              </a:custGeom>
              <a:solidFill>
                <a:srgbClr val="000000"/>
              </a:solidFill>
              <a:ln w="9525">
                <a:noFill/>
                <a:round/>
                <a:headEnd/>
                <a:tailEnd/>
              </a:ln>
            </p:spPr>
            <p:txBody>
              <a:bodyPr/>
              <a:lstStyle/>
              <a:p>
                <a:endParaRPr lang="ru-RU"/>
              </a:p>
            </p:txBody>
          </p:sp>
          <p:sp>
            <p:nvSpPr>
              <p:cNvPr id="14907" name="Freeform 80"/>
              <p:cNvSpPr>
                <a:spLocks/>
              </p:cNvSpPr>
              <p:nvPr/>
            </p:nvSpPr>
            <p:spPr bwMode="auto">
              <a:xfrm>
                <a:off x="5372" y="524"/>
                <a:ext cx="121" cy="6"/>
              </a:xfrm>
              <a:custGeom>
                <a:avLst/>
                <a:gdLst>
                  <a:gd name="T0" fmla="*/ 0 w 725"/>
                  <a:gd name="T1" fmla="*/ 0 h 29"/>
                  <a:gd name="T2" fmla="*/ 0 w 725"/>
                  <a:gd name="T3" fmla="*/ 0 h 29"/>
                  <a:gd name="T4" fmla="*/ 0 w 725"/>
                  <a:gd name="T5" fmla="*/ 0 h 29"/>
                  <a:gd name="T6" fmla="*/ 0 w 725"/>
                  <a:gd name="T7" fmla="*/ 0 h 29"/>
                  <a:gd name="T8" fmla="*/ 0 w 725"/>
                  <a:gd name="T9" fmla="*/ 0 h 29"/>
                  <a:gd name="T10" fmla="*/ 0 w 725"/>
                  <a:gd name="T11" fmla="*/ 0 h 29"/>
                  <a:gd name="T12" fmla="*/ 0 w 725"/>
                  <a:gd name="T13" fmla="*/ 0 h 29"/>
                  <a:gd name="T14" fmla="*/ 0 w 725"/>
                  <a:gd name="T15" fmla="*/ 0 h 29"/>
                  <a:gd name="T16" fmla="*/ 0 w 725"/>
                  <a:gd name="T17" fmla="*/ 0 h 29"/>
                  <a:gd name="T18" fmla="*/ 0 w 725"/>
                  <a:gd name="T19" fmla="*/ 0 h 29"/>
                  <a:gd name="T20" fmla="*/ 0 w 725"/>
                  <a:gd name="T21" fmla="*/ 0 h 29"/>
                  <a:gd name="T22" fmla="*/ 0 w 725"/>
                  <a:gd name="T23" fmla="*/ 0 h 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5"/>
                  <a:gd name="T37" fmla="*/ 0 h 29"/>
                  <a:gd name="T38" fmla="*/ 725 w 725"/>
                  <a:gd name="T39" fmla="*/ 29 h 2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5" h="29">
                    <a:moveTo>
                      <a:pt x="0" y="24"/>
                    </a:moveTo>
                    <a:lnTo>
                      <a:pt x="6" y="29"/>
                    </a:lnTo>
                    <a:lnTo>
                      <a:pt x="725" y="10"/>
                    </a:lnTo>
                    <a:lnTo>
                      <a:pt x="725" y="0"/>
                    </a:lnTo>
                    <a:lnTo>
                      <a:pt x="6" y="19"/>
                    </a:lnTo>
                    <a:lnTo>
                      <a:pt x="12" y="24"/>
                    </a:lnTo>
                    <a:lnTo>
                      <a:pt x="6" y="19"/>
                    </a:lnTo>
                    <a:lnTo>
                      <a:pt x="2" y="21"/>
                    </a:lnTo>
                    <a:lnTo>
                      <a:pt x="1" y="24"/>
                    </a:lnTo>
                    <a:lnTo>
                      <a:pt x="2" y="27"/>
                    </a:lnTo>
                    <a:lnTo>
                      <a:pt x="6" y="29"/>
                    </a:lnTo>
                    <a:lnTo>
                      <a:pt x="0" y="24"/>
                    </a:lnTo>
                    <a:close/>
                  </a:path>
                </a:pathLst>
              </a:custGeom>
              <a:solidFill>
                <a:srgbClr val="000000"/>
              </a:solidFill>
              <a:ln w="9525">
                <a:noFill/>
                <a:round/>
                <a:headEnd/>
                <a:tailEnd/>
              </a:ln>
            </p:spPr>
            <p:txBody>
              <a:bodyPr/>
              <a:lstStyle/>
              <a:p>
                <a:endParaRPr lang="ru-RU"/>
              </a:p>
            </p:txBody>
          </p:sp>
          <p:sp>
            <p:nvSpPr>
              <p:cNvPr id="14908" name="Freeform 81"/>
              <p:cNvSpPr>
                <a:spLocks/>
              </p:cNvSpPr>
              <p:nvPr/>
            </p:nvSpPr>
            <p:spPr bwMode="auto">
              <a:xfrm>
                <a:off x="5365" y="469"/>
                <a:ext cx="9" cy="60"/>
              </a:xfrm>
              <a:custGeom>
                <a:avLst/>
                <a:gdLst>
                  <a:gd name="T0" fmla="*/ 0 w 55"/>
                  <a:gd name="T1" fmla="*/ 0 h 301"/>
                  <a:gd name="T2" fmla="*/ 0 w 55"/>
                  <a:gd name="T3" fmla="*/ 0 h 301"/>
                  <a:gd name="T4" fmla="*/ 0 w 55"/>
                  <a:gd name="T5" fmla="*/ 0 h 301"/>
                  <a:gd name="T6" fmla="*/ 0 w 55"/>
                  <a:gd name="T7" fmla="*/ 0 h 301"/>
                  <a:gd name="T8" fmla="*/ 0 w 55"/>
                  <a:gd name="T9" fmla="*/ 0 h 301"/>
                  <a:gd name="T10" fmla="*/ 0 w 55"/>
                  <a:gd name="T11" fmla="*/ 0 h 301"/>
                  <a:gd name="T12" fmla="*/ 0 w 55"/>
                  <a:gd name="T13" fmla="*/ 0 h 301"/>
                  <a:gd name="T14" fmla="*/ 0 w 55"/>
                  <a:gd name="T15" fmla="*/ 0 h 301"/>
                  <a:gd name="T16" fmla="*/ 0 w 55"/>
                  <a:gd name="T17" fmla="*/ 0 h 301"/>
                  <a:gd name="T18" fmla="*/ 0 w 55"/>
                  <a:gd name="T19" fmla="*/ 0 h 301"/>
                  <a:gd name="T20" fmla="*/ 0 w 55"/>
                  <a:gd name="T21" fmla="*/ 0 h 301"/>
                  <a:gd name="T22" fmla="*/ 0 w 55"/>
                  <a:gd name="T23" fmla="*/ 0 h 301"/>
                  <a:gd name="T24" fmla="*/ 0 w 55"/>
                  <a:gd name="T25" fmla="*/ 0 h 301"/>
                  <a:gd name="T26" fmla="*/ 0 w 55"/>
                  <a:gd name="T27" fmla="*/ 0 h 301"/>
                  <a:gd name="T28" fmla="*/ 0 w 55"/>
                  <a:gd name="T29" fmla="*/ 0 h 301"/>
                  <a:gd name="T30" fmla="*/ 0 w 55"/>
                  <a:gd name="T31" fmla="*/ 0 h 301"/>
                  <a:gd name="T32" fmla="*/ 0 w 55"/>
                  <a:gd name="T33" fmla="*/ 0 h 301"/>
                  <a:gd name="T34" fmla="*/ 0 w 55"/>
                  <a:gd name="T35" fmla="*/ 0 h 301"/>
                  <a:gd name="T36" fmla="*/ 0 w 55"/>
                  <a:gd name="T37" fmla="*/ 0 h 301"/>
                  <a:gd name="T38" fmla="*/ 0 w 55"/>
                  <a:gd name="T39" fmla="*/ 0 h 301"/>
                  <a:gd name="T40" fmla="*/ 0 w 55"/>
                  <a:gd name="T41" fmla="*/ 0 h 301"/>
                  <a:gd name="T42" fmla="*/ 0 w 55"/>
                  <a:gd name="T43" fmla="*/ 0 h 301"/>
                  <a:gd name="T44" fmla="*/ 0 w 55"/>
                  <a:gd name="T45" fmla="*/ 0 h 301"/>
                  <a:gd name="T46" fmla="*/ 0 w 55"/>
                  <a:gd name="T47" fmla="*/ 0 h 301"/>
                  <a:gd name="T48" fmla="*/ 0 w 55"/>
                  <a:gd name="T49" fmla="*/ 0 h 301"/>
                  <a:gd name="T50" fmla="*/ 0 w 55"/>
                  <a:gd name="T51" fmla="*/ 0 h 301"/>
                  <a:gd name="T52" fmla="*/ 0 w 55"/>
                  <a:gd name="T53" fmla="*/ 0 h 301"/>
                  <a:gd name="T54" fmla="*/ 0 w 55"/>
                  <a:gd name="T55" fmla="*/ 0 h 301"/>
                  <a:gd name="T56" fmla="*/ 0 w 55"/>
                  <a:gd name="T57" fmla="*/ 0 h 301"/>
                  <a:gd name="T58" fmla="*/ 0 w 55"/>
                  <a:gd name="T59" fmla="*/ 0 h 301"/>
                  <a:gd name="T60" fmla="*/ 0 w 55"/>
                  <a:gd name="T61" fmla="*/ 0 h 301"/>
                  <a:gd name="T62" fmla="*/ 0 w 55"/>
                  <a:gd name="T63" fmla="*/ 0 h 301"/>
                  <a:gd name="T64" fmla="*/ 0 w 55"/>
                  <a:gd name="T65" fmla="*/ 0 h 301"/>
                  <a:gd name="T66" fmla="*/ 0 w 55"/>
                  <a:gd name="T67" fmla="*/ 0 h 301"/>
                  <a:gd name="T68" fmla="*/ 0 w 55"/>
                  <a:gd name="T69" fmla="*/ 0 h 301"/>
                  <a:gd name="T70" fmla="*/ 0 w 55"/>
                  <a:gd name="T71" fmla="*/ 0 h 301"/>
                  <a:gd name="T72" fmla="*/ 0 w 55"/>
                  <a:gd name="T73" fmla="*/ 0 h 301"/>
                  <a:gd name="T74" fmla="*/ 0 w 55"/>
                  <a:gd name="T75" fmla="*/ 0 h 301"/>
                  <a:gd name="T76" fmla="*/ 0 w 55"/>
                  <a:gd name="T77" fmla="*/ 0 h 301"/>
                  <a:gd name="T78" fmla="*/ 0 w 55"/>
                  <a:gd name="T79" fmla="*/ 0 h 301"/>
                  <a:gd name="T80" fmla="*/ 0 w 55"/>
                  <a:gd name="T81" fmla="*/ 0 h 301"/>
                  <a:gd name="T82" fmla="*/ 0 w 55"/>
                  <a:gd name="T83" fmla="*/ 0 h 30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5"/>
                  <a:gd name="T127" fmla="*/ 0 h 301"/>
                  <a:gd name="T128" fmla="*/ 55 w 55"/>
                  <a:gd name="T129" fmla="*/ 301 h 30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5" h="301">
                    <a:moveTo>
                      <a:pt x="5" y="0"/>
                    </a:moveTo>
                    <a:lnTo>
                      <a:pt x="0" y="6"/>
                    </a:lnTo>
                    <a:lnTo>
                      <a:pt x="6" y="25"/>
                    </a:lnTo>
                    <a:lnTo>
                      <a:pt x="12" y="42"/>
                    </a:lnTo>
                    <a:lnTo>
                      <a:pt x="16" y="60"/>
                    </a:lnTo>
                    <a:lnTo>
                      <a:pt x="21" y="80"/>
                    </a:lnTo>
                    <a:lnTo>
                      <a:pt x="24" y="98"/>
                    </a:lnTo>
                    <a:lnTo>
                      <a:pt x="29" y="118"/>
                    </a:lnTo>
                    <a:lnTo>
                      <a:pt x="31" y="136"/>
                    </a:lnTo>
                    <a:lnTo>
                      <a:pt x="35" y="155"/>
                    </a:lnTo>
                    <a:lnTo>
                      <a:pt x="37" y="173"/>
                    </a:lnTo>
                    <a:lnTo>
                      <a:pt x="39" y="192"/>
                    </a:lnTo>
                    <a:lnTo>
                      <a:pt x="41" y="210"/>
                    </a:lnTo>
                    <a:lnTo>
                      <a:pt x="42" y="229"/>
                    </a:lnTo>
                    <a:lnTo>
                      <a:pt x="43" y="247"/>
                    </a:lnTo>
                    <a:lnTo>
                      <a:pt x="43" y="266"/>
                    </a:lnTo>
                    <a:lnTo>
                      <a:pt x="43" y="284"/>
                    </a:lnTo>
                    <a:lnTo>
                      <a:pt x="43" y="301"/>
                    </a:lnTo>
                    <a:lnTo>
                      <a:pt x="55" y="301"/>
                    </a:lnTo>
                    <a:lnTo>
                      <a:pt x="55" y="284"/>
                    </a:lnTo>
                    <a:lnTo>
                      <a:pt x="55" y="266"/>
                    </a:lnTo>
                    <a:lnTo>
                      <a:pt x="55" y="247"/>
                    </a:lnTo>
                    <a:lnTo>
                      <a:pt x="54" y="229"/>
                    </a:lnTo>
                    <a:lnTo>
                      <a:pt x="52" y="210"/>
                    </a:lnTo>
                    <a:lnTo>
                      <a:pt x="51" y="192"/>
                    </a:lnTo>
                    <a:lnTo>
                      <a:pt x="49" y="173"/>
                    </a:lnTo>
                    <a:lnTo>
                      <a:pt x="47" y="153"/>
                    </a:lnTo>
                    <a:lnTo>
                      <a:pt x="43" y="134"/>
                    </a:lnTo>
                    <a:lnTo>
                      <a:pt x="41" y="116"/>
                    </a:lnTo>
                    <a:lnTo>
                      <a:pt x="36" y="96"/>
                    </a:lnTo>
                    <a:lnTo>
                      <a:pt x="32" y="78"/>
                    </a:lnTo>
                    <a:lnTo>
                      <a:pt x="28" y="58"/>
                    </a:lnTo>
                    <a:lnTo>
                      <a:pt x="22" y="40"/>
                    </a:lnTo>
                    <a:lnTo>
                      <a:pt x="16" y="23"/>
                    </a:lnTo>
                    <a:lnTo>
                      <a:pt x="10" y="4"/>
                    </a:lnTo>
                    <a:lnTo>
                      <a:pt x="5" y="10"/>
                    </a:lnTo>
                    <a:lnTo>
                      <a:pt x="10" y="4"/>
                    </a:lnTo>
                    <a:lnTo>
                      <a:pt x="8" y="1"/>
                    </a:lnTo>
                    <a:lnTo>
                      <a:pt x="4" y="1"/>
                    </a:lnTo>
                    <a:lnTo>
                      <a:pt x="2" y="3"/>
                    </a:lnTo>
                    <a:lnTo>
                      <a:pt x="0" y="6"/>
                    </a:lnTo>
                    <a:lnTo>
                      <a:pt x="5" y="0"/>
                    </a:lnTo>
                    <a:close/>
                  </a:path>
                </a:pathLst>
              </a:custGeom>
              <a:solidFill>
                <a:srgbClr val="000000"/>
              </a:solidFill>
              <a:ln w="9525">
                <a:noFill/>
                <a:round/>
                <a:headEnd/>
                <a:tailEnd/>
              </a:ln>
            </p:spPr>
            <p:txBody>
              <a:bodyPr/>
              <a:lstStyle/>
              <a:p>
                <a:endParaRPr lang="ru-RU"/>
              </a:p>
            </p:txBody>
          </p:sp>
          <p:sp>
            <p:nvSpPr>
              <p:cNvPr id="14909" name="Freeform 82"/>
              <p:cNvSpPr>
                <a:spLocks noEditPoints="1"/>
              </p:cNvSpPr>
              <p:nvPr/>
            </p:nvSpPr>
            <p:spPr bwMode="auto">
              <a:xfrm>
                <a:off x="4046" y="466"/>
                <a:ext cx="1476" cy="62"/>
              </a:xfrm>
              <a:custGeom>
                <a:avLst/>
                <a:gdLst>
                  <a:gd name="T0" fmla="*/ 0 w 8857"/>
                  <a:gd name="T1" fmla="*/ 0 h 308"/>
                  <a:gd name="T2" fmla="*/ 0 w 8857"/>
                  <a:gd name="T3" fmla="*/ 0 h 308"/>
                  <a:gd name="T4" fmla="*/ 0 w 8857"/>
                  <a:gd name="T5" fmla="*/ 0 h 308"/>
                  <a:gd name="T6" fmla="*/ 0 w 8857"/>
                  <a:gd name="T7" fmla="*/ 0 h 308"/>
                  <a:gd name="T8" fmla="*/ 0 w 8857"/>
                  <a:gd name="T9" fmla="*/ 0 h 308"/>
                  <a:gd name="T10" fmla="*/ 0 w 8857"/>
                  <a:gd name="T11" fmla="*/ 0 h 308"/>
                  <a:gd name="T12" fmla="*/ 0 w 8857"/>
                  <a:gd name="T13" fmla="*/ 0 h 308"/>
                  <a:gd name="T14" fmla="*/ 0 w 8857"/>
                  <a:gd name="T15" fmla="*/ 0 h 308"/>
                  <a:gd name="T16" fmla="*/ 0 w 8857"/>
                  <a:gd name="T17" fmla="*/ 0 h 308"/>
                  <a:gd name="T18" fmla="*/ 0 w 8857"/>
                  <a:gd name="T19" fmla="*/ 0 h 308"/>
                  <a:gd name="T20" fmla="*/ 0 w 8857"/>
                  <a:gd name="T21" fmla="*/ 0 h 308"/>
                  <a:gd name="T22" fmla="*/ 0 w 8857"/>
                  <a:gd name="T23" fmla="*/ 0 h 308"/>
                  <a:gd name="T24" fmla="*/ 0 w 8857"/>
                  <a:gd name="T25" fmla="*/ 0 h 308"/>
                  <a:gd name="T26" fmla="*/ 0 w 8857"/>
                  <a:gd name="T27" fmla="*/ 0 h 308"/>
                  <a:gd name="T28" fmla="*/ 0 w 8857"/>
                  <a:gd name="T29" fmla="*/ 0 h 308"/>
                  <a:gd name="T30" fmla="*/ 0 w 8857"/>
                  <a:gd name="T31" fmla="*/ 0 h 308"/>
                  <a:gd name="T32" fmla="*/ 0 w 8857"/>
                  <a:gd name="T33" fmla="*/ 0 h 308"/>
                  <a:gd name="T34" fmla="*/ 0 w 8857"/>
                  <a:gd name="T35" fmla="*/ 0 h 308"/>
                  <a:gd name="T36" fmla="*/ 0 w 8857"/>
                  <a:gd name="T37" fmla="*/ 0 h 308"/>
                  <a:gd name="T38" fmla="*/ 0 w 8857"/>
                  <a:gd name="T39" fmla="*/ 0 h 308"/>
                  <a:gd name="T40" fmla="*/ 0 w 8857"/>
                  <a:gd name="T41" fmla="*/ 0 h 308"/>
                  <a:gd name="T42" fmla="*/ 0 w 8857"/>
                  <a:gd name="T43" fmla="*/ 0 h 308"/>
                  <a:gd name="T44" fmla="*/ 0 w 8857"/>
                  <a:gd name="T45" fmla="*/ 0 h 308"/>
                  <a:gd name="T46" fmla="*/ 0 w 8857"/>
                  <a:gd name="T47" fmla="*/ 0 h 308"/>
                  <a:gd name="T48" fmla="*/ 0 w 8857"/>
                  <a:gd name="T49" fmla="*/ 0 h 308"/>
                  <a:gd name="T50" fmla="*/ 0 w 8857"/>
                  <a:gd name="T51" fmla="*/ 0 h 308"/>
                  <a:gd name="T52" fmla="*/ 0 w 8857"/>
                  <a:gd name="T53" fmla="*/ 0 h 308"/>
                  <a:gd name="T54" fmla="*/ 0 w 8857"/>
                  <a:gd name="T55" fmla="*/ 0 h 308"/>
                  <a:gd name="T56" fmla="*/ 0 w 8857"/>
                  <a:gd name="T57" fmla="*/ 0 h 308"/>
                  <a:gd name="T58" fmla="*/ 0 w 8857"/>
                  <a:gd name="T59" fmla="*/ 0 h 308"/>
                  <a:gd name="T60" fmla="*/ 0 w 8857"/>
                  <a:gd name="T61" fmla="*/ 0 h 308"/>
                  <a:gd name="T62" fmla="*/ 0 w 8857"/>
                  <a:gd name="T63" fmla="*/ 0 h 308"/>
                  <a:gd name="T64" fmla="*/ 0 w 8857"/>
                  <a:gd name="T65" fmla="*/ 0 h 308"/>
                  <a:gd name="T66" fmla="*/ 0 w 8857"/>
                  <a:gd name="T67" fmla="*/ 0 h 308"/>
                  <a:gd name="T68" fmla="*/ 0 w 8857"/>
                  <a:gd name="T69" fmla="*/ 0 h 308"/>
                  <a:gd name="T70" fmla="*/ 0 w 8857"/>
                  <a:gd name="T71" fmla="*/ 0 h 308"/>
                  <a:gd name="T72" fmla="*/ 0 w 8857"/>
                  <a:gd name="T73" fmla="*/ 0 h 308"/>
                  <a:gd name="T74" fmla="*/ 0 w 8857"/>
                  <a:gd name="T75" fmla="*/ 0 h 308"/>
                  <a:gd name="T76" fmla="*/ 0 w 8857"/>
                  <a:gd name="T77" fmla="*/ 0 h 308"/>
                  <a:gd name="T78" fmla="*/ 0 w 8857"/>
                  <a:gd name="T79" fmla="*/ 0 h 308"/>
                  <a:gd name="T80" fmla="*/ 0 w 8857"/>
                  <a:gd name="T81" fmla="*/ 0 h 308"/>
                  <a:gd name="T82" fmla="*/ 0 w 8857"/>
                  <a:gd name="T83" fmla="*/ 0 h 30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857"/>
                  <a:gd name="T127" fmla="*/ 0 h 308"/>
                  <a:gd name="T128" fmla="*/ 8857 w 8857"/>
                  <a:gd name="T129" fmla="*/ 308 h 30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857" h="308">
                    <a:moveTo>
                      <a:pt x="2702" y="227"/>
                    </a:moveTo>
                    <a:lnTo>
                      <a:pt x="6274" y="227"/>
                    </a:lnTo>
                    <a:lnTo>
                      <a:pt x="6131" y="176"/>
                    </a:lnTo>
                    <a:lnTo>
                      <a:pt x="3039" y="176"/>
                    </a:lnTo>
                    <a:lnTo>
                      <a:pt x="2702" y="227"/>
                    </a:lnTo>
                    <a:close/>
                    <a:moveTo>
                      <a:pt x="0" y="50"/>
                    </a:moveTo>
                    <a:lnTo>
                      <a:pt x="879" y="109"/>
                    </a:lnTo>
                    <a:lnTo>
                      <a:pt x="118" y="87"/>
                    </a:lnTo>
                    <a:lnTo>
                      <a:pt x="105" y="80"/>
                    </a:lnTo>
                    <a:lnTo>
                      <a:pt x="91" y="73"/>
                    </a:lnTo>
                    <a:lnTo>
                      <a:pt x="77" y="68"/>
                    </a:lnTo>
                    <a:lnTo>
                      <a:pt x="61" y="63"/>
                    </a:lnTo>
                    <a:lnTo>
                      <a:pt x="46" y="59"/>
                    </a:lnTo>
                    <a:lnTo>
                      <a:pt x="31" y="56"/>
                    </a:lnTo>
                    <a:lnTo>
                      <a:pt x="15" y="53"/>
                    </a:lnTo>
                    <a:lnTo>
                      <a:pt x="0" y="50"/>
                    </a:lnTo>
                    <a:close/>
                    <a:moveTo>
                      <a:pt x="7935" y="25"/>
                    </a:moveTo>
                    <a:lnTo>
                      <a:pt x="8857" y="0"/>
                    </a:lnTo>
                    <a:lnTo>
                      <a:pt x="8763" y="11"/>
                    </a:lnTo>
                    <a:lnTo>
                      <a:pt x="8692" y="20"/>
                    </a:lnTo>
                    <a:lnTo>
                      <a:pt x="8641" y="30"/>
                    </a:lnTo>
                    <a:lnTo>
                      <a:pt x="8608" y="38"/>
                    </a:lnTo>
                    <a:lnTo>
                      <a:pt x="8590" y="45"/>
                    </a:lnTo>
                    <a:lnTo>
                      <a:pt x="8586" y="51"/>
                    </a:lnTo>
                    <a:lnTo>
                      <a:pt x="8592" y="57"/>
                    </a:lnTo>
                    <a:lnTo>
                      <a:pt x="8606" y="63"/>
                    </a:lnTo>
                    <a:lnTo>
                      <a:pt x="8626" y="69"/>
                    </a:lnTo>
                    <a:lnTo>
                      <a:pt x="8649" y="75"/>
                    </a:lnTo>
                    <a:lnTo>
                      <a:pt x="8676" y="80"/>
                    </a:lnTo>
                    <a:lnTo>
                      <a:pt x="8700" y="85"/>
                    </a:lnTo>
                    <a:lnTo>
                      <a:pt x="8723" y="91"/>
                    </a:lnTo>
                    <a:lnTo>
                      <a:pt x="8738" y="96"/>
                    </a:lnTo>
                    <a:lnTo>
                      <a:pt x="8748" y="103"/>
                    </a:lnTo>
                    <a:lnTo>
                      <a:pt x="8747" y="109"/>
                    </a:lnTo>
                    <a:lnTo>
                      <a:pt x="8667" y="113"/>
                    </a:lnTo>
                    <a:lnTo>
                      <a:pt x="8595" y="117"/>
                    </a:lnTo>
                    <a:lnTo>
                      <a:pt x="8529" y="122"/>
                    </a:lnTo>
                    <a:lnTo>
                      <a:pt x="8470" y="128"/>
                    </a:lnTo>
                    <a:lnTo>
                      <a:pt x="8416" y="133"/>
                    </a:lnTo>
                    <a:lnTo>
                      <a:pt x="8370" y="139"/>
                    </a:lnTo>
                    <a:lnTo>
                      <a:pt x="8329" y="145"/>
                    </a:lnTo>
                    <a:lnTo>
                      <a:pt x="8294" y="151"/>
                    </a:lnTo>
                    <a:lnTo>
                      <a:pt x="8265" y="158"/>
                    </a:lnTo>
                    <a:lnTo>
                      <a:pt x="8240" y="164"/>
                    </a:lnTo>
                    <a:lnTo>
                      <a:pt x="8221" y="171"/>
                    </a:lnTo>
                    <a:lnTo>
                      <a:pt x="8206" y="179"/>
                    </a:lnTo>
                    <a:lnTo>
                      <a:pt x="8196" y="186"/>
                    </a:lnTo>
                    <a:lnTo>
                      <a:pt x="8192" y="192"/>
                    </a:lnTo>
                    <a:lnTo>
                      <a:pt x="8190" y="199"/>
                    </a:lnTo>
                    <a:lnTo>
                      <a:pt x="8194" y="206"/>
                    </a:lnTo>
                    <a:lnTo>
                      <a:pt x="8201" y="213"/>
                    </a:lnTo>
                    <a:lnTo>
                      <a:pt x="8212" y="220"/>
                    </a:lnTo>
                    <a:lnTo>
                      <a:pt x="8226" y="227"/>
                    </a:lnTo>
                    <a:lnTo>
                      <a:pt x="8244" y="234"/>
                    </a:lnTo>
                    <a:lnTo>
                      <a:pt x="8264" y="240"/>
                    </a:lnTo>
                    <a:lnTo>
                      <a:pt x="8287" y="246"/>
                    </a:lnTo>
                    <a:lnTo>
                      <a:pt x="8313" y="252"/>
                    </a:lnTo>
                    <a:lnTo>
                      <a:pt x="8343" y="257"/>
                    </a:lnTo>
                    <a:lnTo>
                      <a:pt x="8374" y="262"/>
                    </a:lnTo>
                    <a:lnTo>
                      <a:pt x="8407" y="267"/>
                    </a:lnTo>
                    <a:lnTo>
                      <a:pt x="8441" y="271"/>
                    </a:lnTo>
                    <a:lnTo>
                      <a:pt x="8478" y="276"/>
                    </a:lnTo>
                    <a:lnTo>
                      <a:pt x="8517" y="280"/>
                    </a:lnTo>
                    <a:lnTo>
                      <a:pt x="8556" y="283"/>
                    </a:lnTo>
                    <a:lnTo>
                      <a:pt x="8596" y="285"/>
                    </a:lnTo>
                    <a:lnTo>
                      <a:pt x="8638" y="287"/>
                    </a:lnTo>
                    <a:lnTo>
                      <a:pt x="7981" y="308"/>
                    </a:lnTo>
                    <a:lnTo>
                      <a:pt x="7980" y="290"/>
                    </a:lnTo>
                    <a:lnTo>
                      <a:pt x="7978" y="271"/>
                    </a:lnTo>
                    <a:lnTo>
                      <a:pt x="7977" y="253"/>
                    </a:lnTo>
                    <a:lnTo>
                      <a:pt x="7976" y="235"/>
                    </a:lnTo>
                    <a:lnTo>
                      <a:pt x="7974" y="215"/>
                    </a:lnTo>
                    <a:lnTo>
                      <a:pt x="7971" y="197"/>
                    </a:lnTo>
                    <a:lnTo>
                      <a:pt x="7970" y="178"/>
                    </a:lnTo>
                    <a:lnTo>
                      <a:pt x="7967" y="159"/>
                    </a:lnTo>
                    <a:lnTo>
                      <a:pt x="7964" y="141"/>
                    </a:lnTo>
                    <a:lnTo>
                      <a:pt x="7961" y="123"/>
                    </a:lnTo>
                    <a:lnTo>
                      <a:pt x="7957" y="105"/>
                    </a:lnTo>
                    <a:lnTo>
                      <a:pt x="7954" y="88"/>
                    </a:lnTo>
                    <a:lnTo>
                      <a:pt x="7950" y="71"/>
                    </a:lnTo>
                    <a:lnTo>
                      <a:pt x="7945" y="55"/>
                    </a:lnTo>
                    <a:lnTo>
                      <a:pt x="7941" y="40"/>
                    </a:lnTo>
                    <a:lnTo>
                      <a:pt x="7935" y="25"/>
                    </a:lnTo>
                    <a:close/>
                  </a:path>
                </a:pathLst>
              </a:custGeom>
              <a:solidFill>
                <a:srgbClr val="C1C1C1"/>
              </a:solidFill>
              <a:ln w="9525">
                <a:noFill/>
                <a:round/>
                <a:headEnd/>
                <a:tailEnd/>
              </a:ln>
            </p:spPr>
            <p:txBody>
              <a:bodyPr/>
              <a:lstStyle/>
              <a:p>
                <a:endParaRPr lang="ru-RU"/>
              </a:p>
            </p:txBody>
          </p:sp>
          <p:sp>
            <p:nvSpPr>
              <p:cNvPr id="14910" name="Freeform 83"/>
              <p:cNvSpPr>
                <a:spLocks/>
              </p:cNvSpPr>
              <p:nvPr/>
            </p:nvSpPr>
            <p:spPr bwMode="auto">
              <a:xfrm>
                <a:off x="4496" y="511"/>
                <a:ext cx="597" cy="2"/>
              </a:xfrm>
              <a:custGeom>
                <a:avLst/>
                <a:gdLst>
                  <a:gd name="T0" fmla="*/ 0 w 3578"/>
                  <a:gd name="T1" fmla="*/ 0 h 11"/>
                  <a:gd name="T2" fmla="*/ 0 w 3578"/>
                  <a:gd name="T3" fmla="*/ 0 h 11"/>
                  <a:gd name="T4" fmla="*/ 0 w 3578"/>
                  <a:gd name="T5" fmla="*/ 0 h 11"/>
                  <a:gd name="T6" fmla="*/ 0 w 3578"/>
                  <a:gd name="T7" fmla="*/ 0 h 11"/>
                  <a:gd name="T8" fmla="*/ 0 w 3578"/>
                  <a:gd name="T9" fmla="*/ 0 h 11"/>
                  <a:gd name="T10" fmla="*/ 0 w 3578"/>
                  <a:gd name="T11" fmla="*/ 0 h 11"/>
                  <a:gd name="T12" fmla="*/ 0 w 3578"/>
                  <a:gd name="T13" fmla="*/ 0 h 11"/>
                  <a:gd name="T14" fmla="*/ 0 w 3578"/>
                  <a:gd name="T15" fmla="*/ 0 h 11"/>
                  <a:gd name="T16" fmla="*/ 0 w 3578"/>
                  <a:gd name="T17" fmla="*/ 0 h 11"/>
                  <a:gd name="T18" fmla="*/ 0 w 3578"/>
                  <a:gd name="T19" fmla="*/ 0 h 11"/>
                  <a:gd name="T20" fmla="*/ 0 w 3578"/>
                  <a:gd name="T21" fmla="*/ 0 h 11"/>
                  <a:gd name="T22" fmla="*/ 0 w 3578"/>
                  <a:gd name="T23" fmla="*/ 0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78"/>
                  <a:gd name="T37" fmla="*/ 0 h 11"/>
                  <a:gd name="T38" fmla="*/ 3578 w 357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78" h="11">
                    <a:moveTo>
                      <a:pt x="3570" y="10"/>
                    </a:moveTo>
                    <a:lnTo>
                      <a:pt x="3572" y="0"/>
                    </a:lnTo>
                    <a:lnTo>
                      <a:pt x="0" y="0"/>
                    </a:lnTo>
                    <a:lnTo>
                      <a:pt x="0" y="11"/>
                    </a:lnTo>
                    <a:lnTo>
                      <a:pt x="3572" y="11"/>
                    </a:lnTo>
                    <a:lnTo>
                      <a:pt x="3575" y="1"/>
                    </a:lnTo>
                    <a:lnTo>
                      <a:pt x="3572" y="11"/>
                    </a:lnTo>
                    <a:lnTo>
                      <a:pt x="3576" y="9"/>
                    </a:lnTo>
                    <a:lnTo>
                      <a:pt x="3578" y="6"/>
                    </a:lnTo>
                    <a:lnTo>
                      <a:pt x="3576" y="2"/>
                    </a:lnTo>
                    <a:lnTo>
                      <a:pt x="3572" y="0"/>
                    </a:lnTo>
                    <a:lnTo>
                      <a:pt x="3570" y="10"/>
                    </a:lnTo>
                    <a:close/>
                  </a:path>
                </a:pathLst>
              </a:custGeom>
              <a:solidFill>
                <a:srgbClr val="C1C1C1"/>
              </a:solidFill>
              <a:ln w="9525">
                <a:noFill/>
                <a:round/>
                <a:headEnd/>
                <a:tailEnd/>
              </a:ln>
            </p:spPr>
            <p:txBody>
              <a:bodyPr/>
              <a:lstStyle/>
              <a:p>
                <a:endParaRPr lang="ru-RU"/>
              </a:p>
            </p:txBody>
          </p:sp>
          <p:sp>
            <p:nvSpPr>
              <p:cNvPr id="14911" name="Freeform 84"/>
              <p:cNvSpPr>
                <a:spLocks/>
              </p:cNvSpPr>
              <p:nvPr/>
            </p:nvSpPr>
            <p:spPr bwMode="auto">
              <a:xfrm>
                <a:off x="5067" y="500"/>
                <a:ext cx="25" cy="13"/>
              </a:xfrm>
              <a:custGeom>
                <a:avLst/>
                <a:gdLst>
                  <a:gd name="T0" fmla="*/ 0 w 151"/>
                  <a:gd name="T1" fmla="*/ 0 h 61"/>
                  <a:gd name="T2" fmla="*/ 0 w 151"/>
                  <a:gd name="T3" fmla="*/ 0 h 61"/>
                  <a:gd name="T4" fmla="*/ 0 w 151"/>
                  <a:gd name="T5" fmla="*/ 0 h 61"/>
                  <a:gd name="T6" fmla="*/ 0 w 151"/>
                  <a:gd name="T7" fmla="*/ 0 h 61"/>
                  <a:gd name="T8" fmla="*/ 0 w 151"/>
                  <a:gd name="T9" fmla="*/ 0 h 61"/>
                  <a:gd name="T10" fmla="*/ 0 w 151"/>
                  <a:gd name="T11" fmla="*/ 0 h 61"/>
                  <a:gd name="T12" fmla="*/ 0 w 151"/>
                  <a:gd name="T13" fmla="*/ 0 h 61"/>
                  <a:gd name="T14" fmla="*/ 0 w 151"/>
                  <a:gd name="T15" fmla="*/ 0 h 61"/>
                  <a:gd name="T16" fmla="*/ 0 w 151"/>
                  <a:gd name="T17" fmla="*/ 0 h 61"/>
                  <a:gd name="T18" fmla="*/ 0 w 151"/>
                  <a:gd name="T19" fmla="*/ 0 h 61"/>
                  <a:gd name="T20" fmla="*/ 0 w 151"/>
                  <a:gd name="T21" fmla="*/ 0 h 61"/>
                  <a:gd name="T22" fmla="*/ 0 w 151"/>
                  <a:gd name="T23" fmla="*/ 0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1"/>
                  <a:gd name="T37" fmla="*/ 0 h 61"/>
                  <a:gd name="T38" fmla="*/ 151 w 151"/>
                  <a:gd name="T39" fmla="*/ 61 h 6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1" h="61">
                    <a:moveTo>
                      <a:pt x="5" y="11"/>
                    </a:moveTo>
                    <a:lnTo>
                      <a:pt x="3" y="10"/>
                    </a:lnTo>
                    <a:lnTo>
                      <a:pt x="146" y="61"/>
                    </a:lnTo>
                    <a:lnTo>
                      <a:pt x="151" y="52"/>
                    </a:lnTo>
                    <a:lnTo>
                      <a:pt x="8" y="1"/>
                    </a:lnTo>
                    <a:lnTo>
                      <a:pt x="5" y="0"/>
                    </a:lnTo>
                    <a:lnTo>
                      <a:pt x="8" y="1"/>
                    </a:lnTo>
                    <a:lnTo>
                      <a:pt x="4" y="1"/>
                    </a:lnTo>
                    <a:lnTo>
                      <a:pt x="0" y="3"/>
                    </a:lnTo>
                    <a:lnTo>
                      <a:pt x="0" y="8"/>
                    </a:lnTo>
                    <a:lnTo>
                      <a:pt x="3" y="10"/>
                    </a:lnTo>
                    <a:lnTo>
                      <a:pt x="5" y="11"/>
                    </a:lnTo>
                    <a:close/>
                  </a:path>
                </a:pathLst>
              </a:custGeom>
              <a:solidFill>
                <a:srgbClr val="C1C1C1"/>
              </a:solidFill>
              <a:ln w="9525">
                <a:noFill/>
                <a:round/>
                <a:headEnd/>
                <a:tailEnd/>
              </a:ln>
            </p:spPr>
            <p:txBody>
              <a:bodyPr/>
              <a:lstStyle/>
              <a:p>
                <a:endParaRPr lang="ru-RU"/>
              </a:p>
            </p:txBody>
          </p:sp>
          <p:sp>
            <p:nvSpPr>
              <p:cNvPr id="14912" name="Freeform 85"/>
              <p:cNvSpPr>
                <a:spLocks/>
              </p:cNvSpPr>
              <p:nvPr/>
            </p:nvSpPr>
            <p:spPr bwMode="auto">
              <a:xfrm>
                <a:off x="4552" y="500"/>
                <a:ext cx="516" cy="3"/>
              </a:xfrm>
              <a:custGeom>
                <a:avLst/>
                <a:gdLst>
                  <a:gd name="T0" fmla="*/ 0 w 3097"/>
                  <a:gd name="T1" fmla="*/ 0 h 11"/>
                  <a:gd name="T2" fmla="*/ 0 w 3097"/>
                  <a:gd name="T3" fmla="*/ 0 h 11"/>
                  <a:gd name="T4" fmla="*/ 0 w 3097"/>
                  <a:gd name="T5" fmla="*/ 0 h 11"/>
                  <a:gd name="T6" fmla="*/ 0 w 3097"/>
                  <a:gd name="T7" fmla="*/ 0 h 11"/>
                  <a:gd name="T8" fmla="*/ 0 w 3097"/>
                  <a:gd name="T9" fmla="*/ 0 h 11"/>
                  <a:gd name="T10" fmla="*/ 0 w 3097"/>
                  <a:gd name="T11" fmla="*/ 0 h 11"/>
                  <a:gd name="T12" fmla="*/ 0 w 3097"/>
                  <a:gd name="T13" fmla="*/ 0 h 11"/>
                  <a:gd name="T14" fmla="*/ 0 w 3097"/>
                  <a:gd name="T15" fmla="*/ 0 h 11"/>
                  <a:gd name="T16" fmla="*/ 0 w 3097"/>
                  <a:gd name="T17" fmla="*/ 0 h 11"/>
                  <a:gd name="T18" fmla="*/ 0 w 3097"/>
                  <a:gd name="T19" fmla="*/ 0 h 11"/>
                  <a:gd name="T20" fmla="*/ 0 w 3097"/>
                  <a:gd name="T21" fmla="*/ 0 h 11"/>
                  <a:gd name="T22" fmla="*/ 0 w 3097"/>
                  <a:gd name="T23" fmla="*/ 0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97"/>
                  <a:gd name="T37" fmla="*/ 0 h 11"/>
                  <a:gd name="T38" fmla="*/ 3097 w 3097"/>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97" h="11">
                    <a:moveTo>
                      <a:pt x="6" y="11"/>
                    </a:moveTo>
                    <a:lnTo>
                      <a:pt x="5" y="11"/>
                    </a:lnTo>
                    <a:lnTo>
                      <a:pt x="3097" y="11"/>
                    </a:lnTo>
                    <a:lnTo>
                      <a:pt x="3097" y="0"/>
                    </a:lnTo>
                    <a:lnTo>
                      <a:pt x="5" y="0"/>
                    </a:lnTo>
                    <a:lnTo>
                      <a:pt x="4" y="0"/>
                    </a:lnTo>
                    <a:lnTo>
                      <a:pt x="5" y="0"/>
                    </a:lnTo>
                    <a:lnTo>
                      <a:pt x="1" y="2"/>
                    </a:lnTo>
                    <a:lnTo>
                      <a:pt x="0" y="6"/>
                    </a:lnTo>
                    <a:lnTo>
                      <a:pt x="1" y="9"/>
                    </a:lnTo>
                    <a:lnTo>
                      <a:pt x="5" y="11"/>
                    </a:lnTo>
                    <a:lnTo>
                      <a:pt x="6" y="11"/>
                    </a:lnTo>
                    <a:close/>
                  </a:path>
                </a:pathLst>
              </a:custGeom>
              <a:solidFill>
                <a:srgbClr val="C1C1C1"/>
              </a:solidFill>
              <a:ln w="9525">
                <a:noFill/>
                <a:round/>
                <a:headEnd/>
                <a:tailEnd/>
              </a:ln>
            </p:spPr>
            <p:txBody>
              <a:bodyPr/>
              <a:lstStyle/>
              <a:p>
                <a:endParaRPr lang="ru-RU"/>
              </a:p>
            </p:txBody>
          </p:sp>
          <p:sp>
            <p:nvSpPr>
              <p:cNvPr id="14913" name="Freeform 86"/>
              <p:cNvSpPr>
                <a:spLocks/>
              </p:cNvSpPr>
              <p:nvPr/>
            </p:nvSpPr>
            <p:spPr bwMode="auto">
              <a:xfrm>
                <a:off x="4495" y="500"/>
                <a:ext cx="58" cy="13"/>
              </a:xfrm>
              <a:custGeom>
                <a:avLst/>
                <a:gdLst>
                  <a:gd name="T0" fmla="*/ 0 w 343"/>
                  <a:gd name="T1" fmla="*/ 0 h 62"/>
                  <a:gd name="T2" fmla="*/ 0 w 343"/>
                  <a:gd name="T3" fmla="*/ 0 h 62"/>
                  <a:gd name="T4" fmla="*/ 0 w 343"/>
                  <a:gd name="T5" fmla="*/ 0 h 62"/>
                  <a:gd name="T6" fmla="*/ 0 w 343"/>
                  <a:gd name="T7" fmla="*/ 0 h 62"/>
                  <a:gd name="T8" fmla="*/ 0 w 343"/>
                  <a:gd name="T9" fmla="*/ 0 h 62"/>
                  <a:gd name="T10" fmla="*/ 0 w 343"/>
                  <a:gd name="T11" fmla="*/ 0 h 62"/>
                  <a:gd name="T12" fmla="*/ 0 w 343"/>
                  <a:gd name="T13" fmla="*/ 0 h 62"/>
                  <a:gd name="T14" fmla="*/ 0 w 343"/>
                  <a:gd name="T15" fmla="*/ 0 h 62"/>
                  <a:gd name="T16" fmla="*/ 0 w 343"/>
                  <a:gd name="T17" fmla="*/ 0 h 62"/>
                  <a:gd name="T18" fmla="*/ 0 w 343"/>
                  <a:gd name="T19" fmla="*/ 0 h 62"/>
                  <a:gd name="T20" fmla="*/ 0 w 343"/>
                  <a:gd name="T21" fmla="*/ 0 h 62"/>
                  <a:gd name="T22" fmla="*/ 0 w 343"/>
                  <a:gd name="T23" fmla="*/ 0 h 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3"/>
                  <a:gd name="T37" fmla="*/ 0 h 62"/>
                  <a:gd name="T38" fmla="*/ 343 w 343"/>
                  <a:gd name="T39" fmla="*/ 62 h 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3" h="62">
                    <a:moveTo>
                      <a:pt x="5" y="51"/>
                    </a:moveTo>
                    <a:lnTo>
                      <a:pt x="6" y="62"/>
                    </a:lnTo>
                    <a:lnTo>
                      <a:pt x="343" y="11"/>
                    </a:lnTo>
                    <a:lnTo>
                      <a:pt x="341" y="0"/>
                    </a:lnTo>
                    <a:lnTo>
                      <a:pt x="3" y="51"/>
                    </a:lnTo>
                    <a:lnTo>
                      <a:pt x="5" y="62"/>
                    </a:lnTo>
                    <a:lnTo>
                      <a:pt x="3" y="51"/>
                    </a:lnTo>
                    <a:lnTo>
                      <a:pt x="0" y="53"/>
                    </a:lnTo>
                    <a:lnTo>
                      <a:pt x="0" y="58"/>
                    </a:lnTo>
                    <a:lnTo>
                      <a:pt x="1" y="61"/>
                    </a:lnTo>
                    <a:lnTo>
                      <a:pt x="6" y="62"/>
                    </a:lnTo>
                    <a:lnTo>
                      <a:pt x="5" y="51"/>
                    </a:lnTo>
                    <a:close/>
                  </a:path>
                </a:pathLst>
              </a:custGeom>
              <a:solidFill>
                <a:srgbClr val="C1C1C1"/>
              </a:solidFill>
              <a:ln w="9525">
                <a:noFill/>
                <a:round/>
                <a:headEnd/>
                <a:tailEnd/>
              </a:ln>
            </p:spPr>
            <p:txBody>
              <a:bodyPr/>
              <a:lstStyle/>
              <a:p>
                <a:endParaRPr lang="ru-RU"/>
              </a:p>
            </p:txBody>
          </p:sp>
          <p:sp>
            <p:nvSpPr>
              <p:cNvPr id="14914" name="Freeform 87"/>
              <p:cNvSpPr>
                <a:spLocks/>
              </p:cNvSpPr>
              <p:nvPr/>
            </p:nvSpPr>
            <p:spPr bwMode="auto">
              <a:xfrm>
                <a:off x="4046" y="475"/>
                <a:ext cx="148" cy="14"/>
              </a:xfrm>
              <a:custGeom>
                <a:avLst/>
                <a:gdLst>
                  <a:gd name="T0" fmla="*/ 0 w 885"/>
                  <a:gd name="T1" fmla="*/ 0 h 69"/>
                  <a:gd name="T2" fmla="*/ 0 w 885"/>
                  <a:gd name="T3" fmla="*/ 0 h 69"/>
                  <a:gd name="T4" fmla="*/ 0 w 885"/>
                  <a:gd name="T5" fmla="*/ 0 h 69"/>
                  <a:gd name="T6" fmla="*/ 0 w 885"/>
                  <a:gd name="T7" fmla="*/ 0 h 69"/>
                  <a:gd name="T8" fmla="*/ 0 w 885"/>
                  <a:gd name="T9" fmla="*/ 0 h 69"/>
                  <a:gd name="T10" fmla="*/ 0 w 885"/>
                  <a:gd name="T11" fmla="*/ 0 h 69"/>
                  <a:gd name="T12" fmla="*/ 0 w 885"/>
                  <a:gd name="T13" fmla="*/ 0 h 69"/>
                  <a:gd name="T14" fmla="*/ 0 w 885"/>
                  <a:gd name="T15" fmla="*/ 0 h 69"/>
                  <a:gd name="T16" fmla="*/ 0 w 885"/>
                  <a:gd name="T17" fmla="*/ 0 h 69"/>
                  <a:gd name="T18" fmla="*/ 0 w 885"/>
                  <a:gd name="T19" fmla="*/ 0 h 69"/>
                  <a:gd name="T20" fmla="*/ 0 w 885"/>
                  <a:gd name="T21" fmla="*/ 0 h 69"/>
                  <a:gd name="T22" fmla="*/ 0 w 885"/>
                  <a:gd name="T23" fmla="*/ 0 h 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85"/>
                  <a:gd name="T37" fmla="*/ 0 h 69"/>
                  <a:gd name="T38" fmla="*/ 885 w 885"/>
                  <a:gd name="T39" fmla="*/ 69 h 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85" h="69">
                    <a:moveTo>
                      <a:pt x="879" y="69"/>
                    </a:moveTo>
                    <a:lnTo>
                      <a:pt x="879" y="59"/>
                    </a:lnTo>
                    <a:lnTo>
                      <a:pt x="0" y="0"/>
                    </a:lnTo>
                    <a:lnTo>
                      <a:pt x="0" y="10"/>
                    </a:lnTo>
                    <a:lnTo>
                      <a:pt x="879" y="69"/>
                    </a:lnTo>
                    <a:lnTo>
                      <a:pt x="879" y="59"/>
                    </a:lnTo>
                    <a:lnTo>
                      <a:pt x="879" y="69"/>
                    </a:lnTo>
                    <a:lnTo>
                      <a:pt x="883" y="67"/>
                    </a:lnTo>
                    <a:lnTo>
                      <a:pt x="885" y="64"/>
                    </a:lnTo>
                    <a:lnTo>
                      <a:pt x="883" y="61"/>
                    </a:lnTo>
                    <a:lnTo>
                      <a:pt x="879" y="59"/>
                    </a:lnTo>
                    <a:lnTo>
                      <a:pt x="879" y="69"/>
                    </a:lnTo>
                    <a:close/>
                  </a:path>
                </a:pathLst>
              </a:custGeom>
              <a:solidFill>
                <a:srgbClr val="C1C1C1"/>
              </a:solidFill>
              <a:ln w="9525">
                <a:noFill/>
                <a:round/>
                <a:headEnd/>
                <a:tailEnd/>
              </a:ln>
            </p:spPr>
            <p:txBody>
              <a:bodyPr/>
              <a:lstStyle/>
              <a:p>
                <a:endParaRPr lang="ru-RU"/>
              </a:p>
            </p:txBody>
          </p:sp>
          <p:sp>
            <p:nvSpPr>
              <p:cNvPr id="14915" name="Freeform 88"/>
              <p:cNvSpPr>
                <a:spLocks/>
              </p:cNvSpPr>
              <p:nvPr/>
            </p:nvSpPr>
            <p:spPr bwMode="auto">
              <a:xfrm>
                <a:off x="4065" y="483"/>
                <a:ext cx="128" cy="6"/>
              </a:xfrm>
              <a:custGeom>
                <a:avLst/>
                <a:gdLst>
                  <a:gd name="T0" fmla="*/ 0 w 765"/>
                  <a:gd name="T1" fmla="*/ 0 h 32"/>
                  <a:gd name="T2" fmla="*/ 0 w 765"/>
                  <a:gd name="T3" fmla="*/ 0 h 32"/>
                  <a:gd name="T4" fmla="*/ 0 w 765"/>
                  <a:gd name="T5" fmla="*/ 0 h 32"/>
                  <a:gd name="T6" fmla="*/ 0 w 765"/>
                  <a:gd name="T7" fmla="*/ 0 h 32"/>
                  <a:gd name="T8" fmla="*/ 0 w 765"/>
                  <a:gd name="T9" fmla="*/ 0 h 32"/>
                  <a:gd name="T10" fmla="*/ 0 w 765"/>
                  <a:gd name="T11" fmla="*/ 0 h 32"/>
                  <a:gd name="T12" fmla="*/ 0 w 765"/>
                  <a:gd name="T13" fmla="*/ 0 h 32"/>
                  <a:gd name="T14" fmla="*/ 0 w 765"/>
                  <a:gd name="T15" fmla="*/ 0 h 32"/>
                  <a:gd name="T16" fmla="*/ 0 w 765"/>
                  <a:gd name="T17" fmla="*/ 0 h 32"/>
                  <a:gd name="T18" fmla="*/ 0 w 765"/>
                  <a:gd name="T19" fmla="*/ 0 h 32"/>
                  <a:gd name="T20" fmla="*/ 0 w 765"/>
                  <a:gd name="T21" fmla="*/ 0 h 32"/>
                  <a:gd name="T22" fmla="*/ 0 w 765"/>
                  <a:gd name="T23" fmla="*/ 0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32"/>
                  <a:gd name="T38" fmla="*/ 765 w 765"/>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32">
                    <a:moveTo>
                      <a:pt x="1" y="9"/>
                    </a:moveTo>
                    <a:lnTo>
                      <a:pt x="4" y="10"/>
                    </a:lnTo>
                    <a:lnTo>
                      <a:pt x="765" y="32"/>
                    </a:lnTo>
                    <a:lnTo>
                      <a:pt x="765" y="22"/>
                    </a:lnTo>
                    <a:lnTo>
                      <a:pt x="4" y="0"/>
                    </a:lnTo>
                    <a:lnTo>
                      <a:pt x="8" y="1"/>
                    </a:lnTo>
                    <a:lnTo>
                      <a:pt x="4" y="0"/>
                    </a:lnTo>
                    <a:lnTo>
                      <a:pt x="1" y="2"/>
                    </a:lnTo>
                    <a:lnTo>
                      <a:pt x="0" y="5"/>
                    </a:lnTo>
                    <a:lnTo>
                      <a:pt x="1" y="8"/>
                    </a:lnTo>
                    <a:lnTo>
                      <a:pt x="4" y="10"/>
                    </a:lnTo>
                    <a:lnTo>
                      <a:pt x="1" y="9"/>
                    </a:lnTo>
                    <a:close/>
                  </a:path>
                </a:pathLst>
              </a:custGeom>
              <a:solidFill>
                <a:srgbClr val="C1C1C1"/>
              </a:solidFill>
              <a:ln w="9525">
                <a:noFill/>
                <a:round/>
                <a:headEnd/>
                <a:tailEnd/>
              </a:ln>
            </p:spPr>
            <p:txBody>
              <a:bodyPr/>
              <a:lstStyle/>
              <a:p>
                <a:endParaRPr lang="ru-RU"/>
              </a:p>
            </p:txBody>
          </p:sp>
          <p:sp>
            <p:nvSpPr>
              <p:cNvPr id="14916" name="Freeform 89"/>
              <p:cNvSpPr>
                <a:spLocks/>
              </p:cNvSpPr>
              <p:nvPr/>
            </p:nvSpPr>
            <p:spPr bwMode="auto">
              <a:xfrm>
                <a:off x="4045" y="475"/>
                <a:ext cx="21" cy="10"/>
              </a:xfrm>
              <a:custGeom>
                <a:avLst/>
                <a:gdLst>
                  <a:gd name="T0" fmla="*/ 0 w 127"/>
                  <a:gd name="T1" fmla="*/ 0 h 46"/>
                  <a:gd name="T2" fmla="*/ 0 w 127"/>
                  <a:gd name="T3" fmla="*/ 0 h 46"/>
                  <a:gd name="T4" fmla="*/ 0 w 127"/>
                  <a:gd name="T5" fmla="*/ 0 h 46"/>
                  <a:gd name="T6" fmla="*/ 0 w 127"/>
                  <a:gd name="T7" fmla="*/ 0 h 46"/>
                  <a:gd name="T8" fmla="*/ 0 w 127"/>
                  <a:gd name="T9" fmla="*/ 0 h 46"/>
                  <a:gd name="T10" fmla="*/ 0 w 127"/>
                  <a:gd name="T11" fmla="*/ 0 h 46"/>
                  <a:gd name="T12" fmla="*/ 0 w 127"/>
                  <a:gd name="T13" fmla="*/ 0 h 46"/>
                  <a:gd name="T14" fmla="*/ 0 w 127"/>
                  <a:gd name="T15" fmla="*/ 0 h 46"/>
                  <a:gd name="T16" fmla="*/ 0 w 127"/>
                  <a:gd name="T17" fmla="*/ 0 h 46"/>
                  <a:gd name="T18" fmla="*/ 0 w 127"/>
                  <a:gd name="T19" fmla="*/ 0 h 46"/>
                  <a:gd name="T20" fmla="*/ 0 w 127"/>
                  <a:gd name="T21" fmla="*/ 0 h 46"/>
                  <a:gd name="T22" fmla="*/ 0 w 127"/>
                  <a:gd name="T23" fmla="*/ 0 h 46"/>
                  <a:gd name="T24" fmla="*/ 0 w 127"/>
                  <a:gd name="T25" fmla="*/ 0 h 46"/>
                  <a:gd name="T26" fmla="*/ 0 w 127"/>
                  <a:gd name="T27" fmla="*/ 0 h 46"/>
                  <a:gd name="T28" fmla="*/ 0 w 127"/>
                  <a:gd name="T29" fmla="*/ 0 h 46"/>
                  <a:gd name="T30" fmla="*/ 0 w 127"/>
                  <a:gd name="T31" fmla="*/ 0 h 46"/>
                  <a:gd name="T32" fmla="*/ 0 w 127"/>
                  <a:gd name="T33" fmla="*/ 0 h 46"/>
                  <a:gd name="T34" fmla="*/ 0 w 127"/>
                  <a:gd name="T35" fmla="*/ 0 h 46"/>
                  <a:gd name="T36" fmla="*/ 0 w 127"/>
                  <a:gd name="T37" fmla="*/ 0 h 46"/>
                  <a:gd name="T38" fmla="*/ 0 w 127"/>
                  <a:gd name="T39" fmla="*/ 0 h 46"/>
                  <a:gd name="T40" fmla="*/ 0 w 127"/>
                  <a:gd name="T41" fmla="*/ 0 h 46"/>
                  <a:gd name="T42" fmla="*/ 0 w 127"/>
                  <a:gd name="T43" fmla="*/ 0 h 46"/>
                  <a:gd name="T44" fmla="*/ 0 w 127"/>
                  <a:gd name="T45" fmla="*/ 0 h 46"/>
                  <a:gd name="T46" fmla="*/ 0 w 127"/>
                  <a:gd name="T47" fmla="*/ 0 h 46"/>
                  <a:gd name="T48" fmla="*/ 0 w 127"/>
                  <a:gd name="T49" fmla="*/ 0 h 46"/>
                  <a:gd name="T50" fmla="*/ 0 w 127"/>
                  <a:gd name="T51" fmla="*/ 0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7"/>
                  <a:gd name="T79" fmla="*/ 0 h 46"/>
                  <a:gd name="T80" fmla="*/ 127 w 127"/>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7" h="46">
                    <a:moveTo>
                      <a:pt x="5" y="0"/>
                    </a:moveTo>
                    <a:lnTo>
                      <a:pt x="4" y="10"/>
                    </a:lnTo>
                    <a:lnTo>
                      <a:pt x="19" y="12"/>
                    </a:lnTo>
                    <a:lnTo>
                      <a:pt x="35" y="15"/>
                    </a:lnTo>
                    <a:lnTo>
                      <a:pt x="50" y="18"/>
                    </a:lnTo>
                    <a:lnTo>
                      <a:pt x="64" y="22"/>
                    </a:lnTo>
                    <a:lnTo>
                      <a:pt x="79" y="27"/>
                    </a:lnTo>
                    <a:lnTo>
                      <a:pt x="94" y="33"/>
                    </a:lnTo>
                    <a:lnTo>
                      <a:pt x="108" y="39"/>
                    </a:lnTo>
                    <a:lnTo>
                      <a:pt x="120" y="46"/>
                    </a:lnTo>
                    <a:lnTo>
                      <a:pt x="127" y="38"/>
                    </a:lnTo>
                    <a:lnTo>
                      <a:pt x="113" y="31"/>
                    </a:lnTo>
                    <a:lnTo>
                      <a:pt x="98" y="24"/>
                    </a:lnTo>
                    <a:lnTo>
                      <a:pt x="84" y="19"/>
                    </a:lnTo>
                    <a:lnTo>
                      <a:pt x="69" y="14"/>
                    </a:lnTo>
                    <a:lnTo>
                      <a:pt x="52" y="10"/>
                    </a:lnTo>
                    <a:lnTo>
                      <a:pt x="37" y="7"/>
                    </a:lnTo>
                    <a:lnTo>
                      <a:pt x="21" y="4"/>
                    </a:lnTo>
                    <a:lnTo>
                      <a:pt x="6" y="0"/>
                    </a:lnTo>
                    <a:lnTo>
                      <a:pt x="5" y="10"/>
                    </a:lnTo>
                    <a:lnTo>
                      <a:pt x="6" y="0"/>
                    </a:lnTo>
                    <a:lnTo>
                      <a:pt x="1" y="1"/>
                    </a:lnTo>
                    <a:lnTo>
                      <a:pt x="0" y="4"/>
                    </a:lnTo>
                    <a:lnTo>
                      <a:pt x="0" y="8"/>
                    </a:lnTo>
                    <a:lnTo>
                      <a:pt x="4" y="10"/>
                    </a:lnTo>
                    <a:lnTo>
                      <a:pt x="5" y="0"/>
                    </a:lnTo>
                    <a:close/>
                  </a:path>
                </a:pathLst>
              </a:custGeom>
              <a:solidFill>
                <a:srgbClr val="C1C1C1"/>
              </a:solidFill>
              <a:ln w="9525">
                <a:noFill/>
                <a:round/>
                <a:headEnd/>
                <a:tailEnd/>
              </a:ln>
            </p:spPr>
            <p:txBody>
              <a:bodyPr/>
              <a:lstStyle/>
              <a:p>
                <a:endParaRPr lang="ru-RU"/>
              </a:p>
            </p:txBody>
          </p:sp>
          <p:sp>
            <p:nvSpPr>
              <p:cNvPr id="14917" name="Freeform 90"/>
              <p:cNvSpPr>
                <a:spLocks/>
              </p:cNvSpPr>
              <p:nvPr/>
            </p:nvSpPr>
            <p:spPr bwMode="auto">
              <a:xfrm>
                <a:off x="5368" y="465"/>
                <a:ext cx="155" cy="7"/>
              </a:xfrm>
              <a:custGeom>
                <a:avLst/>
                <a:gdLst>
                  <a:gd name="T0" fmla="*/ 0 w 928"/>
                  <a:gd name="T1" fmla="*/ 0 h 35"/>
                  <a:gd name="T2" fmla="*/ 0 w 928"/>
                  <a:gd name="T3" fmla="*/ 0 h 35"/>
                  <a:gd name="T4" fmla="*/ 0 w 928"/>
                  <a:gd name="T5" fmla="*/ 0 h 35"/>
                  <a:gd name="T6" fmla="*/ 0 w 928"/>
                  <a:gd name="T7" fmla="*/ 0 h 35"/>
                  <a:gd name="T8" fmla="*/ 0 w 928"/>
                  <a:gd name="T9" fmla="*/ 0 h 35"/>
                  <a:gd name="T10" fmla="*/ 0 w 928"/>
                  <a:gd name="T11" fmla="*/ 0 h 35"/>
                  <a:gd name="T12" fmla="*/ 0 w 928"/>
                  <a:gd name="T13" fmla="*/ 0 h 35"/>
                  <a:gd name="T14" fmla="*/ 0 w 928"/>
                  <a:gd name="T15" fmla="*/ 0 h 35"/>
                  <a:gd name="T16" fmla="*/ 0 w 928"/>
                  <a:gd name="T17" fmla="*/ 0 h 35"/>
                  <a:gd name="T18" fmla="*/ 0 w 928"/>
                  <a:gd name="T19" fmla="*/ 0 h 35"/>
                  <a:gd name="T20" fmla="*/ 0 w 928"/>
                  <a:gd name="T21" fmla="*/ 0 h 35"/>
                  <a:gd name="T22" fmla="*/ 0 w 928"/>
                  <a:gd name="T23" fmla="*/ 0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28"/>
                  <a:gd name="T37" fmla="*/ 0 h 35"/>
                  <a:gd name="T38" fmla="*/ 928 w 928"/>
                  <a:gd name="T39" fmla="*/ 35 h 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28" h="35">
                    <a:moveTo>
                      <a:pt x="923" y="10"/>
                    </a:moveTo>
                    <a:lnTo>
                      <a:pt x="922" y="0"/>
                    </a:lnTo>
                    <a:lnTo>
                      <a:pt x="0" y="24"/>
                    </a:lnTo>
                    <a:lnTo>
                      <a:pt x="0" y="35"/>
                    </a:lnTo>
                    <a:lnTo>
                      <a:pt x="922" y="10"/>
                    </a:lnTo>
                    <a:lnTo>
                      <a:pt x="920" y="0"/>
                    </a:lnTo>
                    <a:lnTo>
                      <a:pt x="922" y="10"/>
                    </a:lnTo>
                    <a:lnTo>
                      <a:pt x="925" y="8"/>
                    </a:lnTo>
                    <a:lnTo>
                      <a:pt x="928" y="5"/>
                    </a:lnTo>
                    <a:lnTo>
                      <a:pt x="925" y="2"/>
                    </a:lnTo>
                    <a:lnTo>
                      <a:pt x="922" y="0"/>
                    </a:lnTo>
                    <a:lnTo>
                      <a:pt x="923" y="10"/>
                    </a:lnTo>
                    <a:close/>
                  </a:path>
                </a:pathLst>
              </a:custGeom>
              <a:solidFill>
                <a:srgbClr val="C1C1C1"/>
              </a:solidFill>
              <a:ln w="9525">
                <a:noFill/>
                <a:round/>
                <a:headEnd/>
                <a:tailEnd/>
              </a:ln>
            </p:spPr>
            <p:txBody>
              <a:bodyPr/>
              <a:lstStyle/>
              <a:p>
                <a:endParaRPr lang="ru-RU"/>
              </a:p>
            </p:txBody>
          </p:sp>
          <p:sp>
            <p:nvSpPr>
              <p:cNvPr id="14918" name="Freeform 91"/>
              <p:cNvSpPr>
                <a:spLocks/>
              </p:cNvSpPr>
              <p:nvPr/>
            </p:nvSpPr>
            <p:spPr bwMode="auto">
              <a:xfrm>
                <a:off x="5476" y="465"/>
                <a:ext cx="46" cy="24"/>
              </a:xfrm>
              <a:custGeom>
                <a:avLst/>
                <a:gdLst>
                  <a:gd name="T0" fmla="*/ 0 w 278"/>
                  <a:gd name="T1" fmla="*/ 0 h 119"/>
                  <a:gd name="T2" fmla="*/ 0 w 278"/>
                  <a:gd name="T3" fmla="*/ 0 h 119"/>
                  <a:gd name="T4" fmla="*/ 0 w 278"/>
                  <a:gd name="T5" fmla="*/ 0 h 119"/>
                  <a:gd name="T6" fmla="*/ 0 w 278"/>
                  <a:gd name="T7" fmla="*/ 0 h 119"/>
                  <a:gd name="T8" fmla="*/ 0 w 278"/>
                  <a:gd name="T9" fmla="*/ 0 h 119"/>
                  <a:gd name="T10" fmla="*/ 0 w 278"/>
                  <a:gd name="T11" fmla="*/ 0 h 119"/>
                  <a:gd name="T12" fmla="*/ 0 w 278"/>
                  <a:gd name="T13" fmla="*/ 0 h 119"/>
                  <a:gd name="T14" fmla="*/ 0 w 278"/>
                  <a:gd name="T15" fmla="*/ 0 h 119"/>
                  <a:gd name="T16" fmla="*/ 0 w 278"/>
                  <a:gd name="T17" fmla="*/ 0 h 119"/>
                  <a:gd name="T18" fmla="*/ 0 w 278"/>
                  <a:gd name="T19" fmla="*/ 0 h 119"/>
                  <a:gd name="T20" fmla="*/ 0 w 278"/>
                  <a:gd name="T21" fmla="*/ 0 h 119"/>
                  <a:gd name="T22" fmla="*/ 0 w 278"/>
                  <a:gd name="T23" fmla="*/ 0 h 119"/>
                  <a:gd name="T24" fmla="*/ 0 w 278"/>
                  <a:gd name="T25" fmla="*/ 0 h 119"/>
                  <a:gd name="T26" fmla="*/ 0 w 278"/>
                  <a:gd name="T27" fmla="*/ 0 h 119"/>
                  <a:gd name="T28" fmla="*/ 0 w 278"/>
                  <a:gd name="T29" fmla="*/ 0 h 119"/>
                  <a:gd name="T30" fmla="*/ 0 w 278"/>
                  <a:gd name="T31" fmla="*/ 0 h 119"/>
                  <a:gd name="T32" fmla="*/ 0 w 278"/>
                  <a:gd name="T33" fmla="*/ 0 h 119"/>
                  <a:gd name="T34" fmla="*/ 0 w 278"/>
                  <a:gd name="T35" fmla="*/ 0 h 119"/>
                  <a:gd name="T36" fmla="*/ 0 w 278"/>
                  <a:gd name="T37" fmla="*/ 0 h 119"/>
                  <a:gd name="T38" fmla="*/ 0 w 278"/>
                  <a:gd name="T39" fmla="*/ 0 h 119"/>
                  <a:gd name="T40" fmla="*/ 0 w 278"/>
                  <a:gd name="T41" fmla="*/ 0 h 119"/>
                  <a:gd name="T42" fmla="*/ 0 w 278"/>
                  <a:gd name="T43" fmla="*/ 0 h 119"/>
                  <a:gd name="T44" fmla="*/ 0 w 278"/>
                  <a:gd name="T45" fmla="*/ 0 h 119"/>
                  <a:gd name="T46" fmla="*/ 0 w 278"/>
                  <a:gd name="T47" fmla="*/ 0 h 119"/>
                  <a:gd name="T48" fmla="*/ 0 w 278"/>
                  <a:gd name="T49" fmla="*/ 0 h 119"/>
                  <a:gd name="T50" fmla="*/ 0 w 278"/>
                  <a:gd name="T51" fmla="*/ 0 h 119"/>
                  <a:gd name="T52" fmla="*/ 0 w 278"/>
                  <a:gd name="T53" fmla="*/ 0 h 119"/>
                  <a:gd name="T54" fmla="*/ 0 w 278"/>
                  <a:gd name="T55" fmla="*/ 0 h 119"/>
                  <a:gd name="T56" fmla="*/ 0 w 278"/>
                  <a:gd name="T57" fmla="*/ 0 h 119"/>
                  <a:gd name="T58" fmla="*/ 0 w 278"/>
                  <a:gd name="T59" fmla="*/ 0 h 119"/>
                  <a:gd name="T60" fmla="*/ 0 w 278"/>
                  <a:gd name="T61" fmla="*/ 0 h 119"/>
                  <a:gd name="T62" fmla="*/ 0 w 278"/>
                  <a:gd name="T63" fmla="*/ 0 h 119"/>
                  <a:gd name="T64" fmla="*/ 0 w 278"/>
                  <a:gd name="T65" fmla="*/ 0 h 119"/>
                  <a:gd name="T66" fmla="*/ 0 w 278"/>
                  <a:gd name="T67" fmla="*/ 0 h 119"/>
                  <a:gd name="T68" fmla="*/ 0 w 278"/>
                  <a:gd name="T69" fmla="*/ 0 h 119"/>
                  <a:gd name="T70" fmla="*/ 0 w 278"/>
                  <a:gd name="T71" fmla="*/ 0 h 119"/>
                  <a:gd name="T72" fmla="*/ 0 w 278"/>
                  <a:gd name="T73" fmla="*/ 0 h 119"/>
                  <a:gd name="T74" fmla="*/ 0 w 278"/>
                  <a:gd name="T75" fmla="*/ 0 h 119"/>
                  <a:gd name="T76" fmla="*/ 0 w 278"/>
                  <a:gd name="T77" fmla="*/ 0 h 119"/>
                  <a:gd name="T78" fmla="*/ 0 w 278"/>
                  <a:gd name="T79" fmla="*/ 0 h 119"/>
                  <a:gd name="T80" fmla="*/ 0 w 278"/>
                  <a:gd name="T81" fmla="*/ 0 h 119"/>
                  <a:gd name="T82" fmla="*/ 0 w 278"/>
                  <a:gd name="T83" fmla="*/ 0 h 1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78"/>
                  <a:gd name="T127" fmla="*/ 0 h 119"/>
                  <a:gd name="T128" fmla="*/ 278 w 278"/>
                  <a:gd name="T129" fmla="*/ 119 h 1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78" h="119">
                    <a:moveTo>
                      <a:pt x="167" y="119"/>
                    </a:moveTo>
                    <a:lnTo>
                      <a:pt x="170" y="117"/>
                    </a:lnTo>
                    <a:lnTo>
                      <a:pt x="172" y="106"/>
                    </a:lnTo>
                    <a:lnTo>
                      <a:pt x="161" y="97"/>
                    </a:lnTo>
                    <a:lnTo>
                      <a:pt x="144" y="92"/>
                    </a:lnTo>
                    <a:lnTo>
                      <a:pt x="122" y="86"/>
                    </a:lnTo>
                    <a:lnTo>
                      <a:pt x="97" y="81"/>
                    </a:lnTo>
                    <a:lnTo>
                      <a:pt x="71" y="75"/>
                    </a:lnTo>
                    <a:lnTo>
                      <a:pt x="47" y="70"/>
                    </a:lnTo>
                    <a:lnTo>
                      <a:pt x="28" y="64"/>
                    </a:lnTo>
                    <a:lnTo>
                      <a:pt x="15" y="58"/>
                    </a:lnTo>
                    <a:lnTo>
                      <a:pt x="12" y="55"/>
                    </a:lnTo>
                    <a:lnTo>
                      <a:pt x="14" y="54"/>
                    </a:lnTo>
                    <a:lnTo>
                      <a:pt x="30" y="47"/>
                    </a:lnTo>
                    <a:lnTo>
                      <a:pt x="62" y="39"/>
                    </a:lnTo>
                    <a:lnTo>
                      <a:pt x="113" y="31"/>
                    </a:lnTo>
                    <a:lnTo>
                      <a:pt x="184" y="21"/>
                    </a:lnTo>
                    <a:lnTo>
                      <a:pt x="278" y="10"/>
                    </a:lnTo>
                    <a:lnTo>
                      <a:pt x="275" y="0"/>
                    </a:lnTo>
                    <a:lnTo>
                      <a:pt x="182" y="11"/>
                    </a:lnTo>
                    <a:lnTo>
                      <a:pt x="111" y="20"/>
                    </a:lnTo>
                    <a:lnTo>
                      <a:pt x="60" y="31"/>
                    </a:lnTo>
                    <a:lnTo>
                      <a:pt x="26" y="39"/>
                    </a:lnTo>
                    <a:lnTo>
                      <a:pt x="7" y="46"/>
                    </a:lnTo>
                    <a:lnTo>
                      <a:pt x="0" y="57"/>
                    </a:lnTo>
                    <a:lnTo>
                      <a:pt x="8" y="66"/>
                    </a:lnTo>
                    <a:lnTo>
                      <a:pt x="23" y="72"/>
                    </a:lnTo>
                    <a:lnTo>
                      <a:pt x="45" y="78"/>
                    </a:lnTo>
                    <a:lnTo>
                      <a:pt x="68" y="84"/>
                    </a:lnTo>
                    <a:lnTo>
                      <a:pt x="94" y="89"/>
                    </a:lnTo>
                    <a:lnTo>
                      <a:pt x="119" y="94"/>
                    </a:lnTo>
                    <a:lnTo>
                      <a:pt x="142" y="100"/>
                    </a:lnTo>
                    <a:lnTo>
                      <a:pt x="156" y="105"/>
                    </a:lnTo>
                    <a:lnTo>
                      <a:pt x="163" y="110"/>
                    </a:lnTo>
                    <a:lnTo>
                      <a:pt x="163" y="111"/>
                    </a:lnTo>
                    <a:lnTo>
                      <a:pt x="167" y="109"/>
                    </a:lnTo>
                    <a:lnTo>
                      <a:pt x="163" y="111"/>
                    </a:lnTo>
                    <a:lnTo>
                      <a:pt x="162" y="114"/>
                    </a:lnTo>
                    <a:lnTo>
                      <a:pt x="163" y="117"/>
                    </a:lnTo>
                    <a:lnTo>
                      <a:pt x="167" y="118"/>
                    </a:lnTo>
                    <a:lnTo>
                      <a:pt x="170" y="117"/>
                    </a:lnTo>
                    <a:lnTo>
                      <a:pt x="167" y="119"/>
                    </a:lnTo>
                    <a:close/>
                  </a:path>
                </a:pathLst>
              </a:custGeom>
              <a:solidFill>
                <a:srgbClr val="C1C1C1"/>
              </a:solidFill>
              <a:ln w="9525">
                <a:noFill/>
                <a:round/>
                <a:headEnd/>
                <a:tailEnd/>
              </a:ln>
            </p:spPr>
            <p:txBody>
              <a:bodyPr/>
              <a:lstStyle/>
              <a:p>
                <a:endParaRPr lang="ru-RU"/>
              </a:p>
            </p:txBody>
          </p:sp>
          <p:sp>
            <p:nvSpPr>
              <p:cNvPr id="14919" name="Freeform 92"/>
              <p:cNvSpPr>
                <a:spLocks/>
              </p:cNvSpPr>
              <p:nvPr/>
            </p:nvSpPr>
            <p:spPr bwMode="auto">
              <a:xfrm>
                <a:off x="5410" y="487"/>
                <a:ext cx="94" cy="38"/>
              </a:xfrm>
              <a:custGeom>
                <a:avLst/>
                <a:gdLst>
                  <a:gd name="T0" fmla="*/ 0 w 563"/>
                  <a:gd name="T1" fmla="*/ 0 h 188"/>
                  <a:gd name="T2" fmla="*/ 0 w 563"/>
                  <a:gd name="T3" fmla="*/ 0 h 188"/>
                  <a:gd name="T4" fmla="*/ 0 w 563"/>
                  <a:gd name="T5" fmla="*/ 0 h 188"/>
                  <a:gd name="T6" fmla="*/ 0 w 563"/>
                  <a:gd name="T7" fmla="*/ 0 h 188"/>
                  <a:gd name="T8" fmla="*/ 0 w 563"/>
                  <a:gd name="T9" fmla="*/ 0 h 188"/>
                  <a:gd name="T10" fmla="*/ 0 w 563"/>
                  <a:gd name="T11" fmla="*/ 0 h 188"/>
                  <a:gd name="T12" fmla="*/ 0 w 563"/>
                  <a:gd name="T13" fmla="*/ 0 h 188"/>
                  <a:gd name="T14" fmla="*/ 0 w 563"/>
                  <a:gd name="T15" fmla="*/ 0 h 188"/>
                  <a:gd name="T16" fmla="*/ 0 w 563"/>
                  <a:gd name="T17" fmla="*/ 0 h 188"/>
                  <a:gd name="T18" fmla="*/ 0 w 563"/>
                  <a:gd name="T19" fmla="*/ 0 h 188"/>
                  <a:gd name="T20" fmla="*/ 0 w 563"/>
                  <a:gd name="T21" fmla="*/ 0 h 188"/>
                  <a:gd name="T22" fmla="*/ 0 w 563"/>
                  <a:gd name="T23" fmla="*/ 0 h 188"/>
                  <a:gd name="T24" fmla="*/ 0 w 563"/>
                  <a:gd name="T25" fmla="*/ 0 h 188"/>
                  <a:gd name="T26" fmla="*/ 0 w 563"/>
                  <a:gd name="T27" fmla="*/ 0 h 188"/>
                  <a:gd name="T28" fmla="*/ 0 w 563"/>
                  <a:gd name="T29" fmla="*/ 0 h 188"/>
                  <a:gd name="T30" fmla="*/ 0 w 563"/>
                  <a:gd name="T31" fmla="*/ 0 h 188"/>
                  <a:gd name="T32" fmla="*/ 0 w 563"/>
                  <a:gd name="T33" fmla="*/ 0 h 188"/>
                  <a:gd name="T34" fmla="*/ 0 w 563"/>
                  <a:gd name="T35" fmla="*/ 0 h 188"/>
                  <a:gd name="T36" fmla="*/ 0 w 563"/>
                  <a:gd name="T37" fmla="*/ 0 h 188"/>
                  <a:gd name="T38" fmla="*/ 0 w 563"/>
                  <a:gd name="T39" fmla="*/ 0 h 188"/>
                  <a:gd name="T40" fmla="*/ 0 w 563"/>
                  <a:gd name="T41" fmla="*/ 0 h 188"/>
                  <a:gd name="T42" fmla="*/ 0 w 563"/>
                  <a:gd name="T43" fmla="*/ 0 h 188"/>
                  <a:gd name="T44" fmla="*/ 0 w 563"/>
                  <a:gd name="T45" fmla="*/ 0 h 188"/>
                  <a:gd name="T46" fmla="*/ 0 w 563"/>
                  <a:gd name="T47" fmla="*/ 0 h 188"/>
                  <a:gd name="T48" fmla="*/ 0 w 563"/>
                  <a:gd name="T49" fmla="*/ 0 h 188"/>
                  <a:gd name="T50" fmla="*/ 0 w 563"/>
                  <a:gd name="T51" fmla="*/ 0 h 188"/>
                  <a:gd name="T52" fmla="*/ 0 w 563"/>
                  <a:gd name="T53" fmla="*/ 0 h 188"/>
                  <a:gd name="T54" fmla="*/ 0 w 563"/>
                  <a:gd name="T55" fmla="*/ 0 h 188"/>
                  <a:gd name="T56" fmla="*/ 0 w 563"/>
                  <a:gd name="T57" fmla="*/ 0 h 188"/>
                  <a:gd name="T58" fmla="*/ 0 w 563"/>
                  <a:gd name="T59" fmla="*/ 0 h 188"/>
                  <a:gd name="T60" fmla="*/ 0 w 563"/>
                  <a:gd name="T61" fmla="*/ 0 h 188"/>
                  <a:gd name="T62" fmla="*/ 0 w 563"/>
                  <a:gd name="T63" fmla="*/ 0 h 188"/>
                  <a:gd name="T64" fmla="*/ 0 w 563"/>
                  <a:gd name="T65" fmla="*/ 0 h 188"/>
                  <a:gd name="T66" fmla="*/ 0 w 563"/>
                  <a:gd name="T67" fmla="*/ 0 h 188"/>
                  <a:gd name="T68" fmla="*/ 0 w 563"/>
                  <a:gd name="T69" fmla="*/ 0 h 188"/>
                  <a:gd name="T70" fmla="*/ 0 w 563"/>
                  <a:gd name="T71" fmla="*/ 0 h 188"/>
                  <a:gd name="T72" fmla="*/ 0 w 563"/>
                  <a:gd name="T73" fmla="*/ 0 h 1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3"/>
                  <a:gd name="T112" fmla="*/ 0 h 188"/>
                  <a:gd name="T113" fmla="*/ 563 w 563"/>
                  <a:gd name="T114" fmla="*/ 188 h 1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3" h="188">
                    <a:moveTo>
                      <a:pt x="454" y="188"/>
                    </a:moveTo>
                    <a:lnTo>
                      <a:pt x="454" y="178"/>
                    </a:lnTo>
                    <a:lnTo>
                      <a:pt x="412" y="176"/>
                    </a:lnTo>
                    <a:lnTo>
                      <a:pt x="372" y="174"/>
                    </a:lnTo>
                    <a:lnTo>
                      <a:pt x="333" y="170"/>
                    </a:lnTo>
                    <a:lnTo>
                      <a:pt x="295" y="166"/>
                    </a:lnTo>
                    <a:lnTo>
                      <a:pt x="258" y="162"/>
                    </a:lnTo>
                    <a:lnTo>
                      <a:pt x="224" y="158"/>
                    </a:lnTo>
                    <a:lnTo>
                      <a:pt x="191" y="153"/>
                    </a:lnTo>
                    <a:lnTo>
                      <a:pt x="160" y="148"/>
                    </a:lnTo>
                    <a:lnTo>
                      <a:pt x="131" y="144"/>
                    </a:lnTo>
                    <a:lnTo>
                      <a:pt x="105" y="138"/>
                    </a:lnTo>
                    <a:lnTo>
                      <a:pt x="81" y="132"/>
                    </a:lnTo>
                    <a:lnTo>
                      <a:pt x="62" y="126"/>
                    </a:lnTo>
                    <a:lnTo>
                      <a:pt x="44" y="118"/>
                    </a:lnTo>
                    <a:lnTo>
                      <a:pt x="30" y="112"/>
                    </a:lnTo>
                    <a:lnTo>
                      <a:pt x="21" y="106"/>
                    </a:lnTo>
                    <a:lnTo>
                      <a:pt x="15" y="99"/>
                    </a:lnTo>
                    <a:lnTo>
                      <a:pt x="12" y="94"/>
                    </a:lnTo>
                    <a:lnTo>
                      <a:pt x="12" y="90"/>
                    </a:lnTo>
                    <a:lnTo>
                      <a:pt x="16" y="85"/>
                    </a:lnTo>
                    <a:lnTo>
                      <a:pt x="25" y="79"/>
                    </a:lnTo>
                    <a:lnTo>
                      <a:pt x="39" y="72"/>
                    </a:lnTo>
                    <a:lnTo>
                      <a:pt x="58" y="64"/>
                    </a:lnTo>
                    <a:lnTo>
                      <a:pt x="82" y="58"/>
                    </a:lnTo>
                    <a:lnTo>
                      <a:pt x="112" y="51"/>
                    </a:lnTo>
                    <a:lnTo>
                      <a:pt x="146" y="46"/>
                    </a:lnTo>
                    <a:lnTo>
                      <a:pt x="187" y="40"/>
                    </a:lnTo>
                    <a:lnTo>
                      <a:pt x="234" y="34"/>
                    </a:lnTo>
                    <a:lnTo>
                      <a:pt x="286" y="29"/>
                    </a:lnTo>
                    <a:lnTo>
                      <a:pt x="345" y="24"/>
                    </a:lnTo>
                    <a:lnTo>
                      <a:pt x="411" y="18"/>
                    </a:lnTo>
                    <a:lnTo>
                      <a:pt x="483" y="14"/>
                    </a:lnTo>
                    <a:lnTo>
                      <a:pt x="563" y="10"/>
                    </a:lnTo>
                    <a:lnTo>
                      <a:pt x="563" y="0"/>
                    </a:lnTo>
                    <a:lnTo>
                      <a:pt x="483" y="4"/>
                    </a:lnTo>
                    <a:lnTo>
                      <a:pt x="411" y="8"/>
                    </a:lnTo>
                    <a:lnTo>
                      <a:pt x="345" y="13"/>
                    </a:lnTo>
                    <a:lnTo>
                      <a:pt x="286" y="18"/>
                    </a:lnTo>
                    <a:lnTo>
                      <a:pt x="231" y="24"/>
                    </a:lnTo>
                    <a:lnTo>
                      <a:pt x="185" y="30"/>
                    </a:lnTo>
                    <a:lnTo>
                      <a:pt x="144" y="36"/>
                    </a:lnTo>
                    <a:lnTo>
                      <a:pt x="109" y="43"/>
                    </a:lnTo>
                    <a:lnTo>
                      <a:pt x="80" y="50"/>
                    </a:lnTo>
                    <a:lnTo>
                      <a:pt x="54" y="56"/>
                    </a:lnTo>
                    <a:lnTo>
                      <a:pt x="35" y="63"/>
                    </a:lnTo>
                    <a:lnTo>
                      <a:pt x="18" y="70"/>
                    </a:lnTo>
                    <a:lnTo>
                      <a:pt x="9" y="79"/>
                    </a:lnTo>
                    <a:lnTo>
                      <a:pt x="3" y="86"/>
                    </a:lnTo>
                    <a:lnTo>
                      <a:pt x="0" y="96"/>
                    </a:lnTo>
                    <a:lnTo>
                      <a:pt x="5" y="105"/>
                    </a:lnTo>
                    <a:lnTo>
                      <a:pt x="13" y="112"/>
                    </a:lnTo>
                    <a:lnTo>
                      <a:pt x="25" y="120"/>
                    </a:lnTo>
                    <a:lnTo>
                      <a:pt x="39" y="127"/>
                    </a:lnTo>
                    <a:lnTo>
                      <a:pt x="57" y="134"/>
                    </a:lnTo>
                    <a:lnTo>
                      <a:pt x="79" y="140"/>
                    </a:lnTo>
                    <a:lnTo>
                      <a:pt x="102" y="146"/>
                    </a:lnTo>
                    <a:lnTo>
                      <a:pt x="128" y="152"/>
                    </a:lnTo>
                    <a:lnTo>
                      <a:pt x="158" y="158"/>
                    </a:lnTo>
                    <a:lnTo>
                      <a:pt x="189" y="163"/>
                    </a:lnTo>
                    <a:lnTo>
                      <a:pt x="222" y="168"/>
                    </a:lnTo>
                    <a:lnTo>
                      <a:pt x="256" y="173"/>
                    </a:lnTo>
                    <a:lnTo>
                      <a:pt x="293" y="177"/>
                    </a:lnTo>
                    <a:lnTo>
                      <a:pt x="333" y="181"/>
                    </a:lnTo>
                    <a:lnTo>
                      <a:pt x="372" y="184"/>
                    </a:lnTo>
                    <a:lnTo>
                      <a:pt x="412" y="186"/>
                    </a:lnTo>
                    <a:lnTo>
                      <a:pt x="454" y="188"/>
                    </a:lnTo>
                    <a:lnTo>
                      <a:pt x="454" y="178"/>
                    </a:lnTo>
                    <a:lnTo>
                      <a:pt x="454" y="188"/>
                    </a:lnTo>
                    <a:lnTo>
                      <a:pt x="457" y="186"/>
                    </a:lnTo>
                    <a:lnTo>
                      <a:pt x="460" y="183"/>
                    </a:lnTo>
                    <a:lnTo>
                      <a:pt x="457" y="180"/>
                    </a:lnTo>
                    <a:lnTo>
                      <a:pt x="454" y="178"/>
                    </a:lnTo>
                    <a:lnTo>
                      <a:pt x="454" y="188"/>
                    </a:lnTo>
                    <a:close/>
                  </a:path>
                </a:pathLst>
              </a:custGeom>
              <a:solidFill>
                <a:srgbClr val="C1C1C1"/>
              </a:solidFill>
              <a:ln w="9525">
                <a:noFill/>
                <a:round/>
                <a:headEnd/>
                <a:tailEnd/>
              </a:ln>
            </p:spPr>
            <p:txBody>
              <a:bodyPr/>
              <a:lstStyle/>
              <a:p>
                <a:endParaRPr lang="ru-RU"/>
              </a:p>
            </p:txBody>
          </p:sp>
          <p:sp>
            <p:nvSpPr>
              <p:cNvPr id="14920" name="Freeform 93"/>
              <p:cNvSpPr>
                <a:spLocks/>
              </p:cNvSpPr>
              <p:nvPr/>
            </p:nvSpPr>
            <p:spPr bwMode="auto">
              <a:xfrm>
                <a:off x="5375" y="523"/>
                <a:ext cx="111" cy="6"/>
              </a:xfrm>
              <a:custGeom>
                <a:avLst/>
                <a:gdLst>
                  <a:gd name="T0" fmla="*/ 0 w 663"/>
                  <a:gd name="T1" fmla="*/ 0 h 31"/>
                  <a:gd name="T2" fmla="*/ 0 w 663"/>
                  <a:gd name="T3" fmla="*/ 0 h 31"/>
                  <a:gd name="T4" fmla="*/ 0 w 663"/>
                  <a:gd name="T5" fmla="*/ 0 h 31"/>
                  <a:gd name="T6" fmla="*/ 0 w 663"/>
                  <a:gd name="T7" fmla="*/ 0 h 31"/>
                  <a:gd name="T8" fmla="*/ 0 w 663"/>
                  <a:gd name="T9" fmla="*/ 0 h 31"/>
                  <a:gd name="T10" fmla="*/ 0 w 663"/>
                  <a:gd name="T11" fmla="*/ 0 h 31"/>
                  <a:gd name="T12" fmla="*/ 0 w 663"/>
                  <a:gd name="T13" fmla="*/ 0 h 31"/>
                  <a:gd name="T14" fmla="*/ 0 w 663"/>
                  <a:gd name="T15" fmla="*/ 0 h 31"/>
                  <a:gd name="T16" fmla="*/ 0 w 663"/>
                  <a:gd name="T17" fmla="*/ 0 h 31"/>
                  <a:gd name="T18" fmla="*/ 0 w 663"/>
                  <a:gd name="T19" fmla="*/ 0 h 31"/>
                  <a:gd name="T20" fmla="*/ 0 w 663"/>
                  <a:gd name="T21" fmla="*/ 0 h 31"/>
                  <a:gd name="T22" fmla="*/ 0 w 663"/>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63"/>
                  <a:gd name="T37" fmla="*/ 0 h 31"/>
                  <a:gd name="T38" fmla="*/ 663 w 663"/>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63" h="31">
                    <a:moveTo>
                      <a:pt x="0" y="26"/>
                    </a:moveTo>
                    <a:lnTo>
                      <a:pt x="6" y="31"/>
                    </a:lnTo>
                    <a:lnTo>
                      <a:pt x="663" y="10"/>
                    </a:lnTo>
                    <a:lnTo>
                      <a:pt x="663" y="0"/>
                    </a:lnTo>
                    <a:lnTo>
                      <a:pt x="6" y="21"/>
                    </a:lnTo>
                    <a:lnTo>
                      <a:pt x="12" y="26"/>
                    </a:lnTo>
                    <a:lnTo>
                      <a:pt x="6" y="21"/>
                    </a:lnTo>
                    <a:lnTo>
                      <a:pt x="2" y="23"/>
                    </a:lnTo>
                    <a:lnTo>
                      <a:pt x="1" y="26"/>
                    </a:lnTo>
                    <a:lnTo>
                      <a:pt x="2" y="29"/>
                    </a:lnTo>
                    <a:lnTo>
                      <a:pt x="6" y="31"/>
                    </a:lnTo>
                    <a:lnTo>
                      <a:pt x="0" y="26"/>
                    </a:lnTo>
                    <a:close/>
                  </a:path>
                </a:pathLst>
              </a:custGeom>
              <a:solidFill>
                <a:srgbClr val="C1C1C1"/>
              </a:solidFill>
              <a:ln w="9525">
                <a:noFill/>
                <a:round/>
                <a:headEnd/>
                <a:tailEnd/>
              </a:ln>
            </p:spPr>
            <p:txBody>
              <a:bodyPr/>
              <a:lstStyle/>
              <a:p>
                <a:endParaRPr lang="ru-RU"/>
              </a:p>
            </p:txBody>
          </p:sp>
          <p:sp>
            <p:nvSpPr>
              <p:cNvPr id="14921" name="Freeform 94"/>
              <p:cNvSpPr>
                <a:spLocks/>
              </p:cNvSpPr>
              <p:nvPr/>
            </p:nvSpPr>
            <p:spPr bwMode="auto">
              <a:xfrm>
                <a:off x="5368" y="470"/>
                <a:ext cx="9" cy="58"/>
              </a:xfrm>
              <a:custGeom>
                <a:avLst/>
                <a:gdLst>
                  <a:gd name="T0" fmla="*/ 0 w 57"/>
                  <a:gd name="T1" fmla="*/ 0 h 289"/>
                  <a:gd name="T2" fmla="*/ 0 w 57"/>
                  <a:gd name="T3" fmla="*/ 0 h 289"/>
                  <a:gd name="T4" fmla="*/ 0 w 57"/>
                  <a:gd name="T5" fmla="*/ 0 h 289"/>
                  <a:gd name="T6" fmla="*/ 0 w 57"/>
                  <a:gd name="T7" fmla="*/ 0 h 289"/>
                  <a:gd name="T8" fmla="*/ 0 w 57"/>
                  <a:gd name="T9" fmla="*/ 0 h 289"/>
                  <a:gd name="T10" fmla="*/ 0 w 57"/>
                  <a:gd name="T11" fmla="*/ 0 h 289"/>
                  <a:gd name="T12" fmla="*/ 0 w 57"/>
                  <a:gd name="T13" fmla="*/ 0 h 289"/>
                  <a:gd name="T14" fmla="*/ 0 w 57"/>
                  <a:gd name="T15" fmla="*/ 0 h 289"/>
                  <a:gd name="T16" fmla="*/ 0 w 57"/>
                  <a:gd name="T17" fmla="*/ 0 h 289"/>
                  <a:gd name="T18" fmla="*/ 0 w 57"/>
                  <a:gd name="T19" fmla="*/ 0 h 289"/>
                  <a:gd name="T20" fmla="*/ 0 w 57"/>
                  <a:gd name="T21" fmla="*/ 0 h 289"/>
                  <a:gd name="T22" fmla="*/ 0 w 57"/>
                  <a:gd name="T23" fmla="*/ 0 h 289"/>
                  <a:gd name="T24" fmla="*/ 0 w 57"/>
                  <a:gd name="T25" fmla="*/ 0 h 289"/>
                  <a:gd name="T26" fmla="*/ 0 w 57"/>
                  <a:gd name="T27" fmla="*/ 0 h 289"/>
                  <a:gd name="T28" fmla="*/ 0 w 57"/>
                  <a:gd name="T29" fmla="*/ 0 h 289"/>
                  <a:gd name="T30" fmla="*/ 0 w 57"/>
                  <a:gd name="T31" fmla="*/ 0 h 289"/>
                  <a:gd name="T32" fmla="*/ 0 w 57"/>
                  <a:gd name="T33" fmla="*/ 0 h 289"/>
                  <a:gd name="T34" fmla="*/ 0 w 57"/>
                  <a:gd name="T35" fmla="*/ 0 h 289"/>
                  <a:gd name="T36" fmla="*/ 0 w 57"/>
                  <a:gd name="T37" fmla="*/ 0 h 289"/>
                  <a:gd name="T38" fmla="*/ 0 w 57"/>
                  <a:gd name="T39" fmla="*/ 0 h 289"/>
                  <a:gd name="T40" fmla="*/ 0 w 57"/>
                  <a:gd name="T41" fmla="*/ 0 h 289"/>
                  <a:gd name="T42" fmla="*/ 0 w 57"/>
                  <a:gd name="T43" fmla="*/ 0 h 289"/>
                  <a:gd name="T44" fmla="*/ 0 w 57"/>
                  <a:gd name="T45" fmla="*/ 0 h 289"/>
                  <a:gd name="T46" fmla="*/ 0 w 57"/>
                  <a:gd name="T47" fmla="*/ 0 h 289"/>
                  <a:gd name="T48" fmla="*/ 0 w 57"/>
                  <a:gd name="T49" fmla="*/ 0 h 289"/>
                  <a:gd name="T50" fmla="*/ 0 w 57"/>
                  <a:gd name="T51" fmla="*/ 0 h 289"/>
                  <a:gd name="T52" fmla="*/ 0 w 57"/>
                  <a:gd name="T53" fmla="*/ 0 h 289"/>
                  <a:gd name="T54" fmla="*/ 0 w 57"/>
                  <a:gd name="T55" fmla="*/ 0 h 289"/>
                  <a:gd name="T56" fmla="*/ 0 w 57"/>
                  <a:gd name="T57" fmla="*/ 0 h 289"/>
                  <a:gd name="T58" fmla="*/ 0 w 57"/>
                  <a:gd name="T59" fmla="*/ 0 h 289"/>
                  <a:gd name="T60" fmla="*/ 0 w 57"/>
                  <a:gd name="T61" fmla="*/ 0 h 289"/>
                  <a:gd name="T62" fmla="*/ 0 w 57"/>
                  <a:gd name="T63" fmla="*/ 0 h 289"/>
                  <a:gd name="T64" fmla="*/ 0 w 57"/>
                  <a:gd name="T65" fmla="*/ 0 h 289"/>
                  <a:gd name="T66" fmla="*/ 0 w 57"/>
                  <a:gd name="T67" fmla="*/ 0 h 289"/>
                  <a:gd name="T68" fmla="*/ 0 w 57"/>
                  <a:gd name="T69" fmla="*/ 0 h 289"/>
                  <a:gd name="T70" fmla="*/ 0 w 57"/>
                  <a:gd name="T71" fmla="*/ 0 h 289"/>
                  <a:gd name="T72" fmla="*/ 0 w 57"/>
                  <a:gd name="T73" fmla="*/ 0 h 289"/>
                  <a:gd name="T74" fmla="*/ 0 w 57"/>
                  <a:gd name="T75" fmla="*/ 0 h 289"/>
                  <a:gd name="T76" fmla="*/ 0 w 57"/>
                  <a:gd name="T77" fmla="*/ 0 h 289"/>
                  <a:gd name="T78" fmla="*/ 0 w 57"/>
                  <a:gd name="T79" fmla="*/ 0 h 289"/>
                  <a:gd name="T80" fmla="*/ 0 w 57"/>
                  <a:gd name="T81" fmla="*/ 0 h 289"/>
                  <a:gd name="T82" fmla="*/ 0 w 57"/>
                  <a:gd name="T83" fmla="*/ 0 h 2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
                  <a:gd name="T127" fmla="*/ 0 h 289"/>
                  <a:gd name="T128" fmla="*/ 57 w 57"/>
                  <a:gd name="T129" fmla="*/ 289 h 28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 h="289">
                    <a:moveTo>
                      <a:pt x="5" y="0"/>
                    </a:moveTo>
                    <a:lnTo>
                      <a:pt x="0" y="7"/>
                    </a:lnTo>
                    <a:lnTo>
                      <a:pt x="6" y="22"/>
                    </a:lnTo>
                    <a:lnTo>
                      <a:pt x="11" y="37"/>
                    </a:lnTo>
                    <a:lnTo>
                      <a:pt x="15" y="53"/>
                    </a:lnTo>
                    <a:lnTo>
                      <a:pt x="18" y="70"/>
                    </a:lnTo>
                    <a:lnTo>
                      <a:pt x="21" y="87"/>
                    </a:lnTo>
                    <a:lnTo>
                      <a:pt x="25" y="106"/>
                    </a:lnTo>
                    <a:lnTo>
                      <a:pt x="28" y="123"/>
                    </a:lnTo>
                    <a:lnTo>
                      <a:pt x="31" y="141"/>
                    </a:lnTo>
                    <a:lnTo>
                      <a:pt x="34" y="159"/>
                    </a:lnTo>
                    <a:lnTo>
                      <a:pt x="35" y="178"/>
                    </a:lnTo>
                    <a:lnTo>
                      <a:pt x="38" y="196"/>
                    </a:lnTo>
                    <a:lnTo>
                      <a:pt x="40" y="216"/>
                    </a:lnTo>
                    <a:lnTo>
                      <a:pt x="41" y="234"/>
                    </a:lnTo>
                    <a:lnTo>
                      <a:pt x="43" y="252"/>
                    </a:lnTo>
                    <a:lnTo>
                      <a:pt x="44" y="271"/>
                    </a:lnTo>
                    <a:lnTo>
                      <a:pt x="45" y="289"/>
                    </a:lnTo>
                    <a:lnTo>
                      <a:pt x="57" y="289"/>
                    </a:lnTo>
                    <a:lnTo>
                      <a:pt x="56" y="271"/>
                    </a:lnTo>
                    <a:lnTo>
                      <a:pt x="54" y="252"/>
                    </a:lnTo>
                    <a:lnTo>
                      <a:pt x="53" y="234"/>
                    </a:lnTo>
                    <a:lnTo>
                      <a:pt x="52" y="216"/>
                    </a:lnTo>
                    <a:lnTo>
                      <a:pt x="50" y="196"/>
                    </a:lnTo>
                    <a:lnTo>
                      <a:pt x="47" y="178"/>
                    </a:lnTo>
                    <a:lnTo>
                      <a:pt x="46" y="159"/>
                    </a:lnTo>
                    <a:lnTo>
                      <a:pt x="43" y="139"/>
                    </a:lnTo>
                    <a:lnTo>
                      <a:pt x="40" y="121"/>
                    </a:lnTo>
                    <a:lnTo>
                      <a:pt x="37" y="103"/>
                    </a:lnTo>
                    <a:lnTo>
                      <a:pt x="33" y="85"/>
                    </a:lnTo>
                    <a:lnTo>
                      <a:pt x="30" y="68"/>
                    </a:lnTo>
                    <a:lnTo>
                      <a:pt x="25" y="51"/>
                    </a:lnTo>
                    <a:lnTo>
                      <a:pt x="20" y="35"/>
                    </a:lnTo>
                    <a:lnTo>
                      <a:pt x="15" y="20"/>
                    </a:lnTo>
                    <a:lnTo>
                      <a:pt x="9" y="4"/>
                    </a:lnTo>
                    <a:lnTo>
                      <a:pt x="5" y="11"/>
                    </a:lnTo>
                    <a:lnTo>
                      <a:pt x="9" y="4"/>
                    </a:lnTo>
                    <a:lnTo>
                      <a:pt x="7" y="1"/>
                    </a:lnTo>
                    <a:lnTo>
                      <a:pt x="4" y="1"/>
                    </a:lnTo>
                    <a:lnTo>
                      <a:pt x="1" y="3"/>
                    </a:lnTo>
                    <a:lnTo>
                      <a:pt x="0" y="7"/>
                    </a:lnTo>
                    <a:lnTo>
                      <a:pt x="5" y="0"/>
                    </a:lnTo>
                    <a:close/>
                  </a:path>
                </a:pathLst>
              </a:custGeom>
              <a:solidFill>
                <a:srgbClr val="C1C1C1"/>
              </a:solidFill>
              <a:ln w="9525">
                <a:noFill/>
                <a:round/>
                <a:headEnd/>
                <a:tailEnd/>
              </a:ln>
            </p:spPr>
            <p:txBody>
              <a:bodyPr/>
              <a:lstStyle/>
              <a:p>
                <a:endParaRPr lang="ru-RU"/>
              </a:p>
            </p:txBody>
          </p:sp>
          <p:sp>
            <p:nvSpPr>
              <p:cNvPr id="14922" name="Freeform 95"/>
              <p:cNvSpPr>
                <a:spLocks noEditPoints="1"/>
              </p:cNvSpPr>
              <p:nvPr/>
            </p:nvSpPr>
            <p:spPr bwMode="auto">
              <a:xfrm>
                <a:off x="4009" y="395"/>
                <a:ext cx="1535" cy="30"/>
              </a:xfrm>
              <a:custGeom>
                <a:avLst/>
                <a:gdLst>
                  <a:gd name="T0" fmla="*/ 0 w 9205"/>
                  <a:gd name="T1" fmla="*/ 0 h 148"/>
                  <a:gd name="T2" fmla="*/ 0 w 9205"/>
                  <a:gd name="T3" fmla="*/ 0 h 148"/>
                  <a:gd name="T4" fmla="*/ 0 w 9205"/>
                  <a:gd name="T5" fmla="*/ 0 h 148"/>
                  <a:gd name="T6" fmla="*/ 0 w 9205"/>
                  <a:gd name="T7" fmla="*/ 0 h 148"/>
                  <a:gd name="T8" fmla="*/ 0 w 9205"/>
                  <a:gd name="T9" fmla="*/ 0 h 148"/>
                  <a:gd name="T10" fmla="*/ 0 w 9205"/>
                  <a:gd name="T11" fmla="*/ 0 h 148"/>
                  <a:gd name="T12" fmla="*/ 0 w 9205"/>
                  <a:gd name="T13" fmla="*/ 0 h 148"/>
                  <a:gd name="T14" fmla="*/ 0 w 9205"/>
                  <a:gd name="T15" fmla="*/ 0 h 148"/>
                  <a:gd name="T16" fmla="*/ 0 w 9205"/>
                  <a:gd name="T17" fmla="*/ 0 h 148"/>
                  <a:gd name="T18" fmla="*/ 0 w 9205"/>
                  <a:gd name="T19" fmla="*/ 0 h 148"/>
                  <a:gd name="T20" fmla="*/ 0 w 9205"/>
                  <a:gd name="T21" fmla="*/ 0 h 148"/>
                  <a:gd name="T22" fmla="*/ 0 w 9205"/>
                  <a:gd name="T23" fmla="*/ 0 h 148"/>
                  <a:gd name="T24" fmla="*/ 0 w 9205"/>
                  <a:gd name="T25" fmla="*/ 0 h 148"/>
                  <a:gd name="T26" fmla="*/ 0 w 9205"/>
                  <a:gd name="T27" fmla="*/ 0 h 148"/>
                  <a:gd name="T28" fmla="*/ 0 w 9205"/>
                  <a:gd name="T29" fmla="*/ 0 h 148"/>
                  <a:gd name="T30" fmla="*/ 0 w 9205"/>
                  <a:gd name="T31" fmla="*/ 0 h 148"/>
                  <a:gd name="T32" fmla="*/ 0 w 9205"/>
                  <a:gd name="T33" fmla="*/ 0 h 148"/>
                  <a:gd name="T34" fmla="*/ 0 w 9205"/>
                  <a:gd name="T35" fmla="*/ 0 h 148"/>
                  <a:gd name="T36" fmla="*/ 0 w 9205"/>
                  <a:gd name="T37" fmla="*/ 0 h 148"/>
                  <a:gd name="T38" fmla="*/ 0 w 9205"/>
                  <a:gd name="T39" fmla="*/ 0 h 148"/>
                  <a:gd name="T40" fmla="*/ 0 w 9205"/>
                  <a:gd name="T41" fmla="*/ 0 h 148"/>
                  <a:gd name="T42" fmla="*/ 0 w 9205"/>
                  <a:gd name="T43" fmla="*/ 0 h 148"/>
                  <a:gd name="T44" fmla="*/ 0 w 9205"/>
                  <a:gd name="T45" fmla="*/ 0 h 148"/>
                  <a:gd name="T46" fmla="*/ 0 w 9205"/>
                  <a:gd name="T47" fmla="*/ 0 h 148"/>
                  <a:gd name="T48" fmla="*/ 0 w 9205"/>
                  <a:gd name="T49" fmla="*/ 0 h 148"/>
                  <a:gd name="T50" fmla="*/ 0 w 9205"/>
                  <a:gd name="T51" fmla="*/ 0 h 148"/>
                  <a:gd name="T52" fmla="*/ 0 w 9205"/>
                  <a:gd name="T53" fmla="*/ 0 h 148"/>
                  <a:gd name="T54" fmla="*/ 0 w 9205"/>
                  <a:gd name="T55" fmla="*/ 0 h 148"/>
                  <a:gd name="T56" fmla="*/ 0 w 9205"/>
                  <a:gd name="T57" fmla="*/ 0 h 148"/>
                  <a:gd name="T58" fmla="*/ 0 w 9205"/>
                  <a:gd name="T59" fmla="*/ 0 h 148"/>
                  <a:gd name="T60" fmla="*/ 0 w 9205"/>
                  <a:gd name="T61" fmla="*/ 0 h 148"/>
                  <a:gd name="T62" fmla="*/ 0 w 9205"/>
                  <a:gd name="T63" fmla="*/ 0 h 148"/>
                  <a:gd name="T64" fmla="*/ 0 w 9205"/>
                  <a:gd name="T65" fmla="*/ 0 h 148"/>
                  <a:gd name="T66" fmla="*/ 0 w 9205"/>
                  <a:gd name="T67" fmla="*/ 0 h 148"/>
                  <a:gd name="T68" fmla="*/ 0 w 9205"/>
                  <a:gd name="T69" fmla="*/ 0 h 148"/>
                  <a:gd name="T70" fmla="*/ 0 w 9205"/>
                  <a:gd name="T71" fmla="*/ 0 h 148"/>
                  <a:gd name="T72" fmla="*/ 0 w 9205"/>
                  <a:gd name="T73" fmla="*/ 0 h 148"/>
                  <a:gd name="T74" fmla="*/ 0 w 9205"/>
                  <a:gd name="T75" fmla="*/ 0 h 148"/>
                  <a:gd name="T76" fmla="*/ 0 w 9205"/>
                  <a:gd name="T77" fmla="*/ 0 h 148"/>
                  <a:gd name="T78" fmla="*/ 0 w 9205"/>
                  <a:gd name="T79" fmla="*/ 0 h 148"/>
                  <a:gd name="T80" fmla="*/ 0 w 9205"/>
                  <a:gd name="T81" fmla="*/ 0 h 148"/>
                  <a:gd name="T82" fmla="*/ 0 w 9205"/>
                  <a:gd name="T83" fmla="*/ 0 h 148"/>
                  <a:gd name="T84" fmla="*/ 0 w 9205"/>
                  <a:gd name="T85" fmla="*/ 0 h 148"/>
                  <a:gd name="T86" fmla="*/ 0 w 9205"/>
                  <a:gd name="T87" fmla="*/ 0 h 148"/>
                  <a:gd name="T88" fmla="*/ 0 w 9205"/>
                  <a:gd name="T89" fmla="*/ 0 h 148"/>
                  <a:gd name="T90" fmla="*/ 0 w 9205"/>
                  <a:gd name="T91" fmla="*/ 0 h 148"/>
                  <a:gd name="T92" fmla="*/ 0 w 9205"/>
                  <a:gd name="T93" fmla="*/ 0 h 148"/>
                  <a:gd name="T94" fmla="*/ 0 w 9205"/>
                  <a:gd name="T95" fmla="*/ 0 h 148"/>
                  <a:gd name="T96" fmla="*/ 0 w 9205"/>
                  <a:gd name="T97" fmla="*/ 0 h 148"/>
                  <a:gd name="T98" fmla="*/ 0 w 9205"/>
                  <a:gd name="T99" fmla="*/ 0 h 148"/>
                  <a:gd name="T100" fmla="*/ 0 w 9205"/>
                  <a:gd name="T101" fmla="*/ 0 h 148"/>
                  <a:gd name="T102" fmla="*/ 0 w 9205"/>
                  <a:gd name="T103" fmla="*/ 0 h 148"/>
                  <a:gd name="T104" fmla="*/ 0 w 9205"/>
                  <a:gd name="T105" fmla="*/ 0 h 148"/>
                  <a:gd name="T106" fmla="*/ 0 w 9205"/>
                  <a:gd name="T107" fmla="*/ 0 h 148"/>
                  <a:gd name="T108" fmla="*/ 0 w 9205"/>
                  <a:gd name="T109" fmla="*/ 0 h 148"/>
                  <a:gd name="T110" fmla="*/ 0 w 9205"/>
                  <a:gd name="T111" fmla="*/ 0 h 148"/>
                  <a:gd name="T112" fmla="*/ 0 w 9205"/>
                  <a:gd name="T113" fmla="*/ 0 h 148"/>
                  <a:gd name="T114" fmla="*/ 0 w 9205"/>
                  <a:gd name="T115" fmla="*/ 0 h 148"/>
                  <a:gd name="T116" fmla="*/ 0 w 9205"/>
                  <a:gd name="T117" fmla="*/ 0 h 14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205"/>
                  <a:gd name="T178" fmla="*/ 0 h 148"/>
                  <a:gd name="T179" fmla="*/ 9205 w 9205"/>
                  <a:gd name="T180" fmla="*/ 148 h 14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205" h="148">
                    <a:moveTo>
                      <a:pt x="7957" y="68"/>
                    </a:moveTo>
                    <a:lnTo>
                      <a:pt x="9130" y="82"/>
                    </a:lnTo>
                    <a:lnTo>
                      <a:pt x="9153" y="84"/>
                    </a:lnTo>
                    <a:lnTo>
                      <a:pt x="9171" y="89"/>
                    </a:lnTo>
                    <a:lnTo>
                      <a:pt x="9184" y="96"/>
                    </a:lnTo>
                    <a:lnTo>
                      <a:pt x="9195" y="105"/>
                    </a:lnTo>
                    <a:lnTo>
                      <a:pt x="9201" y="114"/>
                    </a:lnTo>
                    <a:lnTo>
                      <a:pt x="9205" y="124"/>
                    </a:lnTo>
                    <a:lnTo>
                      <a:pt x="9205" y="135"/>
                    </a:lnTo>
                    <a:lnTo>
                      <a:pt x="9202" y="144"/>
                    </a:lnTo>
                    <a:lnTo>
                      <a:pt x="8021" y="141"/>
                    </a:lnTo>
                    <a:lnTo>
                      <a:pt x="8013" y="131"/>
                    </a:lnTo>
                    <a:lnTo>
                      <a:pt x="8006" y="120"/>
                    </a:lnTo>
                    <a:lnTo>
                      <a:pt x="7999" y="111"/>
                    </a:lnTo>
                    <a:lnTo>
                      <a:pt x="7990" y="102"/>
                    </a:lnTo>
                    <a:lnTo>
                      <a:pt x="7983" y="94"/>
                    </a:lnTo>
                    <a:lnTo>
                      <a:pt x="7975" y="85"/>
                    </a:lnTo>
                    <a:lnTo>
                      <a:pt x="7967" y="76"/>
                    </a:lnTo>
                    <a:lnTo>
                      <a:pt x="7957" y="68"/>
                    </a:lnTo>
                    <a:close/>
                    <a:moveTo>
                      <a:pt x="2496" y="8"/>
                    </a:moveTo>
                    <a:lnTo>
                      <a:pt x="6859" y="56"/>
                    </a:lnTo>
                    <a:lnTo>
                      <a:pt x="6845" y="66"/>
                    </a:lnTo>
                    <a:lnTo>
                      <a:pt x="6831" y="77"/>
                    </a:lnTo>
                    <a:lnTo>
                      <a:pt x="6816" y="89"/>
                    </a:lnTo>
                    <a:lnTo>
                      <a:pt x="6803" y="100"/>
                    </a:lnTo>
                    <a:lnTo>
                      <a:pt x="6792" y="112"/>
                    </a:lnTo>
                    <a:lnTo>
                      <a:pt x="6779" y="123"/>
                    </a:lnTo>
                    <a:lnTo>
                      <a:pt x="6768" y="136"/>
                    </a:lnTo>
                    <a:lnTo>
                      <a:pt x="6756" y="148"/>
                    </a:lnTo>
                    <a:lnTo>
                      <a:pt x="2603" y="98"/>
                    </a:lnTo>
                    <a:lnTo>
                      <a:pt x="2592" y="86"/>
                    </a:lnTo>
                    <a:lnTo>
                      <a:pt x="2579" y="73"/>
                    </a:lnTo>
                    <a:lnTo>
                      <a:pt x="2567" y="62"/>
                    </a:lnTo>
                    <a:lnTo>
                      <a:pt x="2554" y="50"/>
                    </a:lnTo>
                    <a:lnTo>
                      <a:pt x="2540" y="40"/>
                    </a:lnTo>
                    <a:lnTo>
                      <a:pt x="2525" y="29"/>
                    </a:lnTo>
                    <a:lnTo>
                      <a:pt x="2511" y="18"/>
                    </a:lnTo>
                    <a:lnTo>
                      <a:pt x="2496" y="8"/>
                    </a:lnTo>
                    <a:close/>
                    <a:moveTo>
                      <a:pt x="95" y="0"/>
                    </a:moveTo>
                    <a:lnTo>
                      <a:pt x="1458" y="18"/>
                    </a:lnTo>
                    <a:lnTo>
                      <a:pt x="1444" y="30"/>
                    </a:lnTo>
                    <a:lnTo>
                      <a:pt x="1430" y="42"/>
                    </a:lnTo>
                    <a:lnTo>
                      <a:pt x="1417" y="53"/>
                    </a:lnTo>
                    <a:lnTo>
                      <a:pt x="1405" y="65"/>
                    </a:lnTo>
                    <a:lnTo>
                      <a:pt x="1393" y="77"/>
                    </a:lnTo>
                    <a:lnTo>
                      <a:pt x="1381" y="91"/>
                    </a:lnTo>
                    <a:lnTo>
                      <a:pt x="1370" y="104"/>
                    </a:lnTo>
                    <a:lnTo>
                      <a:pt x="1360" y="117"/>
                    </a:lnTo>
                    <a:lnTo>
                      <a:pt x="4" y="88"/>
                    </a:lnTo>
                    <a:lnTo>
                      <a:pt x="0" y="69"/>
                    </a:lnTo>
                    <a:lnTo>
                      <a:pt x="1" y="53"/>
                    </a:lnTo>
                    <a:lnTo>
                      <a:pt x="7" y="37"/>
                    </a:lnTo>
                    <a:lnTo>
                      <a:pt x="18" y="23"/>
                    </a:lnTo>
                    <a:lnTo>
                      <a:pt x="31" y="12"/>
                    </a:lnTo>
                    <a:lnTo>
                      <a:pt x="50" y="5"/>
                    </a:lnTo>
                    <a:lnTo>
                      <a:pt x="70" y="0"/>
                    </a:lnTo>
                    <a:lnTo>
                      <a:pt x="95" y="0"/>
                    </a:lnTo>
                    <a:close/>
                  </a:path>
                </a:pathLst>
              </a:custGeom>
              <a:solidFill>
                <a:srgbClr val="424242"/>
              </a:solidFill>
              <a:ln w="9525">
                <a:noFill/>
                <a:round/>
                <a:headEnd/>
                <a:tailEnd/>
              </a:ln>
            </p:spPr>
            <p:txBody>
              <a:bodyPr/>
              <a:lstStyle/>
              <a:p>
                <a:endParaRPr lang="ru-RU"/>
              </a:p>
            </p:txBody>
          </p:sp>
          <p:sp>
            <p:nvSpPr>
              <p:cNvPr id="14923" name="Freeform 96"/>
              <p:cNvSpPr>
                <a:spLocks/>
              </p:cNvSpPr>
              <p:nvPr/>
            </p:nvSpPr>
            <p:spPr bwMode="auto">
              <a:xfrm>
                <a:off x="5336" y="408"/>
                <a:ext cx="196" cy="4"/>
              </a:xfrm>
              <a:custGeom>
                <a:avLst/>
                <a:gdLst>
                  <a:gd name="T0" fmla="*/ 0 w 1179"/>
                  <a:gd name="T1" fmla="*/ 0 h 24"/>
                  <a:gd name="T2" fmla="*/ 0 w 1179"/>
                  <a:gd name="T3" fmla="*/ 0 h 24"/>
                  <a:gd name="T4" fmla="*/ 0 w 1179"/>
                  <a:gd name="T5" fmla="*/ 0 h 24"/>
                  <a:gd name="T6" fmla="*/ 0 w 1179"/>
                  <a:gd name="T7" fmla="*/ 0 h 24"/>
                  <a:gd name="T8" fmla="*/ 0 w 1179"/>
                  <a:gd name="T9" fmla="*/ 0 h 24"/>
                  <a:gd name="T10" fmla="*/ 0 w 1179"/>
                  <a:gd name="T11" fmla="*/ 0 h 24"/>
                  <a:gd name="T12" fmla="*/ 0 w 1179"/>
                  <a:gd name="T13" fmla="*/ 0 h 24"/>
                  <a:gd name="T14" fmla="*/ 0 w 1179"/>
                  <a:gd name="T15" fmla="*/ 0 h 24"/>
                  <a:gd name="T16" fmla="*/ 0 w 1179"/>
                  <a:gd name="T17" fmla="*/ 0 h 24"/>
                  <a:gd name="T18" fmla="*/ 0 w 1179"/>
                  <a:gd name="T19" fmla="*/ 0 h 24"/>
                  <a:gd name="T20" fmla="*/ 0 w 1179"/>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79"/>
                  <a:gd name="T34" fmla="*/ 0 h 24"/>
                  <a:gd name="T35" fmla="*/ 1179 w 1179"/>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79" h="24">
                    <a:moveTo>
                      <a:pt x="1173" y="13"/>
                    </a:moveTo>
                    <a:lnTo>
                      <a:pt x="1173" y="13"/>
                    </a:lnTo>
                    <a:lnTo>
                      <a:pt x="0" y="0"/>
                    </a:lnTo>
                    <a:lnTo>
                      <a:pt x="0" y="10"/>
                    </a:lnTo>
                    <a:lnTo>
                      <a:pt x="1173" y="24"/>
                    </a:lnTo>
                    <a:lnTo>
                      <a:pt x="1177" y="22"/>
                    </a:lnTo>
                    <a:lnTo>
                      <a:pt x="1179" y="19"/>
                    </a:lnTo>
                    <a:lnTo>
                      <a:pt x="1177" y="15"/>
                    </a:lnTo>
                    <a:lnTo>
                      <a:pt x="1173" y="13"/>
                    </a:lnTo>
                    <a:close/>
                  </a:path>
                </a:pathLst>
              </a:custGeom>
              <a:solidFill>
                <a:srgbClr val="000000"/>
              </a:solidFill>
              <a:ln w="9525">
                <a:noFill/>
                <a:round/>
                <a:headEnd/>
                <a:tailEnd/>
              </a:ln>
            </p:spPr>
            <p:txBody>
              <a:bodyPr/>
              <a:lstStyle/>
              <a:p>
                <a:endParaRPr lang="ru-RU"/>
              </a:p>
            </p:txBody>
          </p:sp>
          <p:sp>
            <p:nvSpPr>
              <p:cNvPr id="14924" name="Freeform 97"/>
              <p:cNvSpPr>
                <a:spLocks/>
              </p:cNvSpPr>
              <p:nvPr/>
            </p:nvSpPr>
            <p:spPr bwMode="auto">
              <a:xfrm>
                <a:off x="5531" y="410"/>
                <a:ext cx="14" cy="15"/>
              </a:xfrm>
              <a:custGeom>
                <a:avLst/>
                <a:gdLst>
                  <a:gd name="T0" fmla="*/ 0 w 80"/>
                  <a:gd name="T1" fmla="*/ 0 h 73"/>
                  <a:gd name="T2" fmla="*/ 0 w 80"/>
                  <a:gd name="T3" fmla="*/ 0 h 73"/>
                  <a:gd name="T4" fmla="*/ 0 w 80"/>
                  <a:gd name="T5" fmla="*/ 0 h 73"/>
                  <a:gd name="T6" fmla="*/ 0 w 80"/>
                  <a:gd name="T7" fmla="*/ 0 h 73"/>
                  <a:gd name="T8" fmla="*/ 0 w 80"/>
                  <a:gd name="T9" fmla="*/ 0 h 73"/>
                  <a:gd name="T10" fmla="*/ 0 w 80"/>
                  <a:gd name="T11" fmla="*/ 0 h 73"/>
                  <a:gd name="T12" fmla="*/ 0 w 80"/>
                  <a:gd name="T13" fmla="*/ 0 h 73"/>
                  <a:gd name="T14" fmla="*/ 0 w 80"/>
                  <a:gd name="T15" fmla="*/ 0 h 73"/>
                  <a:gd name="T16" fmla="*/ 0 w 80"/>
                  <a:gd name="T17" fmla="*/ 0 h 73"/>
                  <a:gd name="T18" fmla="*/ 0 w 80"/>
                  <a:gd name="T19" fmla="*/ 0 h 73"/>
                  <a:gd name="T20" fmla="*/ 0 w 80"/>
                  <a:gd name="T21" fmla="*/ 0 h 73"/>
                  <a:gd name="T22" fmla="*/ 0 w 80"/>
                  <a:gd name="T23" fmla="*/ 0 h 73"/>
                  <a:gd name="T24" fmla="*/ 0 w 80"/>
                  <a:gd name="T25" fmla="*/ 0 h 73"/>
                  <a:gd name="T26" fmla="*/ 0 w 80"/>
                  <a:gd name="T27" fmla="*/ 0 h 73"/>
                  <a:gd name="T28" fmla="*/ 0 w 80"/>
                  <a:gd name="T29" fmla="*/ 0 h 73"/>
                  <a:gd name="T30" fmla="*/ 0 w 80"/>
                  <a:gd name="T31" fmla="*/ 0 h 73"/>
                  <a:gd name="T32" fmla="*/ 0 w 80"/>
                  <a:gd name="T33" fmla="*/ 0 h 73"/>
                  <a:gd name="T34" fmla="*/ 0 w 80"/>
                  <a:gd name="T35" fmla="*/ 0 h 73"/>
                  <a:gd name="T36" fmla="*/ 0 w 80"/>
                  <a:gd name="T37" fmla="*/ 0 h 73"/>
                  <a:gd name="T38" fmla="*/ 0 w 80"/>
                  <a:gd name="T39" fmla="*/ 0 h 73"/>
                  <a:gd name="T40" fmla="*/ 0 w 80"/>
                  <a:gd name="T41" fmla="*/ 0 h 73"/>
                  <a:gd name="T42" fmla="*/ 0 w 80"/>
                  <a:gd name="T43" fmla="*/ 0 h 73"/>
                  <a:gd name="T44" fmla="*/ 0 w 80"/>
                  <a:gd name="T45" fmla="*/ 0 h 73"/>
                  <a:gd name="T46" fmla="*/ 0 w 80"/>
                  <a:gd name="T47" fmla="*/ 0 h 73"/>
                  <a:gd name="T48" fmla="*/ 0 w 80"/>
                  <a:gd name="T49" fmla="*/ 0 h 73"/>
                  <a:gd name="T50" fmla="*/ 0 w 80"/>
                  <a:gd name="T51" fmla="*/ 0 h 7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0"/>
                  <a:gd name="T79" fmla="*/ 0 h 73"/>
                  <a:gd name="T80" fmla="*/ 80 w 80"/>
                  <a:gd name="T81" fmla="*/ 73 h 7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0" h="73">
                    <a:moveTo>
                      <a:pt x="72" y="73"/>
                    </a:moveTo>
                    <a:lnTo>
                      <a:pt x="77" y="70"/>
                    </a:lnTo>
                    <a:lnTo>
                      <a:pt x="80" y="59"/>
                    </a:lnTo>
                    <a:lnTo>
                      <a:pt x="80" y="47"/>
                    </a:lnTo>
                    <a:lnTo>
                      <a:pt x="76" y="36"/>
                    </a:lnTo>
                    <a:lnTo>
                      <a:pt x="70" y="26"/>
                    </a:lnTo>
                    <a:lnTo>
                      <a:pt x="58" y="16"/>
                    </a:lnTo>
                    <a:lnTo>
                      <a:pt x="44" y="9"/>
                    </a:lnTo>
                    <a:lnTo>
                      <a:pt x="24" y="2"/>
                    </a:lnTo>
                    <a:lnTo>
                      <a:pt x="0" y="0"/>
                    </a:lnTo>
                    <a:lnTo>
                      <a:pt x="0" y="11"/>
                    </a:lnTo>
                    <a:lnTo>
                      <a:pt x="21" y="13"/>
                    </a:lnTo>
                    <a:lnTo>
                      <a:pt x="39" y="17"/>
                    </a:lnTo>
                    <a:lnTo>
                      <a:pt x="51" y="24"/>
                    </a:lnTo>
                    <a:lnTo>
                      <a:pt x="60" y="32"/>
                    </a:lnTo>
                    <a:lnTo>
                      <a:pt x="66" y="40"/>
                    </a:lnTo>
                    <a:lnTo>
                      <a:pt x="69" y="49"/>
                    </a:lnTo>
                    <a:lnTo>
                      <a:pt x="69" y="59"/>
                    </a:lnTo>
                    <a:lnTo>
                      <a:pt x="67" y="66"/>
                    </a:lnTo>
                    <a:lnTo>
                      <a:pt x="72" y="63"/>
                    </a:lnTo>
                    <a:lnTo>
                      <a:pt x="67" y="67"/>
                    </a:lnTo>
                    <a:lnTo>
                      <a:pt x="69" y="70"/>
                    </a:lnTo>
                    <a:lnTo>
                      <a:pt x="71" y="72"/>
                    </a:lnTo>
                    <a:lnTo>
                      <a:pt x="75" y="71"/>
                    </a:lnTo>
                    <a:lnTo>
                      <a:pt x="77" y="69"/>
                    </a:lnTo>
                    <a:lnTo>
                      <a:pt x="72" y="73"/>
                    </a:lnTo>
                    <a:close/>
                  </a:path>
                </a:pathLst>
              </a:custGeom>
              <a:solidFill>
                <a:srgbClr val="000000"/>
              </a:solidFill>
              <a:ln w="9525">
                <a:noFill/>
                <a:round/>
                <a:headEnd/>
                <a:tailEnd/>
              </a:ln>
            </p:spPr>
            <p:txBody>
              <a:bodyPr/>
              <a:lstStyle/>
              <a:p>
                <a:endParaRPr lang="ru-RU"/>
              </a:p>
            </p:txBody>
          </p:sp>
          <p:sp>
            <p:nvSpPr>
              <p:cNvPr id="14925" name="Freeform 98"/>
              <p:cNvSpPr>
                <a:spLocks/>
              </p:cNvSpPr>
              <p:nvPr/>
            </p:nvSpPr>
            <p:spPr bwMode="auto">
              <a:xfrm>
                <a:off x="5346" y="422"/>
                <a:ext cx="197" cy="3"/>
              </a:xfrm>
              <a:custGeom>
                <a:avLst/>
                <a:gdLst>
                  <a:gd name="T0" fmla="*/ 0 w 1186"/>
                  <a:gd name="T1" fmla="*/ 0 h 13"/>
                  <a:gd name="T2" fmla="*/ 0 w 1186"/>
                  <a:gd name="T3" fmla="*/ 0 h 13"/>
                  <a:gd name="T4" fmla="*/ 0 w 1186"/>
                  <a:gd name="T5" fmla="*/ 0 h 13"/>
                  <a:gd name="T6" fmla="*/ 0 w 1186"/>
                  <a:gd name="T7" fmla="*/ 0 h 13"/>
                  <a:gd name="T8" fmla="*/ 0 w 1186"/>
                  <a:gd name="T9" fmla="*/ 0 h 13"/>
                  <a:gd name="T10" fmla="*/ 0 w 1186"/>
                  <a:gd name="T11" fmla="*/ 0 h 13"/>
                  <a:gd name="T12" fmla="*/ 0 w 1186"/>
                  <a:gd name="T13" fmla="*/ 0 h 13"/>
                  <a:gd name="T14" fmla="*/ 0 w 1186"/>
                  <a:gd name="T15" fmla="*/ 0 h 13"/>
                  <a:gd name="T16" fmla="*/ 0 w 1186"/>
                  <a:gd name="T17" fmla="*/ 0 h 13"/>
                  <a:gd name="T18" fmla="*/ 0 w 1186"/>
                  <a:gd name="T19" fmla="*/ 0 h 13"/>
                  <a:gd name="T20" fmla="*/ 0 w 1186"/>
                  <a:gd name="T21" fmla="*/ 0 h 13"/>
                  <a:gd name="T22" fmla="*/ 0 w 1186"/>
                  <a:gd name="T23" fmla="*/ 0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86"/>
                  <a:gd name="T37" fmla="*/ 0 h 13"/>
                  <a:gd name="T38" fmla="*/ 1186 w 1186"/>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86" h="13">
                    <a:moveTo>
                      <a:pt x="0" y="8"/>
                    </a:moveTo>
                    <a:lnTo>
                      <a:pt x="5" y="10"/>
                    </a:lnTo>
                    <a:lnTo>
                      <a:pt x="1186" y="13"/>
                    </a:lnTo>
                    <a:lnTo>
                      <a:pt x="1186" y="3"/>
                    </a:lnTo>
                    <a:lnTo>
                      <a:pt x="5" y="0"/>
                    </a:lnTo>
                    <a:lnTo>
                      <a:pt x="10" y="2"/>
                    </a:lnTo>
                    <a:lnTo>
                      <a:pt x="5" y="0"/>
                    </a:lnTo>
                    <a:lnTo>
                      <a:pt x="2" y="2"/>
                    </a:lnTo>
                    <a:lnTo>
                      <a:pt x="0" y="5"/>
                    </a:lnTo>
                    <a:lnTo>
                      <a:pt x="2" y="8"/>
                    </a:lnTo>
                    <a:lnTo>
                      <a:pt x="5" y="10"/>
                    </a:lnTo>
                    <a:lnTo>
                      <a:pt x="0" y="8"/>
                    </a:lnTo>
                    <a:close/>
                  </a:path>
                </a:pathLst>
              </a:custGeom>
              <a:solidFill>
                <a:srgbClr val="000000"/>
              </a:solidFill>
              <a:ln w="9525">
                <a:noFill/>
                <a:round/>
                <a:headEnd/>
                <a:tailEnd/>
              </a:ln>
            </p:spPr>
            <p:txBody>
              <a:bodyPr/>
              <a:lstStyle/>
              <a:p>
                <a:endParaRPr lang="ru-RU"/>
              </a:p>
            </p:txBody>
          </p:sp>
          <p:sp>
            <p:nvSpPr>
              <p:cNvPr id="14926" name="Freeform 99"/>
              <p:cNvSpPr>
                <a:spLocks/>
              </p:cNvSpPr>
              <p:nvPr/>
            </p:nvSpPr>
            <p:spPr bwMode="auto">
              <a:xfrm>
                <a:off x="5335" y="408"/>
                <a:ext cx="12" cy="16"/>
              </a:xfrm>
              <a:custGeom>
                <a:avLst/>
                <a:gdLst>
                  <a:gd name="T0" fmla="*/ 0 w 73"/>
                  <a:gd name="T1" fmla="*/ 0 h 81"/>
                  <a:gd name="T2" fmla="*/ 0 w 73"/>
                  <a:gd name="T3" fmla="*/ 0 h 81"/>
                  <a:gd name="T4" fmla="*/ 0 w 73"/>
                  <a:gd name="T5" fmla="*/ 0 h 81"/>
                  <a:gd name="T6" fmla="*/ 0 w 73"/>
                  <a:gd name="T7" fmla="*/ 0 h 81"/>
                  <a:gd name="T8" fmla="*/ 0 w 73"/>
                  <a:gd name="T9" fmla="*/ 0 h 81"/>
                  <a:gd name="T10" fmla="*/ 0 w 73"/>
                  <a:gd name="T11" fmla="*/ 0 h 81"/>
                  <a:gd name="T12" fmla="*/ 0 w 73"/>
                  <a:gd name="T13" fmla="*/ 0 h 81"/>
                  <a:gd name="T14" fmla="*/ 0 w 73"/>
                  <a:gd name="T15" fmla="*/ 0 h 81"/>
                  <a:gd name="T16" fmla="*/ 0 w 73"/>
                  <a:gd name="T17" fmla="*/ 0 h 81"/>
                  <a:gd name="T18" fmla="*/ 0 w 73"/>
                  <a:gd name="T19" fmla="*/ 0 h 81"/>
                  <a:gd name="T20" fmla="*/ 0 w 73"/>
                  <a:gd name="T21" fmla="*/ 0 h 81"/>
                  <a:gd name="T22" fmla="*/ 0 w 73"/>
                  <a:gd name="T23" fmla="*/ 0 h 81"/>
                  <a:gd name="T24" fmla="*/ 0 w 73"/>
                  <a:gd name="T25" fmla="*/ 0 h 81"/>
                  <a:gd name="T26" fmla="*/ 0 w 73"/>
                  <a:gd name="T27" fmla="*/ 0 h 81"/>
                  <a:gd name="T28" fmla="*/ 0 w 73"/>
                  <a:gd name="T29" fmla="*/ 0 h 81"/>
                  <a:gd name="T30" fmla="*/ 0 w 73"/>
                  <a:gd name="T31" fmla="*/ 0 h 81"/>
                  <a:gd name="T32" fmla="*/ 0 w 73"/>
                  <a:gd name="T33" fmla="*/ 0 h 81"/>
                  <a:gd name="T34" fmla="*/ 0 w 73"/>
                  <a:gd name="T35" fmla="*/ 0 h 81"/>
                  <a:gd name="T36" fmla="*/ 0 w 73"/>
                  <a:gd name="T37" fmla="*/ 0 h 81"/>
                  <a:gd name="T38" fmla="*/ 0 w 73"/>
                  <a:gd name="T39" fmla="*/ 0 h 81"/>
                  <a:gd name="T40" fmla="*/ 0 w 73"/>
                  <a:gd name="T41" fmla="*/ 0 h 81"/>
                  <a:gd name="T42" fmla="*/ 0 w 73"/>
                  <a:gd name="T43" fmla="*/ 0 h 81"/>
                  <a:gd name="T44" fmla="*/ 0 w 73"/>
                  <a:gd name="T45" fmla="*/ 0 h 81"/>
                  <a:gd name="T46" fmla="*/ 0 w 73"/>
                  <a:gd name="T47" fmla="*/ 0 h 81"/>
                  <a:gd name="T48" fmla="*/ 0 w 73"/>
                  <a:gd name="T49" fmla="*/ 0 h 81"/>
                  <a:gd name="T50" fmla="*/ 0 w 73"/>
                  <a:gd name="T51" fmla="*/ 0 h 8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3"/>
                  <a:gd name="T79" fmla="*/ 0 h 81"/>
                  <a:gd name="T80" fmla="*/ 73 w 73"/>
                  <a:gd name="T81" fmla="*/ 81 h 8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3" h="81">
                    <a:moveTo>
                      <a:pt x="4" y="0"/>
                    </a:moveTo>
                    <a:lnTo>
                      <a:pt x="1" y="8"/>
                    </a:lnTo>
                    <a:lnTo>
                      <a:pt x="10" y="17"/>
                    </a:lnTo>
                    <a:lnTo>
                      <a:pt x="17" y="25"/>
                    </a:lnTo>
                    <a:lnTo>
                      <a:pt x="26" y="34"/>
                    </a:lnTo>
                    <a:lnTo>
                      <a:pt x="33" y="42"/>
                    </a:lnTo>
                    <a:lnTo>
                      <a:pt x="41" y="51"/>
                    </a:lnTo>
                    <a:lnTo>
                      <a:pt x="48" y="59"/>
                    </a:lnTo>
                    <a:lnTo>
                      <a:pt x="55" y="71"/>
                    </a:lnTo>
                    <a:lnTo>
                      <a:pt x="63" y="81"/>
                    </a:lnTo>
                    <a:lnTo>
                      <a:pt x="73" y="75"/>
                    </a:lnTo>
                    <a:lnTo>
                      <a:pt x="65" y="64"/>
                    </a:lnTo>
                    <a:lnTo>
                      <a:pt x="58" y="55"/>
                    </a:lnTo>
                    <a:lnTo>
                      <a:pt x="50" y="45"/>
                    </a:lnTo>
                    <a:lnTo>
                      <a:pt x="42" y="36"/>
                    </a:lnTo>
                    <a:lnTo>
                      <a:pt x="35" y="28"/>
                    </a:lnTo>
                    <a:lnTo>
                      <a:pt x="27" y="19"/>
                    </a:lnTo>
                    <a:lnTo>
                      <a:pt x="17" y="10"/>
                    </a:lnTo>
                    <a:lnTo>
                      <a:pt x="8" y="2"/>
                    </a:lnTo>
                    <a:lnTo>
                      <a:pt x="4" y="10"/>
                    </a:lnTo>
                    <a:lnTo>
                      <a:pt x="8" y="2"/>
                    </a:lnTo>
                    <a:lnTo>
                      <a:pt x="4" y="1"/>
                    </a:lnTo>
                    <a:lnTo>
                      <a:pt x="1" y="2"/>
                    </a:lnTo>
                    <a:lnTo>
                      <a:pt x="0" y="5"/>
                    </a:lnTo>
                    <a:lnTo>
                      <a:pt x="1" y="8"/>
                    </a:lnTo>
                    <a:lnTo>
                      <a:pt x="4" y="0"/>
                    </a:lnTo>
                    <a:close/>
                  </a:path>
                </a:pathLst>
              </a:custGeom>
              <a:solidFill>
                <a:srgbClr val="000000"/>
              </a:solidFill>
              <a:ln w="9525">
                <a:noFill/>
                <a:round/>
                <a:headEnd/>
                <a:tailEnd/>
              </a:ln>
            </p:spPr>
            <p:txBody>
              <a:bodyPr/>
              <a:lstStyle/>
              <a:p>
                <a:endParaRPr lang="ru-RU"/>
              </a:p>
            </p:txBody>
          </p:sp>
          <p:sp>
            <p:nvSpPr>
              <p:cNvPr id="14927" name="Freeform 100"/>
              <p:cNvSpPr>
                <a:spLocks/>
              </p:cNvSpPr>
              <p:nvPr/>
            </p:nvSpPr>
            <p:spPr bwMode="auto">
              <a:xfrm>
                <a:off x="4425" y="396"/>
                <a:ext cx="729" cy="11"/>
              </a:xfrm>
              <a:custGeom>
                <a:avLst/>
                <a:gdLst>
                  <a:gd name="T0" fmla="*/ 0 w 4369"/>
                  <a:gd name="T1" fmla="*/ 0 h 58"/>
                  <a:gd name="T2" fmla="*/ 0 w 4369"/>
                  <a:gd name="T3" fmla="*/ 0 h 58"/>
                  <a:gd name="T4" fmla="*/ 0 w 4369"/>
                  <a:gd name="T5" fmla="*/ 0 h 58"/>
                  <a:gd name="T6" fmla="*/ 0 w 4369"/>
                  <a:gd name="T7" fmla="*/ 0 h 58"/>
                  <a:gd name="T8" fmla="*/ 0 w 4369"/>
                  <a:gd name="T9" fmla="*/ 0 h 58"/>
                  <a:gd name="T10" fmla="*/ 0 w 4369"/>
                  <a:gd name="T11" fmla="*/ 0 h 58"/>
                  <a:gd name="T12" fmla="*/ 0 w 4369"/>
                  <a:gd name="T13" fmla="*/ 0 h 58"/>
                  <a:gd name="T14" fmla="*/ 0 w 4369"/>
                  <a:gd name="T15" fmla="*/ 0 h 58"/>
                  <a:gd name="T16" fmla="*/ 0 w 4369"/>
                  <a:gd name="T17" fmla="*/ 0 h 58"/>
                  <a:gd name="T18" fmla="*/ 0 w 4369"/>
                  <a:gd name="T19" fmla="*/ 0 h 58"/>
                  <a:gd name="T20" fmla="*/ 0 w 4369"/>
                  <a:gd name="T21" fmla="*/ 0 h 58"/>
                  <a:gd name="T22" fmla="*/ 0 w 4369"/>
                  <a:gd name="T23" fmla="*/ 0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9"/>
                  <a:gd name="T37" fmla="*/ 0 h 58"/>
                  <a:gd name="T38" fmla="*/ 4369 w 4369"/>
                  <a:gd name="T39" fmla="*/ 58 h 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9" h="58">
                    <a:moveTo>
                      <a:pt x="4367" y="57"/>
                    </a:moveTo>
                    <a:lnTo>
                      <a:pt x="4363" y="48"/>
                    </a:lnTo>
                    <a:lnTo>
                      <a:pt x="0" y="0"/>
                    </a:lnTo>
                    <a:lnTo>
                      <a:pt x="0" y="10"/>
                    </a:lnTo>
                    <a:lnTo>
                      <a:pt x="4363" y="58"/>
                    </a:lnTo>
                    <a:lnTo>
                      <a:pt x="4360" y="49"/>
                    </a:lnTo>
                    <a:lnTo>
                      <a:pt x="4363" y="58"/>
                    </a:lnTo>
                    <a:lnTo>
                      <a:pt x="4367" y="56"/>
                    </a:lnTo>
                    <a:lnTo>
                      <a:pt x="4369" y="53"/>
                    </a:lnTo>
                    <a:lnTo>
                      <a:pt x="4367" y="50"/>
                    </a:lnTo>
                    <a:lnTo>
                      <a:pt x="4363" y="48"/>
                    </a:lnTo>
                    <a:lnTo>
                      <a:pt x="4367" y="57"/>
                    </a:lnTo>
                    <a:close/>
                  </a:path>
                </a:pathLst>
              </a:custGeom>
              <a:solidFill>
                <a:srgbClr val="000000"/>
              </a:solidFill>
              <a:ln w="9525">
                <a:noFill/>
                <a:round/>
                <a:headEnd/>
                <a:tailEnd/>
              </a:ln>
            </p:spPr>
            <p:txBody>
              <a:bodyPr/>
              <a:lstStyle/>
              <a:p>
                <a:endParaRPr lang="ru-RU"/>
              </a:p>
            </p:txBody>
          </p:sp>
          <p:sp>
            <p:nvSpPr>
              <p:cNvPr id="14928" name="Freeform 101"/>
              <p:cNvSpPr>
                <a:spLocks/>
              </p:cNvSpPr>
              <p:nvPr/>
            </p:nvSpPr>
            <p:spPr bwMode="auto">
              <a:xfrm>
                <a:off x="5135" y="405"/>
                <a:ext cx="18" cy="21"/>
              </a:xfrm>
              <a:custGeom>
                <a:avLst/>
                <a:gdLst>
                  <a:gd name="T0" fmla="*/ 0 w 113"/>
                  <a:gd name="T1" fmla="*/ 0 h 101"/>
                  <a:gd name="T2" fmla="*/ 0 w 113"/>
                  <a:gd name="T3" fmla="*/ 0 h 101"/>
                  <a:gd name="T4" fmla="*/ 0 w 113"/>
                  <a:gd name="T5" fmla="*/ 0 h 101"/>
                  <a:gd name="T6" fmla="*/ 0 w 113"/>
                  <a:gd name="T7" fmla="*/ 0 h 101"/>
                  <a:gd name="T8" fmla="*/ 0 w 113"/>
                  <a:gd name="T9" fmla="*/ 0 h 101"/>
                  <a:gd name="T10" fmla="*/ 0 w 113"/>
                  <a:gd name="T11" fmla="*/ 0 h 101"/>
                  <a:gd name="T12" fmla="*/ 0 w 113"/>
                  <a:gd name="T13" fmla="*/ 0 h 101"/>
                  <a:gd name="T14" fmla="*/ 0 w 113"/>
                  <a:gd name="T15" fmla="*/ 0 h 101"/>
                  <a:gd name="T16" fmla="*/ 0 w 113"/>
                  <a:gd name="T17" fmla="*/ 0 h 101"/>
                  <a:gd name="T18" fmla="*/ 0 w 113"/>
                  <a:gd name="T19" fmla="*/ 0 h 101"/>
                  <a:gd name="T20" fmla="*/ 0 w 113"/>
                  <a:gd name="T21" fmla="*/ 0 h 101"/>
                  <a:gd name="T22" fmla="*/ 0 w 113"/>
                  <a:gd name="T23" fmla="*/ 0 h 101"/>
                  <a:gd name="T24" fmla="*/ 0 w 113"/>
                  <a:gd name="T25" fmla="*/ 0 h 101"/>
                  <a:gd name="T26" fmla="*/ 0 w 113"/>
                  <a:gd name="T27" fmla="*/ 0 h 101"/>
                  <a:gd name="T28" fmla="*/ 0 w 113"/>
                  <a:gd name="T29" fmla="*/ 0 h 101"/>
                  <a:gd name="T30" fmla="*/ 0 w 113"/>
                  <a:gd name="T31" fmla="*/ 0 h 101"/>
                  <a:gd name="T32" fmla="*/ 0 w 113"/>
                  <a:gd name="T33" fmla="*/ 0 h 101"/>
                  <a:gd name="T34" fmla="*/ 0 w 113"/>
                  <a:gd name="T35" fmla="*/ 0 h 101"/>
                  <a:gd name="T36" fmla="*/ 0 w 113"/>
                  <a:gd name="T37" fmla="*/ 0 h 101"/>
                  <a:gd name="T38" fmla="*/ 0 w 113"/>
                  <a:gd name="T39" fmla="*/ 0 h 101"/>
                  <a:gd name="T40" fmla="*/ 0 w 113"/>
                  <a:gd name="T41" fmla="*/ 0 h 101"/>
                  <a:gd name="T42" fmla="*/ 0 w 113"/>
                  <a:gd name="T43" fmla="*/ 0 h 101"/>
                  <a:gd name="T44" fmla="*/ 0 w 113"/>
                  <a:gd name="T45" fmla="*/ 0 h 101"/>
                  <a:gd name="T46" fmla="*/ 0 w 113"/>
                  <a:gd name="T47" fmla="*/ 0 h 101"/>
                  <a:gd name="T48" fmla="*/ 0 w 113"/>
                  <a:gd name="T49" fmla="*/ 0 h 101"/>
                  <a:gd name="T50" fmla="*/ 0 w 113"/>
                  <a:gd name="T51" fmla="*/ 0 h 10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3"/>
                  <a:gd name="T79" fmla="*/ 0 h 101"/>
                  <a:gd name="T80" fmla="*/ 113 w 113"/>
                  <a:gd name="T81" fmla="*/ 101 h 10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3" h="101">
                    <a:moveTo>
                      <a:pt x="6" y="101"/>
                    </a:moveTo>
                    <a:lnTo>
                      <a:pt x="11" y="99"/>
                    </a:lnTo>
                    <a:lnTo>
                      <a:pt x="23" y="87"/>
                    </a:lnTo>
                    <a:lnTo>
                      <a:pt x="32" y="74"/>
                    </a:lnTo>
                    <a:lnTo>
                      <a:pt x="45" y="63"/>
                    </a:lnTo>
                    <a:lnTo>
                      <a:pt x="57" y="51"/>
                    </a:lnTo>
                    <a:lnTo>
                      <a:pt x="70" y="40"/>
                    </a:lnTo>
                    <a:lnTo>
                      <a:pt x="84" y="29"/>
                    </a:lnTo>
                    <a:lnTo>
                      <a:pt x="98" y="17"/>
                    </a:lnTo>
                    <a:lnTo>
                      <a:pt x="113" y="8"/>
                    </a:lnTo>
                    <a:lnTo>
                      <a:pt x="106" y="0"/>
                    </a:lnTo>
                    <a:lnTo>
                      <a:pt x="91" y="11"/>
                    </a:lnTo>
                    <a:lnTo>
                      <a:pt x="77" y="22"/>
                    </a:lnTo>
                    <a:lnTo>
                      <a:pt x="63" y="34"/>
                    </a:lnTo>
                    <a:lnTo>
                      <a:pt x="50" y="45"/>
                    </a:lnTo>
                    <a:lnTo>
                      <a:pt x="38" y="57"/>
                    </a:lnTo>
                    <a:lnTo>
                      <a:pt x="25" y="68"/>
                    </a:lnTo>
                    <a:lnTo>
                      <a:pt x="13" y="81"/>
                    </a:lnTo>
                    <a:lnTo>
                      <a:pt x="1" y="93"/>
                    </a:lnTo>
                    <a:lnTo>
                      <a:pt x="6" y="91"/>
                    </a:lnTo>
                    <a:lnTo>
                      <a:pt x="1" y="93"/>
                    </a:lnTo>
                    <a:lnTo>
                      <a:pt x="0" y="97"/>
                    </a:lnTo>
                    <a:lnTo>
                      <a:pt x="3" y="100"/>
                    </a:lnTo>
                    <a:lnTo>
                      <a:pt x="7" y="101"/>
                    </a:lnTo>
                    <a:lnTo>
                      <a:pt x="11" y="99"/>
                    </a:lnTo>
                    <a:lnTo>
                      <a:pt x="6" y="101"/>
                    </a:lnTo>
                    <a:close/>
                  </a:path>
                </a:pathLst>
              </a:custGeom>
              <a:solidFill>
                <a:srgbClr val="000000"/>
              </a:solidFill>
              <a:ln w="9525">
                <a:noFill/>
                <a:round/>
                <a:headEnd/>
                <a:tailEnd/>
              </a:ln>
            </p:spPr>
            <p:txBody>
              <a:bodyPr/>
              <a:lstStyle/>
              <a:p>
                <a:endParaRPr lang="ru-RU"/>
              </a:p>
            </p:txBody>
          </p:sp>
          <p:sp>
            <p:nvSpPr>
              <p:cNvPr id="14929" name="Freeform 102"/>
              <p:cNvSpPr>
                <a:spLocks/>
              </p:cNvSpPr>
              <p:nvPr/>
            </p:nvSpPr>
            <p:spPr bwMode="auto">
              <a:xfrm>
                <a:off x="4443" y="414"/>
                <a:ext cx="693" cy="12"/>
              </a:xfrm>
              <a:custGeom>
                <a:avLst/>
                <a:gdLst>
                  <a:gd name="T0" fmla="*/ 0 w 4157"/>
                  <a:gd name="T1" fmla="*/ 0 h 60"/>
                  <a:gd name="T2" fmla="*/ 0 w 4157"/>
                  <a:gd name="T3" fmla="*/ 0 h 60"/>
                  <a:gd name="T4" fmla="*/ 0 w 4157"/>
                  <a:gd name="T5" fmla="*/ 0 h 60"/>
                  <a:gd name="T6" fmla="*/ 0 w 4157"/>
                  <a:gd name="T7" fmla="*/ 0 h 60"/>
                  <a:gd name="T8" fmla="*/ 0 w 4157"/>
                  <a:gd name="T9" fmla="*/ 0 h 60"/>
                  <a:gd name="T10" fmla="*/ 0 w 4157"/>
                  <a:gd name="T11" fmla="*/ 0 h 60"/>
                  <a:gd name="T12" fmla="*/ 0 w 4157"/>
                  <a:gd name="T13" fmla="*/ 0 h 60"/>
                  <a:gd name="T14" fmla="*/ 0 w 4157"/>
                  <a:gd name="T15" fmla="*/ 0 h 60"/>
                  <a:gd name="T16" fmla="*/ 0 w 4157"/>
                  <a:gd name="T17" fmla="*/ 0 h 60"/>
                  <a:gd name="T18" fmla="*/ 0 w 4157"/>
                  <a:gd name="T19" fmla="*/ 0 h 60"/>
                  <a:gd name="T20" fmla="*/ 0 w 4157"/>
                  <a:gd name="T21" fmla="*/ 0 h 60"/>
                  <a:gd name="T22" fmla="*/ 0 w 4157"/>
                  <a:gd name="T23" fmla="*/ 0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57"/>
                  <a:gd name="T37" fmla="*/ 0 h 60"/>
                  <a:gd name="T38" fmla="*/ 4157 w 4157"/>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57" h="60">
                    <a:moveTo>
                      <a:pt x="0" y="8"/>
                    </a:moveTo>
                    <a:lnTo>
                      <a:pt x="4" y="10"/>
                    </a:lnTo>
                    <a:lnTo>
                      <a:pt x="4157" y="60"/>
                    </a:lnTo>
                    <a:lnTo>
                      <a:pt x="4157" y="50"/>
                    </a:lnTo>
                    <a:lnTo>
                      <a:pt x="4" y="0"/>
                    </a:lnTo>
                    <a:lnTo>
                      <a:pt x="9" y="2"/>
                    </a:lnTo>
                    <a:lnTo>
                      <a:pt x="4" y="0"/>
                    </a:lnTo>
                    <a:lnTo>
                      <a:pt x="1" y="2"/>
                    </a:lnTo>
                    <a:lnTo>
                      <a:pt x="0" y="5"/>
                    </a:lnTo>
                    <a:lnTo>
                      <a:pt x="1" y="8"/>
                    </a:lnTo>
                    <a:lnTo>
                      <a:pt x="4" y="10"/>
                    </a:lnTo>
                    <a:lnTo>
                      <a:pt x="0" y="8"/>
                    </a:lnTo>
                    <a:close/>
                  </a:path>
                </a:pathLst>
              </a:custGeom>
              <a:solidFill>
                <a:srgbClr val="000000"/>
              </a:solidFill>
              <a:ln w="9525">
                <a:noFill/>
                <a:round/>
                <a:headEnd/>
                <a:tailEnd/>
              </a:ln>
            </p:spPr>
            <p:txBody>
              <a:bodyPr/>
              <a:lstStyle/>
              <a:p>
                <a:endParaRPr lang="ru-RU"/>
              </a:p>
            </p:txBody>
          </p:sp>
          <p:sp>
            <p:nvSpPr>
              <p:cNvPr id="14930" name="Freeform 103"/>
              <p:cNvSpPr>
                <a:spLocks/>
              </p:cNvSpPr>
              <p:nvPr/>
            </p:nvSpPr>
            <p:spPr bwMode="auto">
              <a:xfrm>
                <a:off x="4424" y="396"/>
                <a:ext cx="20" cy="19"/>
              </a:xfrm>
              <a:custGeom>
                <a:avLst/>
                <a:gdLst>
                  <a:gd name="T0" fmla="*/ 0 w 118"/>
                  <a:gd name="T1" fmla="*/ 0 h 98"/>
                  <a:gd name="T2" fmla="*/ 0 w 118"/>
                  <a:gd name="T3" fmla="*/ 0 h 98"/>
                  <a:gd name="T4" fmla="*/ 0 w 118"/>
                  <a:gd name="T5" fmla="*/ 0 h 98"/>
                  <a:gd name="T6" fmla="*/ 0 w 118"/>
                  <a:gd name="T7" fmla="*/ 0 h 98"/>
                  <a:gd name="T8" fmla="*/ 0 w 118"/>
                  <a:gd name="T9" fmla="*/ 0 h 98"/>
                  <a:gd name="T10" fmla="*/ 0 w 118"/>
                  <a:gd name="T11" fmla="*/ 0 h 98"/>
                  <a:gd name="T12" fmla="*/ 0 w 118"/>
                  <a:gd name="T13" fmla="*/ 0 h 98"/>
                  <a:gd name="T14" fmla="*/ 0 w 118"/>
                  <a:gd name="T15" fmla="*/ 0 h 98"/>
                  <a:gd name="T16" fmla="*/ 0 w 118"/>
                  <a:gd name="T17" fmla="*/ 0 h 98"/>
                  <a:gd name="T18" fmla="*/ 0 w 118"/>
                  <a:gd name="T19" fmla="*/ 0 h 98"/>
                  <a:gd name="T20" fmla="*/ 0 w 118"/>
                  <a:gd name="T21" fmla="*/ 0 h 98"/>
                  <a:gd name="T22" fmla="*/ 0 w 118"/>
                  <a:gd name="T23" fmla="*/ 0 h 98"/>
                  <a:gd name="T24" fmla="*/ 0 w 118"/>
                  <a:gd name="T25" fmla="*/ 0 h 98"/>
                  <a:gd name="T26" fmla="*/ 0 w 118"/>
                  <a:gd name="T27" fmla="*/ 0 h 98"/>
                  <a:gd name="T28" fmla="*/ 0 w 118"/>
                  <a:gd name="T29" fmla="*/ 0 h 98"/>
                  <a:gd name="T30" fmla="*/ 0 w 118"/>
                  <a:gd name="T31" fmla="*/ 0 h 98"/>
                  <a:gd name="T32" fmla="*/ 0 w 118"/>
                  <a:gd name="T33" fmla="*/ 0 h 98"/>
                  <a:gd name="T34" fmla="*/ 0 w 118"/>
                  <a:gd name="T35" fmla="*/ 0 h 98"/>
                  <a:gd name="T36" fmla="*/ 0 w 118"/>
                  <a:gd name="T37" fmla="*/ 0 h 98"/>
                  <a:gd name="T38" fmla="*/ 0 w 118"/>
                  <a:gd name="T39" fmla="*/ 0 h 98"/>
                  <a:gd name="T40" fmla="*/ 0 w 118"/>
                  <a:gd name="T41" fmla="*/ 0 h 98"/>
                  <a:gd name="T42" fmla="*/ 0 w 118"/>
                  <a:gd name="T43" fmla="*/ 0 h 98"/>
                  <a:gd name="T44" fmla="*/ 0 w 118"/>
                  <a:gd name="T45" fmla="*/ 0 h 98"/>
                  <a:gd name="T46" fmla="*/ 0 w 118"/>
                  <a:gd name="T47" fmla="*/ 0 h 98"/>
                  <a:gd name="T48" fmla="*/ 0 w 118"/>
                  <a:gd name="T49" fmla="*/ 0 h 98"/>
                  <a:gd name="T50" fmla="*/ 0 w 118"/>
                  <a:gd name="T51" fmla="*/ 0 h 9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98"/>
                  <a:gd name="T80" fmla="*/ 118 w 118"/>
                  <a:gd name="T81" fmla="*/ 98 h 9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98">
                    <a:moveTo>
                      <a:pt x="6" y="0"/>
                    </a:moveTo>
                    <a:lnTo>
                      <a:pt x="2" y="9"/>
                    </a:lnTo>
                    <a:lnTo>
                      <a:pt x="18" y="19"/>
                    </a:lnTo>
                    <a:lnTo>
                      <a:pt x="32" y="29"/>
                    </a:lnTo>
                    <a:lnTo>
                      <a:pt x="46" y="40"/>
                    </a:lnTo>
                    <a:lnTo>
                      <a:pt x="60" y="50"/>
                    </a:lnTo>
                    <a:lnTo>
                      <a:pt x="73" y="62"/>
                    </a:lnTo>
                    <a:lnTo>
                      <a:pt x="85" y="73"/>
                    </a:lnTo>
                    <a:lnTo>
                      <a:pt x="98" y="86"/>
                    </a:lnTo>
                    <a:lnTo>
                      <a:pt x="109" y="98"/>
                    </a:lnTo>
                    <a:lnTo>
                      <a:pt x="118" y="92"/>
                    </a:lnTo>
                    <a:lnTo>
                      <a:pt x="105" y="80"/>
                    </a:lnTo>
                    <a:lnTo>
                      <a:pt x="92" y="67"/>
                    </a:lnTo>
                    <a:lnTo>
                      <a:pt x="80" y="56"/>
                    </a:lnTo>
                    <a:lnTo>
                      <a:pt x="67" y="44"/>
                    </a:lnTo>
                    <a:lnTo>
                      <a:pt x="53" y="34"/>
                    </a:lnTo>
                    <a:lnTo>
                      <a:pt x="39" y="22"/>
                    </a:lnTo>
                    <a:lnTo>
                      <a:pt x="25" y="11"/>
                    </a:lnTo>
                    <a:lnTo>
                      <a:pt x="9" y="1"/>
                    </a:lnTo>
                    <a:lnTo>
                      <a:pt x="6" y="10"/>
                    </a:lnTo>
                    <a:lnTo>
                      <a:pt x="9" y="1"/>
                    </a:lnTo>
                    <a:lnTo>
                      <a:pt x="5" y="0"/>
                    </a:lnTo>
                    <a:lnTo>
                      <a:pt x="1" y="2"/>
                    </a:lnTo>
                    <a:lnTo>
                      <a:pt x="0" y="5"/>
                    </a:lnTo>
                    <a:lnTo>
                      <a:pt x="2" y="9"/>
                    </a:lnTo>
                    <a:lnTo>
                      <a:pt x="6" y="0"/>
                    </a:lnTo>
                    <a:close/>
                  </a:path>
                </a:pathLst>
              </a:custGeom>
              <a:solidFill>
                <a:srgbClr val="000000"/>
              </a:solidFill>
              <a:ln w="9525">
                <a:noFill/>
                <a:round/>
                <a:headEnd/>
                <a:tailEnd/>
              </a:ln>
            </p:spPr>
            <p:txBody>
              <a:bodyPr/>
              <a:lstStyle/>
              <a:p>
                <a:endParaRPr lang="ru-RU"/>
              </a:p>
            </p:txBody>
          </p:sp>
          <p:sp>
            <p:nvSpPr>
              <p:cNvPr id="14931" name="Freeform 104"/>
              <p:cNvSpPr>
                <a:spLocks/>
              </p:cNvSpPr>
              <p:nvPr/>
            </p:nvSpPr>
            <p:spPr bwMode="auto">
              <a:xfrm>
                <a:off x="4025" y="394"/>
                <a:ext cx="228" cy="6"/>
              </a:xfrm>
              <a:custGeom>
                <a:avLst/>
                <a:gdLst>
                  <a:gd name="T0" fmla="*/ 0 w 1369"/>
                  <a:gd name="T1" fmla="*/ 0 h 28"/>
                  <a:gd name="T2" fmla="*/ 0 w 1369"/>
                  <a:gd name="T3" fmla="*/ 0 h 28"/>
                  <a:gd name="T4" fmla="*/ 0 w 1369"/>
                  <a:gd name="T5" fmla="*/ 0 h 28"/>
                  <a:gd name="T6" fmla="*/ 0 w 1369"/>
                  <a:gd name="T7" fmla="*/ 0 h 28"/>
                  <a:gd name="T8" fmla="*/ 0 w 1369"/>
                  <a:gd name="T9" fmla="*/ 0 h 28"/>
                  <a:gd name="T10" fmla="*/ 0 w 1369"/>
                  <a:gd name="T11" fmla="*/ 0 h 28"/>
                  <a:gd name="T12" fmla="*/ 0 w 1369"/>
                  <a:gd name="T13" fmla="*/ 0 h 28"/>
                  <a:gd name="T14" fmla="*/ 0 w 1369"/>
                  <a:gd name="T15" fmla="*/ 0 h 28"/>
                  <a:gd name="T16" fmla="*/ 0 w 1369"/>
                  <a:gd name="T17" fmla="*/ 0 h 28"/>
                  <a:gd name="T18" fmla="*/ 0 w 1369"/>
                  <a:gd name="T19" fmla="*/ 0 h 28"/>
                  <a:gd name="T20" fmla="*/ 0 w 1369"/>
                  <a:gd name="T21" fmla="*/ 0 h 28"/>
                  <a:gd name="T22" fmla="*/ 0 w 1369"/>
                  <a:gd name="T23" fmla="*/ 0 h 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69"/>
                  <a:gd name="T37" fmla="*/ 0 h 28"/>
                  <a:gd name="T38" fmla="*/ 1369 w 1369"/>
                  <a:gd name="T39" fmla="*/ 28 h 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69" h="28">
                    <a:moveTo>
                      <a:pt x="1366" y="26"/>
                    </a:moveTo>
                    <a:lnTo>
                      <a:pt x="1363" y="18"/>
                    </a:lnTo>
                    <a:lnTo>
                      <a:pt x="0" y="0"/>
                    </a:lnTo>
                    <a:lnTo>
                      <a:pt x="0" y="10"/>
                    </a:lnTo>
                    <a:lnTo>
                      <a:pt x="1363" y="28"/>
                    </a:lnTo>
                    <a:lnTo>
                      <a:pt x="1359" y="20"/>
                    </a:lnTo>
                    <a:lnTo>
                      <a:pt x="1363" y="28"/>
                    </a:lnTo>
                    <a:lnTo>
                      <a:pt x="1366" y="26"/>
                    </a:lnTo>
                    <a:lnTo>
                      <a:pt x="1369" y="23"/>
                    </a:lnTo>
                    <a:lnTo>
                      <a:pt x="1366" y="20"/>
                    </a:lnTo>
                    <a:lnTo>
                      <a:pt x="1363" y="18"/>
                    </a:lnTo>
                    <a:lnTo>
                      <a:pt x="1366" y="26"/>
                    </a:lnTo>
                    <a:close/>
                  </a:path>
                </a:pathLst>
              </a:custGeom>
              <a:solidFill>
                <a:srgbClr val="000000"/>
              </a:solidFill>
              <a:ln w="9525">
                <a:noFill/>
                <a:round/>
                <a:headEnd/>
                <a:tailEnd/>
              </a:ln>
            </p:spPr>
            <p:txBody>
              <a:bodyPr/>
              <a:lstStyle/>
              <a:p>
                <a:endParaRPr lang="ru-RU"/>
              </a:p>
            </p:txBody>
          </p:sp>
          <p:sp>
            <p:nvSpPr>
              <p:cNvPr id="14932" name="Freeform 105"/>
              <p:cNvSpPr>
                <a:spLocks/>
              </p:cNvSpPr>
              <p:nvPr/>
            </p:nvSpPr>
            <p:spPr bwMode="auto">
              <a:xfrm>
                <a:off x="4235" y="398"/>
                <a:ext cx="18" cy="21"/>
              </a:xfrm>
              <a:custGeom>
                <a:avLst/>
                <a:gdLst>
                  <a:gd name="T0" fmla="*/ 0 w 106"/>
                  <a:gd name="T1" fmla="*/ 0 h 107"/>
                  <a:gd name="T2" fmla="*/ 0 w 106"/>
                  <a:gd name="T3" fmla="*/ 0 h 107"/>
                  <a:gd name="T4" fmla="*/ 0 w 106"/>
                  <a:gd name="T5" fmla="*/ 0 h 107"/>
                  <a:gd name="T6" fmla="*/ 0 w 106"/>
                  <a:gd name="T7" fmla="*/ 0 h 107"/>
                  <a:gd name="T8" fmla="*/ 0 w 106"/>
                  <a:gd name="T9" fmla="*/ 0 h 107"/>
                  <a:gd name="T10" fmla="*/ 0 w 106"/>
                  <a:gd name="T11" fmla="*/ 0 h 107"/>
                  <a:gd name="T12" fmla="*/ 0 w 106"/>
                  <a:gd name="T13" fmla="*/ 0 h 107"/>
                  <a:gd name="T14" fmla="*/ 0 w 106"/>
                  <a:gd name="T15" fmla="*/ 0 h 107"/>
                  <a:gd name="T16" fmla="*/ 0 w 106"/>
                  <a:gd name="T17" fmla="*/ 0 h 107"/>
                  <a:gd name="T18" fmla="*/ 0 w 106"/>
                  <a:gd name="T19" fmla="*/ 0 h 107"/>
                  <a:gd name="T20" fmla="*/ 0 w 106"/>
                  <a:gd name="T21" fmla="*/ 0 h 107"/>
                  <a:gd name="T22" fmla="*/ 0 w 106"/>
                  <a:gd name="T23" fmla="*/ 0 h 107"/>
                  <a:gd name="T24" fmla="*/ 0 w 106"/>
                  <a:gd name="T25" fmla="*/ 0 h 107"/>
                  <a:gd name="T26" fmla="*/ 0 w 106"/>
                  <a:gd name="T27" fmla="*/ 0 h 107"/>
                  <a:gd name="T28" fmla="*/ 0 w 106"/>
                  <a:gd name="T29" fmla="*/ 0 h 107"/>
                  <a:gd name="T30" fmla="*/ 0 w 106"/>
                  <a:gd name="T31" fmla="*/ 0 h 107"/>
                  <a:gd name="T32" fmla="*/ 0 w 106"/>
                  <a:gd name="T33" fmla="*/ 0 h 107"/>
                  <a:gd name="T34" fmla="*/ 0 w 106"/>
                  <a:gd name="T35" fmla="*/ 0 h 107"/>
                  <a:gd name="T36" fmla="*/ 0 w 106"/>
                  <a:gd name="T37" fmla="*/ 0 h 107"/>
                  <a:gd name="T38" fmla="*/ 0 w 106"/>
                  <a:gd name="T39" fmla="*/ 0 h 107"/>
                  <a:gd name="T40" fmla="*/ 0 w 106"/>
                  <a:gd name="T41" fmla="*/ 0 h 107"/>
                  <a:gd name="T42" fmla="*/ 0 w 106"/>
                  <a:gd name="T43" fmla="*/ 0 h 107"/>
                  <a:gd name="T44" fmla="*/ 0 w 106"/>
                  <a:gd name="T45" fmla="*/ 0 h 107"/>
                  <a:gd name="T46" fmla="*/ 0 w 106"/>
                  <a:gd name="T47" fmla="*/ 0 h 107"/>
                  <a:gd name="T48" fmla="*/ 0 w 106"/>
                  <a:gd name="T49" fmla="*/ 0 h 107"/>
                  <a:gd name="T50" fmla="*/ 0 w 106"/>
                  <a:gd name="T51" fmla="*/ 0 h 10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6"/>
                  <a:gd name="T79" fmla="*/ 0 h 107"/>
                  <a:gd name="T80" fmla="*/ 106 w 106"/>
                  <a:gd name="T81" fmla="*/ 107 h 10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6" h="107">
                    <a:moveTo>
                      <a:pt x="5" y="107"/>
                    </a:moveTo>
                    <a:lnTo>
                      <a:pt x="9" y="104"/>
                    </a:lnTo>
                    <a:lnTo>
                      <a:pt x="20" y="92"/>
                    </a:lnTo>
                    <a:lnTo>
                      <a:pt x="31" y="79"/>
                    </a:lnTo>
                    <a:lnTo>
                      <a:pt x="43" y="66"/>
                    </a:lnTo>
                    <a:lnTo>
                      <a:pt x="54" y="53"/>
                    </a:lnTo>
                    <a:lnTo>
                      <a:pt x="65" y="41"/>
                    </a:lnTo>
                    <a:lnTo>
                      <a:pt x="78" y="30"/>
                    </a:lnTo>
                    <a:lnTo>
                      <a:pt x="92" y="18"/>
                    </a:lnTo>
                    <a:lnTo>
                      <a:pt x="106" y="6"/>
                    </a:lnTo>
                    <a:lnTo>
                      <a:pt x="99" y="0"/>
                    </a:lnTo>
                    <a:lnTo>
                      <a:pt x="85" y="11"/>
                    </a:lnTo>
                    <a:lnTo>
                      <a:pt x="71" y="24"/>
                    </a:lnTo>
                    <a:lnTo>
                      <a:pt x="58" y="35"/>
                    </a:lnTo>
                    <a:lnTo>
                      <a:pt x="45" y="47"/>
                    </a:lnTo>
                    <a:lnTo>
                      <a:pt x="33" y="59"/>
                    </a:lnTo>
                    <a:lnTo>
                      <a:pt x="21" y="73"/>
                    </a:lnTo>
                    <a:lnTo>
                      <a:pt x="11" y="86"/>
                    </a:lnTo>
                    <a:lnTo>
                      <a:pt x="0" y="100"/>
                    </a:lnTo>
                    <a:lnTo>
                      <a:pt x="5" y="97"/>
                    </a:lnTo>
                    <a:lnTo>
                      <a:pt x="0" y="100"/>
                    </a:lnTo>
                    <a:lnTo>
                      <a:pt x="0" y="103"/>
                    </a:lnTo>
                    <a:lnTo>
                      <a:pt x="4" y="106"/>
                    </a:lnTo>
                    <a:lnTo>
                      <a:pt x="7" y="106"/>
                    </a:lnTo>
                    <a:lnTo>
                      <a:pt x="9" y="104"/>
                    </a:lnTo>
                    <a:lnTo>
                      <a:pt x="5" y="107"/>
                    </a:lnTo>
                    <a:close/>
                  </a:path>
                </a:pathLst>
              </a:custGeom>
              <a:solidFill>
                <a:srgbClr val="000000"/>
              </a:solidFill>
              <a:ln w="9525">
                <a:noFill/>
                <a:round/>
                <a:headEnd/>
                <a:tailEnd/>
              </a:ln>
            </p:spPr>
            <p:txBody>
              <a:bodyPr/>
              <a:lstStyle/>
              <a:p>
                <a:endParaRPr lang="ru-RU"/>
              </a:p>
            </p:txBody>
          </p:sp>
          <p:sp>
            <p:nvSpPr>
              <p:cNvPr id="14933" name="Freeform 106"/>
              <p:cNvSpPr>
                <a:spLocks/>
              </p:cNvSpPr>
              <p:nvPr/>
            </p:nvSpPr>
            <p:spPr bwMode="auto">
              <a:xfrm>
                <a:off x="4009" y="412"/>
                <a:ext cx="227" cy="7"/>
              </a:xfrm>
              <a:custGeom>
                <a:avLst/>
                <a:gdLst>
                  <a:gd name="T0" fmla="*/ 0 w 1361"/>
                  <a:gd name="T1" fmla="*/ 0 h 39"/>
                  <a:gd name="T2" fmla="*/ 0 w 1361"/>
                  <a:gd name="T3" fmla="*/ 0 h 39"/>
                  <a:gd name="T4" fmla="*/ 0 w 1361"/>
                  <a:gd name="T5" fmla="*/ 0 h 39"/>
                  <a:gd name="T6" fmla="*/ 0 w 1361"/>
                  <a:gd name="T7" fmla="*/ 0 h 39"/>
                  <a:gd name="T8" fmla="*/ 0 w 1361"/>
                  <a:gd name="T9" fmla="*/ 0 h 39"/>
                  <a:gd name="T10" fmla="*/ 0 w 1361"/>
                  <a:gd name="T11" fmla="*/ 0 h 39"/>
                  <a:gd name="T12" fmla="*/ 0 w 1361"/>
                  <a:gd name="T13" fmla="*/ 0 h 39"/>
                  <a:gd name="T14" fmla="*/ 0 w 1361"/>
                  <a:gd name="T15" fmla="*/ 0 h 39"/>
                  <a:gd name="T16" fmla="*/ 0 w 1361"/>
                  <a:gd name="T17" fmla="*/ 0 h 39"/>
                  <a:gd name="T18" fmla="*/ 0 w 1361"/>
                  <a:gd name="T19" fmla="*/ 0 h 39"/>
                  <a:gd name="T20" fmla="*/ 0 w 1361"/>
                  <a:gd name="T21" fmla="*/ 0 h 39"/>
                  <a:gd name="T22" fmla="*/ 0 w 1361"/>
                  <a:gd name="T23" fmla="*/ 0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61"/>
                  <a:gd name="T37" fmla="*/ 0 h 39"/>
                  <a:gd name="T38" fmla="*/ 1361 w 136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61" h="39">
                    <a:moveTo>
                      <a:pt x="0" y="6"/>
                    </a:moveTo>
                    <a:lnTo>
                      <a:pt x="5" y="10"/>
                    </a:lnTo>
                    <a:lnTo>
                      <a:pt x="1361" y="39"/>
                    </a:lnTo>
                    <a:lnTo>
                      <a:pt x="1361" y="29"/>
                    </a:lnTo>
                    <a:lnTo>
                      <a:pt x="5" y="0"/>
                    </a:lnTo>
                    <a:lnTo>
                      <a:pt x="9" y="4"/>
                    </a:lnTo>
                    <a:lnTo>
                      <a:pt x="5" y="0"/>
                    </a:lnTo>
                    <a:lnTo>
                      <a:pt x="1" y="2"/>
                    </a:lnTo>
                    <a:lnTo>
                      <a:pt x="0" y="5"/>
                    </a:lnTo>
                    <a:lnTo>
                      <a:pt x="1" y="8"/>
                    </a:lnTo>
                    <a:lnTo>
                      <a:pt x="5" y="10"/>
                    </a:lnTo>
                    <a:lnTo>
                      <a:pt x="0" y="6"/>
                    </a:lnTo>
                    <a:close/>
                  </a:path>
                </a:pathLst>
              </a:custGeom>
              <a:solidFill>
                <a:srgbClr val="000000"/>
              </a:solidFill>
              <a:ln w="9525">
                <a:noFill/>
                <a:round/>
                <a:headEnd/>
                <a:tailEnd/>
              </a:ln>
            </p:spPr>
            <p:txBody>
              <a:bodyPr/>
              <a:lstStyle/>
              <a:p>
                <a:endParaRPr lang="ru-RU"/>
              </a:p>
            </p:txBody>
          </p:sp>
          <p:sp>
            <p:nvSpPr>
              <p:cNvPr id="14934" name="Freeform 107"/>
              <p:cNvSpPr>
                <a:spLocks/>
              </p:cNvSpPr>
              <p:nvPr/>
            </p:nvSpPr>
            <p:spPr bwMode="auto">
              <a:xfrm>
                <a:off x="4009" y="394"/>
                <a:ext cx="17" cy="19"/>
              </a:xfrm>
              <a:custGeom>
                <a:avLst/>
                <a:gdLst>
                  <a:gd name="T0" fmla="*/ 0 w 107"/>
                  <a:gd name="T1" fmla="*/ 0 h 94"/>
                  <a:gd name="T2" fmla="*/ 0 w 107"/>
                  <a:gd name="T3" fmla="*/ 0 h 94"/>
                  <a:gd name="T4" fmla="*/ 0 w 107"/>
                  <a:gd name="T5" fmla="*/ 0 h 94"/>
                  <a:gd name="T6" fmla="*/ 0 w 107"/>
                  <a:gd name="T7" fmla="*/ 0 h 94"/>
                  <a:gd name="T8" fmla="*/ 0 w 107"/>
                  <a:gd name="T9" fmla="*/ 0 h 94"/>
                  <a:gd name="T10" fmla="*/ 0 w 107"/>
                  <a:gd name="T11" fmla="*/ 0 h 94"/>
                  <a:gd name="T12" fmla="*/ 0 w 107"/>
                  <a:gd name="T13" fmla="*/ 0 h 94"/>
                  <a:gd name="T14" fmla="*/ 0 w 107"/>
                  <a:gd name="T15" fmla="*/ 0 h 94"/>
                  <a:gd name="T16" fmla="*/ 0 w 107"/>
                  <a:gd name="T17" fmla="*/ 0 h 94"/>
                  <a:gd name="T18" fmla="*/ 0 w 107"/>
                  <a:gd name="T19" fmla="*/ 0 h 94"/>
                  <a:gd name="T20" fmla="*/ 0 w 107"/>
                  <a:gd name="T21" fmla="*/ 0 h 94"/>
                  <a:gd name="T22" fmla="*/ 0 w 107"/>
                  <a:gd name="T23" fmla="*/ 0 h 94"/>
                  <a:gd name="T24" fmla="*/ 0 w 107"/>
                  <a:gd name="T25" fmla="*/ 0 h 94"/>
                  <a:gd name="T26" fmla="*/ 0 w 107"/>
                  <a:gd name="T27" fmla="*/ 0 h 94"/>
                  <a:gd name="T28" fmla="*/ 0 w 107"/>
                  <a:gd name="T29" fmla="*/ 0 h 94"/>
                  <a:gd name="T30" fmla="*/ 0 w 107"/>
                  <a:gd name="T31" fmla="*/ 0 h 94"/>
                  <a:gd name="T32" fmla="*/ 0 w 107"/>
                  <a:gd name="T33" fmla="*/ 0 h 94"/>
                  <a:gd name="T34" fmla="*/ 0 w 107"/>
                  <a:gd name="T35" fmla="*/ 0 h 94"/>
                  <a:gd name="T36" fmla="*/ 0 w 107"/>
                  <a:gd name="T37" fmla="*/ 0 h 94"/>
                  <a:gd name="T38" fmla="*/ 0 w 107"/>
                  <a:gd name="T39" fmla="*/ 0 h 94"/>
                  <a:gd name="T40" fmla="*/ 0 w 107"/>
                  <a:gd name="T41" fmla="*/ 0 h 94"/>
                  <a:gd name="T42" fmla="*/ 0 w 107"/>
                  <a:gd name="T43" fmla="*/ 0 h 94"/>
                  <a:gd name="T44" fmla="*/ 0 w 107"/>
                  <a:gd name="T45" fmla="*/ 0 h 94"/>
                  <a:gd name="T46" fmla="*/ 0 w 107"/>
                  <a:gd name="T47" fmla="*/ 0 h 94"/>
                  <a:gd name="T48" fmla="*/ 0 w 107"/>
                  <a:gd name="T49" fmla="*/ 0 h 9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7"/>
                  <a:gd name="T76" fmla="*/ 0 h 94"/>
                  <a:gd name="T77" fmla="*/ 107 w 107"/>
                  <a:gd name="T78" fmla="*/ 94 h 9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7" h="94">
                    <a:moveTo>
                      <a:pt x="101" y="0"/>
                    </a:moveTo>
                    <a:lnTo>
                      <a:pt x="101" y="0"/>
                    </a:lnTo>
                    <a:lnTo>
                      <a:pt x="75" y="0"/>
                    </a:lnTo>
                    <a:lnTo>
                      <a:pt x="53" y="6"/>
                    </a:lnTo>
                    <a:lnTo>
                      <a:pt x="33" y="13"/>
                    </a:lnTo>
                    <a:lnTo>
                      <a:pt x="19" y="25"/>
                    </a:lnTo>
                    <a:lnTo>
                      <a:pt x="8" y="40"/>
                    </a:lnTo>
                    <a:lnTo>
                      <a:pt x="1" y="57"/>
                    </a:lnTo>
                    <a:lnTo>
                      <a:pt x="0" y="74"/>
                    </a:lnTo>
                    <a:lnTo>
                      <a:pt x="5" y="94"/>
                    </a:lnTo>
                    <a:lnTo>
                      <a:pt x="14" y="92"/>
                    </a:lnTo>
                    <a:lnTo>
                      <a:pt x="12" y="74"/>
                    </a:lnTo>
                    <a:lnTo>
                      <a:pt x="13" y="59"/>
                    </a:lnTo>
                    <a:lnTo>
                      <a:pt x="18" y="44"/>
                    </a:lnTo>
                    <a:lnTo>
                      <a:pt x="28" y="31"/>
                    </a:lnTo>
                    <a:lnTo>
                      <a:pt x="40" y="21"/>
                    </a:lnTo>
                    <a:lnTo>
                      <a:pt x="58" y="14"/>
                    </a:lnTo>
                    <a:lnTo>
                      <a:pt x="77" y="10"/>
                    </a:lnTo>
                    <a:lnTo>
                      <a:pt x="101" y="10"/>
                    </a:lnTo>
                    <a:lnTo>
                      <a:pt x="104" y="8"/>
                    </a:lnTo>
                    <a:lnTo>
                      <a:pt x="107" y="5"/>
                    </a:lnTo>
                    <a:lnTo>
                      <a:pt x="104" y="2"/>
                    </a:lnTo>
                    <a:lnTo>
                      <a:pt x="101" y="0"/>
                    </a:lnTo>
                    <a:close/>
                  </a:path>
                </a:pathLst>
              </a:custGeom>
              <a:solidFill>
                <a:srgbClr val="000000"/>
              </a:solidFill>
              <a:ln w="9525">
                <a:noFill/>
                <a:round/>
                <a:headEnd/>
                <a:tailEnd/>
              </a:ln>
            </p:spPr>
            <p:txBody>
              <a:bodyPr/>
              <a:lstStyle/>
              <a:p>
                <a:endParaRPr lang="ru-RU"/>
              </a:p>
            </p:txBody>
          </p:sp>
          <p:sp>
            <p:nvSpPr>
              <p:cNvPr id="14935" name="Freeform 108"/>
              <p:cNvSpPr>
                <a:spLocks/>
              </p:cNvSpPr>
              <p:nvPr/>
            </p:nvSpPr>
            <p:spPr bwMode="auto">
              <a:xfrm>
                <a:off x="4439" y="400"/>
                <a:ext cx="2" cy="3"/>
              </a:xfrm>
              <a:custGeom>
                <a:avLst/>
                <a:gdLst>
                  <a:gd name="T0" fmla="*/ 0 w 8"/>
                  <a:gd name="T1" fmla="*/ 0 h 15"/>
                  <a:gd name="T2" fmla="*/ 0 w 8"/>
                  <a:gd name="T3" fmla="*/ 0 h 15"/>
                  <a:gd name="T4" fmla="*/ 0 w 8"/>
                  <a:gd name="T5" fmla="*/ 0 h 15"/>
                  <a:gd name="T6" fmla="*/ 0 w 8"/>
                  <a:gd name="T7" fmla="*/ 0 h 15"/>
                  <a:gd name="T8" fmla="*/ 0 w 8"/>
                  <a:gd name="T9" fmla="*/ 0 h 15"/>
                  <a:gd name="T10" fmla="*/ 0 w 8"/>
                  <a:gd name="T11" fmla="*/ 0 h 15"/>
                  <a:gd name="T12" fmla="*/ 0 60000 65536"/>
                  <a:gd name="T13" fmla="*/ 0 60000 65536"/>
                  <a:gd name="T14" fmla="*/ 0 60000 65536"/>
                  <a:gd name="T15" fmla="*/ 0 60000 65536"/>
                  <a:gd name="T16" fmla="*/ 0 60000 65536"/>
                  <a:gd name="T17" fmla="*/ 0 60000 65536"/>
                  <a:gd name="T18" fmla="*/ 0 w 8"/>
                  <a:gd name="T19" fmla="*/ 0 h 15"/>
                  <a:gd name="T20" fmla="*/ 8 w 8"/>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8" h="15">
                    <a:moveTo>
                      <a:pt x="8" y="0"/>
                    </a:moveTo>
                    <a:lnTo>
                      <a:pt x="2" y="2"/>
                    </a:lnTo>
                    <a:lnTo>
                      <a:pt x="0" y="8"/>
                    </a:lnTo>
                    <a:lnTo>
                      <a:pt x="2" y="13"/>
                    </a:lnTo>
                    <a:lnTo>
                      <a:pt x="8" y="15"/>
                    </a:lnTo>
                    <a:lnTo>
                      <a:pt x="8" y="0"/>
                    </a:lnTo>
                    <a:close/>
                  </a:path>
                </a:pathLst>
              </a:custGeom>
              <a:solidFill>
                <a:srgbClr val="E8E8E8"/>
              </a:solidFill>
              <a:ln w="9525">
                <a:noFill/>
                <a:round/>
                <a:headEnd/>
                <a:tailEnd/>
              </a:ln>
            </p:spPr>
            <p:txBody>
              <a:bodyPr/>
              <a:lstStyle/>
              <a:p>
                <a:endParaRPr lang="ru-RU"/>
              </a:p>
            </p:txBody>
          </p:sp>
          <p:sp>
            <p:nvSpPr>
              <p:cNvPr id="14936" name="Freeform 109"/>
              <p:cNvSpPr>
                <a:spLocks/>
              </p:cNvSpPr>
              <p:nvPr/>
            </p:nvSpPr>
            <p:spPr bwMode="auto">
              <a:xfrm>
                <a:off x="4441" y="400"/>
                <a:ext cx="698" cy="13"/>
              </a:xfrm>
              <a:custGeom>
                <a:avLst/>
                <a:gdLst>
                  <a:gd name="T0" fmla="*/ 0 w 4187"/>
                  <a:gd name="T1" fmla="*/ 0 h 67"/>
                  <a:gd name="T2" fmla="*/ 0 w 4187"/>
                  <a:gd name="T3" fmla="*/ 0 h 67"/>
                  <a:gd name="T4" fmla="*/ 0 w 4187"/>
                  <a:gd name="T5" fmla="*/ 0 h 67"/>
                  <a:gd name="T6" fmla="*/ 0 w 4187"/>
                  <a:gd name="T7" fmla="*/ 0 h 67"/>
                  <a:gd name="T8" fmla="*/ 0 w 4187"/>
                  <a:gd name="T9" fmla="*/ 0 h 67"/>
                  <a:gd name="T10" fmla="*/ 0 w 4187"/>
                  <a:gd name="T11" fmla="*/ 0 h 67"/>
                  <a:gd name="T12" fmla="*/ 0 60000 65536"/>
                  <a:gd name="T13" fmla="*/ 0 60000 65536"/>
                  <a:gd name="T14" fmla="*/ 0 60000 65536"/>
                  <a:gd name="T15" fmla="*/ 0 60000 65536"/>
                  <a:gd name="T16" fmla="*/ 0 60000 65536"/>
                  <a:gd name="T17" fmla="*/ 0 60000 65536"/>
                  <a:gd name="T18" fmla="*/ 0 w 4187"/>
                  <a:gd name="T19" fmla="*/ 0 h 67"/>
                  <a:gd name="T20" fmla="*/ 4187 w 4187"/>
                  <a:gd name="T21" fmla="*/ 67 h 67"/>
                </a:gdLst>
                <a:ahLst/>
                <a:cxnLst>
                  <a:cxn ang="T12">
                    <a:pos x="T0" y="T1"/>
                  </a:cxn>
                  <a:cxn ang="T13">
                    <a:pos x="T2" y="T3"/>
                  </a:cxn>
                  <a:cxn ang="T14">
                    <a:pos x="T4" y="T5"/>
                  </a:cxn>
                  <a:cxn ang="T15">
                    <a:pos x="T6" y="T7"/>
                  </a:cxn>
                  <a:cxn ang="T16">
                    <a:pos x="T8" y="T9"/>
                  </a:cxn>
                  <a:cxn ang="T17">
                    <a:pos x="T10" y="T11"/>
                  </a:cxn>
                </a:cxnLst>
                <a:rect l="T18" t="T19" r="T20" b="T21"/>
                <a:pathLst>
                  <a:path w="4187" h="67">
                    <a:moveTo>
                      <a:pt x="4187" y="60"/>
                    </a:moveTo>
                    <a:lnTo>
                      <a:pt x="4187" y="52"/>
                    </a:lnTo>
                    <a:lnTo>
                      <a:pt x="0" y="0"/>
                    </a:lnTo>
                    <a:lnTo>
                      <a:pt x="0" y="15"/>
                    </a:lnTo>
                    <a:lnTo>
                      <a:pt x="4187" y="67"/>
                    </a:lnTo>
                    <a:lnTo>
                      <a:pt x="4187" y="60"/>
                    </a:lnTo>
                    <a:close/>
                  </a:path>
                </a:pathLst>
              </a:custGeom>
              <a:solidFill>
                <a:srgbClr val="E8E8E8"/>
              </a:solidFill>
              <a:ln w="9525">
                <a:noFill/>
                <a:round/>
                <a:headEnd/>
                <a:tailEnd/>
              </a:ln>
            </p:spPr>
            <p:txBody>
              <a:bodyPr/>
              <a:lstStyle/>
              <a:p>
                <a:endParaRPr lang="ru-RU"/>
              </a:p>
            </p:txBody>
          </p:sp>
          <p:sp>
            <p:nvSpPr>
              <p:cNvPr id="14937" name="Freeform 110"/>
              <p:cNvSpPr>
                <a:spLocks/>
              </p:cNvSpPr>
              <p:nvPr/>
            </p:nvSpPr>
            <p:spPr bwMode="auto">
              <a:xfrm>
                <a:off x="5139" y="410"/>
                <a:ext cx="1" cy="3"/>
              </a:xfrm>
              <a:custGeom>
                <a:avLst/>
                <a:gdLst>
                  <a:gd name="T0" fmla="*/ 0 w 8"/>
                  <a:gd name="T1" fmla="*/ 0 h 15"/>
                  <a:gd name="T2" fmla="*/ 0 w 8"/>
                  <a:gd name="T3" fmla="*/ 0 h 15"/>
                  <a:gd name="T4" fmla="*/ 0 w 8"/>
                  <a:gd name="T5" fmla="*/ 0 h 15"/>
                  <a:gd name="T6" fmla="*/ 0 w 8"/>
                  <a:gd name="T7" fmla="*/ 0 h 15"/>
                  <a:gd name="T8" fmla="*/ 0 w 8"/>
                  <a:gd name="T9" fmla="*/ 0 h 15"/>
                  <a:gd name="T10" fmla="*/ 0 w 8"/>
                  <a:gd name="T11" fmla="*/ 0 h 15"/>
                  <a:gd name="T12" fmla="*/ 0 60000 65536"/>
                  <a:gd name="T13" fmla="*/ 0 60000 65536"/>
                  <a:gd name="T14" fmla="*/ 0 60000 65536"/>
                  <a:gd name="T15" fmla="*/ 0 60000 65536"/>
                  <a:gd name="T16" fmla="*/ 0 60000 65536"/>
                  <a:gd name="T17" fmla="*/ 0 60000 65536"/>
                  <a:gd name="T18" fmla="*/ 0 w 8"/>
                  <a:gd name="T19" fmla="*/ 0 h 15"/>
                  <a:gd name="T20" fmla="*/ 8 w 8"/>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8" h="15">
                    <a:moveTo>
                      <a:pt x="0" y="15"/>
                    </a:moveTo>
                    <a:lnTo>
                      <a:pt x="6" y="13"/>
                    </a:lnTo>
                    <a:lnTo>
                      <a:pt x="8" y="8"/>
                    </a:lnTo>
                    <a:lnTo>
                      <a:pt x="6" y="2"/>
                    </a:lnTo>
                    <a:lnTo>
                      <a:pt x="0" y="0"/>
                    </a:lnTo>
                    <a:lnTo>
                      <a:pt x="0" y="15"/>
                    </a:lnTo>
                    <a:close/>
                  </a:path>
                </a:pathLst>
              </a:custGeom>
              <a:solidFill>
                <a:srgbClr val="E8E8E8"/>
              </a:solidFill>
              <a:ln w="9525">
                <a:noFill/>
                <a:round/>
                <a:headEnd/>
                <a:tailEnd/>
              </a:ln>
            </p:spPr>
            <p:txBody>
              <a:bodyPr/>
              <a:lstStyle/>
              <a:p>
                <a:endParaRPr lang="ru-RU"/>
              </a:p>
            </p:txBody>
          </p:sp>
          <p:sp>
            <p:nvSpPr>
              <p:cNvPr id="14938" name="Freeform 111"/>
              <p:cNvSpPr>
                <a:spLocks/>
              </p:cNvSpPr>
              <p:nvPr/>
            </p:nvSpPr>
            <p:spPr bwMode="auto">
              <a:xfrm>
                <a:off x="4017" y="398"/>
                <a:ext cx="2" cy="2"/>
              </a:xfrm>
              <a:custGeom>
                <a:avLst/>
                <a:gdLst>
                  <a:gd name="T0" fmla="*/ 0 w 9"/>
                  <a:gd name="T1" fmla="*/ 0 h 14"/>
                  <a:gd name="T2" fmla="*/ 0 w 9"/>
                  <a:gd name="T3" fmla="*/ 0 h 14"/>
                  <a:gd name="T4" fmla="*/ 0 w 9"/>
                  <a:gd name="T5" fmla="*/ 0 h 14"/>
                  <a:gd name="T6" fmla="*/ 0 w 9"/>
                  <a:gd name="T7" fmla="*/ 0 h 14"/>
                  <a:gd name="T8" fmla="*/ 0 w 9"/>
                  <a:gd name="T9" fmla="*/ 0 h 14"/>
                  <a:gd name="T10" fmla="*/ 0 w 9"/>
                  <a:gd name="T11" fmla="*/ 0 h 14"/>
                  <a:gd name="T12" fmla="*/ 0 60000 65536"/>
                  <a:gd name="T13" fmla="*/ 0 60000 65536"/>
                  <a:gd name="T14" fmla="*/ 0 60000 65536"/>
                  <a:gd name="T15" fmla="*/ 0 60000 65536"/>
                  <a:gd name="T16" fmla="*/ 0 60000 65536"/>
                  <a:gd name="T17" fmla="*/ 0 60000 65536"/>
                  <a:gd name="T18" fmla="*/ 0 w 9"/>
                  <a:gd name="T19" fmla="*/ 0 h 14"/>
                  <a:gd name="T20" fmla="*/ 9 w 9"/>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9" h="14">
                    <a:moveTo>
                      <a:pt x="9" y="0"/>
                    </a:moveTo>
                    <a:lnTo>
                      <a:pt x="3" y="2"/>
                    </a:lnTo>
                    <a:lnTo>
                      <a:pt x="0" y="7"/>
                    </a:lnTo>
                    <a:lnTo>
                      <a:pt x="3" y="12"/>
                    </a:lnTo>
                    <a:lnTo>
                      <a:pt x="9" y="14"/>
                    </a:lnTo>
                    <a:lnTo>
                      <a:pt x="9" y="0"/>
                    </a:lnTo>
                    <a:close/>
                  </a:path>
                </a:pathLst>
              </a:custGeom>
              <a:solidFill>
                <a:srgbClr val="E8E8E8"/>
              </a:solidFill>
              <a:ln w="9525">
                <a:noFill/>
                <a:round/>
                <a:headEnd/>
                <a:tailEnd/>
              </a:ln>
            </p:spPr>
            <p:txBody>
              <a:bodyPr/>
              <a:lstStyle/>
              <a:p>
                <a:endParaRPr lang="ru-RU"/>
              </a:p>
            </p:txBody>
          </p:sp>
          <p:sp>
            <p:nvSpPr>
              <p:cNvPr id="14939" name="Freeform 112"/>
              <p:cNvSpPr>
                <a:spLocks/>
              </p:cNvSpPr>
              <p:nvPr/>
            </p:nvSpPr>
            <p:spPr bwMode="auto">
              <a:xfrm>
                <a:off x="4019" y="398"/>
                <a:ext cx="225" cy="6"/>
              </a:xfrm>
              <a:custGeom>
                <a:avLst/>
                <a:gdLst>
                  <a:gd name="T0" fmla="*/ 0 w 1349"/>
                  <a:gd name="T1" fmla="*/ 0 h 31"/>
                  <a:gd name="T2" fmla="*/ 0 w 1349"/>
                  <a:gd name="T3" fmla="*/ 0 h 31"/>
                  <a:gd name="T4" fmla="*/ 0 w 1349"/>
                  <a:gd name="T5" fmla="*/ 0 h 31"/>
                  <a:gd name="T6" fmla="*/ 0 w 1349"/>
                  <a:gd name="T7" fmla="*/ 0 h 31"/>
                  <a:gd name="T8" fmla="*/ 0 w 1349"/>
                  <a:gd name="T9" fmla="*/ 0 h 31"/>
                  <a:gd name="T10" fmla="*/ 0 w 1349"/>
                  <a:gd name="T11" fmla="*/ 0 h 31"/>
                  <a:gd name="T12" fmla="*/ 0 60000 65536"/>
                  <a:gd name="T13" fmla="*/ 0 60000 65536"/>
                  <a:gd name="T14" fmla="*/ 0 60000 65536"/>
                  <a:gd name="T15" fmla="*/ 0 60000 65536"/>
                  <a:gd name="T16" fmla="*/ 0 60000 65536"/>
                  <a:gd name="T17" fmla="*/ 0 60000 65536"/>
                  <a:gd name="T18" fmla="*/ 0 w 1349"/>
                  <a:gd name="T19" fmla="*/ 0 h 31"/>
                  <a:gd name="T20" fmla="*/ 1349 w 1349"/>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349" h="31">
                    <a:moveTo>
                      <a:pt x="1349" y="24"/>
                    </a:moveTo>
                    <a:lnTo>
                      <a:pt x="1349" y="17"/>
                    </a:lnTo>
                    <a:lnTo>
                      <a:pt x="0" y="0"/>
                    </a:lnTo>
                    <a:lnTo>
                      <a:pt x="0" y="14"/>
                    </a:lnTo>
                    <a:lnTo>
                      <a:pt x="1349" y="31"/>
                    </a:lnTo>
                    <a:lnTo>
                      <a:pt x="1349" y="24"/>
                    </a:lnTo>
                    <a:close/>
                  </a:path>
                </a:pathLst>
              </a:custGeom>
              <a:solidFill>
                <a:srgbClr val="E8E8E8"/>
              </a:solidFill>
              <a:ln w="9525">
                <a:noFill/>
                <a:round/>
                <a:headEnd/>
                <a:tailEnd/>
              </a:ln>
            </p:spPr>
            <p:txBody>
              <a:bodyPr/>
              <a:lstStyle/>
              <a:p>
                <a:endParaRPr lang="ru-RU"/>
              </a:p>
            </p:txBody>
          </p:sp>
          <p:sp>
            <p:nvSpPr>
              <p:cNvPr id="14940" name="Freeform 113"/>
              <p:cNvSpPr>
                <a:spLocks/>
              </p:cNvSpPr>
              <p:nvPr/>
            </p:nvSpPr>
            <p:spPr bwMode="auto">
              <a:xfrm>
                <a:off x="4244" y="401"/>
                <a:ext cx="1" cy="3"/>
              </a:xfrm>
              <a:custGeom>
                <a:avLst/>
                <a:gdLst>
                  <a:gd name="T0" fmla="*/ 0 w 8"/>
                  <a:gd name="T1" fmla="*/ 0 h 14"/>
                  <a:gd name="T2" fmla="*/ 0 w 8"/>
                  <a:gd name="T3" fmla="*/ 0 h 14"/>
                  <a:gd name="T4" fmla="*/ 0 w 8"/>
                  <a:gd name="T5" fmla="*/ 0 h 14"/>
                  <a:gd name="T6" fmla="*/ 0 w 8"/>
                  <a:gd name="T7" fmla="*/ 0 h 14"/>
                  <a:gd name="T8" fmla="*/ 0 w 8"/>
                  <a:gd name="T9" fmla="*/ 0 h 14"/>
                  <a:gd name="T10" fmla="*/ 0 w 8"/>
                  <a:gd name="T11" fmla="*/ 0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0" y="14"/>
                    </a:moveTo>
                    <a:lnTo>
                      <a:pt x="6" y="12"/>
                    </a:lnTo>
                    <a:lnTo>
                      <a:pt x="8" y="7"/>
                    </a:lnTo>
                    <a:lnTo>
                      <a:pt x="6" y="2"/>
                    </a:lnTo>
                    <a:lnTo>
                      <a:pt x="0" y="0"/>
                    </a:lnTo>
                    <a:lnTo>
                      <a:pt x="0" y="14"/>
                    </a:lnTo>
                    <a:close/>
                  </a:path>
                </a:pathLst>
              </a:custGeom>
              <a:solidFill>
                <a:srgbClr val="E8E8E8"/>
              </a:solidFill>
              <a:ln w="9525">
                <a:noFill/>
                <a:round/>
                <a:headEnd/>
                <a:tailEnd/>
              </a:ln>
            </p:spPr>
            <p:txBody>
              <a:bodyPr/>
              <a:lstStyle/>
              <a:p>
                <a:endParaRPr lang="ru-RU"/>
              </a:p>
            </p:txBody>
          </p:sp>
          <p:sp>
            <p:nvSpPr>
              <p:cNvPr id="14941" name="Freeform 114"/>
              <p:cNvSpPr>
                <a:spLocks/>
              </p:cNvSpPr>
              <p:nvPr/>
            </p:nvSpPr>
            <p:spPr bwMode="auto">
              <a:xfrm>
                <a:off x="5342" y="411"/>
                <a:ext cx="2" cy="3"/>
              </a:xfrm>
              <a:custGeom>
                <a:avLst/>
                <a:gdLst>
                  <a:gd name="T0" fmla="*/ 0 w 9"/>
                  <a:gd name="T1" fmla="*/ 0 h 14"/>
                  <a:gd name="T2" fmla="*/ 0 w 9"/>
                  <a:gd name="T3" fmla="*/ 0 h 14"/>
                  <a:gd name="T4" fmla="*/ 0 w 9"/>
                  <a:gd name="T5" fmla="*/ 0 h 14"/>
                  <a:gd name="T6" fmla="*/ 0 w 9"/>
                  <a:gd name="T7" fmla="*/ 0 h 14"/>
                  <a:gd name="T8" fmla="*/ 0 w 9"/>
                  <a:gd name="T9" fmla="*/ 0 h 14"/>
                  <a:gd name="T10" fmla="*/ 0 w 9"/>
                  <a:gd name="T11" fmla="*/ 0 h 14"/>
                  <a:gd name="T12" fmla="*/ 0 60000 65536"/>
                  <a:gd name="T13" fmla="*/ 0 60000 65536"/>
                  <a:gd name="T14" fmla="*/ 0 60000 65536"/>
                  <a:gd name="T15" fmla="*/ 0 60000 65536"/>
                  <a:gd name="T16" fmla="*/ 0 60000 65536"/>
                  <a:gd name="T17" fmla="*/ 0 60000 65536"/>
                  <a:gd name="T18" fmla="*/ 0 w 9"/>
                  <a:gd name="T19" fmla="*/ 0 h 14"/>
                  <a:gd name="T20" fmla="*/ 9 w 9"/>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9" h="14">
                    <a:moveTo>
                      <a:pt x="9" y="0"/>
                    </a:moveTo>
                    <a:lnTo>
                      <a:pt x="3" y="2"/>
                    </a:lnTo>
                    <a:lnTo>
                      <a:pt x="0" y="7"/>
                    </a:lnTo>
                    <a:lnTo>
                      <a:pt x="3" y="12"/>
                    </a:lnTo>
                    <a:lnTo>
                      <a:pt x="9" y="14"/>
                    </a:lnTo>
                    <a:lnTo>
                      <a:pt x="9" y="0"/>
                    </a:lnTo>
                    <a:close/>
                  </a:path>
                </a:pathLst>
              </a:custGeom>
              <a:solidFill>
                <a:srgbClr val="E8E8E8"/>
              </a:solidFill>
              <a:ln w="9525">
                <a:noFill/>
                <a:round/>
                <a:headEnd/>
                <a:tailEnd/>
              </a:ln>
            </p:spPr>
            <p:txBody>
              <a:bodyPr/>
              <a:lstStyle/>
              <a:p>
                <a:endParaRPr lang="ru-RU"/>
              </a:p>
            </p:txBody>
          </p:sp>
          <p:sp>
            <p:nvSpPr>
              <p:cNvPr id="14942" name="Freeform 115"/>
              <p:cNvSpPr>
                <a:spLocks/>
              </p:cNvSpPr>
              <p:nvPr/>
            </p:nvSpPr>
            <p:spPr bwMode="auto">
              <a:xfrm>
                <a:off x="5344" y="411"/>
                <a:ext cx="191" cy="5"/>
              </a:xfrm>
              <a:custGeom>
                <a:avLst/>
                <a:gdLst>
                  <a:gd name="T0" fmla="*/ 0 w 1145"/>
                  <a:gd name="T1" fmla="*/ 0 h 24"/>
                  <a:gd name="T2" fmla="*/ 0 w 1145"/>
                  <a:gd name="T3" fmla="*/ 0 h 24"/>
                  <a:gd name="T4" fmla="*/ 0 w 1145"/>
                  <a:gd name="T5" fmla="*/ 0 h 24"/>
                  <a:gd name="T6" fmla="*/ 0 w 1145"/>
                  <a:gd name="T7" fmla="*/ 0 h 24"/>
                  <a:gd name="T8" fmla="*/ 0 w 1145"/>
                  <a:gd name="T9" fmla="*/ 0 h 24"/>
                  <a:gd name="T10" fmla="*/ 0 w 1145"/>
                  <a:gd name="T11" fmla="*/ 0 h 24"/>
                  <a:gd name="T12" fmla="*/ 0 60000 65536"/>
                  <a:gd name="T13" fmla="*/ 0 60000 65536"/>
                  <a:gd name="T14" fmla="*/ 0 60000 65536"/>
                  <a:gd name="T15" fmla="*/ 0 60000 65536"/>
                  <a:gd name="T16" fmla="*/ 0 60000 65536"/>
                  <a:gd name="T17" fmla="*/ 0 60000 65536"/>
                  <a:gd name="T18" fmla="*/ 0 w 1145"/>
                  <a:gd name="T19" fmla="*/ 0 h 24"/>
                  <a:gd name="T20" fmla="*/ 1145 w 1145"/>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145" h="24">
                    <a:moveTo>
                      <a:pt x="1145" y="17"/>
                    </a:moveTo>
                    <a:lnTo>
                      <a:pt x="1145" y="10"/>
                    </a:lnTo>
                    <a:lnTo>
                      <a:pt x="0" y="0"/>
                    </a:lnTo>
                    <a:lnTo>
                      <a:pt x="0" y="14"/>
                    </a:lnTo>
                    <a:lnTo>
                      <a:pt x="1145" y="24"/>
                    </a:lnTo>
                    <a:lnTo>
                      <a:pt x="1145" y="17"/>
                    </a:lnTo>
                    <a:close/>
                  </a:path>
                </a:pathLst>
              </a:custGeom>
              <a:solidFill>
                <a:srgbClr val="E8E8E8"/>
              </a:solidFill>
              <a:ln w="9525">
                <a:noFill/>
                <a:round/>
                <a:headEnd/>
                <a:tailEnd/>
              </a:ln>
            </p:spPr>
            <p:txBody>
              <a:bodyPr/>
              <a:lstStyle/>
              <a:p>
                <a:endParaRPr lang="ru-RU"/>
              </a:p>
            </p:txBody>
          </p:sp>
          <p:sp>
            <p:nvSpPr>
              <p:cNvPr id="14943" name="Freeform 116"/>
              <p:cNvSpPr>
                <a:spLocks/>
              </p:cNvSpPr>
              <p:nvPr/>
            </p:nvSpPr>
            <p:spPr bwMode="auto">
              <a:xfrm>
                <a:off x="5535" y="413"/>
                <a:ext cx="1" cy="3"/>
              </a:xfrm>
              <a:custGeom>
                <a:avLst/>
                <a:gdLst>
                  <a:gd name="T0" fmla="*/ 0 w 9"/>
                  <a:gd name="T1" fmla="*/ 0 h 14"/>
                  <a:gd name="T2" fmla="*/ 0 w 9"/>
                  <a:gd name="T3" fmla="*/ 0 h 14"/>
                  <a:gd name="T4" fmla="*/ 0 w 9"/>
                  <a:gd name="T5" fmla="*/ 0 h 14"/>
                  <a:gd name="T6" fmla="*/ 0 w 9"/>
                  <a:gd name="T7" fmla="*/ 0 h 14"/>
                  <a:gd name="T8" fmla="*/ 0 w 9"/>
                  <a:gd name="T9" fmla="*/ 0 h 14"/>
                  <a:gd name="T10" fmla="*/ 0 w 9"/>
                  <a:gd name="T11" fmla="*/ 0 h 14"/>
                  <a:gd name="T12" fmla="*/ 0 60000 65536"/>
                  <a:gd name="T13" fmla="*/ 0 60000 65536"/>
                  <a:gd name="T14" fmla="*/ 0 60000 65536"/>
                  <a:gd name="T15" fmla="*/ 0 60000 65536"/>
                  <a:gd name="T16" fmla="*/ 0 60000 65536"/>
                  <a:gd name="T17" fmla="*/ 0 60000 65536"/>
                  <a:gd name="T18" fmla="*/ 0 w 9"/>
                  <a:gd name="T19" fmla="*/ 0 h 14"/>
                  <a:gd name="T20" fmla="*/ 9 w 9"/>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9" h="14">
                    <a:moveTo>
                      <a:pt x="0" y="14"/>
                    </a:moveTo>
                    <a:lnTo>
                      <a:pt x="6" y="12"/>
                    </a:lnTo>
                    <a:lnTo>
                      <a:pt x="9" y="7"/>
                    </a:lnTo>
                    <a:lnTo>
                      <a:pt x="6" y="2"/>
                    </a:lnTo>
                    <a:lnTo>
                      <a:pt x="0" y="0"/>
                    </a:lnTo>
                    <a:lnTo>
                      <a:pt x="0" y="14"/>
                    </a:lnTo>
                    <a:close/>
                  </a:path>
                </a:pathLst>
              </a:custGeom>
              <a:solidFill>
                <a:srgbClr val="E8E8E8"/>
              </a:solidFill>
              <a:ln w="9525">
                <a:noFill/>
                <a:round/>
                <a:headEnd/>
                <a:tailEnd/>
              </a:ln>
            </p:spPr>
            <p:txBody>
              <a:bodyPr/>
              <a:lstStyle/>
              <a:p>
                <a:endParaRPr lang="ru-RU"/>
              </a:p>
            </p:txBody>
          </p:sp>
          <p:sp>
            <p:nvSpPr>
              <p:cNvPr id="14944" name="Freeform 117"/>
              <p:cNvSpPr>
                <a:spLocks noEditPoints="1"/>
              </p:cNvSpPr>
              <p:nvPr/>
            </p:nvSpPr>
            <p:spPr bwMode="auto">
              <a:xfrm>
                <a:off x="4073" y="311"/>
                <a:ext cx="1351" cy="47"/>
              </a:xfrm>
              <a:custGeom>
                <a:avLst/>
                <a:gdLst>
                  <a:gd name="T0" fmla="*/ 0 w 8109"/>
                  <a:gd name="T1" fmla="*/ 0 h 235"/>
                  <a:gd name="T2" fmla="*/ 0 w 8109"/>
                  <a:gd name="T3" fmla="*/ 0 h 235"/>
                  <a:gd name="T4" fmla="*/ 0 w 8109"/>
                  <a:gd name="T5" fmla="*/ 0 h 235"/>
                  <a:gd name="T6" fmla="*/ 0 w 8109"/>
                  <a:gd name="T7" fmla="*/ 0 h 235"/>
                  <a:gd name="T8" fmla="*/ 0 w 8109"/>
                  <a:gd name="T9" fmla="*/ 0 h 235"/>
                  <a:gd name="T10" fmla="*/ 0 w 8109"/>
                  <a:gd name="T11" fmla="*/ 0 h 235"/>
                  <a:gd name="T12" fmla="*/ 0 w 8109"/>
                  <a:gd name="T13" fmla="*/ 0 h 235"/>
                  <a:gd name="T14" fmla="*/ 0 w 8109"/>
                  <a:gd name="T15" fmla="*/ 0 h 235"/>
                  <a:gd name="T16" fmla="*/ 0 w 8109"/>
                  <a:gd name="T17" fmla="*/ 0 h 235"/>
                  <a:gd name="T18" fmla="*/ 0 w 8109"/>
                  <a:gd name="T19" fmla="*/ 0 h 235"/>
                  <a:gd name="T20" fmla="*/ 0 w 8109"/>
                  <a:gd name="T21" fmla="*/ 0 h 235"/>
                  <a:gd name="T22" fmla="*/ 0 w 8109"/>
                  <a:gd name="T23" fmla="*/ 0 h 235"/>
                  <a:gd name="T24" fmla="*/ 0 w 8109"/>
                  <a:gd name="T25" fmla="*/ 0 h 235"/>
                  <a:gd name="T26" fmla="*/ 0 w 8109"/>
                  <a:gd name="T27" fmla="*/ 0 h 235"/>
                  <a:gd name="T28" fmla="*/ 0 w 8109"/>
                  <a:gd name="T29" fmla="*/ 0 h 235"/>
                  <a:gd name="T30" fmla="*/ 0 w 8109"/>
                  <a:gd name="T31" fmla="*/ 0 h 235"/>
                  <a:gd name="T32" fmla="*/ 0 w 8109"/>
                  <a:gd name="T33" fmla="*/ 0 h 235"/>
                  <a:gd name="T34" fmla="*/ 0 w 8109"/>
                  <a:gd name="T35" fmla="*/ 0 h 235"/>
                  <a:gd name="T36" fmla="*/ 0 w 8109"/>
                  <a:gd name="T37" fmla="*/ 0 h 235"/>
                  <a:gd name="T38" fmla="*/ 0 w 8109"/>
                  <a:gd name="T39" fmla="*/ 0 h 235"/>
                  <a:gd name="T40" fmla="*/ 0 w 8109"/>
                  <a:gd name="T41" fmla="*/ 0 h 235"/>
                  <a:gd name="T42" fmla="*/ 0 w 8109"/>
                  <a:gd name="T43" fmla="*/ 0 h 235"/>
                  <a:gd name="T44" fmla="*/ 0 w 8109"/>
                  <a:gd name="T45" fmla="*/ 0 h 235"/>
                  <a:gd name="T46" fmla="*/ 0 w 8109"/>
                  <a:gd name="T47" fmla="*/ 0 h 235"/>
                  <a:gd name="T48" fmla="*/ 0 w 8109"/>
                  <a:gd name="T49" fmla="*/ 0 h 235"/>
                  <a:gd name="T50" fmla="*/ 0 w 8109"/>
                  <a:gd name="T51" fmla="*/ 0 h 235"/>
                  <a:gd name="T52" fmla="*/ 0 w 8109"/>
                  <a:gd name="T53" fmla="*/ 0 h 235"/>
                  <a:gd name="T54" fmla="*/ 0 w 8109"/>
                  <a:gd name="T55" fmla="*/ 0 h 235"/>
                  <a:gd name="T56" fmla="*/ 0 w 8109"/>
                  <a:gd name="T57" fmla="*/ 0 h 235"/>
                  <a:gd name="T58" fmla="*/ 0 w 8109"/>
                  <a:gd name="T59" fmla="*/ 0 h 235"/>
                  <a:gd name="T60" fmla="*/ 0 w 8109"/>
                  <a:gd name="T61" fmla="*/ 0 h 235"/>
                  <a:gd name="T62" fmla="*/ 0 w 8109"/>
                  <a:gd name="T63" fmla="*/ 0 h 235"/>
                  <a:gd name="T64" fmla="*/ 0 w 8109"/>
                  <a:gd name="T65" fmla="*/ 0 h 235"/>
                  <a:gd name="T66" fmla="*/ 0 w 8109"/>
                  <a:gd name="T67" fmla="*/ 0 h 235"/>
                  <a:gd name="T68" fmla="*/ 0 w 8109"/>
                  <a:gd name="T69" fmla="*/ 0 h 235"/>
                  <a:gd name="T70" fmla="*/ 0 w 8109"/>
                  <a:gd name="T71" fmla="*/ 0 h 235"/>
                  <a:gd name="T72" fmla="*/ 0 w 8109"/>
                  <a:gd name="T73" fmla="*/ 0 h 235"/>
                  <a:gd name="T74" fmla="*/ 0 w 8109"/>
                  <a:gd name="T75" fmla="*/ 0 h 235"/>
                  <a:gd name="T76" fmla="*/ 0 w 8109"/>
                  <a:gd name="T77" fmla="*/ 0 h 235"/>
                  <a:gd name="T78" fmla="*/ 0 w 8109"/>
                  <a:gd name="T79" fmla="*/ 0 h 235"/>
                  <a:gd name="T80" fmla="*/ 0 w 8109"/>
                  <a:gd name="T81" fmla="*/ 0 h 235"/>
                  <a:gd name="T82" fmla="*/ 0 w 8109"/>
                  <a:gd name="T83" fmla="*/ 0 h 235"/>
                  <a:gd name="T84" fmla="*/ 0 w 8109"/>
                  <a:gd name="T85" fmla="*/ 0 h 235"/>
                  <a:gd name="T86" fmla="*/ 0 w 8109"/>
                  <a:gd name="T87" fmla="*/ 0 h 235"/>
                  <a:gd name="T88" fmla="*/ 0 w 8109"/>
                  <a:gd name="T89" fmla="*/ 0 h 235"/>
                  <a:gd name="T90" fmla="*/ 0 w 8109"/>
                  <a:gd name="T91" fmla="*/ 0 h 235"/>
                  <a:gd name="T92" fmla="*/ 0 w 8109"/>
                  <a:gd name="T93" fmla="*/ 0 h 235"/>
                  <a:gd name="T94" fmla="*/ 0 w 8109"/>
                  <a:gd name="T95" fmla="*/ 0 h 235"/>
                  <a:gd name="T96" fmla="*/ 0 w 8109"/>
                  <a:gd name="T97" fmla="*/ 0 h 235"/>
                  <a:gd name="T98" fmla="*/ 0 w 8109"/>
                  <a:gd name="T99" fmla="*/ 0 h 23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109"/>
                  <a:gd name="T151" fmla="*/ 0 h 235"/>
                  <a:gd name="T152" fmla="*/ 8109 w 8109"/>
                  <a:gd name="T153" fmla="*/ 235 h 23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109" h="235">
                    <a:moveTo>
                      <a:pt x="0" y="9"/>
                    </a:moveTo>
                    <a:lnTo>
                      <a:pt x="66" y="7"/>
                    </a:lnTo>
                    <a:lnTo>
                      <a:pt x="134" y="5"/>
                    </a:lnTo>
                    <a:lnTo>
                      <a:pt x="200" y="4"/>
                    </a:lnTo>
                    <a:lnTo>
                      <a:pt x="266" y="3"/>
                    </a:lnTo>
                    <a:lnTo>
                      <a:pt x="333" y="2"/>
                    </a:lnTo>
                    <a:lnTo>
                      <a:pt x="399" y="1"/>
                    </a:lnTo>
                    <a:lnTo>
                      <a:pt x="465" y="1"/>
                    </a:lnTo>
                    <a:lnTo>
                      <a:pt x="531" y="0"/>
                    </a:lnTo>
                    <a:lnTo>
                      <a:pt x="598" y="0"/>
                    </a:lnTo>
                    <a:lnTo>
                      <a:pt x="664" y="1"/>
                    </a:lnTo>
                    <a:lnTo>
                      <a:pt x="730" y="1"/>
                    </a:lnTo>
                    <a:lnTo>
                      <a:pt x="795" y="2"/>
                    </a:lnTo>
                    <a:lnTo>
                      <a:pt x="862" y="3"/>
                    </a:lnTo>
                    <a:lnTo>
                      <a:pt x="928" y="4"/>
                    </a:lnTo>
                    <a:lnTo>
                      <a:pt x="994" y="5"/>
                    </a:lnTo>
                    <a:lnTo>
                      <a:pt x="1060" y="6"/>
                    </a:lnTo>
                    <a:lnTo>
                      <a:pt x="1127" y="8"/>
                    </a:lnTo>
                    <a:lnTo>
                      <a:pt x="1193" y="10"/>
                    </a:lnTo>
                    <a:lnTo>
                      <a:pt x="1259" y="12"/>
                    </a:lnTo>
                    <a:lnTo>
                      <a:pt x="1325" y="14"/>
                    </a:lnTo>
                    <a:lnTo>
                      <a:pt x="1392" y="17"/>
                    </a:lnTo>
                    <a:lnTo>
                      <a:pt x="1459" y="19"/>
                    </a:lnTo>
                    <a:lnTo>
                      <a:pt x="1525" y="22"/>
                    </a:lnTo>
                    <a:lnTo>
                      <a:pt x="1593" y="25"/>
                    </a:lnTo>
                    <a:lnTo>
                      <a:pt x="1660" y="28"/>
                    </a:lnTo>
                    <a:lnTo>
                      <a:pt x="1727" y="31"/>
                    </a:lnTo>
                    <a:lnTo>
                      <a:pt x="1795" y="35"/>
                    </a:lnTo>
                    <a:lnTo>
                      <a:pt x="1863" y="38"/>
                    </a:lnTo>
                    <a:lnTo>
                      <a:pt x="1930" y="42"/>
                    </a:lnTo>
                    <a:lnTo>
                      <a:pt x="1999" y="46"/>
                    </a:lnTo>
                    <a:lnTo>
                      <a:pt x="2067" y="51"/>
                    </a:lnTo>
                    <a:lnTo>
                      <a:pt x="2136" y="55"/>
                    </a:lnTo>
                    <a:lnTo>
                      <a:pt x="0" y="9"/>
                    </a:lnTo>
                    <a:close/>
                    <a:moveTo>
                      <a:pt x="6007" y="130"/>
                    </a:moveTo>
                    <a:lnTo>
                      <a:pt x="6075" y="130"/>
                    </a:lnTo>
                    <a:lnTo>
                      <a:pt x="6142" y="130"/>
                    </a:lnTo>
                    <a:lnTo>
                      <a:pt x="6209" y="130"/>
                    </a:lnTo>
                    <a:lnTo>
                      <a:pt x="6277" y="131"/>
                    </a:lnTo>
                    <a:lnTo>
                      <a:pt x="6344" y="132"/>
                    </a:lnTo>
                    <a:lnTo>
                      <a:pt x="6413" y="132"/>
                    </a:lnTo>
                    <a:lnTo>
                      <a:pt x="6480" y="134"/>
                    </a:lnTo>
                    <a:lnTo>
                      <a:pt x="6548" y="135"/>
                    </a:lnTo>
                    <a:lnTo>
                      <a:pt x="6615" y="136"/>
                    </a:lnTo>
                    <a:lnTo>
                      <a:pt x="6683" y="138"/>
                    </a:lnTo>
                    <a:lnTo>
                      <a:pt x="6750" y="140"/>
                    </a:lnTo>
                    <a:lnTo>
                      <a:pt x="6818" y="142"/>
                    </a:lnTo>
                    <a:lnTo>
                      <a:pt x="6885" y="145"/>
                    </a:lnTo>
                    <a:lnTo>
                      <a:pt x="6951" y="148"/>
                    </a:lnTo>
                    <a:lnTo>
                      <a:pt x="7019" y="151"/>
                    </a:lnTo>
                    <a:lnTo>
                      <a:pt x="7085" y="154"/>
                    </a:lnTo>
                    <a:lnTo>
                      <a:pt x="7151" y="157"/>
                    </a:lnTo>
                    <a:lnTo>
                      <a:pt x="7218" y="161"/>
                    </a:lnTo>
                    <a:lnTo>
                      <a:pt x="7284" y="164"/>
                    </a:lnTo>
                    <a:lnTo>
                      <a:pt x="7350" y="168"/>
                    </a:lnTo>
                    <a:lnTo>
                      <a:pt x="7415" y="173"/>
                    </a:lnTo>
                    <a:lnTo>
                      <a:pt x="7480" y="177"/>
                    </a:lnTo>
                    <a:lnTo>
                      <a:pt x="7545" y="182"/>
                    </a:lnTo>
                    <a:lnTo>
                      <a:pt x="7609" y="186"/>
                    </a:lnTo>
                    <a:lnTo>
                      <a:pt x="7673" y="192"/>
                    </a:lnTo>
                    <a:lnTo>
                      <a:pt x="7737" y="197"/>
                    </a:lnTo>
                    <a:lnTo>
                      <a:pt x="7800" y="203"/>
                    </a:lnTo>
                    <a:lnTo>
                      <a:pt x="7863" y="209"/>
                    </a:lnTo>
                    <a:lnTo>
                      <a:pt x="7925" y="215"/>
                    </a:lnTo>
                    <a:lnTo>
                      <a:pt x="7987" y="222"/>
                    </a:lnTo>
                    <a:lnTo>
                      <a:pt x="8048" y="228"/>
                    </a:lnTo>
                    <a:lnTo>
                      <a:pt x="8109" y="235"/>
                    </a:lnTo>
                    <a:lnTo>
                      <a:pt x="8043" y="224"/>
                    </a:lnTo>
                    <a:lnTo>
                      <a:pt x="7976" y="214"/>
                    </a:lnTo>
                    <a:lnTo>
                      <a:pt x="7911" y="205"/>
                    </a:lnTo>
                    <a:lnTo>
                      <a:pt x="7846" y="195"/>
                    </a:lnTo>
                    <a:lnTo>
                      <a:pt x="7781" y="187"/>
                    </a:lnTo>
                    <a:lnTo>
                      <a:pt x="7717" y="179"/>
                    </a:lnTo>
                    <a:lnTo>
                      <a:pt x="7653" y="172"/>
                    </a:lnTo>
                    <a:lnTo>
                      <a:pt x="7589" y="165"/>
                    </a:lnTo>
                    <a:lnTo>
                      <a:pt x="7527" y="159"/>
                    </a:lnTo>
                    <a:lnTo>
                      <a:pt x="7464" y="154"/>
                    </a:lnTo>
                    <a:lnTo>
                      <a:pt x="7400" y="149"/>
                    </a:lnTo>
                    <a:lnTo>
                      <a:pt x="7337" y="143"/>
                    </a:lnTo>
                    <a:lnTo>
                      <a:pt x="7274" y="139"/>
                    </a:lnTo>
                    <a:lnTo>
                      <a:pt x="7212" y="135"/>
                    </a:lnTo>
                    <a:lnTo>
                      <a:pt x="7148" y="132"/>
                    </a:lnTo>
                    <a:lnTo>
                      <a:pt x="7085" y="129"/>
                    </a:lnTo>
                    <a:lnTo>
                      <a:pt x="7021" y="126"/>
                    </a:lnTo>
                    <a:lnTo>
                      <a:pt x="6957" y="124"/>
                    </a:lnTo>
                    <a:lnTo>
                      <a:pt x="6893" y="122"/>
                    </a:lnTo>
                    <a:lnTo>
                      <a:pt x="6830" y="121"/>
                    </a:lnTo>
                    <a:lnTo>
                      <a:pt x="6764" y="120"/>
                    </a:lnTo>
                    <a:lnTo>
                      <a:pt x="6699" y="119"/>
                    </a:lnTo>
                    <a:lnTo>
                      <a:pt x="6633" y="119"/>
                    </a:lnTo>
                    <a:lnTo>
                      <a:pt x="6567" y="119"/>
                    </a:lnTo>
                    <a:lnTo>
                      <a:pt x="6499" y="120"/>
                    </a:lnTo>
                    <a:lnTo>
                      <a:pt x="6432" y="120"/>
                    </a:lnTo>
                    <a:lnTo>
                      <a:pt x="6363" y="121"/>
                    </a:lnTo>
                    <a:lnTo>
                      <a:pt x="6293" y="122"/>
                    </a:lnTo>
                    <a:lnTo>
                      <a:pt x="6224" y="124"/>
                    </a:lnTo>
                    <a:lnTo>
                      <a:pt x="6153" y="126"/>
                    </a:lnTo>
                    <a:lnTo>
                      <a:pt x="6080" y="128"/>
                    </a:lnTo>
                    <a:lnTo>
                      <a:pt x="6007" y="130"/>
                    </a:lnTo>
                    <a:close/>
                  </a:path>
                </a:pathLst>
              </a:custGeom>
              <a:solidFill>
                <a:srgbClr val="3333CC"/>
              </a:solidFill>
              <a:ln w="9525">
                <a:noFill/>
                <a:round/>
                <a:headEnd/>
                <a:tailEnd/>
              </a:ln>
            </p:spPr>
            <p:txBody>
              <a:bodyPr/>
              <a:lstStyle/>
              <a:p>
                <a:endParaRPr lang="ru-RU"/>
              </a:p>
            </p:txBody>
          </p:sp>
          <p:sp>
            <p:nvSpPr>
              <p:cNvPr id="14945" name="Freeform 118"/>
              <p:cNvSpPr>
                <a:spLocks/>
              </p:cNvSpPr>
              <p:nvPr/>
            </p:nvSpPr>
            <p:spPr bwMode="auto">
              <a:xfrm>
                <a:off x="4073" y="310"/>
                <a:ext cx="357" cy="13"/>
              </a:xfrm>
              <a:custGeom>
                <a:avLst/>
                <a:gdLst>
                  <a:gd name="T0" fmla="*/ 0 w 2142"/>
                  <a:gd name="T1" fmla="*/ 0 h 66"/>
                  <a:gd name="T2" fmla="*/ 0 w 2142"/>
                  <a:gd name="T3" fmla="*/ 0 h 66"/>
                  <a:gd name="T4" fmla="*/ 0 w 2142"/>
                  <a:gd name="T5" fmla="*/ 0 h 66"/>
                  <a:gd name="T6" fmla="*/ 0 w 2142"/>
                  <a:gd name="T7" fmla="*/ 0 h 66"/>
                  <a:gd name="T8" fmla="*/ 0 w 2142"/>
                  <a:gd name="T9" fmla="*/ 0 h 66"/>
                  <a:gd name="T10" fmla="*/ 0 w 2142"/>
                  <a:gd name="T11" fmla="*/ 0 h 66"/>
                  <a:gd name="T12" fmla="*/ 0 w 2142"/>
                  <a:gd name="T13" fmla="*/ 0 h 66"/>
                  <a:gd name="T14" fmla="*/ 0 w 2142"/>
                  <a:gd name="T15" fmla="*/ 0 h 66"/>
                  <a:gd name="T16" fmla="*/ 0 w 2142"/>
                  <a:gd name="T17" fmla="*/ 0 h 66"/>
                  <a:gd name="T18" fmla="*/ 0 w 2142"/>
                  <a:gd name="T19" fmla="*/ 0 h 66"/>
                  <a:gd name="T20" fmla="*/ 0 w 2142"/>
                  <a:gd name="T21" fmla="*/ 0 h 66"/>
                  <a:gd name="T22" fmla="*/ 0 w 2142"/>
                  <a:gd name="T23" fmla="*/ 0 h 66"/>
                  <a:gd name="T24" fmla="*/ 0 w 2142"/>
                  <a:gd name="T25" fmla="*/ 0 h 66"/>
                  <a:gd name="T26" fmla="*/ 0 w 2142"/>
                  <a:gd name="T27" fmla="*/ 0 h 66"/>
                  <a:gd name="T28" fmla="*/ 0 w 2142"/>
                  <a:gd name="T29" fmla="*/ 0 h 66"/>
                  <a:gd name="T30" fmla="*/ 0 w 2142"/>
                  <a:gd name="T31" fmla="*/ 0 h 66"/>
                  <a:gd name="T32" fmla="*/ 0 w 2142"/>
                  <a:gd name="T33" fmla="*/ 0 h 66"/>
                  <a:gd name="T34" fmla="*/ 0 w 2142"/>
                  <a:gd name="T35" fmla="*/ 0 h 66"/>
                  <a:gd name="T36" fmla="*/ 0 w 2142"/>
                  <a:gd name="T37" fmla="*/ 0 h 66"/>
                  <a:gd name="T38" fmla="*/ 0 w 2142"/>
                  <a:gd name="T39" fmla="*/ 0 h 66"/>
                  <a:gd name="T40" fmla="*/ 0 w 2142"/>
                  <a:gd name="T41" fmla="*/ 0 h 66"/>
                  <a:gd name="T42" fmla="*/ 0 w 2142"/>
                  <a:gd name="T43" fmla="*/ 0 h 66"/>
                  <a:gd name="T44" fmla="*/ 0 w 2142"/>
                  <a:gd name="T45" fmla="*/ 0 h 66"/>
                  <a:gd name="T46" fmla="*/ 0 w 2142"/>
                  <a:gd name="T47" fmla="*/ 0 h 66"/>
                  <a:gd name="T48" fmla="*/ 0 w 2142"/>
                  <a:gd name="T49" fmla="*/ 0 h 66"/>
                  <a:gd name="T50" fmla="*/ 0 w 2142"/>
                  <a:gd name="T51" fmla="*/ 0 h 66"/>
                  <a:gd name="T52" fmla="*/ 0 w 2142"/>
                  <a:gd name="T53" fmla="*/ 0 h 66"/>
                  <a:gd name="T54" fmla="*/ 0 w 2142"/>
                  <a:gd name="T55" fmla="*/ 0 h 66"/>
                  <a:gd name="T56" fmla="*/ 0 w 2142"/>
                  <a:gd name="T57" fmla="*/ 0 h 66"/>
                  <a:gd name="T58" fmla="*/ 0 w 2142"/>
                  <a:gd name="T59" fmla="*/ 0 h 66"/>
                  <a:gd name="T60" fmla="*/ 0 w 2142"/>
                  <a:gd name="T61" fmla="*/ 0 h 66"/>
                  <a:gd name="T62" fmla="*/ 0 w 2142"/>
                  <a:gd name="T63" fmla="*/ 0 h 66"/>
                  <a:gd name="T64" fmla="*/ 0 w 2142"/>
                  <a:gd name="T65" fmla="*/ 0 h 66"/>
                  <a:gd name="T66" fmla="*/ 0 w 2142"/>
                  <a:gd name="T67" fmla="*/ 0 h 66"/>
                  <a:gd name="T68" fmla="*/ 0 w 2142"/>
                  <a:gd name="T69" fmla="*/ 0 h 66"/>
                  <a:gd name="T70" fmla="*/ 0 w 2142"/>
                  <a:gd name="T71" fmla="*/ 0 h 66"/>
                  <a:gd name="T72" fmla="*/ 0 w 2142"/>
                  <a:gd name="T73" fmla="*/ 0 h 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42"/>
                  <a:gd name="T112" fmla="*/ 0 h 66"/>
                  <a:gd name="T113" fmla="*/ 2142 w 2142"/>
                  <a:gd name="T114" fmla="*/ 66 h 6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42" h="66">
                    <a:moveTo>
                      <a:pt x="2136" y="66"/>
                    </a:moveTo>
                    <a:lnTo>
                      <a:pt x="2136" y="56"/>
                    </a:lnTo>
                    <a:lnTo>
                      <a:pt x="2067" y="51"/>
                    </a:lnTo>
                    <a:lnTo>
                      <a:pt x="1999" y="47"/>
                    </a:lnTo>
                    <a:lnTo>
                      <a:pt x="1930" y="43"/>
                    </a:lnTo>
                    <a:lnTo>
                      <a:pt x="1863" y="39"/>
                    </a:lnTo>
                    <a:lnTo>
                      <a:pt x="1795" y="36"/>
                    </a:lnTo>
                    <a:lnTo>
                      <a:pt x="1727" y="32"/>
                    </a:lnTo>
                    <a:lnTo>
                      <a:pt x="1660" y="29"/>
                    </a:lnTo>
                    <a:lnTo>
                      <a:pt x="1593" y="26"/>
                    </a:lnTo>
                    <a:lnTo>
                      <a:pt x="1525" y="23"/>
                    </a:lnTo>
                    <a:lnTo>
                      <a:pt x="1459" y="20"/>
                    </a:lnTo>
                    <a:lnTo>
                      <a:pt x="1392" y="18"/>
                    </a:lnTo>
                    <a:lnTo>
                      <a:pt x="1325" y="15"/>
                    </a:lnTo>
                    <a:lnTo>
                      <a:pt x="1259" y="13"/>
                    </a:lnTo>
                    <a:lnTo>
                      <a:pt x="1193" y="11"/>
                    </a:lnTo>
                    <a:lnTo>
                      <a:pt x="1127" y="9"/>
                    </a:lnTo>
                    <a:lnTo>
                      <a:pt x="1060" y="7"/>
                    </a:lnTo>
                    <a:lnTo>
                      <a:pt x="994" y="6"/>
                    </a:lnTo>
                    <a:lnTo>
                      <a:pt x="928" y="5"/>
                    </a:lnTo>
                    <a:lnTo>
                      <a:pt x="862" y="4"/>
                    </a:lnTo>
                    <a:lnTo>
                      <a:pt x="795" y="3"/>
                    </a:lnTo>
                    <a:lnTo>
                      <a:pt x="730" y="1"/>
                    </a:lnTo>
                    <a:lnTo>
                      <a:pt x="664" y="1"/>
                    </a:lnTo>
                    <a:lnTo>
                      <a:pt x="598" y="0"/>
                    </a:lnTo>
                    <a:lnTo>
                      <a:pt x="531" y="0"/>
                    </a:lnTo>
                    <a:lnTo>
                      <a:pt x="465" y="1"/>
                    </a:lnTo>
                    <a:lnTo>
                      <a:pt x="399" y="1"/>
                    </a:lnTo>
                    <a:lnTo>
                      <a:pt x="333" y="3"/>
                    </a:lnTo>
                    <a:lnTo>
                      <a:pt x="266" y="4"/>
                    </a:lnTo>
                    <a:lnTo>
                      <a:pt x="200" y="5"/>
                    </a:lnTo>
                    <a:lnTo>
                      <a:pt x="134" y="6"/>
                    </a:lnTo>
                    <a:lnTo>
                      <a:pt x="66" y="8"/>
                    </a:lnTo>
                    <a:lnTo>
                      <a:pt x="0" y="10"/>
                    </a:lnTo>
                    <a:lnTo>
                      <a:pt x="0" y="20"/>
                    </a:lnTo>
                    <a:lnTo>
                      <a:pt x="66" y="18"/>
                    </a:lnTo>
                    <a:lnTo>
                      <a:pt x="134" y="16"/>
                    </a:lnTo>
                    <a:lnTo>
                      <a:pt x="200" y="15"/>
                    </a:lnTo>
                    <a:lnTo>
                      <a:pt x="266" y="14"/>
                    </a:lnTo>
                    <a:lnTo>
                      <a:pt x="333" y="13"/>
                    </a:lnTo>
                    <a:lnTo>
                      <a:pt x="399" y="12"/>
                    </a:lnTo>
                    <a:lnTo>
                      <a:pt x="465" y="12"/>
                    </a:lnTo>
                    <a:lnTo>
                      <a:pt x="531" y="11"/>
                    </a:lnTo>
                    <a:lnTo>
                      <a:pt x="598" y="11"/>
                    </a:lnTo>
                    <a:lnTo>
                      <a:pt x="664" y="12"/>
                    </a:lnTo>
                    <a:lnTo>
                      <a:pt x="730" y="12"/>
                    </a:lnTo>
                    <a:lnTo>
                      <a:pt x="795" y="13"/>
                    </a:lnTo>
                    <a:lnTo>
                      <a:pt x="862" y="14"/>
                    </a:lnTo>
                    <a:lnTo>
                      <a:pt x="928" y="15"/>
                    </a:lnTo>
                    <a:lnTo>
                      <a:pt x="994" y="16"/>
                    </a:lnTo>
                    <a:lnTo>
                      <a:pt x="1060" y="17"/>
                    </a:lnTo>
                    <a:lnTo>
                      <a:pt x="1127" y="19"/>
                    </a:lnTo>
                    <a:lnTo>
                      <a:pt x="1193" y="21"/>
                    </a:lnTo>
                    <a:lnTo>
                      <a:pt x="1259" y="23"/>
                    </a:lnTo>
                    <a:lnTo>
                      <a:pt x="1325" y="25"/>
                    </a:lnTo>
                    <a:lnTo>
                      <a:pt x="1392" y="28"/>
                    </a:lnTo>
                    <a:lnTo>
                      <a:pt x="1459" y="30"/>
                    </a:lnTo>
                    <a:lnTo>
                      <a:pt x="1525" y="33"/>
                    </a:lnTo>
                    <a:lnTo>
                      <a:pt x="1593" y="36"/>
                    </a:lnTo>
                    <a:lnTo>
                      <a:pt x="1660" y="39"/>
                    </a:lnTo>
                    <a:lnTo>
                      <a:pt x="1727" y="42"/>
                    </a:lnTo>
                    <a:lnTo>
                      <a:pt x="1795" y="46"/>
                    </a:lnTo>
                    <a:lnTo>
                      <a:pt x="1863" y="49"/>
                    </a:lnTo>
                    <a:lnTo>
                      <a:pt x="1930" y="54"/>
                    </a:lnTo>
                    <a:lnTo>
                      <a:pt x="1999" y="58"/>
                    </a:lnTo>
                    <a:lnTo>
                      <a:pt x="2067" y="62"/>
                    </a:lnTo>
                    <a:lnTo>
                      <a:pt x="2136" y="66"/>
                    </a:lnTo>
                    <a:lnTo>
                      <a:pt x="2136" y="56"/>
                    </a:lnTo>
                    <a:lnTo>
                      <a:pt x="2136" y="66"/>
                    </a:lnTo>
                    <a:lnTo>
                      <a:pt x="2140" y="64"/>
                    </a:lnTo>
                    <a:lnTo>
                      <a:pt x="2142" y="61"/>
                    </a:lnTo>
                    <a:lnTo>
                      <a:pt x="2140" y="58"/>
                    </a:lnTo>
                    <a:lnTo>
                      <a:pt x="2136" y="56"/>
                    </a:lnTo>
                    <a:lnTo>
                      <a:pt x="2136" y="66"/>
                    </a:lnTo>
                    <a:close/>
                  </a:path>
                </a:pathLst>
              </a:custGeom>
              <a:solidFill>
                <a:srgbClr val="3333CC"/>
              </a:solidFill>
              <a:ln w="9525">
                <a:noFill/>
                <a:round/>
                <a:headEnd/>
                <a:tailEnd/>
              </a:ln>
            </p:spPr>
            <p:txBody>
              <a:bodyPr/>
              <a:lstStyle/>
              <a:p>
                <a:endParaRPr lang="ru-RU"/>
              </a:p>
            </p:txBody>
          </p:sp>
          <p:sp>
            <p:nvSpPr>
              <p:cNvPr id="14946" name="Freeform 119"/>
              <p:cNvSpPr>
                <a:spLocks/>
              </p:cNvSpPr>
              <p:nvPr/>
            </p:nvSpPr>
            <p:spPr bwMode="auto">
              <a:xfrm>
                <a:off x="4072" y="312"/>
                <a:ext cx="357" cy="11"/>
              </a:xfrm>
              <a:custGeom>
                <a:avLst/>
                <a:gdLst>
                  <a:gd name="T0" fmla="*/ 0 w 2141"/>
                  <a:gd name="T1" fmla="*/ 0 h 56"/>
                  <a:gd name="T2" fmla="*/ 0 w 2141"/>
                  <a:gd name="T3" fmla="*/ 0 h 56"/>
                  <a:gd name="T4" fmla="*/ 0 w 2141"/>
                  <a:gd name="T5" fmla="*/ 0 h 56"/>
                  <a:gd name="T6" fmla="*/ 0 w 2141"/>
                  <a:gd name="T7" fmla="*/ 0 h 56"/>
                  <a:gd name="T8" fmla="*/ 0 w 2141"/>
                  <a:gd name="T9" fmla="*/ 0 h 56"/>
                  <a:gd name="T10" fmla="*/ 0 w 2141"/>
                  <a:gd name="T11" fmla="*/ 0 h 56"/>
                  <a:gd name="T12" fmla="*/ 0 w 2141"/>
                  <a:gd name="T13" fmla="*/ 0 h 56"/>
                  <a:gd name="T14" fmla="*/ 0 w 2141"/>
                  <a:gd name="T15" fmla="*/ 0 h 56"/>
                  <a:gd name="T16" fmla="*/ 0 w 2141"/>
                  <a:gd name="T17" fmla="*/ 0 h 56"/>
                  <a:gd name="T18" fmla="*/ 0 w 2141"/>
                  <a:gd name="T19" fmla="*/ 0 h 56"/>
                  <a:gd name="T20" fmla="*/ 0 w 2141"/>
                  <a:gd name="T21" fmla="*/ 0 h 56"/>
                  <a:gd name="T22" fmla="*/ 0 w 2141"/>
                  <a:gd name="T23" fmla="*/ 0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41"/>
                  <a:gd name="T37" fmla="*/ 0 h 56"/>
                  <a:gd name="T38" fmla="*/ 2141 w 2141"/>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41" h="56">
                    <a:moveTo>
                      <a:pt x="5" y="0"/>
                    </a:moveTo>
                    <a:lnTo>
                      <a:pt x="5" y="10"/>
                    </a:lnTo>
                    <a:lnTo>
                      <a:pt x="2141" y="56"/>
                    </a:lnTo>
                    <a:lnTo>
                      <a:pt x="2141" y="46"/>
                    </a:lnTo>
                    <a:lnTo>
                      <a:pt x="5" y="0"/>
                    </a:lnTo>
                    <a:lnTo>
                      <a:pt x="5" y="10"/>
                    </a:lnTo>
                    <a:lnTo>
                      <a:pt x="5" y="0"/>
                    </a:lnTo>
                    <a:lnTo>
                      <a:pt x="1" y="2"/>
                    </a:lnTo>
                    <a:lnTo>
                      <a:pt x="0" y="5"/>
                    </a:lnTo>
                    <a:lnTo>
                      <a:pt x="1" y="8"/>
                    </a:lnTo>
                    <a:lnTo>
                      <a:pt x="5" y="10"/>
                    </a:lnTo>
                    <a:lnTo>
                      <a:pt x="5" y="0"/>
                    </a:lnTo>
                    <a:close/>
                  </a:path>
                </a:pathLst>
              </a:custGeom>
              <a:solidFill>
                <a:srgbClr val="3333CC"/>
              </a:solidFill>
              <a:ln w="9525">
                <a:noFill/>
                <a:round/>
                <a:headEnd/>
                <a:tailEnd/>
              </a:ln>
            </p:spPr>
            <p:txBody>
              <a:bodyPr/>
              <a:lstStyle/>
              <a:p>
                <a:endParaRPr lang="ru-RU"/>
              </a:p>
            </p:txBody>
          </p:sp>
          <p:sp>
            <p:nvSpPr>
              <p:cNvPr id="14947" name="Freeform 120"/>
              <p:cNvSpPr>
                <a:spLocks/>
              </p:cNvSpPr>
              <p:nvPr/>
            </p:nvSpPr>
            <p:spPr bwMode="auto">
              <a:xfrm>
                <a:off x="5074" y="336"/>
                <a:ext cx="351" cy="23"/>
              </a:xfrm>
              <a:custGeom>
                <a:avLst/>
                <a:gdLst>
                  <a:gd name="T0" fmla="*/ 0 w 2108"/>
                  <a:gd name="T1" fmla="*/ 0 h 115"/>
                  <a:gd name="T2" fmla="*/ 0 w 2108"/>
                  <a:gd name="T3" fmla="*/ 0 h 115"/>
                  <a:gd name="T4" fmla="*/ 0 w 2108"/>
                  <a:gd name="T5" fmla="*/ 0 h 115"/>
                  <a:gd name="T6" fmla="*/ 0 w 2108"/>
                  <a:gd name="T7" fmla="*/ 0 h 115"/>
                  <a:gd name="T8" fmla="*/ 0 w 2108"/>
                  <a:gd name="T9" fmla="*/ 0 h 115"/>
                  <a:gd name="T10" fmla="*/ 0 w 2108"/>
                  <a:gd name="T11" fmla="*/ 0 h 115"/>
                  <a:gd name="T12" fmla="*/ 0 w 2108"/>
                  <a:gd name="T13" fmla="*/ 0 h 115"/>
                  <a:gd name="T14" fmla="*/ 0 w 2108"/>
                  <a:gd name="T15" fmla="*/ 0 h 115"/>
                  <a:gd name="T16" fmla="*/ 0 w 2108"/>
                  <a:gd name="T17" fmla="*/ 0 h 115"/>
                  <a:gd name="T18" fmla="*/ 0 w 2108"/>
                  <a:gd name="T19" fmla="*/ 0 h 115"/>
                  <a:gd name="T20" fmla="*/ 0 w 2108"/>
                  <a:gd name="T21" fmla="*/ 0 h 115"/>
                  <a:gd name="T22" fmla="*/ 0 w 2108"/>
                  <a:gd name="T23" fmla="*/ 0 h 115"/>
                  <a:gd name="T24" fmla="*/ 0 w 2108"/>
                  <a:gd name="T25" fmla="*/ 0 h 115"/>
                  <a:gd name="T26" fmla="*/ 0 w 2108"/>
                  <a:gd name="T27" fmla="*/ 0 h 115"/>
                  <a:gd name="T28" fmla="*/ 0 w 2108"/>
                  <a:gd name="T29" fmla="*/ 0 h 115"/>
                  <a:gd name="T30" fmla="*/ 0 w 2108"/>
                  <a:gd name="T31" fmla="*/ 0 h 115"/>
                  <a:gd name="T32" fmla="*/ 0 w 2108"/>
                  <a:gd name="T33" fmla="*/ 0 h 115"/>
                  <a:gd name="T34" fmla="*/ 0 w 2108"/>
                  <a:gd name="T35" fmla="*/ 0 h 115"/>
                  <a:gd name="T36" fmla="*/ 0 w 2108"/>
                  <a:gd name="T37" fmla="*/ 0 h 115"/>
                  <a:gd name="T38" fmla="*/ 0 w 2108"/>
                  <a:gd name="T39" fmla="*/ 0 h 115"/>
                  <a:gd name="T40" fmla="*/ 0 w 2108"/>
                  <a:gd name="T41" fmla="*/ 0 h 115"/>
                  <a:gd name="T42" fmla="*/ 0 w 2108"/>
                  <a:gd name="T43" fmla="*/ 0 h 115"/>
                  <a:gd name="T44" fmla="*/ 0 w 2108"/>
                  <a:gd name="T45" fmla="*/ 0 h 115"/>
                  <a:gd name="T46" fmla="*/ 0 w 2108"/>
                  <a:gd name="T47" fmla="*/ 0 h 115"/>
                  <a:gd name="T48" fmla="*/ 0 w 2108"/>
                  <a:gd name="T49" fmla="*/ 0 h 115"/>
                  <a:gd name="T50" fmla="*/ 0 w 2108"/>
                  <a:gd name="T51" fmla="*/ 0 h 115"/>
                  <a:gd name="T52" fmla="*/ 0 w 2108"/>
                  <a:gd name="T53" fmla="*/ 0 h 115"/>
                  <a:gd name="T54" fmla="*/ 0 w 2108"/>
                  <a:gd name="T55" fmla="*/ 0 h 115"/>
                  <a:gd name="T56" fmla="*/ 0 w 2108"/>
                  <a:gd name="T57" fmla="*/ 0 h 115"/>
                  <a:gd name="T58" fmla="*/ 0 w 2108"/>
                  <a:gd name="T59" fmla="*/ 0 h 115"/>
                  <a:gd name="T60" fmla="*/ 0 w 2108"/>
                  <a:gd name="T61" fmla="*/ 0 h 115"/>
                  <a:gd name="T62" fmla="*/ 0 w 2108"/>
                  <a:gd name="T63" fmla="*/ 0 h 115"/>
                  <a:gd name="T64" fmla="*/ 0 w 2108"/>
                  <a:gd name="T65" fmla="*/ 0 h 115"/>
                  <a:gd name="T66" fmla="*/ 0 w 2108"/>
                  <a:gd name="T67" fmla="*/ 0 h 115"/>
                  <a:gd name="T68" fmla="*/ 0 w 2108"/>
                  <a:gd name="T69" fmla="*/ 0 h 115"/>
                  <a:gd name="T70" fmla="*/ 0 w 2108"/>
                  <a:gd name="T71" fmla="*/ 0 h 115"/>
                  <a:gd name="T72" fmla="*/ 0 w 2108"/>
                  <a:gd name="T73" fmla="*/ 0 h 11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8"/>
                  <a:gd name="T112" fmla="*/ 0 h 115"/>
                  <a:gd name="T113" fmla="*/ 2108 w 2108"/>
                  <a:gd name="T114" fmla="*/ 115 h 11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8" h="115">
                    <a:moveTo>
                      <a:pt x="2101" y="115"/>
                    </a:moveTo>
                    <a:lnTo>
                      <a:pt x="2103" y="105"/>
                    </a:lnTo>
                    <a:lnTo>
                      <a:pt x="2043" y="98"/>
                    </a:lnTo>
                    <a:lnTo>
                      <a:pt x="1981" y="92"/>
                    </a:lnTo>
                    <a:lnTo>
                      <a:pt x="1920" y="85"/>
                    </a:lnTo>
                    <a:lnTo>
                      <a:pt x="1857" y="79"/>
                    </a:lnTo>
                    <a:lnTo>
                      <a:pt x="1793" y="72"/>
                    </a:lnTo>
                    <a:lnTo>
                      <a:pt x="1730" y="67"/>
                    </a:lnTo>
                    <a:lnTo>
                      <a:pt x="1666" y="62"/>
                    </a:lnTo>
                    <a:lnTo>
                      <a:pt x="1602" y="56"/>
                    </a:lnTo>
                    <a:lnTo>
                      <a:pt x="1538" y="52"/>
                    </a:lnTo>
                    <a:lnTo>
                      <a:pt x="1473" y="47"/>
                    </a:lnTo>
                    <a:lnTo>
                      <a:pt x="1408" y="43"/>
                    </a:lnTo>
                    <a:lnTo>
                      <a:pt x="1343" y="38"/>
                    </a:lnTo>
                    <a:lnTo>
                      <a:pt x="1277" y="34"/>
                    </a:lnTo>
                    <a:lnTo>
                      <a:pt x="1211" y="31"/>
                    </a:lnTo>
                    <a:lnTo>
                      <a:pt x="1144" y="27"/>
                    </a:lnTo>
                    <a:lnTo>
                      <a:pt x="1078" y="24"/>
                    </a:lnTo>
                    <a:lnTo>
                      <a:pt x="1012" y="20"/>
                    </a:lnTo>
                    <a:lnTo>
                      <a:pt x="944" y="17"/>
                    </a:lnTo>
                    <a:lnTo>
                      <a:pt x="878" y="15"/>
                    </a:lnTo>
                    <a:lnTo>
                      <a:pt x="811" y="12"/>
                    </a:lnTo>
                    <a:lnTo>
                      <a:pt x="743" y="10"/>
                    </a:lnTo>
                    <a:lnTo>
                      <a:pt x="676" y="8"/>
                    </a:lnTo>
                    <a:lnTo>
                      <a:pt x="608" y="6"/>
                    </a:lnTo>
                    <a:lnTo>
                      <a:pt x="541" y="5"/>
                    </a:lnTo>
                    <a:lnTo>
                      <a:pt x="473" y="4"/>
                    </a:lnTo>
                    <a:lnTo>
                      <a:pt x="406" y="2"/>
                    </a:lnTo>
                    <a:lnTo>
                      <a:pt x="337" y="2"/>
                    </a:lnTo>
                    <a:lnTo>
                      <a:pt x="270" y="1"/>
                    </a:lnTo>
                    <a:lnTo>
                      <a:pt x="202" y="0"/>
                    </a:lnTo>
                    <a:lnTo>
                      <a:pt x="135" y="0"/>
                    </a:lnTo>
                    <a:lnTo>
                      <a:pt x="68" y="0"/>
                    </a:lnTo>
                    <a:lnTo>
                      <a:pt x="0" y="0"/>
                    </a:lnTo>
                    <a:lnTo>
                      <a:pt x="0" y="10"/>
                    </a:lnTo>
                    <a:lnTo>
                      <a:pt x="68" y="10"/>
                    </a:lnTo>
                    <a:lnTo>
                      <a:pt x="135" y="10"/>
                    </a:lnTo>
                    <a:lnTo>
                      <a:pt x="202" y="10"/>
                    </a:lnTo>
                    <a:lnTo>
                      <a:pt x="270" y="11"/>
                    </a:lnTo>
                    <a:lnTo>
                      <a:pt x="337" y="12"/>
                    </a:lnTo>
                    <a:lnTo>
                      <a:pt x="406" y="12"/>
                    </a:lnTo>
                    <a:lnTo>
                      <a:pt x="473" y="14"/>
                    </a:lnTo>
                    <a:lnTo>
                      <a:pt x="541" y="15"/>
                    </a:lnTo>
                    <a:lnTo>
                      <a:pt x="608" y="16"/>
                    </a:lnTo>
                    <a:lnTo>
                      <a:pt x="676" y="18"/>
                    </a:lnTo>
                    <a:lnTo>
                      <a:pt x="743" y="20"/>
                    </a:lnTo>
                    <a:lnTo>
                      <a:pt x="811" y="23"/>
                    </a:lnTo>
                    <a:lnTo>
                      <a:pt x="878" y="26"/>
                    </a:lnTo>
                    <a:lnTo>
                      <a:pt x="944" y="28"/>
                    </a:lnTo>
                    <a:lnTo>
                      <a:pt x="1012" y="31"/>
                    </a:lnTo>
                    <a:lnTo>
                      <a:pt x="1078" y="34"/>
                    </a:lnTo>
                    <a:lnTo>
                      <a:pt x="1144" y="37"/>
                    </a:lnTo>
                    <a:lnTo>
                      <a:pt x="1211" y="41"/>
                    </a:lnTo>
                    <a:lnTo>
                      <a:pt x="1277" y="44"/>
                    </a:lnTo>
                    <a:lnTo>
                      <a:pt x="1343" y="48"/>
                    </a:lnTo>
                    <a:lnTo>
                      <a:pt x="1408" y="53"/>
                    </a:lnTo>
                    <a:lnTo>
                      <a:pt x="1473" y="57"/>
                    </a:lnTo>
                    <a:lnTo>
                      <a:pt x="1538" y="62"/>
                    </a:lnTo>
                    <a:lnTo>
                      <a:pt x="1602" y="66"/>
                    </a:lnTo>
                    <a:lnTo>
                      <a:pt x="1666" y="72"/>
                    </a:lnTo>
                    <a:lnTo>
                      <a:pt x="1730" y="78"/>
                    </a:lnTo>
                    <a:lnTo>
                      <a:pt x="1793" y="83"/>
                    </a:lnTo>
                    <a:lnTo>
                      <a:pt x="1854" y="89"/>
                    </a:lnTo>
                    <a:lnTo>
                      <a:pt x="1917" y="95"/>
                    </a:lnTo>
                    <a:lnTo>
                      <a:pt x="1979" y="102"/>
                    </a:lnTo>
                    <a:lnTo>
                      <a:pt x="2040" y="108"/>
                    </a:lnTo>
                    <a:lnTo>
                      <a:pt x="2101" y="115"/>
                    </a:lnTo>
                    <a:lnTo>
                      <a:pt x="2103" y="105"/>
                    </a:lnTo>
                    <a:lnTo>
                      <a:pt x="2101" y="115"/>
                    </a:lnTo>
                    <a:lnTo>
                      <a:pt x="2105" y="114"/>
                    </a:lnTo>
                    <a:lnTo>
                      <a:pt x="2108" y="111"/>
                    </a:lnTo>
                    <a:lnTo>
                      <a:pt x="2107" y="107"/>
                    </a:lnTo>
                    <a:lnTo>
                      <a:pt x="2103" y="105"/>
                    </a:lnTo>
                    <a:lnTo>
                      <a:pt x="2101" y="115"/>
                    </a:lnTo>
                    <a:close/>
                  </a:path>
                </a:pathLst>
              </a:custGeom>
              <a:solidFill>
                <a:srgbClr val="3333CC"/>
              </a:solidFill>
              <a:ln w="9525">
                <a:noFill/>
                <a:round/>
                <a:headEnd/>
                <a:tailEnd/>
              </a:ln>
            </p:spPr>
            <p:txBody>
              <a:bodyPr/>
              <a:lstStyle/>
              <a:p>
                <a:endParaRPr lang="ru-RU"/>
              </a:p>
            </p:txBody>
          </p:sp>
          <p:sp>
            <p:nvSpPr>
              <p:cNvPr id="14948" name="Freeform 121"/>
              <p:cNvSpPr>
                <a:spLocks/>
              </p:cNvSpPr>
              <p:nvPr/>
            </p:nvSpPr>
            <p:spPr bwMode="auto">
              <a:xfrm>
                <a:off x="5073" y="334"/>
                <a:ext cx="352" cy="25"/>
              </a:xfrm>
              <a:custGeom>
                <a:avLst/>
                <a:gdLst>
                  <a:gd name="T0" fmla="*/ 0 w 2108"/>
                  <a:gd name="T1" fmla="*/ 0 h 126"/>
                  <a:gd name="T2" fmla="*/ 0 w 2108"/>
                  <a:gd name="T3" fmla="*/ 0 h 126"/>
                  <a:gd name="T4" fmla="*/ 0 w 2108"/>
                  <a:gd name="T5" fmla="*/ 0 h 126"/>
                  <a:gd name="T6" fmla="*/ 0 w 2108"/>
                  <a:gd name="T7" fmla="*/ 0 h 126"/>
                  <a:gd name="T8" fmla="*/ 0 w 2108"/>
                  <a:gd name="T9" fmla="*/ 0 h 126"/>
                  <a:gd name="T10" fmla="*/ 0 w 2108"/>
                  <a:gd name="T11" fmla="*/ 0 h 126"/>
                  <a:gd name="T12" fmla="*/ 0 w 2108"/>
                  <a:gd name="T13" fmla="*/ 0 h 126"/>
                  <a:gd name="T14" fmla="*/ 0 w 2108"/>
                  <a:gd name="T15" fmla="*/ 0 h 126"/>
                  <a:gd name="T16" fmla="*/ 0 w 2108"/>
                  <a:gd name="T17" fmla="*/ 0 h 126"/>
                  <a:gd name="T18" fmla="*/ 0 w 2108"/>
                  <a:gd name="T19" fmla="*/ 0 h 126"/>
                  <a:gd name="T20" fmla="*/ 0 w 2108"/>
                  <a:gd name="T21" fmla="*/ 0 h 126"/>
                  <a:gd name="T22" fmla="*/ 0 w 2108"/>
                  <a:gd name="T23" fmla="*/ 0 h 126"/>
                  <a:gd name="T24" fmla="*/ 0 w 2108"/>
                  <a:gd name="T25" fmla="*/ 0 h 126"/>
                  <a:gd name="T26" fmla="*/ 0 w 2108"/>
                  <a:gd name="T27" fmla="*/ 0 h 126"/>
                  <a:gd name="T28" fmla="*/ 0 w 2108"/>
                  <a:gd name="T29" fmla="*/ 0 h 126"/>
                  <a:gd name="T30" fmla="*/ 0 w 2108"/>
                  <a:gd name="T31" fmla="*/ 0 h 126"/>
                  <a:gd name="T32" fmla="*/ 0 w 2108"/>
                  <a:gd name="T33" fmla="*/ 0 h 126"/>
                  <a:gd name="T34" fmla="*/ 0 w 2108"/>
                  <a:gd name="T35" fmla="*/ 0 h 126"/>
                  <a:gd name="T36" fmla="*/ 0 w 2108"/>
                  <a:gd name="T37" fmla="*/ 0 h 126"/>
                  <a:gd name="T38" fmla="*/ 0 w 2108"/>
                  <a:gd name="T39" fmla="*/ 0 h 126"/>
                  <a:gd name="T40" fmla="*/ 0 w 2108"/>
                  <a:gd name="T41" fmla="*/ 0 h 126"/>
                  <a:gd name="T42" fmla="*/ 0 w 2108"/>
                  <a:gd name="T43" fmla="*/ 0 h 126"/>
                  <a:gd name="T44" fmla="*/ 0 w 2108"/>
                  <a:gd name="T45" fmla="*/ 0 h 126"/>
                  <a:gd name="T46" fmla="*/ 0 w 2108"/>
                  <a:gd name="T47" fmla="*/ 0 h 126"/>
                  <a:gd name="T48" fmla="*/ 0 w 2108"/>
                  <a:gd name="T49" fmla="*/ 0 h 126"/>
                  <a:gd name="T50" fmla="*/ 0 w 2108"/>
                  <a:gd name="T51" fmla="*/ 0 h 126"/>
                  <a:gd name="T52" fmla="*/ 0 w 2108"/>
                  <a:gd name="T53" fmla="*/ 0 h 126"/>
                  <a:gd name="T54" fmla="*/ 0 w 2108"/>
                  <a:gd name="T55" fmla="*/ 0 h 126"/>
                  <a:gd name="T56" fmla="*/ 0 w 2108"/>
                  <a:gd name="T57" fmla="*/ 0 h 126"/>
                  <a:gd name="T58" fmla="*/ 0 w 2108"/>
                  <a:gd name="T59" fmla="*/ 0 h 126"/>
                  <a:gd name="T60" fmla="*/ 0 w 2108"/>
                  <a:gd name="T61" fmla="*/ 0 h 126"/>
                  <a:gd name="T62" fmla="*/ 0 w 2108"/>
                  <a:gd name="T63" fmla="*/ 0 h 126"/>
                  <a:gd name="T64" fmla="*/ 0 w 2108"/>
                  <a:gd name="T65" fmla="*/ 0 h 126"/>
                  <a:gd name="T66" fmla="*/ 0 w 2108"/>
                  <a:gd name="T67" fmla="*/ 0 h 126"/>
                  <a:gd name="T68" fmla="*/ 0 w 2108"/>
                  <a:gd name="T69" fmla="*/ 0 h 126"/>
                  <a:gd name="T70" fmla="*/ 0 w 2108"/>
                  <a:gd name="T71" fmla="*/ 0 h 126"/>
                  <a:gd name="T72" fmla="*/ 0 w 2108"/>
                  <a:gd name="T73" fmla="*/ 0 h 1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8"/>
                  <a:gd name="T112" fmla="*/ 0 h 126"/>
                  <a:gd name="T113" fmla="*/ 2108 w 2108"/>
                  <a:gd name="T114" fmla="*/ 126 h 12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8" h="126">
                    <a:moveTo>
                      <a:pt x="5" y="11"/>
                    </a:moveTo>
                    <a:lnTo>
                      <a:pt x="5" y="21"/>
                    </a:lnTo>
                    <a:lnTo>
                      <a:pt x="78" y="19"/>
                    </a:lnTo>
                    <a:lnTo>
                      <a:pt x="151" y="17"/>
                    </a:lnTo>
                    <a:lnTo>
                      <a:pt x="222" y="15"/>
                    </a:lnTo>
                    <a:lnTo>
                      <a:pt x="291" y="13"/>
                    </a:lnTo>
                    <a:lnTo>
                      <a:pt x="361" y="12"/>
                    </a:lnTo>
                    <a:lnTo>
                      <a:pt x="430" y="11"/>
                    </a:lnTo>
                    <a:lnTo>
                      <a:pt x="497" y="11"/>
                    </a:lnTo>
                    <a:lnTo>
                      <a:pt x="565" y="10"/>
                    </a:lnTo>
                    <a:lnTo>
                      <a:pt x="631" y="10"/>
                    </a:lnTo>
                    <a:lnTo>
                      <a:pt x="697" y="10"/>
                    </a:lnTo>
                    <a:lnTo>
                      <a:pt x="762" y="11"/>
                    </a:lnTo>
                    <a:lnTo>
                      <a:pt x="828" y="12"/>
                    </a:lnTo>
                    <a:lnTo>
                      <a:pt x="891" y="13"/>
                    </a:lnTo>
                    <a:lnTo>
                      <a:pt x="955" y="15"/>
                    </a:lnTo>
                    <a:lnTo>
                      <a:pt x="1019" y="17"/>
                    </a:lnTo>
                    <a:lnTo>
                      <a:pt x="1083" y="20"/>
                    </a:lnTo>
                    <a:lnTo>
                      <a:pt x="1146" y="23"/>
                    </a:lnTo>
                    <a:lnTo>
                      <a:pt x="1210" y="26"/>
                    </a:lnTo>
                    <a:lnTo>
                      <a:pt x="1272" y="30"/>
                    </a:lnTo>
                    <a:lnTo>
                      <a:pt x="1335" y="35"/>
                    </a:lnTo>
                    <a:lnTo>
                      <a:pt x="1398" y="40"/>
                    </a:lnTo>
                    <a:lnTo>
                      <a:pt x="1462" y="45"/>
                    </a:lnTo>
                    <a:lnTo>
                      <a:pt x="1525" y="50"/>
                    </a:lnTo>
                    <a:lnTo>
                      <a:pt x="1586" y="56"/>
                    </a:lnTo>
                    <a:lnTo>
                      <a:pt x="1650" y="63"/>
                    </a:lnTo>
                    <a:lnTo>
                      <a:pt x="1714" y="70"/>
                    </a:lnTo>
                    <a:lnTo>
                      <a:pt x="1778" y="78"/>
                    </a:lnTo>
                    <a:lnTo>
                      <a:pt x="1843" y="87"/>
                    </a:lnTo>
                    <a:lnTo>
                      <a:pt x="1908" y="96"/>
                    </a:lnTo>
                    <a:lnTo>
                      <a:pt x="1973" y="105"/>
                    </a:lnTo>
                    <a:lnTo>
                      <a:pt x="2039" y="115"/>
                    </a:lnTo>
                    <a:lnTo>
                      <a:pt x="2106" y="126"/>
                    </a:lnTo>
                    <a:lnTo>
                      <a:pt x="2108" y="116"/>
                    </a:lnTo>
                    <a:lnTo>
                      <a:pt x="2042" y="105"/>
                    </a:lnTo>
                    <a:lnTo>
                      <a:pt x="1975" y="95"/>
                    </a:lnTo>
                    <a:lnTo>
                      <a:pt x="1910" y="86"/>
                    </a:lnTo>
                    <a:lnTo>
                      <a:pt x="1845" y="76"/>
                    </a:lnTo>
                    <a:lnTo>
                      <a:pt x="1780" y="68"/>
                    </a:lnTo>
                    <a:lnTo>
                      <a:pt x="1716" y="60"/>
                    </a:lnTo>
                    <a:lnTo>
                      <a:pt x="1652" y="53"/>
                    </a:lnTo>
                    <a:lnTo>
                      <a:pt x="1588" y="46"/>
                    </a:lnTo>
                    <a:lnTo>
                      <a:pt x="1525" y="40"/>
                    </a:lnTo>
                    <a:lnTo>
                      <a:pt x="1462" y="35"/>
                    </a:lnTo>
                    <a:lnTo>
                      <a:pt x="1398" y="29"/>
                    </a:lnTo>
                    <a:lnTo>
                      <a:pt x="1335" y="24"/>
                    </a:lnTo>
                    <a:lnTo>
                      <a:pt x="1272" y="20"/>
                    </a:lnTo>
                    <a:lnTo>
                      <a:pt x="1210" y="16"/>
                    </a:lnTo>
                    <a:lnTo>
                      <a:pt x="1146" y="13"/>
                    </a:lnTo>
                    <a:lnTo>
                      <a:pt x="1083" y="10"/>
                    </a:lnTo>
                    <a:lnTo>
                      <a:pt x="1019" y="7"/>
                    </a:lnTo>
                    <a:lnTo>
                      <a:pt x="955" y="5"/>
                    </a:lnTo>
                    <a:lnTo>
                      <a:pt x="891" y="3"/>
                    </a:lnTo>
                    <a:lnTo>
                      <a:pt x="828" y="2"/>
                    </a:lnTo>
                    <a:lnTo>
                      <a:pt x="762" y="1"/>
                    </a:lnTo>
                    <a:lnTo>
                      <a:pt x="697" y="0"/>
                    </a:lnTo>
                    <a:lnTo>
                      <a:pt x="631" y="0"/>
                    </a:lnTo>
                    <a:lnTo>
                      <a:pt x="565" y="0"/>
                    </a:lnTo>
                    <a:lnTo>
                      <a:pt x="497" y="1"/>
                    </a:lnTo>
                    <a:lnTo>
                      <a:pt x="430" y="1"/>
                    </a:lnTo>
                    <a:lnTo>
                      <a:pt x="361" y="2"/>
                    </a:lnTo>
                    <a:lnTo>
                      <a:pt x="291" y="3"/>
                    </a:lnTo>
                    <a:lnTo>
                      <a:pt x="222" y="5"/>
                    </a:lnTo>
                    <a:lnTo>
                      <a:pt x="151" y="7"/>
                    </a:lnTo>
                    <a:lnTo>
                      <a:pt x="78" y="9"/>
                    </a:lnTo>
                    <a:lnTo>
                      <a:pt x="5" y="11"/>
                    </a:lnTo>
                    <a:lnTo>
                      <a:pt x="5" y="21"/>
                    </a:lnTo>
                    <a:lnTo>
                      <a:pt x="5" y="11"/>
                    </a:lnTo>
                    <a:lnTo>
                      <a:pt x="2" y="13"/>
                    </a:lnTo>
                    <a:lnTo>
                      <a:pt x="0" y="16"/>
                    </a:lnTo>
                    <a:lnTo>
                      <a:pt x="2" y="19"/>
                    </a:lnTo>
                    <a:lnTo>
                      <a:pt x="5" y="21"/>
                    </a:lnTo>
                    <a:lnTo>
                      <a:pt x="5" y="11"/>
                    </a:lnTo>
                    <a:close/>
                  </a:path>
                </a:pathLst>
              </a:custGeom>
              <a:solidFill>
                <a:srgbClr val="3333CC"/>
              </a:solidFill>
              <a:ln w="9525">
                <a:noFill/>
                <a:round/>
                <a:headEnd/>
                <a:tailEnd/>
              </a:ln>
            </p:spPr>
            <p:txBody>
              <a:bodyPr/>
              <a:lstStyle/>
              <a:p>
                <a:endParaRPr lang="ru-RU"/>
              </a:p>
            </p:txBody>
          </p:sp>
          <p:sp>
            <p:nvSpPr>
              <p:cNvPr id="14949" name="Freeform 122"/>
              <p:cNvSpPr>
                <a:spLocks/>
              </p:cNvSpPr>
              <p:nvPr/>
            </p:nvSpPr>
            <p:spPr bwMode="auto">
              <a:xfrm>
                <a:off x="4049" y="323"/>
                <a:ext cx="50" cy="60"/>
              </a:xfrm>
              <a:custGeom>
                <a:avLst/>
                <a:gdLst>
                  <a:gd name="T0" fmla="*/ 0 w 300"/>
                  <a:gd name="T1" fmla="*/ 0 h 301"/>
                  <a:gd name="T2" fmla="*/ 0 w 300"/>
                  <a:gd name="T3" fmla="*/ 0 h 301"/>
                  <a:gd name="T4" fmla="*/ 0 w 300"/>
                  <a:gd name="T5" fmla="*/ 0 h 301"/>
                  <a:gd name="T6" fmla="*/ 0 w 300"/>
                  <a:gd name="T7" fmla="*/ 0 h 301"/>
                  <a:gd name="T8" fmla="*/ 0 w 300"/>
                  <a:gd name="T9" fmla="*/ 0 h 301"/>
                  <a:gd name="T10" fmla="*/ 0 w 300"/>
                  <a:gd name="T11" fmla="*/ 0 h 301"/>
                  <a:gd name="T12" fmla="*/ 0 w 300"/>
                  <a:gd name="T13" fmla="*/ 0 h 301"/>
                  <a:gd name="T14" fmla="*/ 0 w 300"/>
                  <a:gd name="T15" fmla="*/ 0 h 301"/>
                  <a:gd name="T16" fmla="*/ 0 w 300"/>
                  <a:gd name="T17" fmla="*/ 0 h 301"/>
                  <a:gd name="T18" fmla="*/ 0 w 300"/>
                  <a:gd name="T19" fmla="*/ 0 h 301"/>
                  <a:gd name="T20" fmla="*/ 0 w 300"/>
                  <a:gd name="T21" fmla="*/ 0 h 301"/>
                  <a:gd name="T22" fmla="*/ 0 w 300"/>
                  <a:gd name="T23" fmla="*/ 0 h 301"/>
                  <a:gd name="T24" fmla="*/ 0 w 300"/>
                  <a:gd name="T25" fmla="*/ 0 h 301"/>
                  <a:gd name="T26" fmla="*/ 0 w 300"/>
                  <a:gd name="T27" fmla="*/ 0 h 301"/>
                  <a:gd name="T28" fmla="*/ 0 w 300"/>
                  <a:gd name="T29" fmla="*/ 0 h 301"/>
                  <a:gd name="T30" fmla="*/ 0 w 300"/>
                  <a:gd name="T31" fmla="*/ 0 h 301"/>
                  <a:gd name="T32" fmla="*/ 0 w 300"/>
                  <a:gd name="T33" fmla="*/ 0 h 301"/>
                  <a:gd name="T34" fmla="*/ 0 w 300"/>
                  <a:gd name="T35" fmla="*/ 0 h 301"/>
                  <a:gd name="T36" fmla="*/ 0 w 300"/>
                  <a:gd name="T37" fmla="*/ 0 h 301"/>
                  <a:gd name="T38" fmla="*/ 0 w 300"/>
                  <a:gd name="T39" fmla="*/ 0 h 301"/>
                  <a:gd name="T40" fmla="*/ 0 w 300"/>
                  <a:gd name="T41" fmla="*/ 0 h 301"/>
                  <a:gd name="T42" fmla="*/ 0 w 300"/>
                  <a:gd name="T43" fmla="*/ 0 h 301"/>
                  <a:gd name="T44" fmla="*/ 0 w 300"/>
                  <a:gd name="T45" fmla="*/ 0 h 301"/>
                  <a:gd name="T46" fmla="*/ 0 w 300"/>
                  <a:gd name="T47" fmla="*/ 0 h 301"/>
                  <a:gd name="T48" fmla="*/ 0 w 300"/>
                  <a:gd name="T49" fmla="*/ 0 h 301"/>
                  <a:gd name="T50" fmla="*/ 0 w 300"/>
                  <a:gd name="T51" fmla="*/ 0 h 301"/>
                  <a:gd name="T52" fmla="*/ 0 w 300"/>
                  <a:gd name="T53" fmla="*/ 0 h 301"/>
                  <a:gd name="T54" fmla="*/ 0 w 300"/>
                  <a:gd name="T55" fmla="*/ 0 h 301"/>
                  <a:gd name="T56" fmla="*/ 0 w 300"/>
                  <a:gd name="T57" fmla="*/ 0 h 301"/>
                  <a:gd name="T58" fmla="*/ 0 w 300"/>
                  <a:gd name="T59" fmla="*/ 0 h 301"/>
                  <a:gd name="T60" fmla="*/ 0 w 300"/>
                  <a:gd name="T61" fmla="*/ 0 h 301"/>
                  <a:gd name="T62" fmla="*/ 0 w 300"/>
                  <a:gd name="T63" fmla="*/ 0 h 301"/>
                  <a:gd name="T64" fmla="*/ 0 w 300"/>
                  <a:gd name="T65" fmla="*/ 0 h 301"/>
                  <a:gd name="T66" fmla="*/ 0 w 300"/>
                  <a:gd name="T67" fmla="*/ 0 h 301"/>
                  <a:gd name="T68" fmla="*/ 0 w 300"/>
                  <a:gd name="T69" fmla="*/ 0 h 301"/>
                  <a:gd name="T70" fmla="*/ 0 w 300"/>
                  <a:gd name="T71" fmla="*/ 0 h 30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0"/>
                  <a:gd name="T109" fmla="*/ 0 h 301"/>
                  <a:gd name="T110" fmla="*/ 300 w 300"/>
                  <a:gd name="T111" fmla="*/ 301 h 30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0" h="301">
                    <a:moveTo>
                      <a:pt x="52" y="0"/>
                    </a:moveTo>
                    <a:lnTo>
                      <a:pt x="248" y="0"/>
                    </a:lnTo>
                    <a:lnTo>
                      <a:pt x="263" y="0"/>
                    </a:lnTo>
                    <a:lnTo>
                      <a:pt x="273" y="2"/>
                    </a:lnTo>
                    <a:lnTo>
                      <a:pt x="283" y="4"/>
                    </a:lnTo>
                    <a:lnTo>
                      <a:pt x="290" y="7"/>
                    </a:lnTo>
                    <a:lnTo>
                      <a:pt x="295" y="12"/>
                    </a:lnTo>
                    <a:lnTo>
                      <a:pt x="298" y="19"/>
                    </a:lnTo>
                    <a:lnTo>
                      <a:pt x="300" y="26"/>
                    </a:lnTo>
                    <a:lnTo>
                      <a:pt x="300" y="37"/>
                    </a:lnTo>
                    <a:lnTo>
                      <a:pt x="300" y="260"/>
                    </a:lnTo>
                    <a:lnTo>
                      <a:pt x="300" y="269"/>
                    </a:lnTo>
                    <a:lnTo>
                      <a:pt x="299" y="276"/>
                    </a:lnTo>
                    <a:lnTo>
                      <a:pt x="297" y="283"/>
                    </a:lnTo>
                    <a:lnTo>
                      <a:pt x="292" y="290"/>
                    </a:lnTo>
                    <a:lnTo>
                      <a:pt x="284" y="295"/>
                    </a:lnTo>
                    <a:lnTo>
                      <a:pt x="271" y="298"/>
                    </a:lnTo>
                    <a:lnTo>
                      <a:pt x="253" y="300"/>
                    </a:lnTo>
                    <a:lnTo>
                      <a:pt x="231" y="301"/>
                    </a:lnTo>
                    <a:lnTo>
                      <a:pt x="0" y="301"/>
                    </a:lnTo>
                    <a:lnTo>
                      <a:pt x="3" y="282"/>
                    </a:lnTo>
                    <a:lnTo>
                      <a:pt x="7" y="263"/>
                    </a:lnTo>
                    <a:lnTo>
                      <a:pt x="11" y="244"/>
                    </a:lnTo>
                    <a:lnTo>
                      <a:pt x="13" y="225"/>
                    </a:lnTo>
                    <a:lnTo>
                      <a:pt x="15" y="206"/>
                    </a:lnTo>
                    <a:lnTo>
                      <a:pt x="18" y="187"/>
                    </a:lnTo>
                    <a:lnTo>
                      <a:pt x="20" y="167"/>
                    </a:lnTo>
                    <a:lnTo>
                      <a:pt x="22" y="149"/>
                    </a:lnTo>
                    <a:lnTo>
                      <a:pt x="26" y="129"/>
                    </a:lnTo>
                    <a:lnTo>
                      <a:pt x="28" y="110"/>
                    </a:lnTo>
                    <a:lnTo>
                      <a:pt x="31" y="92"/>
                    </a:lnTo>
                    <a:lnTo>
                      <a:pt x="34" y="73"/>
                    </a:lnTo>
                    <a:lnTo>
                      <a:pt x="38" y="54"/>
                    </a:lnTo>
                    <a:lnTo>
                      <a:pt x="42" y="36"/>
                    </a:lnTo>
                    <a:lnTo>
                      <a:pt x="47" y="18"/>
                    </a:lnTo>
                    <a:lnTo>
                      <a:pt x="52" y="0"/>
                    </a:lnTo>
                    <a:close/>
                  </a:path>
                </a:pathLst>
              </a:custGeom>
              <a:solidFill>
                <a:srgbClr val="FF0000"/>
              </a:solidFill>
              <a:ln w="9525">
                <a:noFill/>
                <a:round/>
                <a:headEnd/>
                <a:tailEnd/>
              </a:ln>
            </p:spPr>
            <p:txBody>
              <a:bodyPr/>
              <a:lstStyle/>
              <a:p>
                <a:endParaRPr lang="ru-RU"/>
              </a:p>
            </p:txBody>
          </p:sp>
          <p:sp>
            <p:nvSpPr>
              <p:cNvPr id="14950" name="Freeform 123"/>
              <p:cNvSpPr>
                <a:spLocks/>
              </p:cNvSpPr>
              <p:nvPr/>
            </p:nvSpPr>
            <p:spPr bwMode="auto">
              <a:xfrm>
                <a:off x="4058" y="322"/>
                <a:ext cx="34" cy="2"/>
              </a:xfrm>
              <a:custGeom>
                <a:avLst/>
                <a:gdLst>
                  <a:gd name="T0" fmla="*/ 0 w 202"/>
                  <a:gd name="T1" fmla="*/ 0 h 10"/>
                  <a:gd name="T2" fmla="*/ 0 w 202"/>
                  <a:gd name="T3" fmla="*/ 0 h 10"/>
                  <a:gd name="T4" fmla="*/ 0 w 202"/>
                  <a:gd name="T5" fmla="*/ 0 h 10"/>
                  <a:gd name="T6" fmla="*/ 0 w 202"/>
                  <a:gd name="T7" fmla="*/ 0 h 10"/>
                  <a:gd name="T8" fmla="*/ 0 w 202"/>
                  <a:gd name="T9" fmla="*/ 0 h 10"/>
                  <a:gd name="T10" fmla="*/ 0 w 202"/>
                  <a:gd name="T11" fmla="*/ 0 h 10"/>
                  <a:gd name="T12" fmla="*/ 0 w 202"/>
                  <a:gd name="T13" fmla="*/ 0 h 10"/>
                  <a:gd name="T14" fmla="*/ 0 w 202"/>
                  <a:gd name="T15" fmla="*/ 0 h 10"/>
                  <a:gd name="T16" fmla="*/ 0 w 202"/>
                  <a:gd name="T17" fmla="*/ 0 h 10"/>
                  <a:gd name="T18" fmla="*/ 0 w 202"/>
                  <a:gd name="T19" fmla="*/ 0 h 10"/>
                  <a:gd name="T20" fmla="*/ 0 w 202"/>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2"/>
                  <a:gd name="T34" fmla="*/ 0 h 10"/>
                  <a:gd name="T35" fmla="*/ 202 w 202"/>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2" h="10">
                    <a:moveTo>
                      <a:pt x="196" y="0"/>
                    </a:moveTo>
                    <a:lnTo>
                      <a:pt x="196" y="0"/>
                    </a:lnTo>
                    <a:lnTo>
                      <a:pt x="0" y="0"/>
                    </a:lnTo>
                    <a:lnTo>
                      <a:pt x="0" y="10"/>
                    </a:lnTo>
                    <a:lnTo>
                      <a:pt x="196" y="10"/>
                    </a:lnTo>
                    <a:lnTo>
                      <a:pt x="200" y="8"/>
                    </a:lnTo>
                    <a:lnTo>
                      <a:pt x="202" y="5"/>
                    </a:lnTo>
                    <a:lnTo>
                      <a:pt x="200" y="2"/>
                    </a:lnTo>
                    <a:lnTo>
                      <a:pt x="196" y="0"/>
                    </a:lnTo>
                    <a:close/>
                  </a:path>
                </a:pathLst>
              </a:custGeom>
              <a:solidFill>
                <a:srgbClr val="000000"/>
              </a:solidFill>
              <a:ln w="9525">
                <a:noFill/>
                <a:round/>
                <a:headEnd/>
                <a:tailEnd/>
              </a:ln>
            </p:spPr>
            <p:txBody>
              <a:bodyPr/>
              <a:lstStyle/>
              <a:p>
                <a:endParaRPr lang="ru-RU"/>
              </a:p>
            </p:txBody>
          </p:sp>
          <p:sp>
            <p:nvSpPr>
              <p:cNvPr id="14951" name="Freeform 124"/>
              <p:cNvSpPr>
                <a:spLocks/>
              </p:cNvSpPr>
              <p:nvPr/>
            </p:nvSpPr>
            <p:spPr bwMode="auto">
              <a:xfrm>
                <a:off x="4091" y="322"/>
                <a:ext cx="9" cy="9"/>
              </a:xfrm>
              <a:custGeom>
                <a:avLst/>
                <a:gdLst>
                  <a:gd name="T0" fmla="*/ 0 w 58"/>
                  <a:gd name="T1" fmla="*/ 0 h 46"/>
                  <a:gd name="T2" fmla="*/ 0 w 58"/>
                  <a:gd name="T3" fmla="*/ 0 h 46"/>
                  <a:gd name="T4" fmla="*/ 0 w 58"/>
                  <a:gd name="T5" fmla="*/ 0 h 46"/>
                  <a:gd name="T6" fmla="*/ 0 w 58"/>
                  <a:gd name="T7" fmla="*/ 0 h 46"/>
                  <a:gd name="T8" fmla="*/ 0 w 58"/>
                  <a:gd name="T9" fmla="*/ 0 h 46"/>
                  <a:gd name="T10" fmla="*/ 0 w 58"/>
                  <a:gd name="T11" fmla="*/ 0 h 46"/>
                  <a:gd name="T12" fmla="*/ 0 w 58"/>
                  <a:gd name="T13" fmla="*/ 0 h 46"/>
                  <a:gd name="T14" fmla="*/ 0 w 58"/>
                  <a:gd name="T15" fmla="*/ 0 h 46"/>
                  <a:gd name="T16" fmla="*/ 0 w 58"/>
                  <a:gd name="T17" fmla="*/ 0 h 46"/>
                  <a:gd name="T18" fmla="*/ 0 w 58"/>
                  <a:gd name="T19" fmla="*/ 0 h 46"/>
                  <a:gd name="T20" fmla="*/ 0 w 58"/>
                  <a:gd name="T21" fmla="*/ 0 h 46"/>
                  <a:gd name="T22" fmla="*/ 0 w 58"/>
                  <a:gd name="T23" fmla="*/ 0 h 46"/>
                  <a:gd name="T24" fmla="*/ 0 w 58"/>
                  <a:gd name="T25" fmla="*/ 0 h 46"/>
                  <a:gd name="T26" fmla="*/ 0 w 58"/>
                  <a:gd name="T27" fmla="*/ 0 h 46"/>
                  <a:gd name="T28" fmla="*/ 0 w 58"/>
                  <a:gd name="T29" fmla="*/ 0 h 46"/>
                  <a:gd name="T30" fmla="*/ 0 w 58"/>
                  <a:gd name="T31" fmla="*/ 0 h 46"/>
                  <a:gd name="T32" fmla="*/ 0 w 58"/>
                  <a:gd name="T33" fmla="*/ 0 h 46"/>
                  <a:gd name="T34" fmla="*/ 0 w 58"/>
                  <a:gd name="T35" fmla="*/ 0 h 46"/>
                  <a:gd name="T36" fmla="*/ 0 w 58"/>
                  <a:gd name="T37" fmla="*/ 0 h 46"/>
                  <a:gd name="T38" fmla="*/ 0 w 58"/>
                  <a:gd name="T39" fmla="*/ 0 h 46"/>
                  <a:gd name="T40" fmla="*/ 0 w 58"/>
                  <a:gd name="T41" fmla="*/ 0 h 46"/>
                  <a:gd name="T42" fmla="*/ 0 w 58"/>
                  <a:gd name="T43" fmla="*/ 0 h 46"/>
                  <a:gd name="T44" fmla="*/ 0 w 58"/>
                  <a:gd name="T45" fmla="*/ 0 h 46"/>
                  <a:gd name="T46" fmla="*/ 0 w 58"/>
                  <a:gd name="T47" fmla="*/ 0 h 46"/>
                  <a:gd name="T48" fmla="*/ 0 w 58"/>
                  <a:gd name="T49" fmla="*/ 0 h 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46"/>
                  <a:gd name="T77" fmla="*/ 58 w 58"/>
                  <a:gd name="T78" fmla="*/ 46 h 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46">
                    <a:moveTo>
                      <a:pt x="58" y="42"/>
                    </a:moveTo>
                    <a:lnTo>
                      <a:pt x="58" y="42"/>
                    </a:lnTo>
                    <a:lnTo>
                      <a:pt x="58" y="30"/>
                    </a:lnTo>
                    <a:lnTo>
                      <a:pt x="55" y="22"/>
                    </a:lnTo>
                    <a:lnTo>
                      <a:pt x="51" y="15"/>
                    </a:lnTo>
                    <a:lnTo>
                      <a:pt x="45" y="8"/>
                    </a:lnTo>
                    <a:lnTo>
                      <a:pt x="37" y="5"/>
                    </a:lnTo>
                    <a:lnTo>
                      <a:pt x="26" y="3"/>
                    </a:lnTo>
                    <a:lnTo>
                      <a:pt x="15" y="0"/>
                    </a:lnTo>
                    <a:lnTo>
                      <a:pt x="0" y="0"/>
                    </a:lnTo>
                    <a:lnTo>
                      <a:pt x="0" y="10"/>
                    </a:lnTo>
                    <a:lnTo>
                      <a:pt x="15" y="10"/>
                    </a:lnTo>
                    <a:lnTo>
                      <a:pt x="24" y="11"/>
                    </a:lnTo>
                    <a:lnTo>
                      <a:pt x="32" y="13"/>
                    </a:lnTo>
                    <a:lnTo>
                      <a:pt x="38" y="16"/>
                    </a:lnTo>
                    <a:lnTo>
                      <a:pt x="42" y="19"/>
                    </a:lnTo>
                    <a:lnTo>
                      <a:pt x="45" y="26"/>
                    </a:lnTo>
                    <a:lnTo>
                      <a:pt x="47" y="32"/>
                    </a:lnTo>
                    <a:lnTo>
                      <a:pt x="47" y="42"/>
                    </a:lnTo>
                    <a:lnTo>
                      <a:pt x="49" y="45"/>
                    </a:lnTo>
                    <a:lnTo>
                      <a:pt x="52" y="46"/>
                    </a:lnTo>
                    <a:lnTo>
                      <a:pt x="56" y="45"/>
                    </a:lnTo>
                    <a:lnTo>
                      <a:pt x="58" y="42"/>
                    </a:lnTo>
                    <a:close/>
                  </a:path>
                </a:pathLst>
              </a:custGeom>
              <a:solidFill>
                <a:srgbClr val="000000"/>
              </a:solidFill>
              <a:ln w="9525">
                <a:noFill/>
                <a:round/>
                <a:headEnd/>
                <a:tailEnd/>
              </a:ln>
            </p:spPr>
            <p:txBody>
              <a:bodyPr/>
              <a:lstStyle/>
              <a:p>
                <a:endParaRPr lang="ru-RU"/>
              </a:p>
            </p:txBody>
          </p:sp>
          <p:sp>
            <p:nvSpPr>
              <p:cNvPr id="14952" name="Freeform 125"/>
              <p:cNvSpPr>
                <a:spLocks/>
              </p:cNvSpPr>
              <p:nvPr/>
            </p:nvSpPr>
            <p:spPr bwMode="auto">
              <a:xfrm>
                <a:off x="4098" y="331"/>
                <a:ext cx="2" cy="45"/>
              </a:xfrm>
              <a:custGeom>
                <a:avLst/>
                <a:gdLst>
                  <a:gd name="T0" fmla="*/ 0 w 11"/>
                  <a:gd name="T1" fmla="*/ 0 h 227"/>
                  <a:gd name="T2" fmla="*/ 0 w 11"/>
                  <a:gd name="T3" fmla="*/ 0 h 227"/>
                  <a:gd name="T4" fmla="*/ 0 w 11"/>
                  <a:gd name="T5" fmla="*/ 0 h 227"/>
                  <a:gd name="T6" fmla="*/ 0 w 11"/>
                  <a:gd name="T7" fmla="*/ 0 h 227"/>
                  <a:gd name="T8" fmla="*/ 0 w 11"/>
                  <a:gd name="T9" fmla="*/ 0 h 227"/>
                  <a:gd name="T10" fmla="*/ 0 w 11"/>
                  <a:gd name="T11" fmla="*/ 0 h 227"/>
                  <a:gd name="T12" fmla="*/ 0 w 11"/>
                  <a:gd name="T13" fmla="*/ 0 h 227"/>
                  <a:gd name="T14" fmla="*/ 0 w 11"/>
                  <a:gd name="T15" fmla="*/ 0 h 227"/>
                  <a:gd name="T16" fmla="*/ 0 w 11"/>
                  <a:gd name="T17" fmla="*/ 0 h 227"/>
                  <a:gd name="T18" fmla="*/ 0 w 11"/>
                  <a:gd name="T19" fmla="*/ 0 h 227"/>
                  <a:gd name="T20" fmla="*/ 0 w 11"/>
                  <a:gd name="T21" fmla="*/ 0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227"/>
                  <a:gd name="T35" fmla="*/ 11 w 11"/>
                  <a:gd name="T36" fmla="*/ 227 h 22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227">
                    <a:moveTo>
                      <a:pt x="11" y="223"/>
                    </a:moveTo>
                    <a:lnTo>
                      <a:pt x="11" y="223"/>
                    </a:lnTo>
                    <a:lnTo>
                      <a:pt x="11" y="0"/>
                    </a:lnTo>
                    <a:lnTo>
                      <a:pt x="0" y="0"/>
                    </a:lnTo>
                    <a:lnTo>
                      <a:pt x="0" y="223"/>
                    </a:lnTo>
                    <a:lnTo>
                      <a:pt x="2" y="226"/>
                    </a:lnTo>
                    <a:lnTo>
                      <a:pt x="5" y="227"/>
                    </a:lnTo>
                    <a:lnTo>
                      <a:pt x="9" y="226"/>
                    </a:lnTo>
                    <a:lnTo>
                      <a:pt x="11" y="223"/>
                    </a:lnTo>
                    <a:close/>
                  </a:path>
                </a:pathLst>
              </a:custGeom>
              <a:solidFill>
                <a:srgbClr val="000000"/>
              </a:solidFill>
              <a:ln w="9525">
                <a:noFill/>
                <a:round/>
                <a:headEnd/>
                <a:tailEnd/>
              </a:ln>
            </p:spPr>
            <p:txBody>
              <a:bodyPr/>
              <a:lstStyle/>
              <a:p>
                <a:endParaRPr lang="ru-RU"/>
              </a:p>
            </p:txBody>
          </p:sp>
          <p:sp>
            <p:nvSpPr>
              <p:cNvPr id="14953" name="Freeform 126"/>
              <p:cNvSpPr>
                <a:spLocks/>
              </p:cNvSpPr>
              <p:nvPr/>
            </p:nvSpPr>
            <p:spPr bwMode="auto">
              <a:xfrm>
                <a:off x="4087" y="375"/>
                <a:ext cx="13" cy="9"/>
              </a:xfrm>
              <a:custGeom>
                <a:avLst/>
                <a:gdLst>
                  <a:gd name="T0" fmla="*/ 0 w 80"/>
                  <a:gd name="T1" fmla="*/ 0 h 46"/>
                  <a:gd name="T2" fmla="*/ 0 w 80"/>
                  <a:gd name="T3" fmla="*/ 0 h 46"/>
                  <a:gd name="T4" fmla="*/ 0 w 80"/>
                  <a:gd name="T5" fmla="*/ 0 h 46"/>
                  <a:gd name="T6" fmla="*/ 0 w 80"/>
                  <a:gd name="T7" fmla="*/ 0 h 46"/>
                  <a:gd name="T8" fmla="*/ 0 w 80"/>
                  <a:gd name="T9" fmla="*/ 0 h 46"/>
                  <a:gd name="T10" fmla="*/ 0 w 80"/>
                  <a:gd name="T11" fmla="*/ 0 h 46"/>
                  <a:gd name="T12" fmla="*/ 0 w 80"/>
                  <a:gd name="T13" fmla="*/ 0 h 46"/>
                  <a:gd name="T14" fmla="*/ 0 w 80"/>
                  <a:gd name="T15" fmla="*/ 0 h 46"/>
                  <a:gd name="T16" fmla="*/ 0 w 80"/>
                  <a:gd name="T17" fmla="*/ 0 h 46"/>
                  <a:gd name="T18" fmla="*/ 0 w 80"/>
                  <a:gd name="T19" fmla="*/ 0 h 46"/>
                  <a:gd name="T20" fmla="*/ 0 w 80"/>
                  <a:gd name="T21" fmla="*/ 0 h 46"/>
                  <a:gd name="T22" fmla="*/ 0 w 80"/>
                  <a:gd name="T23" fmla="*/ 0 h 46"/>
                  <a:gd name="T24" fmla="*/ 0 w 80"/>
                  <a:gd name="T25" fmla="*/ 0 h 46"/>
                  <a:gd name="T26" fmla="*/ 0 w 80"/>
                  <a:gd name="T27" fmla="*/ 0 h 46"/>
                  <a:gd name="T28" fmla="*/ 0 w 80"/>
                  <a:gd name="T29" fmla="*/ 0 h 46"/>
                  <a:gd name="T30" fmla="*/ 0 w 80"/>
                  <a:gd name="T31" fmla="*/ 0 h 46"/>
                  <a:gd name="T32" fmla="*/ 0 w 80"/>
                  <a:gd name="T33" fmla="*/ 0 h 46"/>
                  <a:gd name="T34" fmla="*/ 0 w 80"/>
                  <a:gd name="T35" fmla="*/ 0 h 46"/>
                  <a:gd name="T36" fmla="*/ 0 w 80"/>
                  <a:gd name="T37" fmla="*/ 0 h 46"/>
                  <a:gd name="T38" fmla="*/ 0 w 80"/>
                  <a:gd name="T39" fmla="*/ 0 h 46"/>
                  <a:gd name="T40" fmla="*/ 0 w 80"/>
                  <a:gd name="T41" fmla="*/ 0 h 46"/>
                  <a:gd name="T42" fmla="*/ 0 w 80"/>
                  <a:gd name="T43" fmla="*/ 0 h 46"/>
                  <a:gd name="T44" fmla="*/ 0 w 80"/>
                  <a:gd name="T45" fmla="*/ 0 h 46"/>
                  <a:gd name="T46" fmla="*/ 0 w 80"/>
                  <a:gd name="T47" fmla="*/ 0 h 46"/>
                  <a:gd name="T48" fmla="*/ 0 w 80"/>
                  <a:gd name="T49" fmla="*/ 0 h 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0"/>
                  <a:gd name="T76" fmla="*/ 0 h 46"/>
                  <a:gd name="T77" fmla="*/ 80 w 80"/>
                  <a:gd name="T78" fmla="*/ 46 h 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0" h="46">
                    <a:moveTo>
                      <a:pt x="5" y="46"/>
                    </a:moveTo>
                    <a:lnTo>
                      <a:pt x="5" y="46"/>
                    </a:lnTo>
                    <a:lnTo>
                      <a:pt x="27" y="45"/>
                    </a:lnTo>
                    <a:lnTo>
                      <a:pt x="46" y="43"/>
                    </a:lnTo>
                    <a:lnTo>
                      <a:pt x="60" y="39"/>
                    </a:lnTo>
                    <a:lnTo>
                      <a:pt x="70" y="33"/>
                    </a:lnTo>
                    <a:lnTo>
                      <a:pt x="76" y="25"/>
                    </a:lnTo>
                    <a:lnTo>
                      <a:pt x="78" y="17"/>
                    </a:lnTo>
                    <a:lnTo>
                      <a:pt x="80" y="9"/>
                    </a:lnTo>
                    <a:lnTo>
                      <a:pt x="80" y="0"/>
                    </a:lnTo>
                    <a:lnTo>
                      <a:pt x="69" y="0"/>
                    </a:lnTo>
                    <a:lnTo>
                      <a:pt x="69" y="9"/>
                    </a:lnTo>
                    <a:lnTo>
                      <a:pt x="69" y="15"/>
                    </a:lnTo>
                    <a:lnTo>
                      <a:pt x="66" y="21"/>
                    </a:lnTo>
                    <a:lnTo>
                      <a:pt x="63" y="26"/>
                    </a:lnTo>
                    <a:lnTo>
                      <a:pt x="56" y="31"/>
                    </a:lnTo>
                    <a:lnTo>
                      <a:pt x="44" y="33"/>
                    </a:lnTo>
                    <a:lnTo>
                      <a:pt x="27" y="35"/>
                    </a:lnTo>
                    <a:lnTo>
                      <a:pt x="5" y="36"/>
                    </a:lnTo>
                    <a:lnTo>
                      <a:pt x="1" y="38"/>
                    </a:lnTo>
                    <a:lnTo>
                      <a:pt x="0" y="41"/>
                    </a:lnTo>
                    <a:lnTo>
                      <a:pt x="1" y="44"/>
                    </a:lnTo>
                    <a:lnTo>
                      <a:pt x="5" y="46"/>
                    </a:lnTo>
                    <a:close/>
                  </a:path>
                </a:pathLst>
              </a:custGeom>
              <a:solidFill>
                <a:srgbClr val="000000"/>
              </a:solidFill>
              <a:ln w="9525">
                <a:noFill/>
                <a:round/>
                <a:headEnd/>
                <a:tailEnd/>
              </a:ln>
            </p:spPr>
            <p:txBody>
              <a:bodyPr/>
              <a:lstStyle/>
              <a:p>
                <a:endParaRPr lang="ru-RU"/>
              </a:p>
            </p:txBody>
          </p:sp>
          <p:sp>
            <p:nvSpPr>
              <p:cNvPr id="14954" name="Freeform 127"/>
              <p:cNvSpPr>
                <a:spLocks/>
              </p:cNvSpPr>
              <p:nvPr/>
            </p:nvSpPr>
            <p:spPr bwMode="auto">
              <a:xfrm>
                <a:off x="4048" y="382"/>
                <a:ext cx="40" cy="2"/>
              </a:xfrm>
              <a:custGeom>
                <a:avLst/>
                <a:gdLst>
                  <a:gd name="T0" fmla="*/ 0 w 237"/>
                  <a:gd name="T1" fmla="*/ 0 h 10"/>
                  <a:gd name="T2" fmla="*/ 0 w 237"/>
                  <a:gd name="T3" fmla="*/ 0 h 10"/>
                  <a:gd name="T4" fmla="*/ 0 w 237"/>
                  <a:gd name="T5" fmla="*/ 0 h 10"/>
                  <a:gd name="T6" fmla="*/ 0 w 237"/>
                  <a:gd name="T7" fmla="*/ 0 h 10"/>
                  <a:gd name="T8" fmla="*/ 0 w 237"/>
                  <a:gd name="T9" fmla="*/ 0 h 10"/>
                  <a:gd name="T10" fmla="*/ 0 w 237"/>
                  <a:gd name="T11" fmla="*/ 0 h 10"/>
                  <a:gd name="T12" fmla="*/ 0 w 237"/>
                  <a:gd name="T13" fmla="*/ 0 h 10"/>
                  <a:gd name="T14" fmla="*/ 0 w 237"/>
                  <a:gd name="T15" fmla="*/ 0 h 10"/>
                  <a:gd name="T16" fmla="*/ 0 w 237"/>
                  <a:gd name="T17" fmla="*/ 0 h 10"/>
                  <a:gd name="T18" fmla="*/ 0 w 237"/>
                  <a:gd name="T19" fmla="*/ 0 h 10"/>
                  <a:gd name="T20" fmla="*/ 0 w 237"/>
                  <a:gd name="T21" fmla="*/ 0 h 10"/>
                  <a:gd name="T22" fmla="*/ 0 w 237"/>
                  <a:gd name="T23" fmla="*/ 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7"/>
                  <a:gd name="T37" fmla="*/ 0 h 10"/>
                  <a:gd name="T38" fmla="*/ 237 w 237"/>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7" h="10">
                    <a:moveTo>
                      <a:pt x="0" y="4"/>
                    </a:moveTo>
                    <a:lnTo>
                      <a:pt x="6" y="10"/>
                    </a:lnTo>
                    <a:lnTo>
                      <a:pt x="237" y="10"/>
                    </a:lnTo>
                    <a:lnTo>
                      <a:pt x="237" y="0"/>
                    </a:lnTo>
                    <a:lnTo>
                      <a:pt x="6" y="0"/>
                    </a:lnTo>
                    <a:lnTo>
                      <a:pt x="12" y="6"/>
                    </a:lnTo>
                    <a:lnTo>
                      <a:pt x="6" y="0"/>
                    </a:lnTo>
                    <a:lnTo>
                      <a:pt x="2" y="2"/>
                    </a:lnTo>
                    <a:lnTo>
                      <a:pt x="1" y="5"/>
                    </a:lnTo>
                    <a:lnTo>
                      <a:pt x="2" y="8"/>
                    </a:lnTo>
                    <a:lnTo>
                      <a:pt x="6" y="10"/>
                    </a:lnTo>
                    <a:lnTo>
                      <a:pt x="0" y="4"/>
                    </a:lnTo>
                    <a:close/>
                  </a:path>
                </a:pathLst>
              </a:custGeom>
              <a:solidFill>
                <a:srgbClr val="000000"/>
              </a:solidFill>
              <a:ln w="9525">
                <a:noFill/>
                <a:round/>
                <a:headEnd/>
                <a:tailEnd/>
              </a:ln>
            </p:spPr>
            <p:txBody>
              <a:bodyPr/>
              <a:lstStyle/>
              <a:p>
                <a:endParaRPr lang="ru-RU"/>
              </a:p>
            </p:txBody>
          </p:sp>
          <p:sp>
            <p:nvSpPr>
              <p:cNvPr id="14955" name="Freeform 128"/>
              <p:cNvSpPr>
                <a:spLocks/>
              </p:cNvSpPr>
              <p:nvPr/>
            </p:nvSpPr>
            <p:spPr bwMode="auto">
              <a:xfrm>
                <a:off x="4048" y="322"/>
                <a:ext cx="11" cy="62"/>
              </a:xfrm>
              <a:custGeom>
                <a:avLst/>
                <a:gdLst>
                  <a:gd name="T0" fmla="*/ 0 w 63"/>
                  <a:gd name="T1" fmla="*/ 0 h 307"/>
                  <a:gd name="T2" fmla="*/ 0 w 63"/>
                  <a:gd name="T3" fmla="*/ 0 h 307"/>
                  <a:gd name="T4" fmla="*/ 0 w 63"/>
                  <a:gd name="T5" fmla="*/ 0 h 307"/>
                  <a:gd name="T6" fmla="*/ 0 w 63"/>
                  <a:gd name="T7" fmla="*/ 0 h 307"/>
                  <a:gd name="T8" fmla="*/ 0 w 63"/>
                  <a:gd name="T9" fmla="*/ 0 h 307"/>
                  <a:gd name="T10" fmla="*/ 0 w 63"/>
                  <a:gd name="T11" fmla="*/ 0 h 307"/>
                  <a:gd name="T12" fmla="*/ 0 w 63"/>
                  <a:gd name="T13" fmla="*/ 0 h 307"/>
                  <a:gd name="T14" fmla="*/ 0 w 63"/>
                  <a:gd name="T15" fmla="*/ 0 h 307"/>
                  <a:gd name="T16" fmla="*/ 0 w 63"/>
                  <a:gd name="T17" fmla="*/ 0 h 307"/>
                  <a:gd name="T18" fmla="*/ 0 w 63"/>
                  <a:gd name="T19" fmla="*/ 0 h 307"/>
                  <a:gd name="T20" fmla="*/ 0 w 63"/>
                  <a:gd name="T21" fmla="*/ 0 h 307"/>
                  <a:gd name="T22" fmla="*/ 0 w 63"/>
                  <a:gd name="T23" fmla="*/ 0 h 307"/>
                  <a:gd name="T24" fmla="*/ 0 w 63"/>
                  <a:gd name="T25" fmla="*/ 0 h 307"/>
                  <a:gd name="T26" fmla="*/ 0 w 63"/>
                  <a:gd name="T27" fmla="*/ 0 h 307"/>
                  <a:gd name="T28" fmla="*/ 0 w 63"/>
                  <a:gd name="T29" fmla="*/ 0 h 307"/>
                  <a:gd name="T30" fmla="*/ 0 w 63"/>
                  <a:gd name="T31" fmla="*/ 0 h 307"/>
                  <a:gd name="T32" fmla="*/ 0 w 63"/>
                  <a:gd name="T33" fmla="*/ 0 h 307"/>
                  <a:gd name="T34" fmla="*/ 0 w 63"/>
                  <a:gd name="T35" fmla="*/ 0 h 307"/>
                  <a:gd name="T36" fmla="*/ 0 w 63"/>
                  <a:gd name="T37" fmla="*/ 0 h 307"/>
                  <a:gd name="T38" fmla="*/ 0 w 63"/>
                  <a:gd name="T39" fmla="*/ 0 h 307"/>
                  <a:gd name="T40" fmla="*/ 0 w 63"/>
                  <a:gd name="T41" fmla="*/ 0 h 307"/>
                  <a:gd name="T42" fmla="*/ 0 w 63"/>
                  <a:gd name="T43" fmla="*/ 0 h 307"/>
                  <a:gd name="T44" fmla="*/ 0 w 63"/>
                  <a:gd name="T45" fmla="*/ 0 h 307"/>
                  <a:gd name="T46" fmla="*/ 0 w 63"/>
                  <a:gd name="T47" fmla="*/ 0 h 307"/>
                  <a:gd name="T48" fmla="*/ 0 w 63"/>
                  <a:gd name="T49" fmla="*/ 0 h 307"/>
                  <a:gd name="T50" fmla="*/ 0 w 63"/>
                  <a:gd name="T51" fmla="*/ 0 h 307"/>
                  <a:gd name="T52" fmla="*/ 0 w 63"/>
                  <a:gd name="T53" fmla="*/ 0 h 307"/>
                  <a:gd name="T54" fmla="*/ 0 w 63"/>
                  <a:gd name="T55" fmla="*/ 0 h 307"/>
                  <a:gd name="T56" fmla="*/ 0 w 63"/>
                  <a:gd name="T57" fmla="*/ 0 h 307"/>
                  <a:gd name="T58" fmla="*/ 0 w 63"/>
                  <a:gd name="T59" fmla="*/ 0 h 307"/>
                  <a:gd name="T60" fmla="*/ 0 w 63"/>
                  <a:gd name="T61" fmla="*/ 0 h 307"/>
                  <a:gd name="T62" fmla="*/ 0 w 63"/>
                  <a:gd name="T63" fmla="*/ 0 h 307"/>
                  <a:gd name="T64" fmla="*/ 0 w 63"/>
                  <a:gd name="T65" fmla="*/ 0 h 307"/>
                  <a:gd name="T66" fmla="*/ 0 w 63"/>
                  <a:gd name="T67" fmla="*/ 0 h 307"/>
                  <a:gd name="T68" fmla="*/ 0 w 63"/>
                  <a:gd name="T69" fmla="*/ 0 h 307"/>
                  <a:gd name="T70" fmla="*/ 0 w 63"/>
                  <a:gd name="T71" fmla="*/ 0 h 307"/>
                  <a:gd name="T72" fmla="*/ 0 w 63"/>
                  <a:gd name="T73" fmla="*/ 0 h 307"/>
                  <a:gd name="T74" fmla="*/ 0 w 63"/>
                  <a:gd name="T75" fmla="*/ 0 h 307"/>
                  <a:gd name="T76" fmla="*/ 0 w 63"/>
                  <a:gd name="T77" fmla="*/ 0 h 307"/>
                  <a:gd name="T78" fmla="*/ 0 w 63"/>
                  <a:gd name="T79" fmla="*/ 0 h 307"/>
                  <a:gd name="T80" fmla="*/ 0 w 63"/>
                  <a:gd name="T81" fmla="*/ 0 h 307"/>
                  <a:gd name="T82" fmla="*/ 0 w 63"/>
                  <a:gd name="T83" fmla="*/ 0 h 3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3"/>
                  <a:gd name="T127" fmla="*/ 0 h 307"/>
                  <a:gd name="T128" fmla="*/ 63 w 63"/>
                  <a:gd name="T129" fmla="*/ 307 h 3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3" h="307">
                    <a:moveTo>
                      <a:pt x="58" y="0"/>
                    </a:moveTo>
                    <a:lnTo>
                      <a:pt x="53" y="4"/>
                    </a:lnTo>
                    <a:lnTo>
                      <a:pt x="48" y="22"/>
                    </a:lnTo>
                    <a:lnTo>
                      <a:pt x="44" y="39"/>
                    </a:lnTo>
                    <a:lnTo>
                      <a:pt x="38" y="58"/>
                    </a:lnTo>
                    <a:lnTo>
                      <a:pt x="34" y="77"/>
                    </a:lnTo>
                    <a:lnTo>
                      <a:pt x="31" y="96"/>
                    </a:lnTo>
                    <a:lnTo>
                      <a:pt x="28" y="115"/>
                    </a:lnTo>
                    <a:lnTo>
                      <a:pt x="26" y="133"/>
                    </a:lnTo>
                    <a:lnTo>
                      <a:pt x="22" y="153"/>
                    </a:lnTo>
                    <a:lnTo>
                      <a:pt x="20" y="172"/>
                    </a:lnTo>
                    <a:lnTo>
                      <a:pt x="18" y="192"/>
                    </a:lnTo>
                    <a:lnTo>
                      <a:pt x="15" y="211"/>
                    </a:lnTo>
                    <a:lnTo>
                      <a:pt x="13" y="230"/>
                    </a:lnTo>
                    <a:lnTo>
                      <a:pt x="11" y="248"/>
                    </a:lnTo>
                    <a:lnTo>
                      <a:pt x="7" y="267"/>
                    </a:lnTo>
                    <a:lnTo>
                      <a:pt x="3" y="286"/>
                    </a:lnTo>
                    <a:lnTo>
                      <a:pt x="0" y="305"/>
                    </a:lnTo>
                    <a:lnTo>
                      <a:pt x="12" y="307"/>
                    </a:lnTo>
                    <a:lnTo>
                      <a:pt x="15" y="288"/>
                    </a:lnTo>
                    <a:lnTo>
                      <a:pt x="19" y="269"/>
                    </a:lnTo>
                    <a:lnTo>
                      <a:pt x="22" y="250"/>
                    </a:lnTo>
                    <a:lnTo>
                      <a:pt x="25" y="230"/>
                    </a:lnTo>
                    <a:lnTo>
                      <a:pt x="27" y="211"/>
                    </a:lnTo>
                    <a:lnTo>
                      <a:pt x="30" y="192"/>
                    </a:lnTo>
                    <a:lnTo>
                      <a:pt x="32" y="172"/>
                    </a:lnTo>
                    <a:lnTo>
                      <a:pt x="34" y="155"/>
                    </a:lnTo>
                    <a:lnTo>
                      <a:pt x="38" y="135"/>
                    </a:lnTo>
                    <a:lnTo>
                      <a:pt x="40" y="115"/>
                    </a:lnTo>
                    <a:lnTo>
                      <a:pt x="43" y="98"/>
                    </a:lnTo>
                    <a:lnTo>
                      <a:pt x="46" y="79"/>
                    </a:lnTo>
                    <a:lnTo>
                      <a:pt x="50" y="60"/>
                    </a:lnTo>
                    <a:lnTo>
                      <a:pt x="53" y="42"/>
                    </a:lnTo>
                    <a:lnTo>
                      <a:pt x="58" y="24"/>
                    </a:lnTo>
                    <a:lnTo>
                      <a:pt x="63" y="6"/>
                    </a:lnTo>
                    <a:lnTo>
                      <a:pt x="58" y="10"/>
                    </a:lnTo>
                    <a:lnTo>
                      <a:pt x="63" y="6"/>
                    </a:lnTo>
                    <a:lnTo>
                      <a:pt x="61" y="3"/>
                    </a:lnTo>
                    <a:lnTo>
                      <a:pt x="59" y="1"/>
                    </a:lnTo>
                    <a:lnTo>
                      <a:pt x="56" y="1"/>
                    </a:lnTo>
                    <a:lnTo>
                      <a:pt x="53" y="4"/>
                    </a:lnTo>
                    <a:lnTo>
                      <a:pt x="58" y="0"/>
                    </a:lnTo>
                    <a:close/>
                  </a:path>
                </a:pathLst>
              </a:custGeom>
              <a:solidFill>
                <a:srgbClr val="000000"/>
              </a:solidFill>
              <a:ln w="9525">
                <a:noFill/>
                <a:round/>
                <a:headEnd/>
                <a:tailEnd/>
              </a:ln>
            </p:spPr>
            <p:txBody>
              <a:bodyPr/>
              <a:lstStyle/>
              <a:p>
                <a:endParaRPr lang="ru-RU"/>
              </a:p>
            </p:txBody>
          </p:sp>
          <p:sp>
            <p:nvSpPr>
              <p:cNvPr id="14956" name="Freeform 129"/>
              <p:cNvSpPr>
                <a:spLocks/>
              </p:cNvSpPr>
              <p:nvPr/>
            </p:nvSpPr>
            <p:spPr bwMode="auto">
              <a:xfrm>
                <a:off x="4081" y="325"/>
                <a:ext cx="15" cy="57"/>
              </a:xfrm>
              <a:custGeom>
                <a:avLst/>
                <a:gdLst>
                  <a:gd name="T0" fmla="*/ 0 w 92"/>
                  <a:gd name="T1" fmla="*/ 0 h 282"/>
                  <a:gd name="T2" fmla="*/ 0 w 92"/>
                  <a:gd name="T3" fmla="*/ 0 h 282"/>
                  <a:gd name="T4" fmla="*/ 0 w 92"/>
                  <a:gd name="T5" fmla="*/ 0 h 282"/>
                  <a:gd name="T6" fmla="*/ 0 w 92"/>
                  <a:gd name="T7" fmla="*/ 0 h 282"/>
                  <a:gd name="T8" fmla="*/ 0 w 92"/>
                  <a:gd name="T9" fmla="*/ 0 h 282"/>
                  <a:gd name="T10" fmla="*/ 0 w 92"/>
                  <a:gd name="T11" fmla="*/ 0 h 282"/>
                  <a:gd name="T12" fmla="*/ 0 w 92"/>
                  <a:gd name="T13" fmla="*/ 0 h 282"/>
                  <a:gd name="T14" fmla="*/ 0 w 92"/>
                  <a:gd name="T15" fmla="*/ 0 h 282"/>
                  <a:gd name="T16" fmla="*/ 0 w 92"/>
                  <a:gd name="T17" fmla="*/ 0 h 282"/>
                  <a:gd name="T18" fmla="*/ 0 w 92"/>
                  <a:gd name="T19" fmla="*/ 0 h 282"/>
                  <a:gd name="T20" fmla="*/ 0 w 92"/>
                  <a:gd name="T21" fmla="*/ 0 h 282"/>
                  <a:gd name="T22" fmla="*/ 0 w 92"/>
                  <a:gd name="T23" fmla="*/ 0 h 282"/>
                  <a:gd name="T24" fmla="*/ 0 w 92"/>
                  <a:gd name="T25" fmla="*/ 0 h 282"/>
                  <a:gd name="T26" fmla="*/ 0 w 92"/>
                  <a:gd name="T27" fmla="*/ 0 h 282"/>
                  <a:gd name="T28" fmla="*/ 0 w 92"/>
                  <a:gd name="T29" fmla="*/ 0 h 282"/>
                  <a:gd name="T30" fmla="*/ 0 w 92"/>
                  <a:gd name="T31" fmla="*/ 0 h 282"/>
                  <a:gd name="T32" fmla="*/ 0 w 92"/>
                  <a:gd name="T33" fmla="*/ 0 h 282"/>
                  <a:gd name="T34" fmla="*/ 0 w 92"/>
                  <a:gd name="T35" fmla="*/ 0 h 282"/>
                  <a:gd name="T36" fmla="*/ 0 w 92"/>
                  <a:gd name="T37" fmla="*/ 0 h 282"/>
                  <a:gd name="T38" fmla="*/ 0 w 92"/>
                  <a:gd name="T39" fmla="*/ 0 h 282"/>
                  <a:gd name="T40" fmla="*/ 0 w 92"/>
                  <a:gd name="T41" fmla="*/ 0 h 28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2"/>
                  <a:gd name="T64" fmla="*/ 0 h 282"/>
                  <a:gd name="T65" fmla="*/ 92 w 92"/>
                  <a:gd name="T66" fmla="*/ 282 h 28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2" h="282">
                    <a:moveTo>
                      <a:pt x="20" y="0"/>
                    </a:moveTo>
                    <a:lnTo>
                      <a:pt x="72" y="0"/>
                    </a:lnTo>
                    <a:lnTo>
                      <a:pt x="80" y="1"/>
                    </a:lnTo>
                    <a:lnTo>
                      <a:pt x="86" y="5"/>
                    </a:lnTo>
                    <a:lnTo>
                      <a:pt x="91" y="10"/>
                    </a:lnTo>
                    <a:lnTo>
                      <a:pt x="92" y="17"/>
                    </a:lnTo>
                    <a:lnTo>
                      <a:pt x="92" y="264"/>
                    </a:lnTo>
                    <a:lnTo>
                      <a:pt x="91" y="271"/>
                    </a:lnTo>
                    <a:lnTo>
                      <a:pt x="86" y="276"/>
                    </a:lnTo>
                    <a:lnTo>
                      <a:pt x="80" y="281"/>
                    </a:lnTo>
                    <a:lnTo>
                      <a:pt x="72" y="282"/>
                    </a:lnTo>
                    <a:lnTo>
                      <a:pt x="20" y="282"/>
                    </a:lnTo>
                    <a:lnTo>
                      <a:pt x="11" y="281"/>
                    </a:lnTo>
                    <a:lnTo>
                      <a:pt x="5" y="276"/>
                    </a:lnTo>
                    <a:lnTo>
                      <a:pt x="1" y="271"/>
                    </a:lnTo>
                    <a:lnTo>
                      <a:pt x="0" y="264"/>
                    </a:lnTo>
                    <a:lnTo>
                      <a:pt x="0" y="17"/>
                    </a:lnTo>
                    <a:lnTo>
                      <a:pt x="1" y="10"/>
                    </a:lnTo>
                    <a:lnTo>
                      <a:pt x="5" y="5"/>
                    </a:lnTo>
                    <a:lnTo>
                      <a:pt x="11" y="1"/>
                    </a:lnTo>
                    <a:lnTo>
                      <a:pt x="20" y="0"/>
                    </a:lnTo>
                    <a:close/>
                  </a:path>
                </a:pathLst>
              </a:custGeom>
              <a:solidFill>
                <a:srgbClr val="E80000"/>
              </a:solidFill>
              <a:ln w="9525">
                <a:noFill/>
                <a:round/>
                <a:headEnd/>
                <a:tailEnd/>
              </a:ln>
            </p:spPr>
            <p:txBody>
              <a:bodyPr/>
              <a:lstStyle/>
              <a:p>
                <a:endParaRPr lang="ru-RU"/>
              </a:p>
            </p:txBody>
          </p:sp>
          <p:sp>
            <p:nvSpPr>
              <p:cNvPr id="14957" name="Freeform 130"/>
              <p:cNvSpPr>
                <a:spLocks/>
              </p:cNvSpPr>
              <p:nvPr/>
            </p:nvSpPr>
            <p:spPr bwMode="auto">
              <a:xfrm>
                <a:off x="4056" y="325"/>
                <a:ext cx="24" cy="27"/>
              </a:xfrm>
              <a:custGeom>
                <a:avLst/>
                <a:gdLst>
                  <a:gd name="T0" fmla="*/ 0 w 146"/>
                  <a:gd name="T1" fmla="*/ 0 h 133"/>
                  <a:gd name="T2" fmla="*/ 0 w 146"/>
                  <a:gd name="T3" fmla="*/ 0 h 133"/>
                  <a:gd name="T4" fmla="*/ 0 w 146"/>
                  <a:gd name="T5" fmla="*/ 0 h 133"/>
                  <a:gd name="T6" fmla="*/ 0 w 146"/>
                  <a:gd name="T7" fmla="*/ 0 h 133"/>
                  <a:gd name="T8" fmla="*/ 0 w 146"/>
                  <a:gd name="T9" fmla="*/ 0 h 133"/>
                  <a:gd name="T10" fmla="*/ 0 w 146"/>
                  <a:gd name="T11" fmla="*/ 0 h 133"/>
                  <a:gd name="T12" fmla="*/ 0 w 146"/>
                  <a:gd name="T13" fmla="*/ 0 h 133"/>
                  <a:gd name="T14" fmla="*/ 0 w 146"/>
                  <a:gd name="T15" fmla="*/ 0 h 133"/>
                  <a:gd name="T16" fmla="*/ 0 w 146"/>
                  <a:gd name="T17" fmla="*/ 0 h 133"/>
                  <a:gd name="T18" fmla="*/ 0 w 146"/>
                  <a:gd name="T19" fmla="*/ 0 h 133"/>
                  <a:gd name="T20" fmla="*/ 0 w 146"/>
                  <a:gd name="T21" fmla="*/ 0 h 133"/>
                  <a:gd name="T22" fmla="*/ 0 w 146"/>
                  <a:gd name="T23" fmla="*/ 0 h 1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6"/>
                  <a:gd name="T37" fmla="*/ 0 h 133"/>
                  <a:gd name="T38" fmla="*/ 146 w 146"/>
                  <a:gd name="T39" fmla="*/ 133 h 1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6" h="133">
                    <a:moveTo>
                      <a:pt x="0" y="133"/>
                    </a:moveTo>
                    <a:lnTo>
                      <a:pt x="145" y="132"/>
                    </a:lnTo>
                    <a:lnTo>
                      <a:pt x="146" y="0"/>
                    </a:lnTo>
                    <a:lnTo>
                      <a:pt x="25" y="0"/>
                    </a:lnTo>
                    <a:lnTo>
                      <a:pt x="20" y="17"/>
                    </a:lnTo>
                    <a:lnTo>
                      <a:pt x="16" y="35"/>
                    </a:lnTo>
                    <a:lnTo>
                      <a:pt x="12" y="51"/>
                    </a:lnTo>
                    <a:lnTo>
                      <a:pt x="7" y="67"/>
                    </a:lnTo>
                    <a:lnTo>
                      <a:pt x="5" y="84"/>
                    </a:lnTo>
                    <a:lnTo>
                      <a:pt x="3" y="100"/>
                    </a:lnTo>
                    <a:lnTo>
                      <a:pt x="0" y="116"/>
                    </a:lnTo>
                    <a:lnTo>
                      <a:pt x="0" y="133"/>
                    </a:lnTo>
                    <a:close/>
                  </a:path>
                </a:pathLst>
              </a:custGeom>
              <a:solidFill>
                <a:srgbClr val="3333CC"/>
              </a:solidFill>
              <a:ln w="9525">
                <a:noFill/>
                <a:round/>
                <a:headEnd/>
                <a:tailEnd/>
              </a:ln>
            </p:spPr>
            <p:txBody>
              <a:bodyPr/>
              <a:lstStyle/>
              <a:p>
                <a:endParaRPr lang="ru-RU"/>
              </a:p>
            </p:txBody>
          </p:sp>
          <p:sp>
            <p:nvSpPr>
              <p:cNvPr id="14958" name="Freeform 131"/>
              <p:cNvSpPr>
                <a:spLocks/>
              </p:cNvSpPr>
              <p:nvPr/>
            </p:nvSpPr>
            <p:spPr bwMode="auto">
              <a:xfrm>
                <a:off x="4051" y="354"/>
                <a:ext cx="29" cy="28"/>
              </a:xfrm>
              <a:custGeom>
                <a:avLst/>
                <a:gdLst>
                  <a:gd name="T0" fmla="*/ 0 w 172"/>
                  <a:gd name="T1" fmla="*/ 0 h 141"/>
                  <a:gd name="T2" fmla="*/ 0 w 172"/>
                  <a:gd name="T3" fmla="*/ 0 h 141"/>
                  <a:gd name="T4" fmla="*/ 0 w 172"/>
                  <a:gd name="T5" fmla="*/ 0 h 141"/>
                  <a:gd name="T6" fmla="*/ 0 w 172"/>
                  <a:gd name="T7" fmla="*/ 0 h 141"/>
                  <a:gd name="T8" fmla="*/ 0 w 172"/>
                  <a:gd name="T9" fmla="*/ 0 h 141"/>
                  <a:gd name="T10" fmla="*/ 0 w 172"/>
                  <a:gd name="T11" fmla="*/ 0 h 141"/>
                  <a:gd name="T12" fmla="*/ 0 w 172"/>
                  <a:gd name="T13" fmla="*/ 0 h 141"/>
                  <a:gd name="T14" fmla="*/ 0 w 172"/>
                  <a:gd name="T15" fmla="*/ 0 h 141"/>
                  <a:gd name="T16" fmla="*/ 0 w 172"/>
                  <a:gd name="T17" fmla="*/ 0 h 141"/>
                  <a:gd name="T18" fmla="*/ 0 w 172"/>
                  <a:gd name="T19" fmla="*/ 0 h 141"/>
                  <a:gd name="T20" fmla="*/ 0 w 172"/>
                  <a:gd name="T21" fmla="*/ 0 h 141"/>
                  <a:gd name="T22" fmla="*/ 0 w 172"/>
                  <a:gd name="T23" fmla="*/ 0 h 1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2"/>
                  <a:gd name="T37" fmla="*/ 0 h 141"/>
                  <a:gd name="T38" fmla="*/ 172 w 172"/>
                  <a:gd name="T39" fmla="*/ 141 h 1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2" h="141">
                    <a:moveTo>
                      <a:pt x="0" y="141"/>
                    </a:moveTo>
                    <a:lnTo>
                      <a:pt x="172" y="141"/>
                    </a:lnTo>
                    <a:lnTo>
                      <a:pt x="172" y="0"/>
                    </a:lnTo>
                    <a:lnTo>
                      <a:pt x="29" y="0"/>
                    </a:lnTo>
                    <a:lnTo>
                      <a:pt x="26" y="18"/>
                    </a:lnTo>
                    <a:lnTo>
                      <a:pt x="23" y="37"/>
                    </a:lnTo>
                    <a:lnTo>
                      <a:pt x="21" y="56"/>
                    </a:lnTo>
                    <a:lnTo>
                      <a:pt x="20" y="74"/>
                    </a:lnTo>
                    <a:lnTo>
                      <a:pt x="16" y="93"/>
                    </a:lnTo>
                    <a:lnTo>
                      <a:pt x="13" y="110"/>
                    </a:lnTo>
                    <a:lnTo>
                      <a:pt x="7" y="126"/>
                    </a:lnTo>
                    <a:lnTo>
                      <a:pt x="0" y="141"/>
                    </a:lnTo>
                    <a:close/>
                  </a:path>
                </a:pathLst>
              </a:custGeom>
              <a:solidFill>
                <a:srgbClr val="E80000"/>
              </a:solidFill>
              <a:ln w="9525">
                <a:noFill/>
                <a:round/>
                <a:headEnd/>
                <a:tailEnd/>
              </a:ln>
            </p:spPr>
            <p:txBody>
              <a:bodyPr/>
              <a:lstStyle/>
              <a:p>
                <a:endParaRPr lang="ru-RU"/>
              </a:p>
            </p:txBody>
          </p:sp>
          <p:sp>
            <p:nvSpPr>
              <p:cNvPr id="14959" name="Freeform 132"/>
              <p:cNvSpPr>
                <a:spLocks/>
              </p:cNvSpPr>
              <p:nvPr/>
            </p:nvSpPr>
            <p:spPr bwMode="auto">
              <a:xfrm>
                <a:off x="4403" y="290"/>
                <a:ext cx="646" cy="17"/>
              </a:xfrm>
              <a:custGeom>
                <a:avLst/>
                <a:gdLst>
                  <a:gd name="T0" fmla="*/ 0 w 3873"/>
                  <a:gd name="T1" fmla="*/ 0 h 85"/>
                  <a:gd name="T2" fmla="*/ 0 w 3873"/>
                  <a:gd name="T3" fmla="*/ 0 h 85"/>
                  <a:gd name="T4" fmla="*/ 0 w 3873"/>
                  <a:gd name="T5" fmla="*/ 0 h 85"/>
                  <a:gd name="T6" fmla="*/ 0 w 3873"/>
                  <a:gd name="T7" fmla="*/ 0 h 85"/>
                  <a:gd name="T8" fmla="*/ 0 w 3873"/>
                  <a:gd name="T9" fmla="*/ 0 h 85"/>
                  <a:gd name="T10" fmla="*/ 0 w 3873"/>
                  <a:gd name="T11" fmla="*/ 0 h 85"/>
                  <a:gd name="T12" fmla="*/ 0 w 3873"/>
                  <a:gd name="T13" fmla="*/ 0 h 85"/>
                  <a:gd name="T14" fmla="*/ 0 w 3873"/>
                  <a:gd name="T15" fmla="*/ 0 h 85"/>
                  <a:gd name="T16" fmla="*/ 0 w 3873"/>
                  <a:gd name="T17" fmla="*/ 0 h 85"/>
                  <a:gd name="T18" fmla="*/ 0 w 3873"/>
                  <a:gd name="T19" fmla="*/ 0 h 85"/>
                  <a:gd name="T20" fmla="*/ 0 w 3873"/>
                  <a:gd name="T21" fmla="*/ 0 h 85"/>
                  <a:gd name="T22" fmla="*/ 0 w 3873"/>
                  <a:gd name="T23" fmla="*/ 0 h 85"/>
                  <a:gd name="T24" fmla="*/ 0 w 3873"/>
                  <a:gd name="T25" fmla="*/ 0 h 85"/>
                  <a:gd name="T26" fmla="*/ 0 w 3873"/>
                  <a:gd name="T27" fmla="*/ 0 h 85"/>
                  <a:gd name="T28" fmla="*/ 0 w 3873"/>
                  <a:gd name="T29" fmla="*/ 0 h 85"/>
                  <a:gd name="T30" fmla="*/ 0 w 3873"/>
                  <a:gd name="T31" fmla="*/ 0 h 85"/>
                  <a:gd name="T32" fmla="*/ 0 w 3873"/>
                  <a:gd name="T33" fmla="*/ 0 h 85"/>
                  <a:gd name="T34" fmla="*/ 0 w 3873"/>
                  <a:gd name="T35" fmla="*/ 0 h 85"/>
                  <a:gd name="T36" fmla="*/ 0 w 3873"/>
                  <a:gd name="T37" fmla="*/ 0 h 85"/>
                  <a:gd name="T38" fmla="*/ 0 w 3873"/>
                  <a:gd name="T39" fmla="*/ 0 h 85"/>
                  <a:gd name="T40" fmla="*/ 0 w 3873"/>
                  <a:gd name="T41" fmla="*/ 0 h 85"/>
                  <a:gd name="T42" fmla="*/ 0 w 3873"/>
                  <a:gd name="T43" fmla="*/ 0 h 85"/>
                  <a:gd name="T44" fmla="*/ 0 w 3873"/>
                  <a:gd name="T45" fmla="*/ 0 h 85"/>
                  <a:gd name="T46" fmla="*/ 0 w 3873"/>
                  <a:gd name="T47" fmla="*/ 0 h 85"/>
                  <a:gd name="T48" fmla="*/ 0 w 3873"/>
                  <a:gd name="T49" fmla="*/ 0 h 85"/>
                  <a:gd name="T50" fmla="*/ 0 w 3873"/>
                  <a:gd name="T51" fmla="*/ 0 h 85"/>
                  <a:gd name="T52" fmla="*/ 0 w 3873"/>
                  <a:gd name="T53" fmla="*/ 0 h 85"/>
                  <a:gd name="T54" fmla="*/ 0 w 3873"/>
                  <a:gd name="T55" fmla="*/ 0 h 85"/>
                  <a:gd name="T56" fmla="*/ 0 w 3873"/>
                  <a:gd name="T57" fmla="*/ 0 h 85"/>
                  <a:gd name="T58" fmla="*/ 0 w 3873"/>
                  <a:gd name="T59" fmla="*/ 0 h 85"/>
                  <a:gd name="T60" fmla="*/ 0 w 3873"/>
                  <a:gd name="T61" fmla="*/ 0 h 85"/>
                  <a:gd name="T62" fmla="*/ 0 w 3873"/>
                  <a:gd name="T63" fmla="*/ 0 h 85"/>
                  <a:gd name="T64" fmla="*/ 0 w 3873"/>
                  <a:gd name="T65" fmla="*/ 0 h 85"/>
                  <a:gd name="T66" fmla="*/ 0 w 3873"/>
                  <a:gd name="T67" fmla="*/ 0 h 8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873"/>
                  <a:gd name="T103" fmla="*/ 0 h 85"/>
                  <a:gd name="T104" fmla="*/ 3873 w 3873"/>
                  <a:gd name="T105" fmla="*/ 85 h 8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873" h="85">
                    <a:moveTo>
                      <a:pt x="0" y="3"/>
                    </a:moveTo>
                    <a:lnTo>
                      <a:pt x="0" y="3"/>
                    </a:lnTo>
                    <a:lnTo>
                      <a:pt x="119" y="6"/>
                    </a:lnTo>
                    <a:lnTo>
                      <a:pt x="240" y="9"/>
                    </a:lnTo>
                    <a:lnTo>
                      <a:pt x="360" y="12"/>
                    </a:lnTo>
                    <a:lnTo>
                      <a:pt x="480" y="16"/>
                    </a:lnTo>
                    <a:lnTo>
                      <a:pt x="601" y="19"/>
                    </a:lnTo>
                    <a:lnTo>
                      <a:pt x="722" y="22"/>
                    </a:lnTo>
                    <a:lnTo>
                      <a:pt x="842" y="25"/>
                    </a:lnTo>
                    <a:lnTo>
                      <a:pt x="963" y="28"/>
                    </a:lnTo>
                    <a:lnTo>
                      <a:pt x="1084" y="31"/>
                    </a:lnTo>
                    <a:lnTo>
                      <a:pt x="1205" y="34"/>
                    </a:lnTo>
                    <a:lnTo>
                      <a:pt x="1325" y="37"/>
                    </a:lnTo>
                    <a:lnTo>
                      <a:pt x="1447" y="40"/>
                    </a:lnTo>
                    <a:lnTo>
                      <a:pt x="1568" y="43"/>
                    </a:lnTo>
                    <a:lnTo>
                      <a:pt x="1689" y="46"/>
                    </a:lnTo>
                    <a:lnTo>
                      <a:pt x="1811" y="49"/>
                    </a:lnTo>
                    <a:lnTo>
                      <a:pt x="1931" y="53"/>
                    </a:lnTo>
                    <a:lnTo>
                      <a:pt x="2053" y="55"/>
                    </a:lnTo>
                    <a:lnTo>
                      <a:pt x="2175" y="58"/>
                    </a:lnTo>
                    <a:lnTo>
                      <a:pt x="2296" y="61"/>
                    </a:lnTo>
                    <a:lnTo>
                      <a:pt x="2418" y="63"/>
                    </a:lnTo>
                    <a:lnTo>
                      <a:pt x="2538" y="65"/>
                    </a:lnTo>
                    <a:lnTo>
                      <a:pt x="2660" y="68"/>
                    </a:lnTo>
                    <a:lnTo>
                      <a:pt x="2782" y="70"/>
                    </a:lnTo>
                    <a:lnTo>
                      <a:pt x="2903" y="72"/>
                    </a:lnTo>
                    <a:lnTo>
                      <a:pt x="3025" y="74"/>
                    </a:lnTo>
                    <a:lnTo>
                      <a:pt x="3145" y="77"/>
                    </a:lnTo>
                    <a:lnTo>
                      <a:pt x="3267" y="78"/>
                    </a:lnTo>
                    <a:lnTo>
                      <a:pt x="3388" y="79"/>
                    </a:lnTo>
                    <a:lnTo>
                      <a:pt x="3510" y="82"/>
                    </a:lnTo>
                    <a:lnTo>
                      <a:pt x="3631" y="83"/>
                    </a:lnTo>
                    <a:lnTo>
                      <a:pt x="3753" y="84"/>
                    </a:lnTo>
                    <a:lnTo>
                      <a:pt x="3873" y="85"/>
                    </a:lnTo>
                    <a:lnTo>
                      <a:pt x="3873" y="81"/>
                    </a:lnTo>
                    <a:lnTo>
                      <a:pt x="3753" y="80"/>
                    </a:lnTo>
                    <a:lnTo>
                      <a:pt x="3631" y="79"/>
                    </a:lnTo>
                    <a:lnTo>
                      <a:pt x="3510" y="78"/>
                    </a:lnTo>
                    <a:lnTo>
                      <a:pt x="3388" y="77"/>
                    </a:lnTo>
                    <a:lnTo>
                      <a:pt x="3267" y="74"/>
                    </a:lnTo>
                    <a:lnTo>
                      <a:pt x="3145" y="73"/>
                    </a:lnTo>
                    <a:lnTo>
                      <a:pt x="3025" y="72"/>
                    </a:lnTo>
                    <a:lnTo>
                      <a:pt x="2903" y="70"/>
                    </a:lnTo>
                    <a:lnTo>
                      <a:pt x="2782" y="68"/>
                    </a:lnTo>
                    <a:lnTo>
                      <a:pt x="2660" y="66"/>
                    </a:lnTo>
                    <a:lnTo>
                      <a:pt x="2538" y="63"/>
                    </a:lnTo>
                    <a:lnTo>
                      <a:pt x="2418" y="61"/>
                    </a:lnTo>
                    <a:lnTo>
                      <a:pt x="2296" y="59"/>
                    </a:lnTo>
                    <a:lnTo>
                      <a:pt x="2175" y="56"/>
                    </a:lnTo>
                    <a:lnTo>
                      <a:pt x="2053" y="53"/>
                    </a:lnTo>
                    <a:lnTo>
                      <a:pt x="1931" y="50"/>
                    </a:lnTo>
                    <a:lnTo>
                      <a:pt x="1811" y="47"/>
                    </a:lnTo>
                    <a:lnTo>
                      <a:pt x="1689" y="44"/>
                    </a:lnTo>
                    <a:lnTo>
                      <a:pt x="1568" y="41"/>
                    </a:lnTo>
                    <a:lnTo>
                      <a:pt x="1447" y="38"/>
                    </a:lnTo>
                    <a:lnTo>
                      <a:pt x="1325" y="35"/>
                    </a:lnTo>
                    <a:lnTo>
                      <a:pt x="1205" y="32"/>
                    </a:lnTo>
                    <a:lnTo>
                      <a:pt x="1084" y="29"/>
                    </a:lnTo>
                    <a:lnTo>
                      <a:pt x="963" y="26"/>
                    </a:lnTo>
                    <a:lnTo>
                      <a:pt x="842" y="23"/>
                    </a:lnTo>
                    <a:lnTo>
                      <a:pt x="722" y="20"/>
                    </a:lnTo>
                    <a:lnTo>
                      <a:pt x="601" y="17"/>
                    </a:lnTo>
                    <a:lnTo>
                      <a:pt x="480" y="14"/>
                    </a:lnTo>
                    <a:lnTo>
                      <a:pt x="360" y="10"/>
                    </a:lnTo>
                    <a:lnTo>
                      <a:pt x="240" y="7"/>
                    </a:lnTo>
                    <a:lnTo>
                      <a:pt x="119" y="4"/>
                    </a:lnTo>
                    <a:lnTo>
                      <a:pt x="0" y="0"/>
                    </a:lnTo>
                    <a:lnTo>
                      <a:pt x="0" y="3"/>
                    </a:lnTo>
                    <a:close/>
                  </a:path>
                </a:pathLst>
              </a:custGeom>
              <a:solidFill>
                <a:srgbClr val="000000"/>
              </a:solidFill>
              <a:ln w="9525">
                <a:noFill/>
                <a:round/>
                <a:headEnd/>
                <a:tailEnd/>
              </a:ln>
            </p:spPr>
            <p:txBody>
              <a:bodyPr/>
              <a:lstStyle/>
              <a:p>
                <a:endParaRPr lang="ru-RU"/>
              </a:p>
            </p:txBody>
          </p:sp>
          <p:sp>
            <p:nvSpPr>
              <p:cNvPr id="14960" name="Freeform 133"/>
              <p:cNvSpPr>
                <a:spLocks/>
              </p:cNvSpPr>
              <p:nvPr/>
            </p:nvSpPr>
            <p:spPr bwMode="auto">
              <a:xfrm>
                <a:off x="4379" y="259"/>
                <a:ext cx="24" cy="31"/>
              </a:xfrm>
              <a:custGeom>
                <a:avLst/>
                <a:gdLst>
                  <a:gd name="T0" fmla="*/ 0 w 142"/>
                  <a:gd name="T1" fmla="*/ 0 h 159"/>
                  <a:gd name="T2" fmla="*/ 0 w 142"/>
                  <a:gd name="T3" fmla="*/ 0 h 159"/>
                  <a:gd name="T4" fmla="*/ 0 w 142"/>
                  <a:gd name="T5" fmla="*/ 0 h 159"/>
                  <a:gd name="T6" fmla="*/ 0 w 142"/>
                  <a:gd name="T7" fmla="*/ 0 h 159"/>
                  <a:gd name="T8" fmla="*/ 0 w 142"/>
                  <a:gd name="T9" fmla="*/ 0 h 159"/>
                  <a:gd name="T10" fmla="*/ 0 w 142"/>
                  <a:gd name="T11" fmla="*/ 0 h 159"/>
                  <a:gd name="T12" fmla="*/ 0 w 142"/>
                  <a:gd name="T13" fmla="*/ 0 h 159"/>
                  <a:gd name="T14" fmla="*/ 0 w 142"/>
                  <a:gd name="T15" fmla="*/ 0 h 159"/>
                  <a:gd name="T16" fmla="*/ 0 w 142"/>
                  <a:gd name="T17" fmla="*/ 0 h 159"/>
                  <a:gd name="T18" fmla="*/ 0 w 142"/>
                  <a:gd name="T19" fmla="*/ 0 h 159"/>
                  <a:gd name="T20" fmla="*/ 0 w 142"/>
                  <a:gd name="T21" fmla="*/ 0 h 159"/>
                  <a:gd name="T22" fmla="*/ 0 w 142"/>
                  <a:gd name="T23" fmla="*/ 0 h 159"/>
                  <a:gd name="T24" fmla="*/ 0 w 142"/>
                  <a:gd name="T25" fmla="*/ 0 h 159"/>
                  <a:gd name="T26" fmla="*/ 0 w 142"/>
                  <a:gd name="T27" fmla="*/ 0 h 159"/>
                  <a:gd name="T28" fmla="*/ 0 w 142"/>
                  <a:gd name="T29" fmla="*/ 0 h 159"/>
                  <a:gd name="T30" fmla="*/ 0 w 142"/>
                  <a:gd name="T31" fmla="*/ 0 h 159"/>
                  <a:gd name="T32" fmla="*/ 0 w 142"/>
                  <a:gd name="T33" fmla="*/ 0 h 159"/>
                  <a:gd name="T34" fmla="*/ 0 w 142"/>
                  <a:gd name="T35" fmla="*/ 0 h 159"/>
                  <a:gd name="T36" fmla="*/ 0 w 142"/>
                  <a:gd name="T37" fmla="*/ 0 h 159"/>
                  <a:gd name="T38" fmla="*/ 0 w 142"/>
                  <a:gd name="T39" fmla="*/ 0 h 159"/>
                  <a:gd name="T40" fmla="*/ 0 w 142"/>
                  <a:gd name="T41" fmla="*/ 0 h 159"/>
                  <a:gd name="T42" fmla="*/ 0 w 142"/>
                  <a:gd name="T43" fmla="*/ 0 h 159"/>
                  <a:gd name="T44" fmla="*/ 0 w 142"/>
                  <a:gd name="T45" fmla="*/ 0 h 159"/>
                  <a:gd name="T46" fmla="*/ 0 w 142"/>
                  <a:gd name="T47" fmla="*/ 0 h 159"/>
                  <a:gd name="T48" fmla="*/ 0 w 142"/>
                  <a:gd name="T49" fmla="*/ 0 h 159"/>
                  <a:gd name="T50" fmla="*/ 0 w 142"/>
                  <a:gd name="T51" fmla="*/ 0 h 159"/>
                  <a:gd name="T52" fmla="*/ 0 w 142"/>
                  <a:gd name="T53" fmla="*/ 0 h 159"/>
                  <a:gd name="T54" fmla="*/ 0 w 142"/>
                  <a:gd name="T55" fmla="*/ 0 h 159"/>
                  <a:gd name="T56" fmla="*/ 0 w 142"/>
                  <a:gd name="T57" fmla="*/ 0 h 159"/>
                  <a:gd name="T58" fmla="*/ 0 w 142"/>
                  <a:gd name="T59" fmla="*/ 0 h 159"/>
                  <a:gd name="T60" fmla="*/ 0 w 142"/>
                  <a:gd name="T61" fmla="*/ 0 h 159"/>
                  <a:gd name="T62" fmla="*/ 0 w 142"/>
                  <a:gd name="T63" fmla="*/ 0 h 159"/>
                  <a:gd name="T64" fmla="*/ 0 w 142"/>
                  <a:gd name="T65" fmla="*/ 0 h 159"/>
                  <a:gd name="T66" fmla="*/ 0 w 142"/>
                  <a:gd name="T67" fmla="*/ 0 h 159"/>
                  <a:gd name="T68" fmla="*/ 0 w 142"/>
                  <a:gd name="T69" fmla="*/ 0 h 159"/>
                  <a:gd name="T70" fmla="*/ 0 w 142"/>
                  <a:gd name="T71" fmla="*/ 0 h 159"/>
                  <a:gd name="T72" fmla="*/ 0 w 142"/>
                  <a:gd name="T73" fmla="*/ 0 h 1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2"/>
                  <a:gd name="T112" fmla="*/ 0 h 159"/>
                  <a:gd name="T113" fmla="*/ 142 w 142"/>
                  <a:gd name="T114" fmla="*/ 159 h 15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2" h="159">
                    <a:moveTo>
                      <a:pt x="71" y="0"/>
                    </a:moveTo>
                    <a:lnTo>
                      <a:pt x="71" y="0"/>
                    </a:lnTo>
                    <a:lnTo>
                      <a:pt x="50" y="17"/>
                    </a:lnTo>
                    <a:lnTo>
                      <a:pt x="32" y="32"/>
                    </a:lnTo>
                    <a:lnTo>
                      <a:pt x="19" y="46"/>
                    </a:lnTo>
                    <a:lnTo>
                      <a:pt x="8" y="61"/>
                    </a:lnTo>
                    <a:lnTo>
                      <a:pt x="2" y="75"/>
                    </a:lnTo>
                    <a:lnTo>
                      <a:pt x="0" y="88"/>
                    </a:lnTo>
                    <a:lnTo>
                      <a:pt x="0" y="99"/>
                    </a:lnTo>
                    <a:lnTo>
                      <a:pt x="5" y="112"/>
                    </a:lnTo>
                    <a:lnTo>
                      <a:pt x="12" y="122"/>
                    </a:lnTo>
                    <a:lnTo>
                      <a:pt x="21" y="130"/>
                    </a:lnTo>
                    <a:lnTo>
                      <a:pt x="34" y="138"/>
                    </a:lnTo>
                    <a:lnTo>
                      <a:pt x="51" y="145"/>
                    </a:lnTo>
                    <a:lnTo>
                      <a:pt x="71" y="150"/>
                    </a:lnTo>
                    <a:lnTo>
                      <a:pt x="92" y="154"/>
                    </a:lnTo>
                    <a:lnTo>
                      <a:pt x="116" y="158"/>
                    </a:lnTo>
                    <a:lnTo>
                      <a:pt x="142" y="159"/>
                    </a:lnTo>
                    <a:lnTo>
                      <a:pt x="142" y="156"/>
                    </a:lnTo>
                    <a:lnTo>
                      <a:pt x="116" y="155"/>
                    </a:lnTo>
                    <a:lnTo>
                      <a:pt x="92" y="152"/>
                    </a:lnTo>
                    <a:lnTo>
                      <a:pt x="71" y="148"/>
                    </a:lnTo>
                    <a:lnTo>
                      <a:pt x="53" y="143"/>
                    </a:lnTo>
                    <a:lnTo>
                      <a:pt x="37" y="136"/>
                    </a:lnTo>
                    <a:lnTo>
                      <a:pt x="24" y="128"/>
                    </a:lnTo>
                    <a:lnTo>
                      <a:pt x="14" y="120"/>
                    </a:lnTo>
                    <a:lnTo>
                      <a:pt x="7" y="110"/>
                    </a:lnTo>
                    <a:lnTo>
                      <a:pt x="2" y="99"/>
                    </a:lnTo>
                    <a:lnTo>
                      <a:pt x="2" y="88"/>
                    </a:lnTo>
                    <a:lnTo>
                      <a:pt x="5" y="75"/>
                    </a:lnTo>
                    <a:lnTo>
                      <a:pt x="11" y="63"/>
                    </a:lnTo>
                    <a:lnTo>
                      <a:pt x="21" y="48"/>
                    </a:lnTo>
                    <a:lnTo>
                      <a:pt x="34" y="34"/>
                    </a:lnTo>
                    <a:lnTo>
                      <a:pt x="52" y="19"/>
                    </a:lnTo>
                    <a:lnTo>
                      <a:pt x="73" y="2"/>
                    </a:lnTo>
                    <a:lnTo>
                      <a:pt x="71" y="0"/>
                    </a:lnTo>
                    <a:close/>
                  </a:path>
                </a:pathLst>
              </a:custGeom>
              <a:solidFill>
                <a:srgbClr val="000000"/>
              </a:solidFill>
              <a:ln w="9525">
                <a:noFill/>
                <a:round/>
                <a:headEnd/>
                <a:tailEnd/>
              </a:ln>
            </p:spPr>
            <p:txBody>
              <a:bodyPr/>
              <a:lstStyle/>
              <a:p>
                <a:endParaRPr lang="ru-RU"/>
              </a:p>
            </p:txBody>
          </p:sp>
          <p:sp>
            <p:nvSpPr>
              <p:cNvPr id="14961" name="Freeform 134"/>
              <p:cNvSpPr>
                <a:spLocks/>
              </p:cNvSpPr>
              <p:nvPr/>
            </p:nvSpPr>
            <p:spPr bwMode="auto">
              <a:xfrm>
                <a:off x="4391" y="180"/>
                <a:ext cx="114" cy="79"/>
              </a:xfrm>
              <a:custGeom>
                <a:avLst/>
                <a:gdLst>
                  <a:gd name="T0" fmla="*/ 0 w 683"/>
                  <a:gd name="T1" fmla="*/ 0 h 397"/>
                  <a:gd name="T2" fmla="*/ 0 w 683"/>
                  <a:gd name="T3" fmla="*/ 0 h 397"/>
                  <a:gd name="T4" fmla="*/ 0 w 683"/>
                  <a:gd name="T5" fmla="*/ 0 h 397"/>
                  <a:gd name="T6" fmla="*/ 0 w 683"/>
                  <a:gd name="T7" fmla="*/ 0 h 397"/>
                  <a:gd name="T8" fmla="*/ 0 w 683"/>
                  <a:gd name="T9" fmla="*/ 0 h 397"/>
                  <a:gd name="T10" fmla="*/ 0 w 683"/>
                  <a:gd name="T11" fmla="*/ 0 h 397"/>
                  <a:gd name="T12" fmla="*/ 0 w 683"/>
                  <a:gd name="T13" fmla="*/ 0 h 397"/>
                  <a:gd name="T14" fmla="*/ 0 w 683"/>
                  <a:gd name="T15" fmla="*/ 0 h 397"/>
                  <a:gd name="T16" fmla="*/ 0 w 683"/>
                  <a:gd name="T17" fmla="*/ 0 h 397"/>
                  <a:gd name="T18" fmla="*/ 0 w 683"/>
                  <a:gd name="T19" fmla="*/ 0 h 397"/>
                  <a:gd name="T20" fmla="*/ 0 w 683"/>
                  <a:gd name="T21" fmla="*/ 0 h 397"/>
                  <a:gd name="T22" fmla="*/ 0 w 683"/>
                  <a:gd name="T23" fmla="*/ 0 h 397"/>
                  <a:gd name="T24" fmla="*/ 0 w 683"/>
                  <a:gd name="T25" fmla="*/ 0 h 397"/>
                  <a:gd name="T26" fmla="*/ 0 w 683"/>
                  <a:gd name="T27" fmla="*/ 0 h 397"/>
                  <a:gd name="T28" fmla="*/ 0 w 683"/>
                  <a:gd name="T29" fmla="*/ 0 h 397"/>
                  <a:gd name="T30" fmla="*/ 0 w 683"/>
                  <a:gd name="T31" fmla="*/ 0 h 397"/>
                  <a:gd name="T32" fmla="*/ 0 w 683"/>
                  <a:gd name="T33" fmla="*/ 0 h 397"/>
                  <a:gd name="T34" fmla="*/ 0 w 683"/>
                  <a:gd name="T35" fmla="*/ 0 h 397"/>
                  <a:gd name="T36" fmla="*/ 0 w 683"/>
                  <a:gd name="T37" fmla="*/ 0 h 397"/>
                  <a:gd name="T38" fmla="*/ 0 w 683"/>
                  <a:gd name="T39" fmla="*/ 0 h 397"/>
                  <a:gd name="T40" fmla="*/ 0 w 683"/>
                  <a:gd name="T41" fmla="*/ 0 h 397"/>
                  <a:gd name="T42" fmla="*/ 0 w 683"/>
                  <a:gd name="T43" fmla="*/ 0 h 397"/>
                  <a:gd name="T44" fmla="*/ 0 w 683"/>
                  <a:gd name="T45" fmla="*/ 0 h 397"/>
                  <a:gd name="T46" fmla="*/ 0 w 683"/>
                  <a:gd name="T47" fmla="*/ 0 h 397"/>
                  <a:gd name="T48" fmla="*/ 0 w 683"/>
                  <a:gd name="T49" fmla="*/ 0 h 397"/>
                  <a:gd name="T50" fmla="*/ 0 w 683"/>
                  <a:gd name="T51" fmla="*/ 0 h 397"/>
                  <a:gd name="T52" fmla="*/ 0 w 683"/>
                  <a:gd name="T53" fmla="*/ 0 h 397"/>
                  <a:gd name="T54" fmla="*/ 0 w 683"/>
                  <a:gd name="T55" fmla="*/ 0 h 397"/>
                  <a:gd name="T56" fmla="*/ 0 w 683"/>
                  <a:gd name="T57" fmla="*/ 0 h 397"/>
                  <a:gd name="T58" fmla="*/ 0 w 683"/>
                  <a:gd name="T59" fmla="*/ 0 h 397"/>
                  <a:gd name="T60" fmla="*/ 0 w 683"/>
                  <a:gd name="T61" fmla="*/ 0 h 397"/>
                  <a:gd name="T62" fmla="*/ 0 w 683"/>
                  <a:gd name="T63" fmla="*/ 0 h 397"/>
                  <a:gd name="T64" fmla="*/ 0 w 683"/>
                  <a:gd name="T65" fmla="*/ 0 h 397"/>
                  <a:gd name="T66" fmla="*/ 0 w 683"/>
                  <a:gd name="T67" fmla="*/ 0 h 397"/>
                  <a:gd name="T68" fmla="*/ 0 w 683"/>
                  <a:gd name="T69" fmla="*/ 0 h 397"/>
                  <a:gd name="T70" fmla="*/ 0 w 683"/>
                  <a:gd name="T71" fmla="*/ 0 h 397"/>
                  <a:gd name="T72" fmla="*/ 0 w 683"/>
                  <a:gd name="T73" fmla="*/ 0 h 39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3"/>
                  <a:gd name="T112" fmla="*/ 0 h 397"/>
                  <a:gd name="T113" fmla="*/ 683 w 683"/>
                  <a:gd name="T114" fmla="*/ 397 h 39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3" h="397">
                    <a:moveTo>
                      <a:pt x="680" y="0"/>
                    </a:moveTo>
                    <a:lnTo>
                      <a:pt x="680" y="0"/>
                    </a:lnTo>
                    <a:lnTo>
                      <a:pt x="635" y="23"/>
                    </a:lnTo>
                    <a:lnTo>
                      <a:pt x="590" y="46"/>
                    </a:lnTo>
                    <a:lnTo>
                      <a:pt x="545" y="70"/>
                    </a:lnTo>
                    <a:lnTo>
                      <a:pt x="500" y="93"/>
                    </a:lnTo>
                    <a:lnTo>
                      <a:pt x="456" y="117"/>
                    </a:lnTo>
                    <a:lnTo>
                      <a:pt x="412" y="140"/>
                    </a:lnTo>
                    <a:lnTo>
                      <a:pt x="368" y="165"/>
                    </a:lnTo>
                    <a:lnTo>
                      <a:pt x="324" y="189"/>
                    </a:lnTo>
                    <a:lnTo>
                      <a:pt x="280" y="214"/>
                    </a:lnTo>
                    <a:lnTo>
                      <a:pt x="238" y="238"/>
                    </a:lnTo>
                    <a:lnTo>
                      <a:pt x="196" y="264"/>
                    </a:lnTo>
                    <a:lnTo>
                      <a:pt x="155" y="289"/>
                    </a:lnTo>
                    <a:lnTo>
                      <a:pt x="115" y="315"/>
                    </a:lnTo>
                    <a:lnTo>
                      <a:pt x="76" y="341"/>
                    </a:lnTo>
                    <a:lnTo>
                      <a:pt x="37" y="368"/>
                    </a:lnTo>
                    <a:lnTo>
                      <a:pt x="0" y="395"/>
                    </a:lnTo>
                    <a:lnTo>
                      <a:pt x="2" y="397"/>
                    </a:lnTo>
                    <a:lnTo>
                      <a:pt x="39" y="370"/>
                    </a:lnTo>
                    <a:lnTo>
                      <a:pt x="78" y="343"/>
                    </a:lnTo>
                    <a:lnTo>
                      <a:pt x="117" y="317"/>
                    </a:lnTo>
                    <a:lnTo>
                      <a:pt x="157" y="291"/>
                    </a:lnTo>
                    <a:lnTo>
                      <a:pt x="199" y="266"/>
                    </a:lnTo>
                    <a:lnTo>
                      <a:pt x="240" y="240"/>
                    </a:lnTo>
                    <a:lnTo>
                      <a:pt x="283" y="216"/>
                    </a:lnTo>
                    <a:lnTo>
                      <a:pt x="327" y="191"/>
                    </a:lnTo>
                    <a:lnTo>
                      <a:pt x="370" y="167"/>
                    </a:lnTo>
                    <a:lnTo>
                      <a:pt x="414" y="142"/>
                    </a:lnTo>
                    <a:lnTo>
                      <a:pt x="458" y="119"/>
                    </a:lnTo>
                    <a:lnTo>
                      <a:pt x="503" y="95"/>
                    </a:lnTo>
                    <a:lnTo>
                      <a:pt x="548" y="72"/>
                    </a:lnTo>
                    <a:lnTo>
                      <a:pt x="593" y="49"/>
                    </a:lnTo>
                    <a:lnTo>
                      <a:pt x="638" y="25"/>
                    </a:lnTo>
                    <a:lnTo>
                      <a:pt x="683" y="2"/>
                    </a:lnTo>
                    <a:lnTo>
                      <a:pt x="680" y="0"/>
                    </a:lnTo>
                    <a:close/>
                  </a:path>
                </a:pathLst>
              </a:custGeom>
              <a:solidFill>
                <a:srgbClr val="000000"/>
              </a:solidFill>
              <a:ln w="9525">
                <a:noFill/>
                <a:round/>
                <a:headEnd/>
                <a:tailEnd/>
              </a:ln>
            </p:spPr>
            <p:txBody>
              <a:bodyPr/>
              <a:lstStyle/>
              <a:p>
                <a:endParaRPr lang="ru-RU"/>
              </a:p>
            </p:txBody>
          </p:sp>
          <p:sp>
            <p:nvSpPr>
              <p:cNvPr id="14962" name="Freeform 135"/>
              <p:cNvSpPr>
                <a:spLocks/>
              </p:cNvSpPr>
              <p:nvPr/>
            </p:nvSpPr>
            <p:spPr bwMode="auto">
              <a:xfrm>
                <a:off x="4505" y="163"/>
                <a:ext cx="53" cy="17"/>
              </a:xfrm>
              <a:custGeom>
                <a:avLst/>
                <a:gdLst>
                  <a:gd name="T0" fmla="*/ 0 w 323"/>
                  <a:gd name="T1" fmla="*/ 0 h 84"/>
                  <a:gd name="T2" fmla="*/ 0 w 323"/>
                  <a:gd name="T3" fmla="*/ 0 h 84"/>
                  <a:gd name="T4" fmla="*/ 0 w 323"/>
                  <a:gd name="T5" fmla="*/ 0 h 84"/>
                  <a:gd name="T6" fmla="*/ 0 w 323"/>
                  <a:gd name="T7" fmla="*/ 0 h 84"/>
                  <a:gd name="T8" fmla="*/ 0 w 323"/>
                  <a:gd name="T9" fmla="*/ 0 h 84"/>
                  <a:gd name="T10" fmla="*/ 0 w 323"/>
                  <a:gd name="T11" fmla="*/ 0 h 84"/>
                  <a:gd name="T12" fmla="*/ 0 w 323"/>
                  <a:gd name="T13" fmla="*/ 0 h 84"/>
                  <a:gd name="T14" fmla="*/ 0 w 323"/>
                  <a:gd name="T15" fmla="*/ 0 h 84"/>
                  <a:gd name="T16" fmla="*/ 0 w 323"/>
                  <a:gd name="T17" fmla="*/ 0 h 84"/>
                  <a:gd name="T18" fmla="*/ 0 w 323"/>
                  <a:gd name="T19" fmla="*/ 0 h 84"/>
                  <a:gd name="T20" fmla="*/ 0 w 323"/>
                  <a:gd name="T21" fmla="*/ 0 h 84"/>
                  <a:gd name="T22" fmla="*/ 0 w 323"/>
                  <a:gd name="T23" fmla="*/ 0 h 84"/>
                  <a:gd name="T24" fmla="*/ 0 w 323"/>
                  <a:gd name="T25" fmla="*/ 0 h 84"/>
                  <a:gd name="T26" fmla="*/ 0 w 323"/>
                  <a:gd name="T27" fmla="*/ 0 h 84"/>
                  <a:gd name="T28" fmla="*/ 0 w 323"/>
                  <a:gd name="T29" fmla="*/ 0 h 84"/>
                  <a:gd name="T30" fmla="*/ 0 w 323"/>
                  <a:gd name="T31" fmla="*/ 0 h 84"/>
                  <a:gd name="T32" fmla="*/ 0 w 323"/>
                  <a:gd name="T33" fmla="*/ 0 h 84"/>
                  <a:gd name="T34" fmla="*/ 0 w 323"/>
                  <a:gd name="T35" fmla="*/ 0 h 84"/>
                  <a:gd name="T36" fmla="*/ 0 w 323"/>
                  <a:gd name="T37" fmla="*/ 0 h 84"/>
                  <a:gd name="T38" fmla="*/ 0 w 323"/>
                  <a:gd name="T39" fmla="*/ 0 h 84"/>
                  <a:gd name="T40" fmla="*/ 0 w 323"/>
                  <a:gd name="T41" fmla="*/ 0 h 84"/>
                  <a:gd name="T42" fmla="*/ 0 w 323"/>
                  <a:gd name="T43" fmla="*/ 0 h 84"/>
                  <a:gd name="T44" fmla="*/ 0 w 323"/>
                  <a:gd name="T45" fmla="*/ 0 h 84"/>
                  <a:gd name="T46" fmla="*/ 0 w 323"/>
                  <a:gd name="T47" fmla="*/ 0 h 84"/>
                  <a:gd name="T48" fmla="*/ 0 w 323"/>
                  <a:gd name="T49" fmla="*/ 0 h 84"/>
                  <a:gd name="T50" fmla="*/ 0 w 323"/>
                  <a:gd name="T51" fmla="*/ 0 h 84"/>
                  <a:gd name="T52" fmla="*/ 0 w 323"/>
                  <a:gd name="T53" fmla="*/ 0 h 84"/>
                  <a:gd name="T54" fmla="*/ 0 w 323"/>
                  <a:gd name="T55" fmla="*/ 0 h 84"/>
                  <a:gd name="T56" fmla="*/ 0 w 323"/>
                  <a:gd name="T57" fmla="*/ 0 h 84"/>
                  <a:gd name="T58" fmla="*/ 0 w 323"/>
                  <a:gd name="T59" fmla="*/ 0 h 84"/>
                  <a:gd name="T60" fmla="*/ 0 w 323"/>
                  <a:gd name="T61" fmla="*/ 0 h 84"/>
                  <a:gd name="T62" fmla="*/ 0 w 323"/>
                  <a:gd name="T63" fmla="*/ 0 h 84"/>
                  <a:gd name="T64" fmla="*/ 0 w 323"/>
                  <a:gd name="T65" fmla="*/ 0 h 84"/>
                  <a:gd name="T66" fmla="*/ 0 w 323"/>
                  <a:gd name="T67" fmla="*/ 0 h 84"/>
                  <a:gd name="T68" fmla="*/ 0 w 323"/>
                  <a:gd name="T69" fmla="*/ 0 h 84"/>
                  <a:gd name="T70" fmla="*/ 0 w 323"/>
                  <a:gd name="T71" fmla="*/ 0 h 84"/>
                  <a:gd name="T72" fmla="*/ 0 w 323"/>
                  <a:gd name="T73" fmla="*/ 0 h 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3"/>
                  <a:gd name="T112" fmla="*/ 0 h 84"/>
                  <a:gd name="T113" fmla="*/ 323 w 323"/>
                  <a:gd name="T114" fmla="*/ 84 h 8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3" h="84">
                    <a:moveTo>
                      <a:pt x="323" y="0"/>
                    </a:moveTo>
                    <a:lnTo>
                      <a:pt x="323" y="0"/>
                    </a:lnTo>
                    <a:lnTo>
                      <a:pt x="302" y="2"/>
                    </a:lnTo>
                    <a:lnTo>
                      <a:pt x="280" y="4"/>
                    </a:lnTo>
                    <a:lnTo>
                      <a:pt x="258" y="6"/>
                    </a:lnTo>
                    <a:lnTo>
                      <a:pt x="237" y="9"/>
                    </a:lnTo>
                    <a:lnTo>
                      <a:pt x="216" y="12"/>
                    </a:lnTo>
                    <a:lnTo>
                      <a:pt x="194" y="16"/>
                    </a:lnTo>
                    <a:lnTo>
                      <a:pt x="174" y="20"/>
                    </a:lnTo>
                    <a:lnTo>
                      <a:pt x="153" y="25"/>
                    </a:lnTo>
                    <a:lnTo>
                      <a:pt x="133" y="31"/>
                    </a:lnTo>
                    <a:lnTo>
                      <a:pt x="113" y="37"/>
                    </a:lnTo>
                    <a:lnTo>
                      <a:pt x="91" y="43"/>
                    </a:lnTo>
                    <a:lnTo>
                      <a:pt x="73" y="50"/>
                    </a:lnTo>
                    <a:lnTo>
                      <a:pt x="54" y="57"/>
                    </a:lnTo>
                    <a:lnTo>
                      <a:pt x="36" y="64"/>
                    </a:lnTo>
                    <a:lnTo>
                      <a:pt x="18" y="72"/>
                    </a:lnTo>
                    <a:lnTo>
                      <a:pt x="0" y="82"/>
                    </a:lnTo>
                    <a:lnTo>
                      <a:pt x="3" y="84"/>
                    </a:lnTo>
                    <a:lnTo>
                      <a:pt x="20" y="74"/>
                    </a:lnTo>
                    <a:lnTo>
                      <a:pt x="38" y="66"/>
                    </a:lnTo>
                    <a:lnTo>
                      <a:pt x="56" y="59"/>
                    </a:lnTo>
                    <a:lnTo>
                      <a:pt x="75" y="52"/>
                    </a:lnTo>
                    <a:lnTo>
                      <a:pt x="94" y="45"/>
                    </a:lnTo>
                    <a:lnTo>
                      <a:pt x="113" y="39"/>
                    </a:lnTo>
                    <a:lnTo>
                      <a:pt x="133" y="33"/>
                    </a:lnTo>
                    <a:lnTo>
                      <a:pt x="153" y="27"/>
                    </a:lnTo>
                    <a:lnTo>
                      <a:pt x="174" y="22"/>
                    </a:lnTo>
                    <a:lnTo>
                      <a:pt x="194" y="18"/>
                    </a:lnTo>
                    <a:lnTo>
                      <a:pt x="216" y="14"/>
                    </a:lnTo>
                    <a:lnTo>
                      <a:pt x="237" y="11"/>
                    </a:lnTo>
                    <a:lnTo>
                      <a:pt x="258" y="8"/>
                    </a:lnTo>
                    <a:lnTo>
                      <a:pt x="280" y="6"/>
                    </a:lnTo>
                    <a:lnTo>
                      <a:pt x="302" y="4"/>
                    </a:lnTo>
                    <a:lnTo>
                      <a:pt x="323" y="2"/>
                    </a:lnTo>
                    <a:lnTo>
                      <a:pt x="323" y="0"/>
                    </a:lnTo>
                    <a:close/>
                  </a:path>
                </a:pathLst>
              </a:custGeom>
              <a:solidFill>
                <a:srgbClr val="000000"/>
              </a:solidFill>
              <a:ln w="9525">
                <a:noFill/>
                <a:round/>
                <a:headEnd/>
                <a:tailEnd/>
              </a:ln>
            </p:spPr>
            <p:txBody>
              <a:bodyPr/>
              <a:lstStyle/>
              <a:p>
                <a:endParaRPr lang="ru-RU"/>
              </a:p>
            </p:txBody>
          </p:sp>
          <p:sp>
            <p:nvSpPr>
              <p:cNvPr id="14963" name="Freeform 136"/>
              <p:cNvSpPr>
                <a:spLocks/>
              </p:cNvSpPr>
              <p:nvPr/>
            </p:nvSpPr>
            <p:spPr bwMode="auto">
              <a:xfrm>
                <a:off x="4558" y="160"/>
                <a:ext cx="272" cy="4"/>
              </a:xfrm>
              <a:custGeom>
                <a:avLst/>
                <a:gdLst>
                  <a:gd name="T0" fmla="*/ 0 w 1631"/>
                  <a:gd name="T1" fmla="*/ 0 h 20"/>
                  <a:gd name="T2" fmla="*/ 0 w 1631"/>
                  <a:gd name="T3" fmla="*/ 0 h 20"/>
                  <a:gd name="T4" fmla="*/ 0 w 1631"/>
                  <a:gd name="T5" fmla="*/ 0 h 20"/>
                  <a:gd name="T6" fmla="*/ 0 w 1631"/>
                  <a:gd name="T7" fmla="*/ 0 h 20"/>
                  <a:gd name="T8" fmla="*/ 0 w 1631"/>
                  <a:gd name="T9" fmla="*/ 0 h 20"/>
                  <a:gd name="T10" fmla="*/ 0 w 1631"/>
                  <a:gd name="T11" fmla="*/ 0 h 20"/>
                  <a:gd name="T12" fmla="*/ 0 w 1631"/>
                  <a:gd name="T13" fmla="*/ 0 h 20"/>
                  <a:gd name="T14" fmla="*/ 0 w 1631"/>
                  <a:gd name="T15" fmla="*/ 0 h 20"/>
                  <a:gd name="T16" fmla="*/ 0 w 1631"/>
                  <a:gd name="T17" fmla="*/ 0 h 20"/>
                  <a:gd name="T18" fmla="*/ 0 w 1631"/>
                  <a:gd name="T19" fmla="*/ 0 h 20"/>
                  <a:gd name="T20" fmla="*/ 0 w 1631"/>
                  <a:gd name="T21" fmla="*/ 0 h 20"/>
                  <a:gd name="T22" fmla="*/ 0 w 1631"/>
                  <a:gd name="T23" fmla="*/ 0 h 20"/>
                  <a:gd name="T24" fmla="*/ 0 w 1631"/>
                  <a:gd name="T25" fmla="*/ 0 h 20"/>
                  <a:gd name="T26" fmla="*/ 0 w 1631"/>
                  <a:gd name="T27" fmla="*/ 0 h 20"/>
                  <a:gd name="T28" fmla="*/ 0 w 1631"/>
                  <a:gd name="T29" fmla="*/ 0 h 20"/>
                  <a:gd name="T30" fmla="*/ 0 w 1631"/>
                  <a:gd name="T31" fmla="*/ 0 h 20"/>
                  <a:gd name="T32" fmla="*/ 0 w 1631"/>
                  <a:gd name="T33" fmla="*/ 0 h 20"/>
                  <a:gd name="T34" fmla="*/ 0 w 1631"/>
                  <a:gd name="T35" fmla="*/ 0 h 20"/>
                  <a:gd name="T36" fmla="*/ 0 w 1631"/>
                  <a:gd name="T37" fmla="*/ 0 h 20"/>
                  <a:gd name="T38" fmla="*/ 0 w 1631"/>
                  <a:gd name="T39" fmla="*/ 0 h 20"/>
                  <a:gd name="T40" fmla="*/ 0 w 1631"/>
                  <a:gd name="T41" fmla="*/ 0 h 20"/>
                  <a:gd name="T42" fmla="*/ 0 w 1631"/>
                  <a:gd name="T43" fmla="*/ 0 h 20"/>
                  <a:gd name="T44" fmla="*/ 0 w 1631"/>
                  <a:gd name="T45" fmla="*/ 0 h 20"/>
                  <a:gd name="T46" fmla="*/ 0 w 1631"/>
                  <a:gd name="T47" fmla="*/ 0 h 20"/>
                  <a:gd name="T48" fmla="*/ 0 w 1631"/>
                  <a:gd name="T49" fmla="*/ 0 h 20"/>
                  <a:gd name="T50" fmla="*/ 0 w 1631"/>
                  <a:gd name="T51" fmla="*/ 0 h 20"/>
                  <a:gd name="T52" fmla="*/ 0 w 1631"/>
                  <a:gd name="T53" fmla="*/ 0 h 20"/>
                  <a:gd name="T54" fmla="*/ 0 w 1631"/>
                  <a:gd name="T55" fmla="*/ 0 h 20"/>
                  <a:gd name="T56" fmla="*/ 0 w 1631"/>
                  <a:gd name="T57" fmla="*/ 0 h 20"/>
                  <a:gd name="T58" fmla="*/ 0 w 1631"/>
                  <a:gd name="T59" fmla="*/ 0 h 20"/>
                  <a:gd name="T60" fmla="*/ 0 w 1631"/>
                  <a:gd name="T61" fmla="*/ 0 h 20"/>
                  <a:gd name="T62" fmla="*/ 0 w 1631"/>
                  <a:gd name="T63" fmla="*/ 0 h 20"/>
                  <a:gd name="T64" fmla="*/ 0 w 1631"/>
                  <a:gd name="T65" fmla="*/ 0 h 20"/>
                  <a:gd name="T66" fmla="*/ 0 w 1631"/>
                  <a:gd name="T67" fmla="*/ 0 h 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31"/>
                  <a:gd name="T103" fmla="*/ 0 h 20"/>
                  <a:gd name="T104" fmla="*/ 1631 w 1631"/>
                  <a:gd name="T105" fmla="*/ 20 h 2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31" h="20">
                    <a:moveTo>
                      <a:pt x="1631" y="13"/>
                    </a:moveTo>
                    <a:lnTo>
                      <a:pt x="1631" y="13"/>
                    </a:lnTo>
                    <a:lnTo>
                      <a:pt x="1579" y="12"/>
                    </a:lnTo>
                    <a:lnTo>
                      <a:pt x="1527" y="10"/>
                    </a:lnTo>
                    <a:lnTo>
                      <a:pt x="1474" y="9"/>
                    </a:lnTo>
                    <a:lnTo>
                      <a:pt x="1422" y="8"/>
                    </a:lnTo>
                    <a:lnTo>
                      <a:pt x="1368" y="7"/>
                    </a:lnTo>
                    <a:lnTo>
                      <a:pt x="1316" y="6"/>
                    </a:lnTo>
                    <a:lnTo>
                      <a:pt x="1263" y="5"/>
                    </a:lnTo>
                    <a:lnTo>
                      <a:pt x="1210" y="4"/>
                    </a:lnTo>
                    <a:lnTo>
                      <a:pt x="1158" y="3"/>
                    </a:lnTo>
                    <a:lnTo>
                      <a:pt x="1105" y="2"/>
                    </a:lnTo>
                    <a:lnTo>
                      <a:pt x="1051" y="2"/>
                    </a:lnTo>
                    <a:lnTo>
                      <a:pt x="999" y="1"/>
                    </a:lnTo>
                    <a:lnTo>
                      <a:pt x="946" y="1"/>
                    </a:lnTo>
                    <a:lnTo>
                      <a:pt x="894" y="0"/>
                    </a:lnTo>
                    <a:lnTo>
                      <a:pt x="842" y="0"/>
                    </a:lnTo>
                    <a:lnTo>
                      <a:pt x="790" y="0"/>
                    </a:lnTo>
                    <a:lnTo>
                      <a:pt x="738" y="0"/>
                    </a:lnTo>
                    <a:lnTo>
                      <a:pt x="686" y="0"/>
                    </a:lnTo>
                    <a:lnTo>
                      <a:pt x="634" y="1"/>
                    </a:lnTo>
                    <a:lnTo>
                      <a:pt x="583" y="1"/>
                    </a:lnTo>
                    <a:lnTo>
                      <a:pt x="532" y="2"/>
                    </a:lnTo>
                    <a:lnTo>
                      <a:pt x="481" y="2"/>
                    </a:lnTo>
                    <a:lnTo>
                      <a:pt x="431" y="3"/>
                    </a:lnTo>
                    <a:lnTo>
                      <a:pt x="381" y="4"/>
                    </a:lnTo>
                    <a:lnTo>
                      <a:pt x="332" y="5"/>
                    </a:lnTo>
                    <a:lnTo>
                      <a:pt x="283" y="7"/>
                    </a:lnTo>
                    <a:lnTo>
                      <a:pt x="235" y="8"/>
                    </a:lnTo>
                    <a:lnTo>
                      <a:pt x="186" y="10"/>
                    </a:lnTo>
                    <a:lnTo>
                      <a:pt x="139" y="12"/>
                    </a:lnTo>
                    <a:lnTo>
                      <a:pt x="93" y="13"/>
                    </a:lnTo>
                    <a:lnTo>
                      <a:pt x="47" y="16"/>
                    </a:lnTo>
                    <a:lnTo>
                      <a:pt x="0" y="18"/>
                    </a:lnTo>
                    <a:lnTo>
                      <a:pt x="0" y="20"/>
                    </a:lnTo>
                    <a:lnTo>
                      <a:pt x="47" y="18"/>
                    </a:lnTo>
                    <a:lnTo>
                      <a:pt x="93" y="15"/>
                    </a:lnTo>
                    <a:lnTo>
                      <a:pt x="139" y="14"/>
                    </a:lnTo>
                    <a:lnTo>
                      <a:pt x="186" y="12"/>
                    </a:lnTo>
                    <a:lnTo>
                      <a:pt x="235" y="10"/>
                    </a:lnTo>
                    <a:lnTo>
                      <a:pt x="283" y="9"/>
                    </a:lnTo>
                    <a:lnTo>
                      <a:pt x="332" y="7"/>
                    </a:lnTo>
                    <a:lnTo>
                      <a:pt x="381" y="6"/>
                    </a:lnTo>
                    <a:lnTo>
                      <a:pt x="431" y="5"/>
                    </a:lnTo>
                    <a:lnTo>
                      <a:pt x="481" y="4"/>
                    </a:lnTo>
                    <a:lnTo>
                      <a:pt x="532" y="4"/>
                    </a:lnTo>
                    <a:lnTo>
                      <a:pt x="583" y="3"/>
                    </a:lnTo>
                    <a:lnTo>
                      <a:pt x="634" y="3"/>
                    </a:lnTo>
                    <a:lnTo>
                      <a:pt x="686" y="2"/>
                    </a:lnTo>
                    <a:lnTo>
                      <a:pt x="738" y="2"/>
                    </a:lnTo>
                    <a:lnTo>
                      <a:pt x="790" y="2"/>
                    </a:lnTo>
                    <a:lnTo>
                      <a:pt x="842" y="2"/>
                    </a:lnTo>
                    <a:lnTo>
                      <a:pt x="894" y="2"/>
                    </a:lnTo>
                    <a:lnTo>
                      <a:pt x="946" y="3"/>
                    </a:lnTo>
                    <a:lnTo>
                      <a:pt x="999" y="3"/>
                    </a:lnTo>
                    <a:lnTo>
                      <a:pt x="1051" y="4"/>
                    </a:lnTo>
                    <a:lnTo>
                      <a:pt x="1105" y="4"/>
                    </a:lnTo>
                    <a:lnTo>
                      <a:pt x="1158" y="5"/>
                    </a:lnTo>
                    <a:lnTo>
                      <a:pt x="1210" y="6"/>
                    </a:lnTo>
                    <a:lnTo>
                      <a:pt x="1263" y="7"/>
                    </a:lnTo>
                    <a:lnTo>
                      <a:pt x="1316" y="8"/>
                    </a:lnTo>
                    <a:lnTo>
                      <a:pt x="1368" y="9"/>
                    </a:lnTo>
                    <a:lnTo>
                      <a:pt x="1422" y="10"/>
                    </a:lnTo>
                    <a:lnTo>
                      <a:pt x="1474" y="11"/>
                    </a:lnTo>
                    <a:lnTo>
                      <a:pt x="1527" y="12"/>
                    </a:lnTo>
                    <a:lnTo>
                      <a:pt x="1579" y="14"/>
                    </a:lnTo>
                    <a:lnTo>
                      <a:pt x="1631" y="15"/>
                    </a:lnTo>
                    <a:lnTo>
                      <a:pt x="1631" y="13"/>
                    </a:lnTo>
                    <a:close/>
                  </a:path>
                </a:pathLst>
              </a:custGeom>
              <a:solidFill>
                <a:srgbClr val="000000"/>
              </a:solidFill>
              <a:ln w="9525">
                <a:noFill/>
                <a:round/>
                <a:headEnd/>
                <a:tailEnd/>
              </a:ln>
            </p:spPr>
            <p:txBody>
              <a:bodyPr/>
              <a:lstStyle/>
              <a:p>
                <a:endParaRPr lang="ru-RU"/>
              </a:p>
            </p:txBody>
          </p:sp>
          <p:sp>
            <p:nvSpPr>
              <p:cNvPr id="14964" name="Freeform 137"/>
              <p:cNvSpPr>
                <a:spLocks/>
              </p:cNvSpPr>
              <p:nvPr/>
            </p:nvSpPr>
            <p:spPr bwMode="auto">
              <a:xfrm>
                <a:off x="4830" y="162"/>
                <a:ext cx="50" cy="19"/>
              </a:xfrm>
              <a:custGeom>
                <a:avLst/>
                <a:gdLst>
                  <a:gd name="T0" fmla="*/ 0 w 297"/>
                  <a:gd name="T1" fmla="*/ 0 h 95"/>
                  <a:gd name="T2" fmla="*/ 0 w 297"/>
                  <a:gd name="T3" fmla="*/ 0 h 95"/>
                  <a:gd name="T4" fmla="*/ 0 w 297"/>
                  <a:gd name="T5" fmla="*/ 0 h 95"/>
                  <a:gd name="T6" fmla="*/ 0 w 297"/>
                  <a:gd name="T7" fmla="*/ 0 h 95"/>
                  <a:gd name="T8" fmla="*/ 0 w 297"/>
                  <a:gd name="T9" fmla="*/ 0 h 95"/>
                  <a:gd name="T10" fmla="*/ 0 w 297"/>
                  <a:gd name="T11" fmla="*/ 0 h 95"/>
                  <a:gd name="T12" fmla="*/ 0 w 297"/>
                  <a:gd name="T13" fmla="*/ 0 h 95"/>
                  <a:gd name="T14" fmla="*/ 0 w 297"/>
                  <a:gd name="T15" fmla="*/ 0 h 95"/>
                  <a:gd name="T16" fmla="*/ 0 w 297"/>
                  <a:gd name="T17" fmla="*/ 0 h 95"/>
                  <a:gd name="T18" fmla="*/ 0 w 297"/>
                  <a:gd name="T19" fmla="*/ 0 h 95"/>
                  <a:gd name="T20" fmla="*/ 0 w 297"/>
                  <a:gd name="T21" fmla="*/ 0 h 95"/>
                  <a:gd name="T22" fmla="*/ 0 w 297"/>
                  <a:gd name="T23" fmla="*/ 0 h 95"/>
                  <a:gd name="T24" fmla="*/ 0 w 297"/>
                  <a:gd name="T25" fmla="*/ 0 h 95"/>
                  <a:gd name="T26" fmla="*/ 0 w 297"/>
                  <a:gd name="T27" fmla="*/ 0 h 95"/>
                  <a:gd name="T28" fmla="*/ 0 w 297"/>
                  <a:gd name="T29" fmla="*/ 0 h 95"/>
                  <a:gd name="T30" fmla="*/ 0 w 297"/>
                  <a:gd name="T31" fmla="*/ 0 h 95"/>
                  <a:gd name="T32" fmla="*/ 0 w 297"/>
                  <a:gd name="T33" fmla="*/ 0 h 95"/>
                  <a:gd name="T34" fmla="*/ 0 w 297"/>
                  <a:gd name="T35" fmla="*/ 0 h 95"/>
                  <a:gd name="T36" fmla="*/ 0 w 297"/>
                  <a:gd name="T37" fmla="*/ 0 h 95"/>
                  <a:gd name="T38" fmla="*/ 0 w 297"/>
                  <a:gd name="T39" fmla="*/ 0 h 95"/>
                  <a:gd name="T40" fmla="*/ 0 w 297"/>
                  <a:gd name="T41" fmla="*/ 0 h 95"/>
                  <a:gd name="T42" fmla="*/ 0 w 297"/>
                  <a:gd name="T43" fmla="*/ 0 h 95"/>
                  <a:gd name="T44" fmla="*/ 0 w 297"/>
                  <a:gd name="T45" fmla="*/ 0 h 95"/>
                  <a:gd name="T46" fmla="*/ 0 w 297"/>
                  <a:gd name="T47" fmla="*/ 0 h 95"/>
                  <a:gd name="T48" fmla="*/ 0 w 297"/>
                  <a:gd name="T49" fmla="*/ 0 h 95"/>
                  <a:gd name="T50" fmla="*/ 0 w 297"/>
                  <a:gd name="T51" fmla="*/ 0 h 95"/>
                  <a:gd name="T52" fmla="*/ 0 w 297"/>
                  <a:gd name="T53" fmla="*/ 0 h 95"/>
                  <a:gd name="T54" fmla="*/ 0 w 297"/>
                  <a:gd name="T55" fmla="*/ 0 h 95"/>
                  <a:gd name="T56" fmla="*/ 0 w 297"/>
                  <a:gd name="T57" fmla="*/ 0 h 95"/>
                  <a:gd name="T58" fmla="*/ 0 w 297"/>
                  <a:gd name="T59" fmla="*/ 0 h 95"/>
                  <a:gd name="T60" fmla="*/ 0 w 297"/>
                  <a:gd name="T61" fmla="*/ 0 h 95"/>
                  <a:gd name="T62" fmla="*/ 0 w 297"/>
                  <a:gd name="T63" fmla="*/ 0 h 95"/>
                  <a:gd name="T64" fmla="*/ 0 w 297"/>
                  <a:gd name="T65" fmla="*/ 0 h 95"/>
                  <a:gd name="T66" fmla="*/ 0 w 297"/>
                  <a:gd name="T67" fmla="*/ 0 h 95"/>
                  <a:gd name="T68" fmla="*/ 0 w 297"/>
                  <a:gd name="T69" fmla="*/ 0 h 95"/>
                  <a:gd name="T70" fmla="*/ 0 w 297"/>
                  <a:gd name="T71" fmla="*/ 0 h 95"/>
                  <a:gd name="T72" fmla="*/ 0 w 297"/>
                  <a:gd name="T73" fmla="*/ 0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7"/>
                  <a:gd name="T112" fmla="*/ 0 h 95"/>
                  <a:gd name="T113" fmla="*/ 297 w 297"/>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7" h="95">
                    <a:moveTo>
                      <a:pt x="297" y="93"/>
                    </a:moveTo>
                    <a:lnTo>
                      <a:pt x="297" y="93"/>
                    </a:lnTo>
                    <a:lnTo>
                      <a:pt x="279" y="83"/>
                    </a:lnTo>
                    <a:lnTo>
                      <a:pt x="262" y="75"/>
                    </a:lnTo>
                    <a:lnTo>
                      <a:pt x="245" y="67"/>
                    </a:lnTo>
                    <a:lnTo>
                      <a:pt x="227" y="59"/>
                    </a:lnTo>
                    <a:lnTo>
                      <a:pt x="211" y="51"/>
                    </a:lnTo>
                    <a:lnTo>
                      <a:pt x="193" y="44"/>
                    </a:lnTo>
                    <a:lnTo>
                      <a:pt x="175" y="38"/>
                    </a:lnTo>
                    <a:lnTo>
                      <a:pt x="159" y="31"/>
                    </a:lnTo>
                    <a:lnTo>
                      <a:pt x="139" y="25"/>
                    </a:lnTo>
                    <a:lnTo>
                      <a:pt x="121" y="20"/>
                    </a:lnTo>
                    <a:lnTo>
                      <a:pt x="102" y="15"/>
                    </a:lnTo>
                    <a:lnTo>
                      <a:pt x="83" y="11"/>
                    </a:lnTo>
                    <a:lnTo>
                      <a:pt x="63" y="8"/>
                    </a:lnTo>
                    <a:lnTo>
                      <a:pt x="43" y="5"/>
                    </a:lnTo>
                    <a:lnTo>
                      <a:pt x="21" y="2"/>
                    </a:lnTo>
                    <a:lnTo>
                      <a:pt x="0" y="0"/>
                    </a:lnTo>
                    <a:lnTo>
                      <a:pt x="0" y="2"/>
                    </a:lnTo>
                    <a:lnTo>
                      <a:pt x="21" y="4"/>
                    </a:lnTo>
                    <a:lnTo>
                      <a:pt x="43" y="7"/>
                    </a:lnTo>
                    <a:lnTo>
                      <a:pt x="63" y="10"/>
                    </a:lnTo>
                    <a:lnTo>
                      <a:pt x="83" y="13"/>
                    </a:lnTo>
                    <a:lnTo>
                      <a:pt x="102" y="17"/>
                    </a:lnTo>
                    <a:lnTo>
                      <a:pt x="121" y="22"/>
                    </a:lnTo>
                    <a:lnTo>
                      <a:pt x="139" y="27"/>
                    </a:lnTo>
                    <a:lnTo>
                      <a:pt x="156" y="33"/>
                    </a:lnTo>
                    <a:lnTo>
                      <a:pt x="173" y="40"/>
                    </a:lnTo>
                    <a:lnTo>
                      <a:pt x="191" y="46"/>
                    </a:lnTo>
                    <a:lnTo>
                      <a:pt x="208" y="53"/>
                    </a:lnTo>
                    <a:lnTo>
                      <a:pt x="225" y="61"/>
                    </a:lnTo>
                    <a:lnTo>
                      <a:pt x="243" y="69"/>
                    </a:lnTo>
                    <a:lnTo>
                      <a:pt x="259" y="77"/>
                    </a:lnTo>
                    <a:lnTo>
                      <a:pt x="277" y="86"/>
                    </a:lnTo>
                    <a:lnTo>
                      <a:pt x="295" y="95"/>
                    </a:lnTo>
                    <a:lnTo>
                      <a:pt x="297" y="93"/>
                    </a:lnTo>
                    <a:close/>
                  </a:path>
                </a:pathLst>
              </a:custGeom>
              <a:solidFill>
                <a:srgbClr val="000000"/>
              </a:solidFill>
              <a:ln w="9525">
                <a:noFill/>
                <a:round/>
                <a:headEnd/>
                <a:tailEnd/>
              </a:ln>
            </p:spPr>
            <p:txBody>
              <a:bodyPr/>
              <a:lstStyle/>
              <a:p>
                <a:endParaRPr lang="ru-RU"/>
              </a:p>
            </p:txBody>
          </p:sp>
          <p:sp>
            <p:nvSpPr>
              <p:cNvPr id="14965" name="Freeform 138"/>
              <p:cNvSpPr>
                <a:spLocks/>
              </p:cNvSpPr>
              <p:nvPr/>
            </p:nvSpPr>
            <p:spPr bwMode="auto">
              <a:xfrm>
                <a:off x="4879" y="181"/>
                <a:ext cx="170" cy="126"/>
              </a:xfrm>
              <a:custGeom>
                <a:avLst/>
                <a:gdLst>
                  <a:gd name="T0" fmla="*/ 0 w 1016"/>
                  <a:gd name="T1" fmla="*/ 0 h 630"/>
                  <a:gd name="T2" fmla="*/ 0 w 1016"/>
                  <a:gd name="T3" fmla="*/ 0 h 630"/>
                  <a:gd name="T4" fmla="*/ 0 w 1016"/>
                  <a:gd name="T5" fmla="*/ 0 h 630"/>
                  <a:gd name="T6" fmla="*/ 0 w 1016"/>
                  <a:gd name="T7" fmla="*/ 0 h 630"/>
                  <a:gd name="T8" fmla="*/ 0 w 1016"/>
                  <a:gd name="T9" fmla="*/ 0 h 630"/>
                  <a:gd name="T10" fmla="*/ 0 w 1016"/>
                  <a:gd name="T11" fmla="*/ 0 h 630"/>
                  <a:gd name="T12" fmla="*/ 0 w 1016"/>
                  <a:gd name="T13" fmla="*/ 0 h 630"/>
                  <a:gd name="T14" fmla="*/ 0 w 1016"/>
                  <a:gd name="T15" fmla="*/ 0 h 630"/>
                  <a:gd name="T16" fmla="*/ 0 w 1016"/>
                  <a:gd name="T17" fmla="*/ 0 h 630"/>
                  <a:gd name="T18" fmla="*/ 0 w 1016"/>
                  <a:gd name="T19" fmla="*/ 0 h 630"/>
                  <a:gd name="T20" fmla="*/ 0 w 1016"/>
                  <a:gd name="T21" fmla="*/ 0 h 630"/>
                  <a:gd name="T22" fmla="*/ 0 w 1016"/>
                  <a:gd name="T23" fmla="*/ 0 h 630"/>
                  <a:gd name="T24" fmla="*/ 0 w 1016"/>
                  <a:gd name="T25" fmla="*/ 0 h 630"/>
                  <a:gd name="T26" fmla="*/ 0 w 1016"/>
                  <a:gd name="T27" fmla="*/ 0 h 630"/>
                  <a:gd name="T28" fmla="*/ 0 w 1016"/>
                  <a:gd name="T29" fmla="*/ 0 h 630"/>
                  <a:gd name="T30" fmla="*/ 0 w 1016"/>
                  <a:gd name="T31" fmla="*/ 0 h 630"/>
                  <a:gd name="T32" fmla="*/ 0 w 1016"/>
                  <a:gd name="T33" fmla="*/ 0 h 630"/>
                  <a:gd name="T34" fmla="*/ 0 w 1016"/>
                  <a:gd name="T35" fmla="*/ 0 h 630"/>
                  <a:gd name="T36" fmla="*/ 0 w 1016"/>
                  <a:gd name="T37" fmla="*/ 0 h 630"/>
                  <a:gd name="T38" fmla="*/ 0 w 1016"/>
                  <a:gd name="T39" fmla="*/ 0 h 630"/>
                  <a:gd name="T40" fmla="*/ 0 w 1016"/>
                  <a:gd name="T41" fmla="*/ 0 h 630"/>
                  <a:gd name="T42" fmla="*/ 0 w 1016"/>
                  <a:gd name="T43" fmla="*/ 0 h 630"/>
                  <a:gd name="T44" fmla="*/ 0 w 1016"/>
                  <a:gd name="T45" fmla="*/ 0 h 630"/>
                  <a:gd name="T46" fmla="*/ 0 w 1016"/>
                  <a:gd name="T47" fmla="*/ 0 h 630"/>
                  <a:gd name="T48" fmla="*/ 0 w 1016"/>
                  <a:gd name="T49" fmla="*/ 0 h 630"/>
                  <a:gd name="T50" fmla="*/ 0 w 1016"/>
                  <a:gd name="T51" fmla="*/ 0 h 630"/>
                  <a:gd name="T52" fmla="*/ 0 w 1016"/>
                  <a:gd name="T53" fmla="*/ 0 h 630"/>
                  <a:gd name="T54" fmla="*/ 0 w 1016"/>
                  <a:gd name="T55" fmla="*/ 0 h 630"/>
                  <a:gd name="T56" fmla="*/ 0 w 1016"/>
                  <a:gd name="T57" fmla="*/ 0 h 630"/>
                  <a:gd name="T58" fmla="*/ 0 w 1016"/>
                  <a:gd name="T59" fmla="*/ 0 h 630"/>
                  <a:gd name="T60" fmla="*/ 0 w 1016"/>
                  <a:gd name="T61" fmla="*/ 0 h 630"/>
                  <a:gd name="T62" fmla="*/ 0 w 1016"/>
                  <a:gd name="T63" fmla="*/ 0 h 630"/>
                  <a:gd name="T64" fmla="*/ 0 w 1016"/>
                  <a:gd name="T65" fmla="*/ 0 h 630"/>
                  <a:gd name="T66" fmla="*/ 0 w 1016"/>
                  <a:gd name="T67" fmla="*/ 0 h 63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16"/>
                  <a:gd name="T103" fmla="*/ 0 h 630"/>
                  <a:gd name="T104" fmla="*/ 1016 w 1016"/>
                  <a:gd name="T105" fmla="*/ 630 h 63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16" h="630">
                    <a:moveTo>
                      <a:pt x="1015" y="630"/>
                    </a:moveTo>
                    <a:lnTo>
                      <a:pt x="1016" y="627"/>
                    </a:lnTo>
                    <a:lnTo>
                      <a:pt x="986" y="606"/>
                    </a:lnTo>
                    <a:lnTo>
                      <a:pt x="956" y="584"/>
                    </a:lnTo>
                    <a:lnTo>
                      <a:pt x="925" y="563"/>
                    </a:lnTo>
                    <a:lnTo>
                      <a:pt x="895" y="541"/>
                    </a:lnTo>
                    <a:lnTo>
                      <a:pt x="864" y="520"/>
                    </a:lnTo>
                    <a:lnTo>
                      <a:pt x="833" y="499"/>
                    </a:lnTo>
                    <a:lnTo>
                      <a:pt x="802" y="478"/>
                    </a:lnTo>
                    <a:lnTo>
                      <a:pt x="771" y="458"/>
                    </a:lnTo>
                    <a:lnTo>
                      <a:pt x="739" y="437"/>
                    </a:lnTo>
                    <a:lnTo>
                      <a:pt x="709" y="417"/>
                    </a:lnTo>
                    <a:lnTo>
                      <a:pt x="677" y="397"/>
                    </a:lnTo>
                    <a:lnTo>
                      <a:pt x="646" y="376"/>
                    </a:lnTo>
                    <a:lnTo>
                      <a:pt x="614" y="356"/>
                    </a:lnTo>
                    <a:lnTo>
                      <a:pt x="582" y="336"/>
                    </a:lnTo>
                    <a:lnTo>
                      <a:pt x="550" y="317"/>
                    </a:lnTo>
                    <a:lnTo>
                      <a:pt x="518" y="297"/>
                    </a:lnTo>
                    <a:lnTo>
                      <a:pt x="486" y="277"/>
                    </a:lnTo>
                    <a:lnTo>
                      <a:pt x="454" y="258"/>
                    </a:lnTo>
                    <a:lnTo>
                      <a:pt x="422" y="238"/>
                    </a:lnTo>
                    <a:lnTo>
                      <a:pt x="390" y="220"/>
                    </a:lnTo>
                    <a:lnTo>
                      <a:pt x="358" y="201"/>
                    </a:lnTo>
                    <a:lnTo>
                      <a:pt x="326" y="182"/>
                    </a:lnTo>
                    <a:lnTo>
                      <a:pt x="295" y="163"/>
                    </a:lnTo>
                    <a:lnTo>
                      <a:pt x="261" y="145"/>
                    </a:lnTo>
                    <a:lnTo>
                      <a:pt x="229" y="126"/>
                    </a:lnTo>
                    <a:lnTo>
                      <a:pt x="197" y="108"/>
                    </a:lnTo>
                    <a:lnTo>
                      <a:pt x="164" y="89"/>
                    </a:lnTo>
                    <a:lnTo>
                      <a:pt x="132" y="71"/>
                    </a:lnTo>
                    <a:lnTo>
                      <a:pt x="99" y="53"/>
                    </a:lnTo>
                    <a:lnTo>
                      <a:pt x="67" y="35"/>
                    </a:lnTo>
                    <a:lnTo>
                      <a:pt x="34" y="17"/>
                    </a:lnTo>
                    <a:lnTo>
                      <a:pt x="2" y="0"/>
                    </a:lnTo>
                    <a:lnTo>
                      <a:pt x="0" y="2"/>
                    </a:lnTo>
                    <a:lnTo>
                      <a:pt x="32" y="19"/>
                    </a:lnTo>
                    <a:lnTo>
                      <a:pt x="65" y="37"/>
                    </a:lnTo>
                    <a:lnTo>
                      <a:pt x="97" y="55"/>
                    </a:lnTo>
                    <a:lnTo>
                      <a:pt x="130" y="73"/>
                    </a:lnTo>
                    <a:lnTo>
                      <a:pt x="162" y="91"/>
                    </a:lnTo>
                    <a:lnTo>
                      <a:pt x="195" y="110"/>
                    </a:lnTo>
                    <a:lnTo>
                      <a:pt x="227" y="128"/>
                    </a:lnTo>
                    <a:lnTo>
                      <a:pt x="259" y="147"/>
                    </a:lnTo>
                    <a:lnTo>
                      <a:pt x="292" y="165"/>
                    </a:lnTo>
                    <a:lnTo>
                      <a:pt x="324" y="184"/>
                    </a:lnTo>
                    <a:lnTo>
                      <a:pt x="356" y="203"/>
                    </a:lnTo>
                    <a:lnTo>
                      <a:pt x="388" y="222"/>
                    </a:lnTo>
                    <a:lnTo>
                      <a:pt x="420" y="240"/>
                    </a:lnTo>
                    <a:lnTo>
                      <a:pt x="452" y="260"/>
                    </a:lnTo>
                    <a:lnTo>
                      <a:pt x="484" y="279"/>
                    </a:lnTo>
                    <a:lnTo>
                      <a:pt x="516" y="299"/>
                    </a:lnTo>
                    <a:lnTo>
                      <a:pt x="548" y="319"/>
                    </a:lnTo>
                    <a:lnTo>
                      <a:pt x="580" y="338"/>
                    </a:lnTo>
                    <a:lnTo>
                      <a:pt x="612" y="358"/>
                    </a:lnTo>
                    <a:lnTo>
                      <a:pt x="644" y="378"/>
                    </a:lnTo>
                    <a:lnTo>
                      <a:pt x="674" y="399"/>
                    </a:lnTo>
                    <a:lnTo>
                      <a:pt x="706" y="419"/>
                    </a:lnTo>
                    <a:lnTo>
                      <a:pt x="737" y="439"/>
                    </a:lnTo>
                    <a:lnTo>
                      <a:pt x="769" y="460"/>
                    </a:lnTo>
                    <a:lnTo>
                      <a:pt x="800" y="480"/>
                    </a:lnTo>
                    <a:lnTo>
                      <a:pt x="831" y="501"/>
                    </a:lnTo>
                    <a:lnTo>
                      <a:pt x="861" y="522"/>
                    </a:lnTo>
                    <a:lnTo>
                      <a:pt x="892" y="543"/>
                    </a:lnTo>
                    <a:lnTo>
                      <a:pt x="923" y="565"/>
                    </a:lnTo>
                    <a:lnTo>
                      <a:pt x="954" y="586"/>
                    </a:lnTo>
                    <a:lnTo>
                      <a:pt x="983" y="608"/>
                    </a:lnTo>
                    <a:lnTo>
                      <a:pt x="1014" y="629"/>
                    </a:lnTo>
                    <a:lnTo>
                      <a:pt x="1015" y="626"/>
                    </a:lnTo>
                    <a:lnTo>
                      <a:pt x="1015" y="630"/>
                    </a:lnTo>
                    <a:close/>
                  </a:path>
                </a:pathLst>
              </a:custGeom>
              <a:solidFill>
                <a:srgbClr val="000000"/>
              </a:solidFill>
              <a:ln w="9525">
                <a:noFill/>
                <a:round/>
                <a:headEnd/>
                <a:tailEnd/>
              </a:ln>
            </p:spPr>
            <p:txBody>
              <a:bodyPr/>
              <a:lstStyle/>
              <a:p>
                <a:endParaRPr lang="ru-RU"/>
              </a:p>
            </p:txBody>
          </p:sp>
          <p:sp>
            <p:nvSpPr>
              <p:cNvPr id="14966" name="Freeform 139"/>
              <p:cNvSpPr>
                <a:spLocks/>
              </p:cNvSpPr>
              <p:nvPr/>
            </p:nvSpPr>
            <p:spPr bwMode="auto">
              <a:xfrm>
                <a:off x="4409" y="165"/>
                <a:ext cx="629" cy="138"/>
              </a:xfrm>
              <a:custGeom>
                <a:avLst/>
                <a:gdLst>
                  <a:gd name="T0" fmla="*/ 0 w 3772"/>
                  <a:gd name="T1" fmla="*/ 0 h 690"/>
                  <a:gd name="T2" fmla="*/ 0 w 3772"/>
                  <a:gd name="T3" fmla="*/ 0 h 690"/>
                  <a:gd name="T4" fmla="*/ 0 w 3772"/>
                  <a:gd name="T5" fmla="*/ 0 h 690"/>
                  <a:gd name="T6" fmla="*/ 0 w 3772"/>
                  <a:gd name="T7" fmla="*/ 0 h 690"/>
                  <a:gd name="T8" fmla="*/ 0 w 3772"/>
                  <a:gd name="T9" fmla="*/ 0 h 690"/>
                  <a:gd name="T10" fmla="*/ 0 w 3772"/>
                  <a:gd name="T11" fmla="*/ 0 h 690"/>
                  <a:gd name="T12" fmla="*/ 0 w 3772"/>
                  <a:gd name="T13" fmla="*/ 0 h 690"/>
                  <a:gd name="T14" fmla="*/ 0 w 3772"/>
                  <a:gd name="T15" fmla="*/ 0 h 690"/>
                  <a:gd name="T16" fmla="*/ 0 w 3772"/>
                  <a:gd name="T17" fmla="*/ 0 h 690"/>
                  <a:gd name="T18" fmla="*/ 0 w 3772"/>
                  <a:gd name="T19" fmla="*/ 0 h 690"/>
                  <a:gd name="T20" fmla="*/ 0 w 3772"/>
                  <a:gd name="T21" fmla="*/ 0 h 690"/>
                  <a:gd name="T22" fmla="*/ 0 w 3772"/>
                  <a:gd name="T23" fmla="*/ 0 h 690"/>
                  <a:gd name="T24" fmla="*/ 0 w 3772"/>
                  <a:gd name="T25" fmla="*/ 0 h 690"/>
                  <a:gd name="T26" fmla="*/ 0 w 3772"/>
                  <a:gd name="T27" fmla="*/ 0 h 690"/>
                  <a:gd name="T28" fmla="*/ 0 w 3772"/>
                  <a:gd name="T29" fmla="*/ 0 h 690"/>
                  <a:gd name="T30" fmla="*/ 0 w 3772"/>
                  <a:gd name="T31" fmla="*/ 0 h 690"/>
                  <a:gd name="T32" fmla="*/ 0 w 3772"/>
                  <a:gd name="T33" fmla="*/ 0 h 690"/>
                  <a:gd name="T34" fmla="*/ 0 w 3772"/>
                  <a:gd name="T35" fmla="*/ 0 h 690"/>
                  <a:gd name="T36" fmla="*/ 0 w 3772"/>
                  <a:gd name="T37" fmla="*/ 0 h 690"/>
                  <a:gd name="T38" fmla="*/ 0 w 3772"/>
                  <a:gd name="T39" fmla="*/ 0 h 690"/>
                  <a:gd name="T40" fmla="*/ 0 w 3772"/>
                  <a:gd name="T41" fmla="*/ 0 h 690"/>
                  <a:gd name="T42" fmla="*/ 0 w 3772"/>
                  <a:gd name="T43" fmla="*/ 0 h 690"/>
                  <a:gd name="T44" fmla="*/ 0 w 3772"/>
                  <a:gd name="T45" fmla="*/ 0 h 690"/>
                  <a:gd name="T46" fmla="*/ 0 w 3772"/>
                  <a:gd name="T47" fmla="*/ 0 h 690"/>
                  <a:gd name="T48" fmla="*/ 0 w 3772"/>
                  <a:gd name="T49" fmla="*/ 0 h 690"/>
                  <a:gd name="T50" fmla="*/ 0 w 3772"/>
                  <a:gd name="T51" fmla="*/ 0 h 690"/>
                  <a:gd name="T52" fmla="*/ 0 w 3772"/>
                  <a:gd name="T53" fmla="*/ 0 h 690"/>
                  <a:gd name="T54" fmla="*/ 0 w 3772"/>
                  <a:gd name="T55" fmla="*/ 0 h 690"/>
                  <a:gd name="T56" fmla="*/ 0 w 3772"/>
                  <a:gd name="T57" fmla="*/ 0 h 690"/>
                  <a:gd name="T58" fmla="*/ 0 w 3772"/>
                  <a:gd name="T59" fmla="*/ 0 h 690"/>
                  <a:gd name="T60" fmla="*/ 0 w 3772"/>
                  <a:gd name="T61" fmla="*/ 0 h 690"/>
                  <a:gd name="T62" fmla="*/ 0 w 3772"/>
                  <a:gd name="T63" fmla="*/ 0 h 690"/>
                  <a:gd name="T64" fmla="*/ 0 w 3772"/>
                  <a:gd name="T65" fmla="*/ 0 h 690"/>
                  <a:gd name="T66" fmla="*/ 0 w 3772"/>
                  <a:gd name="T67" fmla="*/ 0 h 690"/>
                  <a:gd name="T68" fmla="*/ 0 w 3772"/>
                  <a:gd name="T69" fmla="*/ 0 h 690"/>
                  <a:gd name="T70" fmla="*/ 0 w 3772"/>
                  <a:gd name="T71" fmla="*/ 0 h 690"/>
                  <a:gd name="T72" fmla="*/ 0 w 3772"/>
                  <a:gd name="T73" fmla="*/ 0 h 690"/>
                  <a:gd name="T74" fmla="*/ 0 w 3772"/>
                  <a:gd name="T75" fmla="*/ 0 h 690"/>
                  <a:gd name="T76" fmla="*/ 0 w 3772"/>
                  <a:gd name="T77" fmla="*/ 0 h 690"/>
                  <a:gd name="T78" fmla="*/ 0 w 3772"/>
                  <a:gd name="T79" fmla="*/ 0 h 690"/>
                  <a:gd name="T80" fmla="*/ 0 w 3772"/>
                  <a:gd name="T81" fmla="*/ 0 h 690"/>
                  <a:gd name="T82" fmla="*/ 0 w 3772"/>
                  <a:gd name="T83" fmla="*/ 0 h 690"/>
                  <a:gd name="T84" fmla="*/ 0 w 3772"/>
                  <a:gd name="T85" fmla="*/ 0 h 690"/>
                  <a:gd name="T86" fmla="*/ 0 w 3772"/>
                  <a:gd name="T87" fmla="*/ 0 h 690"/>
                  <a:gd name="T88" fmla="*/ 0 w 3772"/>
                  <a:gd name="T89" fmla="*/ 0 h 690"/>
                  <a:gd name="T90" fmla="*/ 0 w 3772"/>
                  <a:gd name="T91" fmla="*/ 0 h 690"/>
                  <a:gd name="T92" fmla="*/ 0 w 3772"/>
                  <a:gd name="T93" fmla="*/ 0 h 690"/>
                  <a:gd name="T94" fmla="*/ 0 w 3772"/>
                  <a:gd name="T95" fmla="*/ 0 h 690"/>
                  <a:gd name="T96" fmla="*/ 0 w 3772"/>
                  <a:gd name="T97" fmla="*/ 0 h 690"/>
                  <a:gd name="T98" fmla="*/ 0 w 3772"/>
                  <a:gd name="T99" fmla="*/ 0 h 690"/>
                  <a:gd name="T100" fmla="*/ 0 w 3772"/>
                  <a:gd name="T101" fmla="*/ 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72"/>
                  <a:gd name="T154" fmla="*/ 0 h 690"/>
                  <a:gd name="T155" fmla="*/ 3772 w 3772"/>
                  <a:gd name="T156" fmla="*/ 690 h 6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72" h="690">
                    <a:moveTo>
                      <a:pt x="3772" y="690"/>
                    </a:moveTo>
                    <a:lnTo>
                      <a:pt x="3659" y="689"/>
                    </a:lnTo>
                    <a:lnTo>
                      <a:pt x="3545" y="688"/>
                    </a:lnTo>
                    <a:lnTo>
                      <a:pt x="3430" y="687"/>
                    </a:lnTo>
                    <a:lnTo>
                      <a:pt x="3317" y="685"/>
                    </a:lnTo>
                    <a:lnTo>
                      <a:pt x="3203" y="684"/>
                    </a:lnTo>
                    <a:lnTo>
                      <a:pt x="3089" y="682"/>
                    </a:lnTo>
                    <a:lnTo>
                      <a:pt x="2975" y="680"/>
                    </a:lnTo>
                    <a:lnTo>
                      <a:pt x="2861" y="678"/>
                    </a:lnTo>
                    <a:lnTo>
                      <a:pt x="2746" y="675"/>
                    </a:lnTo>
                    <a:lnTo>
                      <a:pt x="2633" y="673"/>
                    </a:lnTo>
                    <a:lnTo>
                      <a:pt x="2519" y="671"/>
                    </a:lnTo>
                    <a:lnTo>
                      <a:pt x="2404" y="669"/>
                    </a:lnTo>
                    <a:lnTo>
                      <a:pt x="2291" y="666"/>
                    </a:lnTo>
                    <a:lnTo>
                      <a:pt x="2176" y="664"/>
                    </a:lnTo>
                    <a:lnTo>
                      <a:pt x="2062" y="662"/>
                    </a:lnTo>
                    <a:lnTo>
                      <a:pt x="1949" y="659"/>
                    </a:lnTo>
                    <a:lnTo>
                      <a:pt x="1834" y="656"/>
                    </a:lnTo>
                    <a:lnTo>
                      <a:pt x="1720" y="654"/>
                    </a:lnTo>
                    <a:lnTo>
                      <a:pt x="1607" y="651"/>
                    </a:lnTo>
                    <a:lnTo>
                      <a:pt x="1492" y="648"/>
                    </a:lnTo>
                    <a:lnTo>
                      <a:pt x="1378" y="645"/>
                    </a:lnTo>
                    <a:lnTo>
                      <a:pt x="1265" y="643"/>
                    </a:lnTo>
                    <a:lnTo>
                      <a:pt x="1151" y="640"/>
                    </a:lnTo>
                    <a:lnTo>
                      <a:pt x="1037" y="637"/>
                    </a:lnTo>
                    <a:lnTo>
                      <a:pt x="924" y="634"/>
                    </a:lnTo>
                    <a:lnTo>
                      <a:pt x="810" y="631"/>
                    </a:lnTo>
                    <a:lnTo>
                      <a:pt x="698" y="628"/>
                    </a:lnTo>
                    <a:lnTo>
                      <a:pt x="584" y="624"/>
                    </a:lnTo>
                    <a:lnTo>
                      <a:pt x="471" y="622"/>
                    </a:lnTo>
                    <a:lnTo>
                      <a:pt x="358" y="619"/>
                    </a:lnTo>
                    <a:lnTo>
                      <a:pt x="245" y="616"/>
                    </a:lnTo>
                    <a:lnTo>
                      <a:pt x="132" y="613"/>
                    </a:lnTo>
                    <a:lnTo>
                      <a:pt x="85" y="609"/>
                    </a:lnTo>
                    <a:lnTo>
                      <a:pt x="48" y="600"/>
                    </a:lnTo>
                    <a:lnTo>
                      <a:pt x="20" y="587"/>
                    </a:lnTo>
                    <a:lnTo>
                      <a:pt x="4" y="568"/>
                    </a:lnTo>
                    <a:lnTo>
                      <a:pt x="0" y="547"/>
                    </a:lnTo>
                    <a:lnTo>
                      <a:pt x="8" y="522"/>
                    </a:lnTo>
                    <a:lnTo>
                      <a:pt x="30" y="495"/>
                    </a:lnTo>
                    <a:lnTo>
                      <a:pt x="66" y="466"/>
                    </a:lnTo>
                    <a:lnTo>
                      <a:pt x="101" y="441"/>
                    </a:lnTo>
                    <a:lnTo>
                      <a:pt x="137" y="415"/>
                    </a:lnTo>
                    <a:lnTo>
                      <a:pt x="175" y="391"/>
                    </a:lnTo>
                    <a:lnTo>
                      <a:pt x="213" y="366"/>
                    </a:lnTo>
                    <a:lnTo>
                      <a:pt x="250" y="343"/>
                    </a:lnTo>
                    <a:lnTo>
                      <a:pt x="291" y="319"/>
                    </a:lnTo>
                    <a:lnTo>
                      <a:pt x="330" y="296"/>
                    </a:lnTo>
                    <a:lnTo>
                      <a:pt x="371" y="272"/>
                    </a:lnTo>
                    <a:lnTo>
                      <a:pt x="411" y="250"/>
                    </a:lnTo>
                    <a:lnTo>
                      <a:pt x="453" y="227"/>
                    </a:lnTo>
                    <a:lnTo>
                      <a:pt x="495" y="204"/>
                    </a:lnTo>
                    <a:lnTo>
                      <a:pt x="537" y="183"/>
                    </a:lnTo>
                    <a:lnTo>
                      <a:pt x="579" y="160"/>
                    </a:lnTo>
                    <a:lnTo>
                      <a:pt x="622" y="138"/>
                    </a:lnTo>
                    <a:lnTo>
                      <a:pt x="663" y="116"/>
                    </a:lnTo>
                    <a:lnTo>
                      <a:pt x="706" y="94"/>
                    </a:lnTo>
                    <a:lnTo>
                      <a:pt x="723" y="86"/>
                    </a:lnTo>
                    <a:lnTo>
                      <a:pt x="739" y="78"/>
                    </a:lnTo>
                    <a:lnTo>
                      <a:pt x="757" y="70"/>
                    </a:lnTo>
                    <a:lnTo>
                      <a:pt x="775" y="64"/>
                    </a:lnTo>
                    <a:lnTo>
                      <a:pt x="792" y="58"/>
                    </a:lnTo>
                    <a:lnTo>
                      <a:pt x="811" y="52"/>
                    </a:lnTo>
                    <a:lnTo>
                      <a:pt x="829" y="46"/>
                    </a:lnTo>
                    <a:lnTo>
                      <a:pt x="849" y="42"/>
                    </a:lnTo>
                    <a:lnTo>
                      <a:pt x="868" y="37"/>
                    </a:lnTo>
                    <a:lnTo>
                      <a:pt x="887" y="33"/>
                    </a:lnTo>
                    <a:lnTo>
                      <a:pt x="907" y="30"/>
                    </a:lnTo>
                    <a:lnTo>
                      <a:pt x="927" y="26"/>
                    </a:lnTo>
                    <a:lnTo>
                      <a:pt x="947" y="24"/>
                    </a:lnTo>
                    <a:lnTo>
                      <a:pt x="968" y="20"/>
                    </a:lnTo>
                    <a:lnTo>
                      <a:pt x="989" y="19"/>
                    </a:lnTo>
                    <a:lnTo>
                      <a:pt x="1009" y="17"/>
                    </a:lnTo>
                    <a:lnTo>
                      <a:pt x="1052" y="15"/>
                    </a:lnTo>
                    <a:lnTo>
                      <a:pt x="1095" y="13"/>
                    </a:lnTo>
                    <a:lnTo>
                      <a:pt x="1139" y="11"/>
                    </a:lnTo>
                    <a:lnTo>
                      <a:pt x="1184" y="9"/>
                    </a:lnTo>
                    <a:lnTo>
                      <a:pt x="1229" y="8"/>
                    </a:lnTo>
                    <a:lnTo>
                      <a:pt x="1274" y="6"/>
                    </a:lnTo>
                    <a:lnTo>
                      <a:pt x="1320" y="5"/>
                    </a:lnTo>
                    <a:lnTo>
                      <a:pt x="1366" y="4"/>
                    </a:lnTo>
                    <a:lnTo>
                      <a:pt x="1414" y="3"/>
                    </a:lnTo>
                    <a:lnTo>
                      <a:pt x="1461" y="2"/>
                    </a:lnTo>
                    <a:lnTo>
                      <a:pt x="1508" y="2"/>
                    </a:lnTo>
                    <a:lnTo>
                      <a:pt x="1556" y="1"/>
                    </a:lnTo>
                    <a:lnTo>
                      <a:pt x="1604" y="1"/>
                    </a:lnTo>
                    <a:lnTo>
                      <a:pt x="1653" y="0"/>
                    </a:lnTo>
                    <a:lnTo>
                      <a:pt x="1701" y="0"/>
                    </a:lnTo>
                    <a:lnTo>
                      <a:pt x="1750" y="0"/>
                    </a:lnTo>
                    <a:lnTo>
                      <a:pt x="1800" y="0"/>
                    </a:lnTo>
                    <a:lnTo>
                      <a:pt x="1848" y="0"/>
                    </a:lnTo>
                    <a:lnTo>
                      <a:pt x="1898" y="1"/>
                    </a:lnTo>
                    <a:lnTo>
                      <a:pt x="1947" y="1"/>
                    </a:lnTo>
                    <a:lnTo>
                      <a:pt x="1997" y="2"/>
                    </a:lnTo>
                    <a:lnTo>
                      <a:pt x="2047" y="2"/>
                    </a:lnTo>
                    <a:lnTo>
                      <a:pt x="2097" y="3"/>
                    </a:lnTo>
                    <a:lnTo>
                      <a:pt x="2146" y="3"/>
                    </a:lnTo>
                    <a:lnTo>
                      <a:pt x="2196" y="4"/>
                    </a:lnTo>
                    <a:lnTo>
                      <a:pt x="2246" y="5"/>
                    </a:lnTo>
                    <a:lnTo>
                      <a:pt x="2295" y="6"/>
                    </a:lnTo>
                    <a:lnTo>
                      <a:pt x="2344" y="7"/>
                    </a:lnTo>
                    <a:lnTo>
                      <a:pt x="2394" y="8"/>
                    </a:lnTo>
                    <a:lnTo>
                      <a:pt x="2443" y="9"/>
                    </a:lnTo>
                    <a:lnTo>
                      <a:pt x="2493" y="11"/>
                    </a:lnTo>
                    <a:lnTo>
                      <a:pt x="2542" y="12"/>
                    </a:lnTo>
                    <a:lnTo>
                      <a:pt x="2562" y="14"/>
                    </a:lnTo>
                    <a:lnTo>
                      <a:pt x="2582" y="16"/>
                    </a:lnTo>
                    <a:lnTo>
                      <a:pt x="2601" y="19"/>
                    </a:lnTo>
                    <a:lnTo>
                      <a:pt x="2620" y="22"/>
                    </a:lnTo>
                    <a:lnTo>
                      <a:pt x="2637" y="27"/>
                    </a:lnTo>
                    <a:lnTo>
                      <a:pt x="2655" y="32"/>
                    </a:lnTo>
                    <a:lnTo>
                      <a:pt x="2672" y="36"/>
                    </a:lnTo>
                    <a:lnTo>
                      <a:pt x="2689" y="42"/>
                    </a:lnTo>
                    <a:lnTo>
                      <a:pt x="2706" y="47"/>
                    </a:lnTo>
                    <a:lnTo>
                      <a:pt x="2721" y="53"/>
                    </a:lnTo>
                    <a:lnTo>
                      <a:pt x="2738" y="60"/>
                    </a:lnTo>
                    <a:lnTo>
                      <a:pt x="2755" y="67"/>
                    </a:lnTo>
                    <a:lnTo>
                      <a:pt x="2771" y="75"/>
                    </a:lnTo>
                    <a:lnTo>
                      <a:pt x="2787" y="83"/>
                    </a:lnTo>
                    <a:lnTo>
                      <a:pt x="2803" y="91"/>
                    </a:lnTo>
                    <a:lnTo>
                      <a:pt x="2820" y="99"/>
                    </a:lnTo>
                    <a:lnTo>
                      <a:pt x="2850" y="115"/>
                    </a:lnTo>
                    <a:lnTo>
                      <a:pt x="2881" y="133"/>
                    </a:lnTo>
                    <a:lnTo>
                      <a:pt x="2912" y="150"/>
                    </a:lnTo>
                    <a:lnTo>
                      <a:pt x="2942" y="166"/>
                    </a:lnTo>
                    <a:lnTo>
                      <a:pt x="2972" y="184"/>
                    </a:lnTo>
                    <a:lnTo>
                      <a:pt x="3003" y="201"/>
                    </a:lnTo>
                    <a:lnTo>
                      <a:pt x="3034" y="218"/>
                    </a:lnTo>
                    <a:lnTo>
                      <a:pt x="3063" y="236"/>
                    </a:lnTo>
                    <a:lnTo>
                      <a:pt x="3094" y="253"/>
                    </a:lnTo>
                    <a:lnTo>
                      <a:pt x="3125" y="271"/>
                    </a:lnTo>
                    <a:lnTo>
                      <a:pt x="3155" y="289"/>
                    </a:lnTo>
                    <a:lnTo>
                      <a:pt x="3185" y="307"/>
                    </a:lnTo>
                    <a:lnTo>
                      <a:pt x="3215" y="324"/>
                    </a:lnTo>
                    <a:lnTo>
                      <a:pt x="3246" y="343"/>
                    </a:lnTo>
                    <a:lnTo>
                      <a:pt x="3275" y="361"/>
                    </a:lnTo>
                    <a:lnTo>
                      <a:pt x="3305" y="380"/>
                    </a:lnTo>
                    <a:lnTo>
                      <a:pt x="3336" y="398"/>
                    </a:lnTo>
                    <a:lnTo>
                      <a:pt x="3365" y="416"/>
                    </a:lnTo>
                    <a:lnTo>
                      <a:pt x="3395" y="435"/>
                    </a:lnTo>
                    <a:lnTo>
                      <a:pt x="3424" y="454"/>
                    </a:lnTo>
                    <a:lnTo>
                      <a:pt x="3454" y="472"/>
                    </a:lnTo>
                    <a:lnTo>
                      <a:pt x="3484" y="492"/>
                    </a:lnTo>
                    <a:lnTo>
                      <a:pt x="3513" y="511"/>
                    </a:lnTo>
                    <a:lnTo>
                      <a:pt x="3542" y="531"/>
                    </a:lnTo>
                    <a:lnTo>
                      <a:pt x="3571" y="550"/>
                    </a:lnTo>
                    <a:lnTo>
                      <a:pt x="3601" y="569"/>
                    </a:lnTo>
                    <a:lnTo>
                      <a:pt x="3629" y="589"/>
                    </a:lnTo>
                    <a:lnTo>
                      <a:pt x="3659" y="609"/>
                    </a:lnTo>
                    <a:lnTo>
                      <a:pt x="3687" y="629"/>
                    </a:lnTo>
                    <a:lnTo>
                      <a:pt x="3716" y="649"/>
                    </a:lnTo>
                    <a:lnTo>
                      <a:pt x="3744" y="669"/>
                    </a:lnTo>
                    <a:lnTo>
                      <a:pt x="3772" y="690"/>
                    </a:lnTo>
                    <a:close/>
                  </a:path>
                </a:pathLst>
              </a:custGeom>
              <a:solidFill>
                <a:srgbClr val="424242"/>
              </a:solidFill>
              <a:ln w="9525">
                <a:noFill/>
                <a:round/>
                <a:headEnd/>
                <a:tailEnd/>
              </a:ln>
            </p:spPr>
            <p:txBody>
              <a:bodyPr/>
              <a:lstStyle/>
              <a:p>
                <a:endParaRPr lang="ru-RU"/>
              </a:p>
            </p:txBody>
          </p:sp>
          <p:sp>
            <p:nvSpPr>
              <p:cNvPr id="14967" name="Freeform 140"/>
              <p:cNvSpPr>
                <a:spLocks/>
              </p:cNvSpPr>
              <p:nvPr/>
            </p:nvSpPr>
            <p:spPr bwMode="auto">
              <a:xfrm>
                <a:off x="4431" y="287"/>
                <a:ext cx="607" cy="16"/>
              </a:xfrm>
              <a:custGeom>
                <a:avLst/>
                <a:gdLst>
                  <a:gd name="T0" fmla="*/ 0 w 3640"/>
                  <a:gd name="T1" fmla="*/ 0 h 80"/>
                  <a:gd name="T2" fmla="*/ 0 w 3640"/>
                  <a:gd name="T3" fmla="*/ 0 h 80"/>
                  <a:gd name="T4" fmla="*/ 0 w 3640"/>
                  <a:gd name="T5" fmla="*/ 0 h 80"/>
                  <a:gd name="T6" fmla="*/ 0 w 3640"/>
                  <a:gd name="T7" fmla="*/ 0 h 80"/>
                  <a:gd name="T8" fmla="*/ 0 w 3640"/>
                  <a:gd name="T9" fmla="*/ 0 h 80"/>
                  <a:gd name="T10" fmla="*/ 0 w 3640"/>
                  <a:gd name="T11" fmla="*/ 0 h 80"/>
                  <a:gd name="T12" fmla="*/ 0 w 3640"/>
                  <a:gd name="T13" fmla="*/ 0 h 80"/>
                  <a:gd name="T14" fmla="*/ 0 w 3640"/>
                  <a:gd name="T15" fmla="*/ 0 h 80"/>
                  <a:gd name="T16" fmla="*/ 0 w 3640"/>
                  <a:gd name="T17" fmla="*/ 0 h 80"/>
                  <a:gd name="T18" fmla="*/ 0 w 3640"/>
                  <a:gd name="T19" fmla="*/ 0 h 80"/>
                  <a:gd name="T20" fmla="*/ 0 w 3640"/>
                  <a:gd name="T21" fmla="*/ 0 h 80"/>
                  <a:gd name="T22" fmla="*/ 0 w 3640"/>
                  <a:gd name="T23" fmla="*/ 0 h 80"/>
                  <a:gd name="T24" fmla="*/ 0 w 3640"/>
                  <a:gd name="T25" fmla="*/ 0 h 80"/>
                  <a:gd name="T26" fmla="*/ 0 w 3640"/>
                  <a:gd name="T27" fmla="*/ 0 h 80"/>
                  <a:gd name="T28" fmla="*/ 0 w 3640"/>
                  <a:gd name="T29" fmla="*/ 0 h 80"/>
                  <a:gd name="T30" fmla="*/ 0 w 3640"/>
                  <a:gd name="T31" fmla="*/ 0 h 80"/>
                  <a:gd name="T32" fmla="*/ 0 w 3640"/>
                  <a:gd name="T33" fmla="*/ 0 h 80"/>
                  <a:gd name="T34" fmla="*/ 0 w 3640"/>
                  <a:gd name="T35" fmla="*/ 0 h 80"/>
                  <a:gd name="T36" fmla="*/ 0 w 3640"/>
                  <a:gd name="T37" fmla="*/ 0 h 80"/>
                  <a:gd name="T38" fmla="*/ 0 w 3640"/>
                  <a:gd name="T39" fmla="*/ 0 h 80"/>
                  <a:gd name="T40" fmla="*/ 0 w 3640"/>
                  <a:gd name="T41" fmla="*/ 0 h 80"/>
                  <a:gd name="T42" fmla="*/ 0 w 3640"/>
                  <a:gd name="T43" fmla="*/ 0 h 80"/>
                  <a:gd name="T44" fmla="*/ 0 w 3640"/>
                  <a:gd name="T45" fmla="*/ 0 h 80"/>
                  <a:gd name="T46" fmla="*/ 0 w 3640"/>
                  <a:gd name="T47" fmla="*/ 0 h 80"/>
                  <a:gd name="T48" fmla="*/ 0 w 3640"/>
                  <a:gd name="T49" fmla="*/ 0 h 80"/>
                  <a:gd name="T50" fmla="*/ 0 w 3640"/>
                  <a:gd name="T51" fmla="*/ 0 h 80"/>
                  <a:gd name="T52" fmla="*/ 0 w 3640"/>
                  <a:gd name="T53" fmla="*/ 0 h 80"/>
                  <a:gd name="T54" fmla="*/ 0 w 3640"/>
                  <a:gd name="T55" fmla="*/ 0 h 80"/>
                  <a:gd name="T56" fmla="*/ 0 w 3640"/>
                  <a:gd name="T57" fmla="*/ 0 h 80"/>
                  <a:gd name="T58" fmla="*/ 0 w 3640"/>
                  <a:gd name="T59" fmla="*/ 0 h 80"/>
                  <a:gd name="T60" fmla="*/ 0 w 3640"/>
                  <a:gd name="T61" fmla="*/ 0 h 80"/>
                  <a:gd name="T62" fmla="*/ 0 w 3640"/>
                  <a:gd name="T63" fmla="*/ 0 h 80"/>
                  <a:gd name="T64" fmla="*/ 0 w 3640"/>
                  <a:gd name="T65" fmla="*/ 0 h 80"/>
                  <a:gd name="T66" fmla="*/ 0 w 3640"/>
                  <a:gd name="T67" fmla="*/ 0 h 8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40"/>
                  <a:gd name="T103" fmla="*/ 0 h 80"/>
                  <a:gd name="T104" fmla="*/ 3640 w 3640"/>
                  <a:gd name="T105" fmla="*/ 80 h 8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40" h="80">
                    <a:moveTo>
                      <a:pt x="0" y="2"/>
                    </a:moveTo>
                    <a:lnTo>
                      <a:pt x="0" y="2"/>
                    </a:lnTo>
                    <a:lnTo>
                      <a:pt x="113" y="5"/>
                    </a:lnTo>
                    <a:lnTo>
                      <a:pt x="226" y="8"/>
                    </a:lnTo>
                    <a:lnTo>
                      <a:pt x="339" y="11"/>
                    </a:lnTo>
                    <a:lnTo>
                      <a:pt x="452" y="13"/>
                    </a:lnTo>
                    <a:lnTo>
                      <a:pt x="566" y="17"/>
                    </a:lnTo>
                    <a:lnTo>
                      <a:pt x="678" y="20"/>
                    </a:lnTo>
                    <a:lnTo>
                      <a:pt x="792" y="23"/>
                    </a:lnTo>
                    <a:lnTo>
                      <a:pt x="905" y="26"/>
                    </a:lnTo>
                    <a:lnTo>
                      <a:pt x="1019" y="29"/>
                    </a:lnTo>
                    <a:lnTo>
                      <a:pt x="1133" y="32"/>
                    </a:lnTo>
                    <a:lnTo>
                      <a:pt x="1246" y="34"/>
                    </a:lnTo>
                    <a:lnTo>
                      <a:pt x="1360" y="37"/>
                    </a:lnTo>
                    <a:lnTo>
                      <a:pt x="1475" y="40"/>
                    </a:lnTo>
                    <a:lnTo>
                      <a:pt x="1588" y="43"/>
                    </a:lnTo>
                    <a:lnTo>
                      <a:pt x="1702" y="45"/>
                    </a:lnTo>
                    <a:lnTo>
                      <a:pt x="1817" y="48"/>
                    </a:lnTo>
                    <a:lnTo>
                      <a:pt x="1930" y="51"/>
                    </a:lnTo>
                    <a:lnTo>
                      <a:pt x="2044" y="53"/>
                    </a:lnTo>
                    <a:lnTo>
                      <a:pt x="2159" y="55"/>
                    </a:lnTo>
                    <a:lnTo>
                      <a:pt x="2272" y="58"/>
                    </a:lnTo>
                    <a:lnTo>
                      <a:pt x="2387" y="60"/>
                    </a:lnTo>
                    <a:lnTo>
                      <a:pt x="2501" y="62"/>
                    </a:lnTo>
                    <a:lnTo>
                      <a:pt x="2614" y="64"/>
                    </a:lnTo>
                    <a:lnTo>
                      <a:pt x="2729" y="67"/>
                    </a:lnTo>
                    <a:lnTo>
                      <a:pt x="2843" y="69"/>
                    </a:lnTo>
                    <a:lnTo>
                      <a:pt x="2957" y="71"/>
                    </a:lnTo>
                    <a:lnTo>
                      <a:pt x="3071" y="74"/>
                    </a:lnTo>
                    <a:lnTo>
                      <a:pt x="3185" y="75"/>
                    </a:lnTo>
                    <a:lnTo>
                      <a:pt x="3298" y="77"/>
                    </a:lnTo>
                    <a:lnTo>
                      <a:pt x="3413" y="78"/>
                    </a:lnTo>
                    <a:lnTo>
                      <a:pt x="3527" y="79"/>
                    </a:lnTo>
                    <a:lnTo>
                      <a:pt x="3640" y="80"/>
                    </a:lnTo>
                    <a:lnTo>
                      <a:pt x="3640" y="76"/>
                    </a:lnTo>
                    <a:lnTo>
                      <a:pt x="3527" y="75"/>
                    </a:lnTo>
                    <a:lnTo>
                      <a:pt x="3413" y="74"/>
                    </a:lnTo>
                    <a:lnTo>
                      <a:pt x="3298" y="73"/>
                    </a:lnTo>
                    <a:lnTo>
                      <a:pt x="3185" y="71"/>
                    </a:lnTo>
                    <a:lnTo>
                      <a:pt x="3071" y="70"/>
                    </a:lnTo>
                    <a:lnTo>
                      <a:pt x="2957" y="69"/>
                    </a:lnTo>
                    <a:lnTo>
                      <a:pt x="2843" y="67"/>
                    </a:lnTo>
                    <a:lnTo>
                      <a:pt x="2729" y="64"/>
                    </a:lnTo>
                    <a:lnTo>
                      <a:pt x="2614" y="62"/>
                    </a:lnTo>
                    <a:lnTo>
                      <a:pt x="2501" y="60"/>
                    </a:lnTo>
                    <a:lnTo>
                      <a:pt x="2387" y="58"/>
                    </a:lnTo>
                    <a:lnTo>
                      <a:pt x="2272" y="56"/>
                    </a:lnTo>
                    <a:lnTo>
                      <a:pt x="2159" y="53"/>
                    </a:lnTo>
                    <a:lnTo>
                      <a:pt x="2044" y="51"/>
                    </a:lnTo>
                    <a:lnTo>
                      <a:pt x="1930" y="49"/>
                    </a:lnTo>
                    <a:lnTo>
                      <a:pt x="1817" y="46"/>
                    </a:lnTo>
                    <a:lnTo>
                      <a:pt x="1702" y="43"/>
                    </a:lnTo>
                    <a:lnTo>
                      <a:pt x="1588" y="41"/>
                    </a:lnTo>
                    <a:lnTo>
                      <a:pt x="1475" y="38"/>
                    </a:lnTo>
                    <a:lnTo>
                      <a:pt x="1360" y="35"/>
                    </a:lnTo>
                    <a:lnTo>
                      <a:pt x="1246" y="32"/>
                    </a:lnTo>
                    <a:lnTo>
                      <a:pt x="1133" y="30"/>
                    </a:lnTo>
                    <a:lnTo>
                      <a:pt x="1019" y="27"/>
                    </a:lnTo>
                    <a:lnTo>
                      <a:pt x="905" y="24"/>
                    </a:lnTo>
                    <a:lnTo>
                      <a:pt x="792" y="21"/>
                    </a:lnTo>
                    <a:lnTo>
                      <a:pt x="678" y="18"/>
                    </a:lnTo>
                    <a:lnTo>
                      <a:pt x="566" y="14"/>
                    </a:lnTo>
                    <a:lnTo>
                      <a:pt x="452" y="11"/>
                    </a:lnTo>
                    <a:lnTo>
                      <a:pt x="339" y="9"/>
                    </a:lnTo>
                    <a:lnTo>
                      <a:pt x="226" y="6"/>
                    </a:lnTo>
                    <a:lnTo>
                      <a:pt x="113" y="3"/>
                    </a:lnTo>
                    <a:lnTo>
                      <a:pt x="0" y="0"/>
                    </a:lnTo>
                    <a:lnTo>
                      <a:pt x="0" y="2"/>
                    </a:lnTo>
                    <a:close/>
                  </a:path>
                </a:pathLst>
              </a:custGeom>
              <a:solidFill>
                <a:srgbClr val="000000"/>
              </a:solidFill>
              <a:ln w="9525">
                <a:noFill/>
                <a:round/>
                <a:headEnd/>
                <a:tailEnd/>
              </a:ln>
            </p:spPr>
            <p:txBody>
              <a:bodyPr/>
              <a:lstStyle/>
              <a:p>
                <a:endParaRPr lang="ru-RU"/>
              </a:p>
            </p:txBody>
          </p:sp>
          <p:sp>
            <p:nvSpPr>
              <p:cNvPr id="14968" name="Freeform 141"/>
              <p:cNvSpPr>
                <a:spLocks/>
              </p:cNvSpPr>
              <p:nvPr/>
            </p:nvSpPr>
            <p:spPr bwMode="auto">
              <a:xfrm>
                <a:off x="4409" y="258"/>
                <a:ext cx="22" cy="29"/>
              </a:xfrm>
              <a:custGeom>
                <a:avLst/>
                <a:gdLst>
                  <a:gd name="T0" fmla="*/ 0 w 134"/>
                  <a:gd name="T1" fmla="*/ 0 h 149"/>
                  <a:gd name="T2" fmla="*/ 0 w 134"/>
                  <a:gd name="T3" fmla="*/ 0 h 149"/>
                  <a:gd name="T4" fmla="*/ 0 w 134"/>
                  <a:gd name="T5" fmla="*/ 0 h 149"/>
                  <a:gd name="T6" fmla="*/ 0 w 134"/>
                  <a:gd name="T7" fmla="*/ 0 h 149"/>
                  <a:gd name="T8" fmla="*/ 0 w 134"/>
                  <a:gd name="T9" fmla="*/ 0 h 149"/>
                  <a:gd name="T10" fmla="*/ 0 w 134"/>
                  <a:gd name="T11" fmla="*/ 0 h 149"/>
                  <a:gd name="T12" fmla="*/ 0 w 134"/>
                  <a:gd name="T13" fmla="*/ 0 h 149"/>
                  <a:gd name="T14" fmla="*/ 0 w 134"/>
                  <a:gd name="T15" fmla="*/ 0 h 149"/>
                  <a:gd name="T16" fmla="*/ 0 w 134"/>
                  <a:gd name="T17" fmla="*/ 0 h 149"/>
                  <a:gd name="T18" fmla="*/ 0 w 134"/>
                  <a:gd name="T19" fmla="*/ 0 h 149"/>
                  <a:gd name="T20" fmla="*/ 0 w 134"/>
                  <a:gd name="T21" fmla="*/ 0 h 149"/>
                  <a:gd name="T22" fmla="*/ 0 w 134"/>
                  <a:gd name="T23" fmla="*/ 0 h 149"/>
                  <a:gd name="T24" fmla="*/ 0 w 134"/>
                  <a:gd name="T25" fmla="*/ 0 h 149"/>
                  <a:gd name="T26" fmla="*/ 0 w 134"/>
                  <a:gd name="T27" fmla="*/ 0 h 149"/>
                  <a:gd name="T28" fmla="*/ 0 w 134"/>
                  <a:gd name="T29" fmla="*/ 0 h 149"/>
                  <a:gd name="T30" fmla="*/ 0 w 134"/>
                  <a:gd name="T31" fmla="*/ 0 h 149"/>
                  <a:gd name="T32" fmla="*/ 0 w 134"/>
                  <a:gd name="T33" fmla="*/ 0 h 149"/>
                  <a:gd name="T34" fmla="*/ 0 w 134"/>
                  <a:gd name="T35" fmla="*/ 0 h 149"/>
                  <a:gd name="T36" fmla="*/ 0 w 134"/>
                  <a:gd name="T37" fmla="*/ 0 h 149"/>
                  <a:gd name="T38" fmla="*/ 0 w 134"/>
                  <a:gd name="T39" fmla="*/ 0 h 149"/>
                  <a:gd name="T40" fmla="*/ 0 w 134"/>
                  <a:gd name="T41" fmla="*/ 0 h 1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4"/>
                  <a:gd name="T64" fmla="*/ 0 h 149"/>
                  <a:gd name="T65" fmla="*/ 134 w 134"/>
                  <a:gd name="T66" fmla="*/ 149 h 1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4" h="149">
                    <a:moveTo>
                      <a:pt x="67" y="0"/>
                    </a:moveTo>
                    <a:lnTo>
                      <a:pt x="67" y="0"/>
                    </a:lnTo>
                    <a:lnTo>
                      <a:pt x="31" y="29"/>
                    </a:lnTo>
                    <a:lnTo>
                      <a:pt x="9" y="56"/>
                    </a:lnTo>
                    <a:lnTo>
                      <a:pt x="0" y="82"/>
                    </a:lnTo>
                    <a:lnTo>
                      <a:pt x="5" y="104"/>
                    </a:lnTo>
                    <a:lnTo>
                      <a:pt x="21" y="123"/>
                    </a:lnTo>
                    <a:lnTo>
                      <a:pt x="49" y="136"/>
                    </a:lnTo>
                    <a:lnTo>
                      <a:pt x="87" y="145"/>
                    </a:lnTo>
                    <a:lnTo>
                      <a:pt x="134" y="149"/>
                    </a:lnTo>
                    <a:lnTo>
                      <a:pt x="134" y="147"/>
                    </a:lnTo>
                    <a:lnTo>
                      <a:pt x="87" y="143"/>
                    </a:lnTo>
                    <a:lnTo>
                      <a:pt x="51" y="134"/>
                    </a:lnTo>
                    <a:lnTo>
                      <a:pt x="23" y="121"/>
                    </a:lnTo>
                    <a:lnTo>
                      <a:pt x="7" y="102"/>
                    </a:lnTo>
                    <a:lnTo>
                      <a:pt x="3" y="82"/>
                    </a:lnTo>
                    <a:lnTo>
                      <a:pt x="11" y="58"/>
                    </a:lnTo>
                    <a:lnTo>
                      <a:pt x="34" y="31"/>
                    </a:lnTo>
                    <a:lnTo>
                      <a:pt x="69" y="2"/>
                    </a:lnTo>
                    <a:lnTo>
                      <a:pt x="67" y="0"/>
                    </a:lnTo>
                    <a:close/>
                  </a:path>
                </a:pathLst>
              </a:custGeom>
              <a:solidFill>
                <a:srgbClr val="000000"/>
              </a:solidFill>
              <a:ln w="9525">
                <a:noFill/>
                <a:round/>
                <a:headEnd/>
                <a:tailEnd/>
              </a:ln>
            </p:spPr>
            <p:txBody>
              <a:bodyPr/>
              <a:lstStyle/>
              <a:p>
                <a:endParaRPr lang="ru-RU"/>
              </a:p>
            </p:txBody>
          </p:sp>
          <p:sp>
            <p:nvSpPr>
              <p:cNvPr id="14969" name="Freeform 142"/>
              <p:cNvSpPr>
                <a:spLocks/>
              </p:cNvSpPr>
              <p:nvPr/>
            </p:nvSpPr>
            <p:spPr bwMode="auto">
              <a:xfrm>
                <a:off x="4420" y="183"/>
                <a:ext cx="107" cy="75"/>
              </a:xfrm>
              <a:custGeom>
                <a:avLst/>
                <a:gdLst>
                  <a:gd name="T0" fmla="*/ 0 w 642"/>
                  <a:gd name="T1" fmla="*/ 0 h 374"/>
                  <a:gd name="T2" fmla="*/ 0 w 642"/>
                  <a:gd name="T3" fmla="*/ 0 h 374"/>
                  <a:gd name="T4" fmla="*/ 0 w 642"/>
                  <a:gd name="T5" fmla="*/ 0 h 374"/>
                  <a:gd name="T6" fmla="*/ 0 w 642"/>
                  <a:gd name="T7" fmla="*/ 0 h 374"/>
                  <a:gd name="T8" fmla="*/ 0 w 642"/>
                  <a:gd name="T9" fmla="*/ 0 h 374"/>
                  <a:gd name="T10" fmla="*/ 0 w 642"/>
                  <a:gd name="T11" fmla="*/ 0 h 374"/>
                  <a:gd name="T12" fmla="*/ 0 w 642"/>
                  <a:gd name="T13" fmla="*/ 0 h 374"/>
                  <a:gd name="T14" fmla="*/ 0 w 642"/>
                  <a:gd name="T15" fmla="*/ 0 h 374"/>
                  <a:gd name="T16" fmla="*/ 0 w 642"/>
                  <a:gd name="T17" fmla="*/ 0 h 374"/>
                  <a:gd name="T18" fmla="*/ 0 w 642"/>
                  <a:gd name="T19" fmla="*/ 0 h 374"/>
                  <a:gd name="T20" fmla="*/ 0 w 642"/>
                  <a:gd name="T21" fmla="*/ 0 h 374"/>
                  <a:gd name="T22" fmla="*/ 0 w 642"/>
                  <a:gd name="T23" fmla="*/ 0 h 374"/>
                  <a:gd name="T24" fmla="*/ 0 w 642"/>
                  <a:gd name="T25" fmla="*/ 0 h 374"/>
                  <a:gd name="T26" fmla="*/ 0 w 642"/>
                  <a:gd name="T27" fmla="*/ 0 h 374"/>
                  <a:gd name="T28" fmla="*/ 0 w 642"/>
                  <a:gd name="T29" fmla="*/ 0 h 374"/>
                  <a:gd name="T30" fmla="*/ 0 w 642"/>
                  <a:gd name="T31" fmla="*/ 0 h 374"/>
                  <a:gd name="T32" fmla="*/ 0 w 642"/>
                  <a:gd name="T33" fmla="*/ 0 h 374"/>
                  <a:gd name="T34" fmla="*/ 0 w 642"/>
                  <a:gd name="T35" fmla="*/ 0 h 374"/>
                  <a:gd name="T36" fmla="*/ 0 w 642"/>
                  <a:gd name="T37" fmla="*/ 0 h 374"/>
                  <a:gd name="T38" fmla="*/ 0 w 642"/>
                  <a:gd name="T39" fmla="*/ 0 h 374"/>
                  <a:gd name="T40" fmla="*/ 0 w 642"/>
                  <a:gd name="T41" fmla="*/ 0 h 374"/>
                  <a:gd name="T42" fmla="*/ 0 w 642"/>
                  <a:gd name="T43" fmla="*/ 0 h 374"/>
                  <a:gd name="T44" fmla="*/ 0 w 642"/>
                  <a:gd name="T45" fmla="*/ 0 h 374"/>
                  <a:gd name="T46" fmla="*/ 0 w 642"/>
                  <a:gd name="T47" fmla="*/ 0 h 374"/>
                  <a:gd name="T48" fmla="*/ 0 w 642"/>
                  <a:gd name="T49" fmla="*/ 0 h 374"/>
                  <a:gd name="T50" fmla="*/ 0 w 642"/>
                  <a:gd name="T51" fmla="*/ 0 h 374"/>
                  <a:gd name="T52" fmla="*/ 0 w 642"/>
                  <a:gd name="T53" fmla="*/ 0 h 374"/>
                  <a:gd name="T54" fmla="*/ 0 w 642"/>
                  <a:gd name="T55" fmla="*/ 0 h 374"/>
                  <a:gd name="T56" fmla="*/ 0 w 642"/>
                  <a:gd name="T57" fmla="*/ 0 h 374"/>
                  <a:gd name="T58" fmla="*/ 0 w 642"/>
                  <a:gd name="T59" fmla="*/ 0 h 374"/>
                  <a:gd name="T60" fmla="*/ 0 w 642"/>
                  <a:gd name="T61" fmla="*/ 0 h 374"/>
                  <a:gd name="T62" fmla="*/ 0 w 642"/>
                  <a:gd name="T63" fmla="*/ 0 h 374"/>
                  <a:gd name="T64" fmla="*/ 0 w 642"/>
                  <a:gd name="T65" fmla="*/ 0 h 374"/>
                  <a:gd name="T66" fmla="*/ 0 w 642"/>
                  <a:gd name="T67" fmla="*/ 0 h 374"/>
                  <a:gd name="T68" fmla="*/ 0 w 642"/>
                  <a:gd name="T69" fmla="*/ 0 h 374"/>
                  <a:gd name="T70" fmla="*/ 0 w 642"/>
                  <a:gd name="T71" fmla="*/ 0 h 374"/>
                  <a:gd name="T72" fmla="*/ 0 w 642"/>
                  <a:gd name="T73" fmla="*/ 0 h 3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2"/>
                  <a:gd name="T112" fmla="*/ 0 h 374"/>
                  <a:gd name="T113" fmla="*/ 642 w 642"/>
                  <a:gd name="T114" fmla="*/ 374 h 37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2" h="374">
                    <a:moveTo>
                      <a:pt x="640" y="0"/>
                    </a:moveTo>
                    <a:lnTo>
                      <a:pt x="640" y="0"/>
                    </a:lnTo>
                    <a:lnTo>
                      <a:pt x="597" y="22"/>
                    </a:lnTo>
                    <a:lnTo>
                      <a:pt x="556" y="44"/>
                    </a:lnTo>
                    <a:lnTo>
                      <a:pt x="513" y="66"/>
                    </a:lnTo>
                    <a:lnTo>
                      <a:pt x="471" y="89"/>
                    </a:lnTo>
                    <a:lnTo>
                      <a:pt x="429" y="110"/>
                    </a:lnTo>
                    <a:lnTo>
                      <a:pt x="387" y="133"/>
                    </a:lnTo>
                    <a:lnTo>
                      <a:pt x="345" y="156"/>
                    </a:lnTo>
                    <a:lnTo>
                      <a:pt x="305" y="178"/>
                    </a:lnTo>
                    <a:lnTo>
                      <a:pt x="264" y="202"/>
                    </a:lnTo>
                    <a:lnTo>
                      <a:pt x="225" y="225"/>
                    </a:lnTo>
                    <a:lnTo>
                      <a:pt x="184" y="249"/>
                    </a:lnTo>
                    <a:lnTo>
                      <a:pt x="146" y="272"/>
                    </a:lnTo>
                    <a:lnTo>
                      <a:pt x="109" y="297"/>
                    </a:lnTo>
                    <a:lnTo>
                      <a:pt x="71" y="321"/>
                    </a:lnTo>
                    <a:lnTo>
                      <a:pt x="35" y="347"/>
                    </a:lnTo>
                    <a:lnTo>
                      <a:pt x="0" y="372"/>
                    </a:lnTo>
                    <a:lnTo>
                      <a:pt x="2" y="374"/>
                    </a:lnTo>
                    <a:lnTo>
                      <a:pt x="38" y="349"/>
                    </a:lnTo>
                    <a:lnTo>
                      <a:pt x="73" y="323"/>
                    </a:lnTo>
                    <a:lnTo>
                      <a:pt x="111" y="299"/>
                    </a:lnTo>
                    <a:lnTo>
                      <a:pt x="149" y="274"/>
                    </a:lnTo>
                    <a:lnTo>
                      <a:pt x="187" y="251"/>
                    </a:lnTo>
                    <a:lnTo>
                      <a:pt x="227" y="227"/>
                    </a:lnTo>
                    <a:lnTo>
                      <a:pt x="266" y="204"/>
                    </a:lnTo>
                    <a:lnTo>
                      <a:pt x="307" y="180"/>
                    </a:lnTo>
                    <a:lnTo>
                      <a:pt x="348" y="158"/>
                    </a:lnTo>
                    <a:lnTo>
                      <a:pt x="389" y="135"/>
                    </a:lnTo>
                    <a:lnTo>
                      <a:pt x="432" y="112"/>
                    </a:lnTo>
                    <a:lnTo>
                      <a:pt x="473" y="91"/>
                    </a:lnTo>
                    <a:lnTo>
                      <a:pt x="516" y="68"/>
                    </a:lnTo>
                    <a:lnTo>
                      <a:pt x="558" y="46"/>
                    </a:lnTo>
                    <a:lnTo>
                      <a:pt x="600" y="24"/>
                    </a:lnTo>
                    <a:lnTo>
                      <a:pt x="642" y="2"/>
                    </a:lnTo>
                    <a:lnTo>
                      <a:pt x="640" y="0"/>
                    </a:lnTo>
                    <a:close/>
                  </a:path>
                </a:pathLst>
              </a:custGeom>
              <a:solidFill>
                <a:srgbClr val="000000"/>
              </a:solidFill>
              <a:ln w="9525">
                <a:noFill/>
                <a:round/>
                <a:headEnd/>
                <a:tailEnd/>
              </a:ln>
            </p:spPr>
            <p:txBody>
              <a:bodyPr/>
              <a:lstStyle/>
              <a:p>
                <a:endParaRPr lang="ru-RU"/>
              </a:p>
            </p:txBody>
          </p:sp>
          <p:sp>
            <p:nvSpPr>
              <p:cNvPr id="14970" name="Freeform 143"/>
              <p:cNvSpPr>
                <a:spLocks/>
              </p:cNvSpPr>
              <p:nvPr/>
            </p:nvSpPr>
            <p:spPr bwMode="auto">
              <a:xfrm>
                <a:off x="4527" y="168"/>
                <a:ext cx="50" cy="16"/>
              </a:xfrm>
              <a:custGeom>
                <a:avLst/>
                <a:gdLst>
                  <a:gd name="T0" fmla="*/ 0 w 304"/>
                  <a:gd name="T1" fmla="*/ 0 h 79"/>
                  <a:gd name="T2" fmla="*/ 0 w 304"/>
                  <a:gd name="T3" fmla="*/ 0 h 79"/>
                  <a:gd name="T4" fmla="*/ 0 w 304"/>
                  <a:gd name="T5" fmla="*/ 0 h 79"/>
                  <a:gd name="T6" fmla="*/ 0 w 304"/>
                  <a:gd name="T7" fmla="*/ 0 h 79"/>
                  <a:gd name="T8" fmla="*/ 0 w 304"/>
                  <a:gd name="T9" fmla="*/ 0 h 79"/>
                  <a:gd name="T10" fmla="*/ 0 w 304"/>
                  <a:gd name="T11" fmla="*/ 0 h 79"/>
                  <a:gd name="T12" fmla="*/ 0 w 304"/>
                  <a:gd name="T13" fmla="*/ 0 h 79"/>
                  <a:gd name="T14" fmla="*/ 0 w 304"/>
                  <a:gd name="T15" fmla="*/ 0 h 79"/>
                  <a:gd name="T16" fmla="*/ 0 w 304"/>
                  <a:gd name="T17" fmla="*/ 0 h 79"/>
                  <a:gd name="T18" fmla="*/ 0 w 304"/>
                  <a:gd name="T19" fmla="*/ 0 h 79"/>
                  <a:gd name="T20" fmla="*/ 0 w 304"/>
                  <a:gd name="T21" fmla="*/ 0 h 79"/>
                  <a:gd name="T22" fmla="*/ 0 w 304"/>
                  <a:gd name="T23" fmla="*/ 0 h 79"/>
                  <a:gd name="T24" fmla="*/ 0 w 304"/>
                  <a:gd name="T25" fmla="*/ 0 h 79"/>
                  <a:gd name="T26" fmla="*/ 0 w 304"/>
                  <a:gd name="T27" fmla="*/ 0 h 79"/>
                  <a:gd name="T28" fmla="*/ 0 w 304"/>
                  <a:gd name="T29" fmla="*/ 0 h 79"/>
                  <a:gd name="T30" fmla="*/ 0 w 304"/>
                  <a:gd name="T31" fmla="*/ 0 h 79"/>
                  <a:gd name="T32" fmla="*/ 0 w 304"/>
                  <a:gd name="T33" fmla="*/ 0 h 79"/>
                  <a:gd name="T34" fmla="*/ 0 w 304"/>
                  <a:gd name="T35" fmla="*/ 0 h 79"/>
                  <a:gd name="T36" fmla="*/ 0 w 304"/>
                  <a:gd name="T37" fmla="*/ 0 h 79"/>
                  <a:gd name="T38" fmla="*/ 0 w 304"/>
                  <a:gd name="T39" fmla="*/ 0 h 79"/>
                  <a:gd name="T40" fmla="*/ 0 w 304"/>
                  <a:gd name="T41" fmla="*/ 0 h 79"/>
                  <a:gd name="T42" fmla="*/ 0 w 304"/>
                  <a:gd name="T43" fmla="*/ 0 h 79"/>
                  <a:gd name="T44" fmla="*/ 0 w 304"/>
                  <a:gd name="T45" fmla="*/ 0 h 79"/>
                  <a:gd name="T46" fmla="*/ 0 w 304"/>
                  <a:gd name="T47" fmla="*/ 0 h 79"/>
                  <a:gd name="T48" fmla="*/ 0 w 304"/>
                  <a:gd name="T49" fmla="*/ 0 h 79"/>
                  <a:gd name="T50" fmla="*/ 0 w 304"/>
                  <a:gd name="T51" fmla="*/ 0 h 79"/>
                  <a:gd name="T52" fmla="*/ 0 w 304"/>
                  <a:gd name="T53" fmla="*/ 0 h 79"/>
                  <a:gd name="T54" fmla="*/ 0 w 304"/>
                  <a:gd name="T55" fmla="*/ 0 h 79"/>
                  <a:gd name="T56" fmla="*/ 0 w 304"/>
                  <a:gd name="T57" fmla="*/ 0 h 79"/>
                  <a:gd name="T58" fmla="*/ 0 w 304"/>
                  <a:gd name="T59" fmla="*/ 0 h 79"/>
                  <a:gd name="T60" fmla="*/ 0 w 304"/>
                  <a:gd name="T61" fmla="*/ 0 h 79"/>
                  <a:gd name="T62" fmla="*/ 0 w 304"/>
                  <a:gd name="T63" fmla="*/ 0 h 79"/>
                  <a:gd name="T64" fmla="*/ 0 w 304"/>
                  <a:gd name="T65" fmla="*/ 0 h 79"/>
                  <a:gd name="T66" fmla="*/ 0 w 304"/>
                  <a:gd name="T67" fmla="*/ 0 h 79"/>
                  <a:gd name="T68" fmla="*/ 0 w 304"/>
                  <a:gd name="T69" fmla="*/ 0 h 79"/>
                  <a:gd name="T70" fmla="*/ 0 w 304"/>
                  <a:gd name="T71" fmla="*/ 0 h 79"/>
                  <a:gd name="T72" fmla="*/ 0 w 304"/>
                  <a:gd name="T73" fmla="*/ 0 h 7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4"/>
                  <a:gd name="T112" fmla="*/ 0 h 79"/>
                  <a:gd name="T113" fmla="*/ 304 w 304"/>
                  <a:gd name="T114" fmla="*/ 79 h 7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4" h="79">
                    <a:moveTo>
                      <a:pt x="304" y="0"/>
                    </a:moveTo>
                    <a:lnTo>
                      <a:pt x="304" y="0"/>
                    </a:lnTo>
                    <a:lnTo>
                      <a:pt x="284" y="2"/>
                    </a:lnTo>
                    <a:lnTo>
                      <a:pt x="263" y="3"/>
                    </a:lnTo>
                    <a:lnTo>
                      <a:pt x="242" y="6"/>
                    </a:lnTo>
                    <a:lnTo>
                      <a:pt x="222" y="9"/>
                    </a:lnTo>
                    <a:lnTo>
                      <a:pt x="202" y="13"/>
                    </a:lnTo>
                    <a:lnTo>
                      <a:pt x="182" y="16"/>
                    </a:lnTo>
                    <a:lnTo>
                      <a:pt x="163" y="20"/>
                    </a:lnTo>
                    <a:lnTo>
                      <a:pt x="144" y="25"/>
                    </a:lnTo>
                    <a:lnTo>
                      <a:pt x="124" y="29"/>
                    </a:lnTo>
                    <a:lnTo>
                      <a:pt x="105" y="35"/>
                    </a:lnTo>
                    <a:lnTo>
                      <a:pt x="86" y="41"/>
                    </a:lnTo>
                    <a:lnTo>
                      <a:pt x="69" y="47"/>
                    </a:lnTo>
                    <a:lnTo>
                      <a:pt x="51" y="53"/>
                    </a:lnTo>
                    <a:lnTo>
                      <a:pt x="33" y="61"/>
                    </a:lnTo>
                    <a:lnTo>
                      <a:pt x="16" y="69"/>
                    </a:lnTo>
                    <a:lnTo>
                      <a:pt x="0" y="77"/>
                    </a:lnTo>
                    <a:lnTo>
                      <a:pt x="2" y="79"/>
                    </a:lnTo>
                    <a:lnTo>
                      <a:pt x="19" y="71"/>
                    </a:lnTo>
                    <a:lnTo>
                      <a:pt x="35" y="63"/>
                    </a:lnTo>
                    <a:lnTo>
                      <a:pt x="53" y="55"/>
                    </a:lnTo>
                    <a:lnTo>
                      <a:pt x="71" y="49"/>
                    </a:lnTo>
                    <a:lnTo>
                      <a:pt x="89" y="43"/>
                    </a:lnTo>
                    <a:lnTo>
                      <a:pt x="108" y="37"/>
                    </a:lnTo>
                    <a:lnTo>
                      <a:pt x="124" y="31"/>
                    </a:lnTo>
                    <a:lnTo>
                      <a:pt x="144" y="27"/>
                    </a:lnTo>
                    <a:lnTo>
                      <a:pt x="163" y="22"/>
                    </a:lnTo>
                    <a:lnTo>
                      <a:pt x="182" y="18"/>
                    </a:lnTo>
                    <a:lnTo>
                      <a:pt x="202" y="15"/>
                    </a:lnTo>
                    <a:lnTo>
                      <a:pt x="222" y="11"/>
                    </a:lnTo>
                    <a:lnTo>
                      <a:pt x="242" y="9"/>
                    </a:lnTo>
                    <a:lnTo>
                      <a:pt x="263" y="5"/>
                    </a:lnTo>
                    <a:lnTo>
                      <a:pt x="284" y="4"/>
                    </a:lnTo>
                    <a:lnTo>
                      <a:pt x="304" y="2"/>
                    </a:lnTo>
                    <a:lnTo>
                      <a:pt x="304" y="0"/>
                    </a:lnTo>
                    <a:close/>
                  </a:path>
                </a:pathLst>
              </a:custGeom>
              <a:solidFill>
                <a:srgbClr val="000000"/>
              </a:solidFill>
              <a:ln w="9525">
                <a:noFill/>
                <a:round/>
                <a:headEnd/>
                <a:tailEnd/>
              </a:ln>
            </p:spPr>
            <p:txBody>
              <a:bodyPr/>
              <a:lstStyle/>
              <a:p>
                <a:endParaRPr lang="ru-RU"/>
              </a:p>
            </p:txBody>
          </p:sp>
          <p:sp>
            <p:nvSpPr>
              <p:cNvPr id="14971" name="Freeform 144"/>
              <p:cNvSpPr>
                <a:spLocks/>
              </p:cNvSpPr>
              <p:nvPr/>
            </p:nvSpPr>
            <p:spPr bwMode="auto">
              <a:xfrm>
                <a:off x="4577" y="164"/>
                <a:ext cx="256" cy="4"/>
              </a:xfrm>
              <a:custGeom>
                <a:avLst/>
                <a:gdLst>
                  <a:gd name="T0" fmla="*/ 0 w 1533"/>
                  <a:gd name="T1" fmla="*/ 0 h 19"/>
                  <a:gd name="T2" fmla="*/ 0 w 1533"/>
                  <a:gd name="T3" fmla="*/ 0 h 19"/>
                  <a:gd name="T4" fmla="*/ 0 w 1533"/>
                  <a:gd name="T5" fmla="*/ 0 h 19"/>
                  <a:gd name="T6" fmla="*/ 0 w 1533"/>
                  <a:gd name="T7" fmla="*/ 0 h 19"/>
                  <a:gd name="T8" fmla="*/ 0 w 1533"/>
                  <a:gd name="T9" fmla="*/ 0 h 19"/>
                  <a:gd name="T10" fmla="*/ 0 w 1533"/>
                  <a:gd name="T11" fmla="*/ 0 h 19"/>
                  <a:gd name="T12" fmla="*/ 0 w 1533"/>
                  <a:gd name="T13" fmla="*/ 0 h 19"/>
                  <a:gd name="T14" fmla="*/ 0 w 1533"/>
                  <a:gd name="T15" fmla="*/ 0 h 19"/>
                  <a:gd name="T16" fmla="*/ 0 w 1533"/>
                  <a:gd name="T17" fmla="*/ 0 h 19"/>
                  <a:gd name="T18" fmla="*/ 0 w 1533"/>
                  <a:gd name="T19" fmla="*/ 0 h 19"/>
                  <a:gd name="T20" fmla="*/ 0 w 1533"/>
                  <a:gd name="T21" fmla="*/ 0 h 19"/>
                  <a:gd name="T22" fmla="*/ 0 w 1533"/>
                  <a:gd name="T23" fmla="*/ 0 h 19"/>
                  <a:gd name="T24" fmla="*/ 0 w 1533"/>
                  <a:gd name="T25" fmla="*/ 0 h 19"/>
                  <a:gd name="T26" fmla="*/ 0 w 1533"/>
                  <a:gd name="T27" fmla="*/ 0 h 19"/>
                  <a:gd name="T28" fmla="*/ 0 w 1533"/>
                  <a:gd name="T29" fmla="*/ 0 h 19"/>
                  <a:gd name="T30" fmla="*/ 0 w 1533"/>
                  <a:gd name="T31" fmla="*/ 0 h 19"/>
                  <a:gd name="T32" fmla="*/ 0 w 1533"/>
                  <a:gd name="T33" fmla="*/ 0 h 19"/>
                  <a:gd name="T34" fmla="*/ 0 w 1533"/>
                  <a:gd name="T35" fmla="*/ 0 h 19"/>
                  <a:gd name="T36" fmla="*/ 0 w 1533"/>
                  <a:gd name="T37" fmla="*/ 0 h 19"/>
                  <a:gd name="T38" fmla="*/ 0 w 1533"/>
                  <a:gd name="T39" fmla="*/ 0 h 19"/>
                  <a:gd name="T40" fmla="*/ 0 w 1533"/>
                  <a:gd name="T41" fmla="*/ 0 h 19"/>
                  <a:gd name="T42" fmla="*/ 0 w 1533"/>
                  <a:gd name="T43" fmla="*/ 0 h 19"/>
                  <a:gd name="T44" fmla="*/ 0 w 1533"/>
                  <a:gd name="T45" fmla="*/ 0 h 19"/>
                  <a:gd name="T46" fmla="*/ 0 w 1533"/>
                  <a:gd name="T47" fmla="*/ 0 h 19"/>
                  <a:gd name="T48" fmla="*/ 0 w 1533"/>
                  <a:gd name="T49" fmla="*/ 0 h 19"/>
                  <a:gd name="T50" fmla="*/ 0 w 1533"/>
                  <a:gd name="T51" fmla="*/ 0 h 19"/>
                  <a:gd name="T52" fmla="*/ 0 w 1533"/>
                  <a:gd name="T53" fmla="*/ 0 h 19"/>
                  <a:gd name="T54" fmla="*/ 0 w 1533"/>
                  <a:gd name="T55" fmla="*/ 0 h 19"/>
                  <a:gd name="T56" fmla="*/ 0 w 1533"/>
                  <a:gd name="T57" fmla="*/ 0 h 19"/>
                  <a:gd name="T58" fmla="*/ 0 w 1533"/>
                  <a:gd name="T59" fmla="*/ 0 h 19"/>
                  <a:gd name="T60" fmla="*/ 0 w 1533"/>
                  <a:gd name="T61" fmla="*/ 0 h 19"/>
                  <a:gd name="T62" fmla="*/ 0 w 1533"/>
                  <a:gd name="T63" fmla="*/ 0 h 19"/>
                  <a:gd name="T64" fmla="*/ 0 w 1533"/>
                  <a:gd name="T65" fmla="*/ 0 h 19"/>
                  <a:gd name="T66" fmla="*/ 0 w 1533"/>
                  <a:gd name="T67" fmla="*/ 0 h 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33"/>
                  <a:gd name="T103" fmla="*/ 0 h 19"/>
                  <a:gd name="T104" fmla="*/ 1533 w 1533"/>
                  <a:gd name="T105" fmla="*/ 19 h 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33" h="19">
                    <a:moveTo>
                      <a:pt x="1533" y="12"/>
                    </a:moveTo>
                    <a:lnTo>
                      <a:pt x="1533" y="12"/>
                    </a:lnTo>
                    <a:lnTo>
                      <a:pt x="1484" y="11"/>
                    </a:lnTo>
                    <a:lnTo>
                      <a:pt x="1434" y="9"/>
                    </a:lnTo>
                    <a:lnTo>
                      <a:pt x="1385" y="8"/>
                    </a:lnTo>
                    <a:lnTo>
                      <a:pt x="1335" y="7"/>
                    </a:lnTo>
                    <a:lnTo>
                      <a:pt x="1286" y="6"/>
                    </a:lnTo>
                    <a:lnTo>
                      <a:pt x="1237" y="5"/>
                    </a:lnTo>
                    <a:lnTo>
                      <a:pt x="1187" y="4"/>
                    </a:lnTo>
                    <a:lnTo>
                      <a:pt x="1137" y="3"/>
                    </a:lnTo>
                    <a:lnTo>
                      <a:pt x="1088" y="3"/>
                    </a:lnTo>
                    <a:lnTo>
                      <a:pt x="1038" y="2"/>
                    </a:lnTo>
                    <a:lnTo>
                      <a:pt x="988" y="2"/>
                    </a:lnTo>
                    <a:lnTo>
                      <a:pt x="938" y="1"/>
                    </a:lnTo>
                    <a:lnTo>
                      <a:pt x="889" y="1"/>
                    </a:lnTo>
                    <a:lnTo>
                      <a:pt x="839" y="0"/>
                    </a:lnTo>
                    <a:lnTo>
                      <a:pt x="791" y="0"/>
                    </a:lnTo>
                    <a:lnTo>
                      <a:pt x="741" y="0"/>
                    </a:lnTo>
                    <a:lnTo>
                      <a:pt x="692" y="0"/>
                    </a:lnTo>
                    <a:lnTo>
                      <a:pt x="644" y="0"/>
                    </a:lnTo>
                    <a:lnTo>
                      <a:pt x="595" y="1"/>
                    </a:lnTo>
                    <a:lnTo>
                      <a:pt x="547" y="1"/>
                    </a:lnTo>
                    <a:lnTo>
                      <a:pt x="499" y="2"/>
                    </a:lnTo>
                    <a:lnTo>
                      <a:pt x="452" y="2"/>
                    </a:lnTo>
                    <a:lnTo>
                      <a:pt x="405" y="3"/>
                    </a:lnTo>
                    <a:lnTo>
                      <a:pt x="357" y="4"/>
                    </a:lnTo>
                    <a:lnTo>
                      <a:pt x="311" y="5"/>
                    </a:lnTo>
                    <a:lnTo>
                      <a:pt x="265" y="6"/>
                    </a:lnTo>
                    <a:lnTo>
                      <a:pt x="220" y="8"/>
                    </a:lnTo>
                    <a:lnTo>
                      <a:pt x="175" y="9"/>
                    </a:lnTo>
                    <a:lnTo>
                      <a:pt x="130" y="11"/>
                    </a:lnTo>
                    <a:lnTo>
                      <a:pt x="86" y="13"/>
                    </a:lnTo>
                    <a:lnTo>
                      <a:pt x="43" y="15"/>
                    </a:lnTo>
                    <a:lnTo>
                      <a:pt x="0" y="17"/>
                    </a:lnTo>
                    <a:lnTo>
                      <a:pt x="0" y="19"/>
                    </a:lnTo>
                    <a:lnTo>
                      <a:pt x="43" y="17"/>
                    </a:lnTo>
                    <a:lnTo>
                      <a:pt x="86" y="15"/>
                    </a:lnTo>
                    <a:lnTo>
                      <a:pt x="130" y="13"/>
                    </a:lnTo>
                    <a:lnTo>
                      <a:pt x="175" y="11"/>
                    </a:lnTo>
                    <a:lnTo>
                      <a:pt x="220" y="10"/>
                    </a:lnTo>
                    <a:lnTo>
                      <a:pt x="265" y="8"/>
                    </a:lnTo>
                    <a:lnTo>
                      <a:pt x="311" y="7"/>
                    </a:lnTo>
                    <a:lnTo>
                      <a:pt x="357" y="6"/>
                    </a:lnTo>
                    <a:lnTo>
                      <a:pt x="405" y="5"/>
                    </a:lnTo>
                    <a:lnTo>
                      <a:pt x="452" y="4"/>
                    </a:lnTo>
                    <a:lnTo>
                      <a:pt x="499" y="4"/>
                    </a:lnTo>
                    <a:lnTo>
                      <a:pt x="547" y="3"/>
                    </a:lnTo>
                    <a:lnTo>
                      <a:pt x="595" y="3"/>
                    </a:lnTo>
                    <a:lnTo>
                      <a:pt x="644" y="2"/>
                    </a:lnTo>
                    <a:lnTo>
                      <a:pt x="692" y="2"/>
                    </a:lnTo>
                    <a:lnTo>
                      <a:pt x="741" y="2"/>
                    </a:lnTo>
                    <a:lnTo>
                      <a:pt x="791" y="2"/>
                    </a:lnTo>
                    <a:lnTo>
                      <a:pt x="839" y="2"/>
                    </a:lnTo>
                    <a:lnTo>
                      <a:pt x="889" y="3"/>
                    </a:lnTo>
                    <a:lnTo>
                      <a:pt x="938" y="3"/>
                    </a:lnTo>
                    <a:lnTo>
                      <a:pt x="988" y="4"/>
                    </a:lnTo>
                    <a:lnTo>
                      <a:pt x="1038" y="4"/>
                    </a:lnTo>
                    <a:lnTo>
                      <a:pt x="1088" y="5"/>
                    </a:lnTo>
                    <a:lnTo>
                      <a:pt x="1137" y="5"/>
                    </a:lnTo>
                    <a:lnTo>
                      <a:pt x="1187" y="6"/>
                    </a:lnTo>
                    <a:lnTo>
                      <a:pt x="1237" y="7"/>
                    </a:lnTo>
                    <a:lnTo>
                      <a:pt x="1286" y="8"/>
                    </a:lnTo>
                    <a:lnTo>
                      <a:pt x="1335" y="9"/>
                    </a:lnTo>
                    <a:lnTo>
                      <a:pt x="1385" y="10"/>
                    </a:lnTo>
                    <a:lnTo>
                      <a:pt x="1434" y="11"/>
                    </a:lnTo>
                    <a:lnTo>
                      <a:pt x="1484" y="13"/>
                    </a:lnTo>
                    <a:lnTo>
                      <a:pt x="1533" y="14"/>
                    </a:lnTo>
                    <a:lnTo>
                      <a:pt x="1533" y="12"/>
                    </a:lnTo>
                    <a:close/>
                  </a:path>
                </a:pathLst>
              </a:custGeom>
              <a:solidFill>
                <a:srgbClr val="000000"/>
              </a:solidFill>
              <a:ln w="9525">
                <a:noFill/>
                <a:round/>
                <a:headEnd/>
                <a:tailEnd/>
              </a:ln>
            </p:spPr>
            <p:txBody>
              <a:bodyPr/>
              <a:lstStyle/>
              <a:p>
                <a:endParaRPr lang="ru-RU"/>
              </a:p>
            </p:txBody>
          </p:sp>
          <p:sp>
            <p:nvSpPr>
              <p:cNvPr id="14972" name="Freeform 145"/>
              <p:cNvSpPr>
                <a:spLocks/>
              </p:cNvSpPr>
              <p:nvPr/>
            </p:nvSpPr>
            <p:spPr bwMode="auto">
              <a:xfrm>
                <a:off x="4833" y="167"/>
                <a:ext cx="46" cy="18"/>
              </a:xfrm>
              <a:custGeom>
                <a:avLst/>
                <a:gdLst>
                  <a:gd name="T0" fmla="*/ 0 w 279"/>
                  <a:gd name="T1" fmla="*/ 0 h 89"/>
                  <a:gd name="T2" fmla="*/ 0 w 279"/>
                  <a:gd name="T3" fmla="*/ 0 h 89"/>
                  <a:gd name="T4" fmla="*/ 0 w 279"/>
                  <a:gd name="T5" fmla="*/ 0 h 89"/>
                  <a:gd name="T6" fmla="*/ 0 w 279"/>
                  <a:gd name="T7" fmla="*/ 0 h 89"/>
                  <a:gd name="T8" fmla="*/ 0 w 279"/>
                  <a:gd name="T9" fmla="*/ 0 h 89"/>
                  <a:gd name="T10" fmla="*/ 0 w 279"/>
                  <a:gd name="T11" fmla="*/ 0 h 89"/>
                  <a:gd name="T12" fmla="*/ 0 w 279"/>
                  <a:gd name="T13" fmla="*/ 0 h 89"/>
                  <a:gd name="T14" fmla="*/ 0 w 279"/>
                  <a:gd name="T15" fmla="*/ 0 h 89"/>
                  <a:gd name="T16" fmla="*/ 0 w 279"/>
                  <a:gd name="T17" fmla="*/ 0 h 89"/>
                  <a:gd name="T18" fmla="*/ 0 w 279"/>
                  <a:gd name="T19" fmla="*/ 0 h 89"/>
                  <a:gd name="T20" fmla="*/ 0 w 279"/>
                  <a:gd name="T21" fmla="*/ 0 h 89"/>
                  <a:gd name="T22" fmla="*/ 0 w 279"/>
                  <a:gd name="T23" fmla="*/ 0 h 89"/>
                  <a:gd name="T24" fmla="*/ 0 w 279"/>
                  <a:gd name="T25" fmla="*/ 0 h 89"/>
                  <a:gd name="T26" fmla="*/ 0 w 279"/>
                  <a:gd name="T27" fmla="*/ 0 h 89"/>
                  <a:gd name="T28" fmla="*/ 0 w 279"/>
                  <a:gd name="T29" fmla="*/ 0 h 89"/>
                  <a:gd name="T30" fmla="*/ 0 w 279"/>
                  <a:gd name="T31" fmla="*/ 0 h 89"/>
                  <a:gd name="T32" fmla="*/ 0 w 279"/>
                  <a:gd name="T33" fmla="*/ 0 h 89"/>
                  <a:gd name="T34" fmla="*/ 0 w 279"/>
                  <a:gd name="T35" fmla="*/ 0 h 89"/>
                  <a:gd name="T36" fmla="*/ 0 w 279"/>
                  <a:gd name="T37" fmla="*/ 0 h 89"/>
                  <a:gd name="T38" fmla="*/ 0 w 279"/>
                  <a:gd name="T39" fmla="*/ 0 h 89"/>
                  <a:gd name="T40" fmla="*/ 0 w 279"/>
                  <a:gd name="T41" fmla="*/ 0 h 89"/>
                  <a:gd name="T42" fmla="*/ 0 w 279"/>
                  <a:gd name="T43" fmla="*/ 0 h 89"/>
                  <a:gd name="T44" fmla="*/ 0 w 279"/>
                  <a:gd name="T45" fmla="*/ 0 h 89"/>
                  <a:gd name="T46" fmla="*/ 0 w 279"/>
                  <a:gd name="T47" fmla="*/ 0 h 89"/>
                  <a:gd name="T48" fmla="*/ 0 w 279"/>
                  <a:gd name="T49" fmla="*/ 0 h 89"/>
                  <a:gd name="T50" fmla="*/ 0 w 279"/>
                  <a:gd name="T51" fmla="*/ 0 h 89"/>
                  <a:gd name="T52" fmla="*/ 0 w 279"/>
                  <a:gd name="T53" fmla="*/ 0 h 89"/>
                  <a:gd name="T54" fmla="*/ 0 w 279"/>
                  <a:gd name="T55" fmla="*/ 0 h 89"/>
                  <a:gd name="T56" fmla="*/ 0 w 279"/>
                  <a:gd name="T57" fmla="*/ 0 h 89"/>
                  <a:gd name="T58" fmla="*/ 0 w 279"/>
                  <a:gd name="T59" fmla="*/ 0 h 89"/>
                  <a:gd name="T60" fmla="*/ 0 w 279"/>
                  <a:gd name="T61" fmla="*/ 0 h 89"/>
                  <a:gd name="T62" fmla="*/ 0 w 279"/>
                  <a:gd name="T63" fmla="*/ 0 h 89"/>
                  <a:gd name="T64" fmla="*/ 0 w 279"/>
                  <a:gd name="T65" fmla="*/ 0 h 89"/>
                  <a:gd name="T66" fmla="*/ 0 w 279"/>
                  <a:gd name="T67" fmla="*/ 0 h 89"/>
                  <a:gd name="T68" fmla="*/ 0 w 279"/>
                  <a:gd name="T69" fmla="*/ 0 h 89"/>
                  <a:gd name="T70" fmla="*/ 0 w 279"/>
                  <a:gd name="T71" fmla="*/ 0 h 89"/>
                  <a:gd name="T72" fmla="*/ 0 w 279"/>
                  <a:gd name="T73" fmla="*/ 0 h 8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9"/>
                  <a:gd name="T113" fmla="*/ 279 w 279"/>
                  <a:gd name="T114" fmla="*/ 89 h 8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9">
                    <a:moveTo>
                      <a:pt x="279" y="87"/>
                    </a:moveTo>
                    <a:lnTo>
                      <a:pt x="279" y="87"/>
                    </a:lnTo>
                    <a:lnTo>
                      <a:pt x="262" y="79"/>
                    </a:lnTo>
                    <a:lnTo>
                      <a:pt x="246" y="71"/>
                    </a:lnTo>
                    <a:lnTo>
                      <a:pt x="230" y="63"/>
                    </a:lnTo>
                    <a:lnTo>
                      <a:pt x="214" y="55"/>
                    </a:lnTo>
                    <a:lnTo>
                      <a:pt x="197" y="48"/>
                    </a:lnTo>
                    <a:lnTo>
                      <a:pt x="181" y="41"/>
                    </a:lnTo>
                    <a:lnTo>
                      <a:pt x="165" y="35"/>
                    </a:lnTo>
                    <a:lnTo>
                      <a:pt x="149" y="30"/>
                    </a:lnTo>
                    <a:lnTo>
                      <a:pt x="130" y="24"/>
                    </a:lnTo>
                    <a:lnTo>
                      <a:pt x="113" y="20"/>
                    </a:lnTo>
                    <a:lnTo>
                      <a:pt x="95" y="15"/>
                    </a:lnTo>
                    <a:lnTo>
                      <a:pt x="78" y="10"/>
                    </a:lnTo>
                    <a:lnTo>
                      <a:pt x="59" y="7"/>
                    </a:lnTo>
                    <a:lnTo>
                      <a:pt x="40" y="4"/>
                    </a:lnTo>
                    <a:lnTo>
                      <a:pt x="20" y="2"/>
                    </a:lnTo>
                    <a:lnTo>
                      <a:pt x="0" y="0"/>
                    </a:lnTo>
                    <a:lnTo>
                      <a:pt x="0" y="2"/>
                    </a:lnTo>
                    <a:lnTo>
                      <a:pt x="20" y="4"/>
                    </a:lnTo>
                    <a:lnTo>
                      <a:pt x="40" y="6"/>
                    </a:lnTo>
                    <a:lnTo>
                      <a:pt x="59" y="9"/>
                    </a:lnTo>
                    <a:lnTo>
                      <a:pt x="78" y="13"/>
                    </a:lnTo>
                    <a:lnTo>
                      <a:pt x="95" y="17"/>
                    </a:lnTo>
                    <a:lnTo>
                      <a:pt x="113" y="22"/>
                    </a:lnTo>
                    <a:lnTo>
                      <a:pt x="130" y="26"/>
                    </a:lnTo>
                    <a:lnTo>
                      <a:pt x="146" y="32"/>
                    </a:lnTo>
                    <a:lnTo>
                      <a:pt x="163" y="37"/>
                    </a:lnTo>
                    <a:lnTo>
                      <a:pt x="178" y="43"/>
                    </a:lnTo>
                    <a:lnTo>
                      <a:pt x="195" y="50"/>
                    </a:lnTo>
                    <a:lnTo>
                      <a:pt x="211" y="57"/>
                    </a:lnTo>
                    <a:lnTo>
                      <a:pt x="228" y="65"/>
                    </a:lnTo>
                    <a:lnTo>
                      <a:pt x="243" y="73"/>
                    </a:lnTo>
                    <a:lnTo>
                      <a:pt x="260" y="81"/>
                    </a:lnTo>
                    <a:lnTo>
                      <a:pt x="276" y="89"/>
                    </a:lnTo>
                    <a:lnTo>
                      <a:pt x="279" y="87"/>
                    </a:lnTo>
                    <a:close/>
                  </a:path>
                </a:pathLst>
              </a:custGeom>
              <a:solidFill>
                <a:srgbClr val="000000"/>
              </a:solidFill>
              <a:ln w="9525">
                <a:noFill/>
                <a:round/>
                <a:headEnd/>
                <a:tailEnd/>
              </a:ln>
            </p:spPr>
            <p:txBody>
              <a:bodyPr/>
              <a:lstStyle/>
              <a:p>
                <a:endParaRPr lang="ru-RU"/>
              </a:p>
            </p:txBody>
          </p:sp>
          <p:sp>
            <p:nvSpPr>
              <p:cNvPr id="14973" name="Freeform 146"/>
              <p:cNvSpPr>
                <a:spLocks/>
              </p:cNvSpPr>
              <p:nvPr/>
            </p:nvSpPr>
            <p:spPr bwMode="auto">
              <a:xfrm>
                <a:off x="4879" y="184"/>
                <a:ext cx="159" cy="119"/>
              </a:xfrm>
              <a:custGeom>
                <a:avLst/>
                <a:gdLst>
                  <a:gd name="T0" fmla="*/ 0 w 955"/>
                  <a:gd name="T1" fmla="*/ 0 h 594"/>
                  <a:gd name="T2" fmla="*/ 0 w 955"/>
                  <a:gd name="T3" fmla="*/ 0 h 594"/>
                  <a:gd name="T4" fmla="*/ 0 w 955"/>
                  <a:gd name="T5" fmla="*/ 0 h 594"/>
                  <a:gd name="T6" fmla="*/ 0 w 955"/>
                  <a:gd name="T7" fmla="*/ 0 h 594"/>
                  <a:gd name="T8" fmla="*/ 0 w 955"/>
                  <a:gd name="T9" fmla="*/ 0 h 594"/>
                  <a:gd name="T10" fmla="*/ 0 w 955"/>
                  <a:gd name="T11" fmla="*/ 0 h 594"/>
                  <a:gd name="T12" fmla="*/ 0 w 955"/>
                  <a:gd name="T13" fmla="*/ 0 h 594"/>
                  <a:gd name="T14" fmla="*/ 0 w 955"/>
                  <a:gd name="T15" fmla="*/ 0 h 594"/>
                  <a:gd name="T16" fmla="*/ 0 w 955"/>
                  <a:gd name="T17" fmla="*/ 0 h 594"/>
                  <a:gd name="T18" fmla="*/ 0 w 955"/>
                  <a:gd name="T19" fmla="*/ 0 h 594"/>
                  <a:gd name="T20" fmla="*/ 0 w 955"/>
                  <a:gd name="T21" fmla="*/ 0 h 594"/>
                  <a:gd name="T22" fmla="*/ 0 w 955"/>
                  <a:gd name="T23" fmla="*/ 0 h 594"/>
                  <a:gd name="T24" fmla="*/ 0 w 955"/>
                  <a:gd name="T25" fmla="*/ 0 h 594"/>
                  <a:gd name="T26" fmla="*/ 0 w 955"/>
                  <a:gd name="T27" fmla="*/ 0 h 594"/>
                  <a:gd name="T28" fmla="*/ 0 w 955"/>
                  <a:gd name="T29" fmla="*/ 0 h 594"/>
                  <a:gd name="T30" fmla="*/ 0 w 955"/>
                  <a:gd name="T31" fmla="*/ 0 h 594"/>
                  <a:gd name="T32" fmla="*/ 0 w 955"/>
                  <a:gd name="T33" fmla="*/ 0 h 594"/>
                  <a:gd name="T34" fmla="*/ 0 w 955"/>
                  <a:gd name="T35" fmla="*/ 0 h 594"/>
                  <a:gd name="T36" fmla="*/ 0 w 955"/>
                  <a:gd name="T37" fmla="*/ 0 h 594"/>
                  <a:gd name="T38" fmla="*/ 0 w 955"/>
                  <a:gd name="T39" fmla="*/ 0 h 594"/>
                  <a:gd name="T40" fmla="*/ 0 w 955"/>
                  <a:gd name="T41" fmla="*/ 0 h 594"/>
                  <a:gd name="T42" fmla="*/ 0 w 955"/>
                  <a:gd name="T43" fmla="*/ 0 h 594"/>
                  <a:gd name="T44" fmla="*/ 0 w 955"/>
                  <a:gd name="T45" fmla="*/ 0 h 594"/>
                  <a:gd name="T46" fmla="*/ 0 w 955"/>
                  <a:gd name="T47" fmla="*/ 0 h 594"/>
                  <a:gd name="T48" fmla="*/ 0 w 955"/>
                  <a:gd name="T49" fmla="*/ 0 h 594"/>
                  <a:gd name="T50" fmla="*/ 0 w 955"/>
                  <a:gd name="T51" fmla="*/ 0 h 594"/>
                  <a:gd name="T52" fmla="*/ 0 w 955"/>
                  <a:gd name="T53" fmla="*/ 0 h 594"/>
                  <a:gd name="T54" fmla="*/ 0 w 955"/>
                  <a:gd name="T55" fmla="*/ 0 h 594"/>
                  <a:gd name="T56" fmla="*/ 0 w 955"/>
                  <a:gd name="T57" fmla="*/ 0 h 594"/>
                  <a:gd name="T58" fmla="*/ 0 w 955"/>
                  <a:gd name="T59" fmla="*/ 0 h 594"/>
                  <a:gd name="T60" fmla="*/ 0 w 955"/>
                  <a:gd name="T61" fmla="*/ 0 h 594"/>
                  <a:gd name="T62" fmla="*/ 0 w 955"/>
                  <a:gd name="T63" fmla="*/ 0 h 594"/>
                  <a:gd name="T64" fmla="*/ 0 w 955"/>
                  <a:gd name="T65" fmla="*/ 0 h 594"/>
                  <a:gd name="T66" fmla="*/ 0 w 955"/>
                  <a:gd name="T67" fmla="*/ 0 h 59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55"/>
                  <a:gd name="T103" fmla="*/ 0 h 594"/>
                  <a:gd name="T104" fmla="*/ 955 w 955"/>
                  <a:gd name="T105" fmla="*/ 594 h 59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55" h="594">
                    <a:moveTo>
                      <a:pt x="954" y="594"/>
                    </a:moveTo>
                    <a:lnTo>
                      <a:pt x="955" y="591"/>
                    </a:lnTo>
                    <a:lnTo>
                      <a:pt x="927" y="570"/>
                    </a:lnTo>
                    <a:lnTo>
                      <a:pt x="899" y="550"/>
                    </a:lnTo>
                    <a:lnTo>
                      <a:pt x="870" y="530"/>
                    </a:lnTo>
                    <a:lnTo>
                      <a:pt x="842" y="510"/>
                    </a:lnTo>
                    <a:lnTo>
                      <a:pt x="812" y="490"/>
                    </a:lnTo>
                    <a:lnTo>
                      <a:pt x="784" y="470"/>
                    </a:lnTo>
                    <a:lnTo>
                      <a:pt x="754" y="451"/>
                    </a:lnTo>
                    <a:lnTo>
                      <a:pt x="725" y="432"/>
                    </a:lnTo>
                    <a:lnTo>
                      <a:pt x="696" y="412"/>
                    </a:lnTo>
                    <a:lnTo>
                      <a:pt x="667" y="393"/>
                    </a:lnTo>
                    <a:lnTo>
                      <a:pt x="637" y="373"/>
                    </a:lnTo>
                    <a:lnTo>
                      <a:pt x="608" y="355"/>
                    </a:lnTo>
                    <a:lnTo>
                      <a:pt x="578" y="336"/>
                    </a:lnTo>
                    <a:lnTo>
                      <a:pt x="548" y="317"/>
                    </a:lnTo>
                    <a:lnTo>
                      <a:pt x="519" y="299"/>
                    </a:lnTo>
                    <a:lnTo>
                      <a:pt x="488" y="281"/>
                    </a:lnTo>
                    <a:lnTo>
                      <a:pt x="458" y="262"/>
                    </a:lnTo>
                    <a:lnTo>
                      <a:pt x="429" y="244"/>
                    </a:lnTo>
                    <a:lnTo>
                      <a:pt x="398" y="225"/>
                    </a:lnTo>
                    <a:lnTo>
                      <a:pt x="369" y="208"/>
                    </a:lnTo>
                    <a:lnTo>
                      <a:pt x="338" y="190"/>
                    </a:lnTo>
                    <a:lnTo>
                      <a:pt x="308" y="172"/>
                    </a:lnTo>
                    <a:lnTo>
                      <a:pt x="277" y="154"/>
                    </a:lnTo>
                    <a:lnTo>
                      <a:pt x="247" y="137"/>
                    </a:lnTo>
                    <a:lnTo>
                      <a:pt x="217" y="119"/>
                    </a:lnTo>
                    <a:lnTo>
                      <a:pt x="186" y="102"/>
                    </a:lnTo>
                    <a:lnTo>
                      <a:pt x="156" y="85"/>
                    </a:lnTo>
                    <a:lnTo>
                      <a:pt x="125" y="67"/>
                    </a:lnTo>
                    <a:lnTo>
                      <a:pt x="95" y="51"/>
                    </a:lnTo>
                    <a:lnTo>
                      <a:pt x="64" y="34"/>
                    </a:lnTo>
                    <a:lnTo>
                      <a:pt x="34" y="16"/>
                    </a:lnTo>
                    <a:lnTo>
                      <a:pt x="3" y="0"/>
                    </a:lnTo>
                    <a:lnTo>
                      <a:pt x="0" y="2"/>
                    </a:lnTo>
                    <a:lnTo>
                      <a:pt x="31" y="18"/>
                    </a:lnTo>
                    <a:lnTo>
                      <a:pt x="62" y="36"/>
                    </a:lnTo>
                    <a:lnTo>
                      <a:pt x="93" y="53"/>
                    </a:lnTo>
                    <a:lnTo>
                      <a:pt x="122" y="69"/>
                    </a:lnTo>
                    <a:lnTo>
                      <a:pt x="153" y="87"/>
                    </a:lnTo>
                    <a:lnTo>
                      <a:pt x="184" y="104"/>
                    </a:lnTo>
                    <a:lnTo>
                      <a:pt x="215" y="121"/>
                    </a:lnTo>
                    <a:lnTo>
                      <a:pt x="244" y="139"/>
                    </a:lnTo>
                    <a:lnTo>
                      <a:pt x="275" y="156"/>
                    </a:lnTo>
                    <a:lnTo>
                      <a:pt x="306" y="174"/>
                    </a:lnTo>
                    <a:lnTo>
                      <a:pt x="335" y="192"/>
                    </a:lnTo>
                    <a:lnTo>
                      <a:pt x="366" y="210"/>
                    </a:lnTo>
                    <a:lnTo>
                      <a:pt x="396" y="228"/>
                    </a:lnTo>
                    <a:lnTo>
                      <a:pt x="427" y="246"/>
                    </a:lnTo>
                    <a:lnTo>
                      <a:pt x="456" y="264"/>
                    </a:lnTo>
                    <a:lnTo>
                      <a:pt x="486" y="283"/>
                    </a:lnTo>
                    <a:lnTo>
                      <a:pt x="516" y="301"/>
                    </a:lnTo>
                    <a:lnTo>
                      <a:pt x="546" y="319"/>
                    </a:lnTo>
                    <a:lnTo>
                      <a:pt x="576" y="338"/>
                    </a:lnTo>
                    <a:lnTo>
                      <a:pt x="605" y="357"/>
                    </a:lnTo>
                    <a:lnTo>
                      <a:pt x="635" y="375"/>
                    </a:lnTo>
                    <a:lnTo>
                      <a:pt x="664" y="395"/>
                    </a:lnTo>
                    <a:lnTo>
                      <a:pt x="694" y="414"/>
                    </a:lnTo>
                    <a:lnTo>
                      <a:pt x="722" y="434"/>
                    </a:lnTo>
                    <a:lnTo>
                      <a:pt x="752" y="453"/>
                    </a:lnTo>
                    <a:lnTo>
                      <a:pt x="782" y="472"/>
                    </a:lnTo>
                    <a:lnTo>
                      <a:pt x="810" y="492"/>
                    </a:lnTo>
                    <a:lnTo>
                      <a:pt x="840" y="512"/>
                    </a:lnTo>
                    <a:lnTo>
                      <a:pt x="868" y="532"/>
                    </a:lnTo>
                    <a:lnTo>
                      <a:pt x="896" y="552"/>
                    </a:lnTo>
                    <a:lnTo>
                      <a:pt x="925" y="572"/>
                    </a:lnTo>
                    <a:lnTo>
                      <a:pt x="953" y="593"/>
                    </a:lnTo>
                    <a:lnTo>
                      <a:pt x="954" y="590"/>
                    </a:lnTo>
                    <a:lnTo>
                      <a:pt x="954" y="594"/>
                    </a:lnTo>
                    <a:close/>
                  </a:path>
                </a:pathLst>
              </a:custGeom>
              <a:solidFill>
                <a:srgbClr val="000000"/>
              </a:solidFill>
              <a:ln w="9525">
                <a:noFill/>
                <a:round/>
                <a:headEnd/>
                <a:tailEnd/>
              </a:ln>
            </p:spPr>
            <p:txBody>
              <a:bodyPr/>
              <a:lstStyle/>
              <a:p>
                <a:endParaRPr lang="ru-RU"/>
              </a:p>
            </p:txBody>
          </p:sp>
          <p:sp>
            <p:nvSpPr>
              <p:cNvPr id="14974" name="Freeform 147"/>
              <p:cNvSpPr>
                <a:spLocks/>
              </p:cNvSpPr>
              <p:nvPr/>
            </p:nvSpPr>
            <p:spPr bwMode="auto">
              <a:xfrm>
                <a:off x="4710" y="295"/>
                <a:ext cx="326" cy="7"/>
              </a:xfrm>
              <a:custGeom>
                <a:avLst/>
                <a:gdLst>
                  <a:gd name="T0" fmla="*/ 0 w 1955"/>
                  <a:gd name="T1" fmla="*/ 0 h 34"/>
                  <a:gd name="T2" fmla="*/ 0 w 1955"/>
                  <a:gd name="T3" fmla="*/ 0 h 34"/>
                  <a:gd name="T4" fmla="*/ 0 w 1955"/>
                  <a:gd name="T5" fmla="*/ 0 h 34"/>
                  <a:gd name="T6" fmla="*/ 0 w 1955"/>
                  <a:gd name="T7" fmla="*/ 0 h 34"/>
                  <a:gd name="T8" fmla="*/ 0 w 1955"/>
                  <a:gd name="T9" fmla="*/ 0 h 34"/>
                  <a:gd name="T10" fmla="*/ 0 w 1955"/>
                  <a:gd name="T11" fmla="*/ 0 h 34"/>
                  <a:gd name="T12" fmla="*/ 0 w 1955"/>
                  <a:gd name="T13" fmla="*/ 0 h 34"/>
                  <a:gd name="T14" fmla="*/ 0 w 1955"/>
                  <a:gd name="T15" fmla="*/ 0 h 34"/>
                  <a:gd name="T16" fmla="*/ 0 w 1955"/>
                  <a:gd name="T17" fmla="*/ 0 h 34"/>
                  <a:gd name="T18" fmla="*/ 0 w 1955"/>
                  <a:gd name="T19" fmla="*/ 0 h 34"/>
                  <a:gd name="T20" fmla="*/ 0 w 1955"/>
                  <a:gd name="T21" fmla="*/ 0 h 34"/>
                  <a:gd name="T22" fmla="*/ 0 w 1955"/>
                  <a:gd name="T23" fmla="*/ 0 h 34"/>
                  <a:gd name="T24" fmla="*/ 0 w 1955"/>
                  <a:gd name="T25" fmla="*/ 0 h 34"/>
                  <a:gd name="T26" fmla="*/ 0 w 1955"/>
                  <a:gd name="T27" fmla="*/ 0 h 34"/>
                  <a:gd name="T28" fmla="*/ 0 w 1955"/>
                  <a:gd name="T29" fmla="*/ 0 h 34"/>
                  <a:gd name="T30" fmla="*/ 0 w 1955"/>
                  <a:gd name="T31" fmla="*/ 0 h 34"/>
                  <a:gd name="T32" fmla="*/ 0 w 1955"/>
                  <a:gd name="T33" fmla="*/ 0 h 34"/>
                  <a:gd name="T34" fmla="*/ 0 w 1955"/>
                  <a:gd name="T35" fmla="*/ 0 h 34"/>
                  <a:gd name="T36" fmla="*/ 0 w 1955"/>
                  <a:gd name="T37" fmla="*/ 0 h 34"/>
                  <a:gd name="T38" fmla="*/ 0 w 1955"/>
                  <a:gd name="T39" fmla="*/ 0 h 34"/>
                  <a:gd name="T40" fmla="*/ 0 w 1955"/>
                  <a:gd name="T41" fmla="*/ 0 h 34"/>
                  <a:gd name="T42" fmla="*/ 0 w 1955"/>
                  <a:gd name="T43" fmla="*/ 0 h 34"/>
                  <a:gd name="T44" fmla="*/ 0 w 1955"/>
                  <a:gd name="T45" fmla="*/ 0 h 34"/>
                  <a:gd name="T46" fmla="*/ 0 w 1955"/>
                  <a:gd name="T47" fmla="*/ 0 h 34"/>
                  <a:gd name="T48" fmla="*/ 0 w 1955"/>
                  <a:gd name="T49" fmla="*/ 0 h 34"/>
                  <a:gd name="T50" fmla="*/ 0 w 1955"/>
                  <a:gd name="T51" fmla="*/ 0 h 34"/>
                  <a:gd name="T52" fmla="*/ 0 w 1955"/>
                  <a:gd name="T53" fmla="*/ 0 h 34"/>
                  <a:gd name="T54" fmla="*/ 0 w 1955"/>
                  <a:gd name="T55" fmla="*/ 0 h 34"/>
                  <a:gd name="T56" fmla="*/ 0 w 1955"/>
                  <a:gd name="T57" fmla="*/ 0 h 34"/>
                  <a:gd name="T58" fmla="*/ 0 w 1955"/>
                  <a:gd name="T59" fmla="*/ 0 h 34"/>
                  <a:gd name="T60" fmla="*/ 0 w 1955"/>
                  <a:gd name="T61" fmla="*/ 0 h 34"/>
                  <a:gd name="T62" fmla="*/ 0 w 1955"/>
                  <a:gd name="T63" fmla="*/ 0 h 34"/>
                  <a:gd name="T64" fmla="*/ 0 w 1955"/>
                  <a:gd name="T65" fmla="*/ 0 h 34"/>
                  <a:gd name="T66" fmla="*/ 0 w 1955"/>
                  <a:gd name="T67" fmla="*/ 0 h 34"/>
                  <a:gd name="T68" fmla="*/ 0 w 1955"/>
                  <a:gd name="T69" fmla="*/ 0 h 34"/>
                  <a:gd name="T70" fmla="*/ 0 w 1955"/>
                  <a:gd name="T71" fmla="*/ 0 h 34"/>
                  <a:gd name="T72" fmla="*/ 0 w 1955"/>
                  <a:gd name="T73" fmla="*/ 0 h 34"/>
                  <a:gd name="T74" fmla="*/ 0 w 1955"/>
                  <a:gd name="T75" fmla="*/ 0 h 34"/>
                  <a:gd name="T76" fmla="*/ 0 w 1955"/>
                  <a:gd name="T77" fmla="*/ 0 h 34"/>
                  <a:gd name="T78" fmla="*/ 0 w 1955"/>
                  <a:gd name="T79" fmla="*/ 0 h 34"/>
                  <a:gd name="T80" fmla="*/ 0 w 1955"/>
                  <a:gd name="T81" fmla="*/ 0 h 34"/>
                  <a:gd name="T82" fmla="*/ 0 w 1955"/>
                  <a:gd name="T83" fmla="*/ 0 h 3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5"/>
                  <a:gd name="T127" fmla="*/ 0 h 34"/>
                  <a:gd name="T128" fmla="*/ 1955 w 1955"/>
                  <a:gd name="T129" fmla="*/ 34 h 3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5" h="34">
                    <a:moveTo>
                      <a:pt x="0" y="0"/>
                    </a:moveTo>
                    <a:lnTo>
                      <a:pt x="62" y="1"/>
                    </a:lnTo>
                    <a:lnTo>
                      <a:pt x="122" y="3"/>
                    </a:lnTo>
                    <a:lnTo>
                      <a:pt x="184" y="4"/>
                    </a:lnTo>
                    <a:lnTo>
                      <a:pt x="244" y="6"/>
                    </a:lnTo>
                    <a:lnTo>
                      <a:pt x="305" y="7"/>
                    </a:lnTo>
                    <a:lnTo>
                      <a:pt x="367" y="8"/>
                    </a:lnTo>
                    <a:lnTo>
                      <a:pt x="427" y="9"/>
                    </a:lnTo>
                    <a:lnTo>
                      <a:pt x="489" y="11"/>
                    </a:lnTo>
                    <a:lnTo>
                      <a:pt x="549" y="12"/>
                    </a:lnTo>
                    <a:lnTo>
                      <a:pt x="611" y="13"/>
                    </a:lnTo>
                    <a:lnTo>
                      <a:pt x="672" y="15"/>
                    </a:lnTo>
                    <a:lnTo>
                      <a:pt x="733" y="16"/>
                    </a:lnTo>
                    <a:lnTo>
                      <a:pt x="794" y="17"/>
                    </a:lnTo>
                    <a:lnTo>
                      <a:pt x="856" y="18"/>
                    </a:lnTo>
                    <a:lnTo>
                      <a:pt x="916" y="19"/>
                    </a:lnTo>
                    <a:lnTo>
                      <a:pt x="978" y="20"/>
                    </a:lnTo>
                    <a:lnTo>
                      <a:pt x="1039" y="21"/>
                    </a:lnTo>
                    <a:lnTo>
                      <a:pt x="1099" y="22"/>
                    </a:lnTo>
                    <a:lnTo>
                      <a:pt x="1161" y="23"/>
                    </a:lnTo>
                    <a:lnTo>
                      <a:pt x="1223" y="24"/>
                    </a:lnTo>
                    <a:lnTo>
                      <a:pt x="1283" y="25"/>
                    </a:lnTo>
                    <a:lnTo>
                      <a:pt x="1344" y="27"/>
                    </a:lnTo>
                    <a:lnTo>
                      <a:pt x="1406" y="28"/>
                    </a:lnTo>
                    <a:lnTo>
                      <a:pt x="1466" y="29"/>
                    </a:lnTo>
                    <a:lnTo>
                      <a:pt x="1528" y="30"/>
                    </a:lnTo>
                    <a:lnTo>
                      <a:pt x="1588" y="30"/>
                    </a:lnTo>
                    <a:lnTo>
                      <a:pt x="1650" y="31"/>
                    </a:lnTo>
                    <a:lnTo>
                      <a:pt x="1711" y="32"/>
                    </a:lnTo>
                    <a:lnTo>
                      <a:pt x="1772" y="32"/>
                    </a:lnTo>
                    <a:lnTo>
                      <a:pt x="1833" y="33"/>
                    </a:lnTo>
                    <a:lnTo>
                      <a:pt x="1894" y="34"/>
                    </a:lnTo>
                    <a:lnTo>
                      <a:pt x="1955" y="34"/>
                    </a:lnTo>
                    <a:lnTo>
                      <a:pt x="1949" y="30"/>
                    </a:lnTo>
                    <a:lnTo>
                      <a:pt x="1943" y="25"/>
                    </a:lnTo>
                    <a:lnTo>
                      <a:pt x="1937" y="21"/>
                    </a:lnTo>
                    <a:lnTo>
                      <a:pt x="1931" y="16"/>
                    </a:lnTo>
                    <a:lnTo>
                      <a:pt x="1926" y="12"/>
                    </a:lnTo>
                    <a:lnTo>
                      <a:pt x="1920" y="8"/>
                    </a:lnTo>
                    <a:lnTo>
                      <a:pt x="1914" y="4"/>
                    </a:lnTo>
                    <a:lnTo>
                      <a:pt x="1908" y="0"/>
                    </a:lnTo>
                    <a:lnTo>
                      <a:pt x="0" y="0"/>
                    </a:lnTo>
                    <a:close/>
                  </a:path>
                </a:pathLst>
              </a:custGeom>
              <a:solidFill>
                <a:srgbClr val="FFFFFF"/>
              </a:solidFill>
              <a:ln w="9525">
                <a:noFill/>
                <a:round/>
                <a:headEnd/>
                <a:tailEnd/>
              </a:ln>
            </p:spPr>
            <p:txBody>
              <a:bodyPr/>
              <a:lstStyle/>
              <a:p>
                <a:endParaRPr lang="ru-RU"/>
              </a:p>
            </p:txBody>
          </p:sp>
          <p:sp>
            <p:nvSpPr>
              <p:cNvPr id="14975" name="Freeform 148"/>
              <p:cNvSpPr>
                <a:spLocks/>
              </p:cNvSpPr>
              <p:nvPr/>
            </p:nvSpPr>
            <p:spPr bwMode="auto">
              <a:xfrm>
                <a:off x="4490" y="288"/>
                <a:ext cx="538" cy="7"/>
              </a:xfrm>
              <a:custGeom>
                <a:avLst/>
                <a:gdLst>
                  <a:gd name="T0" fmla="*/ 0 w 3225"/>
                  <a:gd name="T1" fmla="*/ 0 h 34"/>
                  <a:gd name="T2" fmla="*/ 0 w 3225"/>
                  <a:gd name="T3" fmla="*/ 0 h 34"/>
                  <a:gd name="T4" fmla="*/ 0 w 3225"/>
                  <a:gd name="T5" fmla="*/ 0 h 34"/>
                  <a:gd name="T6" fmla="*/ 0 w 3225"/>
                  <a:gd name="T7" fmla="*/ 0 h 34"/>
                  <a:gd name="T8" fmla="*/ 0 w 3225"/>
                  <a:gd name="T9" fmla="*/ 0 h 34"/>
                  <a:gd name="T10" fmla="*/ 0 w 3225"/>
                  <a:gd name="T11" fmla="*/ 0 h 34"/>
                  <a:gd name="T12" fmla="*/ 0 w 3225"/>
                  <a:gd name="T13" fmla="*/ 0 h 34"/>
                  <a:gd name="T14" fmla="*/ 0 w 3225"/>
                  <a:gd name="T15" fmla="*/ 0 h 34"/>
                  <a:gd name="T16" fmla="*/ 0 w 3225"/>
                  <a:gd name="T17" fmla="*/ 0 h 34"/>
                  <a:gd name="T18" fmla="*/ 0 w 3225"/>
                  <a:gd name="T19" fmla="*/ 0 h 34"/>
                  <a:gd name="T20" fmla="*/ 0 w 3225"/>
                  <a:gd name="T21" fmla="*/ 0 h 34"/>
                  <a:gd name="T22" fmla="*/ 0 w 3225"/>
                  <a:gd name="T23" fmla="*/ 0 h 34"/>
                  <a:gd name="T24" fmla="*/ 0 w 3225"/>
                  <a:gd name="T25" fmla="*/ 0 h 34"/>
                  <a:gd name="T26" fmla="*/ 0 w 3225"/>
                  <a:gd name="T27" fmla="*/ 0 h 34"/>
                  <a:gd name="T28" fmla="*/ 0 w 3225"/>
                  <a:gd name="T29" fmla="*/ 0 h 34"/>
                  <a:gd name="T30" fmla="*/ 0 w 3225"/>
                  <a:gd name="T31" fmla="*/ 0 h 34"/>
                  <a:gd name="T32" fmla="*/ 0 w 3225"/>
                  <a:gd name="T33" fmla="*/ 0 h 34"/>
                  <a:gd name="T34" fmla="*/ 0 w 3225"/>
                  <a:gd name="T35" fmla="*/ 0 h 34"/>
                  <a:gd name="T36" fmla="*/ 0 w 3225"/>
                  <a:gd name="T37" fmla="*/ 0 h 34"/>
                  <a:gd name="T38" fmla="*/ 0 w 3225"/>
                  <a:gd name="T39" fmla="*/ 0 h 34"/>
                  <a:gd name="T40" fmla="*/ 0 w 3225"/>
                  <a:gd name="T41" fmla="*/ 0 h 34"/>
                  <a:gd name="T42" fmla="*/ 0 w 3225"/>
                  <a:gd name="T43" fmla="*/ 0 h 34"/>
                  <a:gd name="T44" fmla="*/ 0 w 3225"/>
                  <a:gd name="T45" fmla="*/ 0 h 34"/>
                  <a:gd name="T46" fmla="*/ 0 w 3225"/>
                  <a:gd name="T47" fmla="*/ 0 h 34"/>
                  <a:gd name="T48" fmla="*/ 0 w 3225"/>
                  <a:gd name="T49" fmla="*/ 0 h 34"/>
                  <a:gd name="T50" fmla="*/ 0 w 3225"/>
                  <a:gd name="T51" fmla="*/ 0 h 34"/>
                  <a:gd name="T52" fmla="*/ 0 w 3225"/>
                  <a:gd name="T53" fmla="*/ 0 h 34"/>
                  <a:gd name="T54" fmla="*/ 0 w 3225"/>
                  <a:gd name="T55" fmla="*/ 0 h 34"/>
                  <a:gd name="T56" fmla="*/ 0 w 3225"/>
                  <a:gd name="T57" fmla="*/ 0 h 34"/>
                  <a:gd name="T58" fmla="*/ 0 w 3225"/>
                  <a:gd name="T59" fmla="*/ 0 h 34"/>
                  <a:gd name="T60" fmla="*/ 0 w 3225"/>
                  <a:gd name="T61" fmla="*/ 0 h 34"/>
                  <a:gd name="T62" fmla="*/ 0 w 3225"/>
                  <a:gd name="T63" fmla="*/ 0 h 34"/>
                  <a:gd name="T64" fmla="*/ 0 w 3225"/>
                  <a:gd name="T65" fmla="*/ 0 h 34"/>
                  <a:gd name="T66" fmla="*/ 0 w 3225"/>
                  <a:gd name="T67" fmla="*/ 0 h 34"/>
                  <a:gd name="T68" fmla="*/ 0 w 3225"/>
                  <a:gd name="T69" fmla="*/ 0 h 34"/>
                  <a:gd name="T70" fmla="*/ 0 w 3225"/>
                  <a:gd name="T71" fmla="*/ 0 h 34"/>
                  <a:gd name="T72" fmla="*/ 0 w 3225"/>
                  <a:gd name="T73" fmla="*/ 0 h 34"/>
                  <a:gd name="T74" fmla="*/ 0 w 3225"/>
                  <a:gd name="T75" fmla="*/ 0 h 34"/>
                  <a:gd name="T76" fmla="*/ 0 w 3225"/>
                  <a:gd name="T77" fmla="*/ 0 h 34"/>
                  <a:gd name="T78" fmla="*/ 0 w 3225"/>
                  <a:gd name="T79" fmla="*/ 0 h 34"/>
                  <a:gd name="T80" fmla="*/ 0 w 3225"/>
                  <a:gd name="T81" fmla="*/ 0 h 34"/>
                  <a:gd name="T82" fmla="*/ 0 w 3225"/>
                  <a:gd name="T83" fmla="*/ 0 h 34"/>
                  <a:gd name="T84" fmla="*/ 0 w 3225"/>
                  <a:gd name="T85" fmla="*/ 0 h 3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25"/>
                  <a:gd name="T130" fmla="*/ 0 h 34"/>
                  <a:gd name="T131" fmla="*/ 3225 w 3225"/>
                  <a:gd name="T132" fmla="*/ 34 h 3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25" h="34">
                    <a:moveTo>
                      <a:pt x="1317" y="34"/>
                    </a:moveTo>
                    <a:lnTo>
                      <a:pt x="1276" y="33"/>
                    </a:lnTo>
                    <a:lnTo>
                      <a:pt x="1234" y="32"/>
                    </a:lnTo>
                    <a:lnTo>
                      <a:pt x="1193" y="31"/>
                    </a:lnTo>
                    <a:lnTo>
                      <a:pt x="1151" y="30"/>
                    </a:lnTo>
                    <a:lnTo>
                      <a:pt x="1110" y="29"/>
                    </a:lnTo>
                    <a:lnTo>
                      <a:pt x="1069" y="28"/>
                    </a:lnTo>
                    <a:lnTo>
                      <a:pt x="1028" y="27"/>
                    </a:lnTo>
                    <a:lnTo>
                      <a:pt x="987" y="26"/>
                    </a:lnTo>
                    <a:lnTo>
                      <a:pt x="946" y="25"/>
                    </a:lnTo>
                    <a:lnTo>
                      <a:pt x="904" y="24"/>
                    </a:lnTo>
                    <a:lnTo>
                      <a:pt x="863" y="23"/>
                    </a:lnTo>
                    <a:lnTo>
                      <a:pt x="821" y="22"/>
                    </a:lnTo>
                    <a:lnTo>
                      <a:pt x="780" y="21"/>
                    </a:lnTo>
                    <a:lnTo>
                      <a:pt x="740" y="20"/>
                    </a:lnTo>
                    <a:lnTo>
                      <a:pt x="698" y="19"/>
                    </a:lnTo>
                    <a:lnTo>
                      <a:pt x="657" y="18"/>
                    </a:lnTo>
                    <a:lnTo>
                      <a:pt x="615" y="17"/>
                    </a:lnTo>
                    <a:lnTo>
                      <a:pt x="574" y="16"/>
                    </a:lnTo>
                    <a:lnTo>
                      <a:pt x="534" y="15"/>
                    </a:lnTo>
                    <a:lnTo>
                      <a:pt x="492" y="14"/>
                    </a:lnTo>
                    <a:lnTo>
                      <a:pt x="451" y="13"/>
                    </a:lnTo>
                    <a:lnTo>
                      <a:pt x="411" y="12"/>
                    </a:lnTo>
                    <a:lnTo>
                      <a:pt x="369" y="9"/>
                    </a:lnTo>
                    <a:lnTo>
                      <a:pt x="328" y="8"/>
                    </a:lnTo>
                    <a:lnTo>
                      <a:pt x="286" y="7"/>
                    </a:lnTo>
                    <a:lnTo>
                      <a:pt x="246" y="6"/>
                    </a:lnTo>
                    <a:lnTo>
                      <a:pt x="205" y="5"/>
                    </a:lnTo>
                    <a:lnTo>
                      <a:pt x="163" y="4"/>
                    </a:lnTo>
                    <a:lnTo>
                      <a:pt x="123" y="3"/>
                    </a:lnTo>
                    <a:lnTo>
                      <a:pt x="82" y="2"/>
                    </a:lnTo>
                    <a:lnTo>
                      <a:pt x="41" y="1"/>
                    </a:lnTo>
                    <a:lnTo>
                      <a:pt x="0" y="0"/>
                    </a:lnTo>
                    <a:lnTo>
                      <a:pt x="3176" y="0"/>
                    </a:lnTo>
                    <a:lnTo>
                      <a:pt x="3182" y="4"/>
                    </a:lnTo>
                    <a:lnTo>
                      <a:pt x="3188" y="8"/>
                    </a:lnTo>
                    <a:lnTo>
                      <a:pt x="3195" y="13"/>
                    </a:lnTo>
                    <a:lnTo>
                      <a:pt x="3201" y="17"/>
                    </a:lnTo>
                    <a:lnTo>
                      <a:pt x="3207" y="22"/>
                    </a:lnTo>
                    <a:lnTo>
                      <a:pt x="3213" y="26"/>
                    </a:lnTo>
                    <a:lnTo>
                      <a:pt x="3219" y="30"/>
                    </a:lnTo>
                    <a:lnTo>
                      <a:pt x="3225" y="34"/>
                    </a:lnTo>
                    <a:lnTo>
                      <a:pt x="1317" y="34"/>
                    </a:lnTo>
                    <a:close/>
                  </a:path>
                </a:pathLst>
              </a:custGeom>
              <a:solidFill>
                <a:srgbClr val="F4F4F4"/>
              </a:solidFill>
              <a:ln w="9525">
                <a:noFill/>
                <a:round/>
                <a:headEnd/>
                <a:tailEnd/>
              </a:ln>
            </p:spPr>
            <p:txBody>
              <a:bodyPr/>
              <a:lstStyle/>
              <a:p>
                <a:endParaRPr lang="ru-RU"/>
              </a:p>
            </p:txBody>
          </p:sp>
          <p:sp>
            <p:nvSpPr>
              <p:cNvPr id="14976" name="Freeform 149"/>
              <p:cNvSpPr>
                <a:spLocks/>
              </p:cNvSpPr>
              <p:nvPr/>
            </p:nvSpPr>
            <p:spPr bwMode="auto">
              <a:xfrm>
                <a:off x="4423" y="281"/>
                <a:ext cx="597" cy="7"/>
              </a:xfrm>
              <a:custGeom>
                <a:avLst/>
                <a:gdLst>
                  <a:gd name="T0" fmla="*/ 0 w 3581"/>
                  <a:gd name="T1" fmla="*/ 0 h 34"/>
                  <a:gd name="T2" fmla="*/ 0 w 3581"/>
                  <a:gd name="T3" fmla="*/ 0 h 34"/>
                  <a:gd name="T4" fmla="*/ 0 w 3581"/>
                  <a:gd name="T5" fmla="*/ 0 h 34"/>
                  <a:gd name="T6" fmla="*/ 0 w 3581"/>
                  <a:gd name="T7" fmla="*/ 0 h 34"/>
                  <a:gd name="T8" fmla="*/ 0 w 3581"/>
                  <a:gd name="T9" fmla="*/ 0 h 34"/>
                  <a:gd name="T10" fmla="*/ 0 w 3581"/>
                  <a:gd name="T11" fmla="*/ 0 h 34"/>
                  <a:gd name="T12" fmla="*/ 0 w 3581"/>
                  <a:gd name="T13" fmla="*/ 0 h 34"/>
                  <a:gd name="T14" fmla="*/ 0 w 3581"/>
                  <a:gd name="T15" fmla="*/ 0 h 34"/>
                  <a:gd name="T16" fmla="*/ 0 w 3581"/>
                  <a:gd name="T17" fmla="*/ 0 h 34"/>
                  <a:gd name="T18" fmla="*/ 0 w 3581"/>
                  <a:gd name="T19" fmla="*/ 0 h 34"/>
                  <a:gd name="T20" fmla="*/ 0 w 3581"/>
                  <a:gd name="T21" fmla="*/ 0 h 34"/>
                  <a:gd name="T22" fmla="*/ 0 w 3581"/>
                  <a:gd name="T23" fmla="*/ 0 h 34"/>
                  <a:gd name="T24" fmla="*/ 0 w 3581"/>
                  <a:gd name="T25" fmla="*/ 0 h 34"/>
                  <a:gd name="T26" fmla="*/ 0 w 3581"/>
                  <a:gd name="T27" fmla="*/ 0 h 34"/>
                  <a:gd name="T28" fmla="*/ 0 w 3581"/>
                  <a:gd name="T29" fmla="*/ 0 h 34"/>
                  <a:gd name="T30" fmla="*/ 0 w 3581"/>
                  <a:gd name="T31" fmla="*/ 0 h 34"/>
                  <a:gd name="T32" fmla="*/ 0 w 3581"/>
                  <a:gd name="T33" fmla="*/ 0 h 34"/>
                  <a:gd name="T34" fmla="*/ 0 w 3581"/>
                  <a:gd name="T35" fmla="*/ 0 h 34"/>
                  <a:gd name="T36" fmla="*/ 0 w 3581"/>
                  <a:gd name="T37" fmla="*/ 0 h 34"/>
                  <a:gd name="T38" fmla="*/ 0 w 3581"/>
                  <a:gd name="T39" fmla="*/ 0 h 34"/>
                  <a:gd name="T40" fmla="*/ 0 w 3581"/>
                  <a:gd name="T41" fmla="*/ 0 h 34"/>
                  <a:gd name="T42" fmla="*/ 0 w 3581"/>
                  <a:gd name="T43" fmla="*/ 0 h 34"/>
                  <a:gd name="T44" fmla="*/ 0 w 3581"/>
                  <a:gd name="T45" fmla="*/ 0 h 34"/>
                  <a:gd name="T46" fmla="*/ 0 w 3581"/>
                  <a:gd name="T47" fmla="*/ 0 h 34"/>
                  <a:gd name="T48" fmla="*/ 0 w 3581"/>
                  <a:gd name="T49" fmla="*/ 0 h 34"/>
                  <a:gd name="T50" fmla="*/ 0 w 3581"/>
                  <a:gd name="T51" fmla="*/ 0 h 34"/>
                  <a:gd name="T52" fmla="*/ 0 w 3581"/>
                  <a:gd name="T53" fmla="*/ 0 h 34"/>
                  <a:gd name="T54" fmla="*/ 0 w 3581"/>
                  <a:gd name="T55" fmla="*/ 0 h 34"/>
                  <a:gd name="T56" fmla="*/ 0 w 3581"/>
                  <a:gd name="T57" fmla="*/ 0 h 34"/>
                  <a:gd name="T58" fmla="*/ 0 w 3581"/>
                  <a:gd name="T59" fmla="*/ 0 h 34"/>
                  <a:gd name="T60" fmla="*/ 0 w 3581"/>
                  <a:gd name="T61" fmla="*/ 0 h 34"/>
                  <a:gd name="T62" fmla="*/ 0 w 3581"/>
                  <a:gd name="T63" fmla="*/ 0 h 34"/>
                  <a:gd name="T64" fmla="*/ 0 w 3581"/>
                  <a:gd name="T65" fmla="*/ 0 h 34"/>
                  <a:gd name="T66" fmla="*/ 0 w 3581"/>
                  <a:gd name="T67" fmla="*/ 0 h 34"/>
                  <a:gd name="T68" fmla="*/ 0 w 3581"/>
                  <a:gd name="T69" fmla="*/ 0 h 3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81"/>
                  <a:gd name="T106" fmla="*/ 0 h 34"/>
                  <a:gd name="T107" fmla="*/ 3581 w 3581"/>
                  <a:gd name="T108" fmla="*/ 34 h 3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81" h="34">
                    <a:moveTo>
                      <a:pt x="405" y="34"/>
                    </a:moveTo>
                    <a:lnTo>
                      <a:pt x="386" y="34"/>
                    </a:lnTo>
                    <a:lnTo>
                      <a:pt x="368" y="33"/>
                    </a:lnTo>
                    <a:lnTo>
                      <a:pt x="349" y="33"/>
                    </a:lnTo>
                    <a:lnTo>
                      <a:pt x="332" y="32"/>
                    </a:lnTo>
                    <a:lnTo>
                      <a:pt x="313" y="32"/>
                    </a:lnTo>
                    <a:lnTo>
                      <a:pt x="295" y="31"/>
                    </a:lnTo>
                    <a:lnTo>
                      <a:pt x="276" y="31"/>
                    </a:lnTo>
                    <a:lnTo>
                      <a:pt x="258" y="30"/>
                    </a:lnTo>
                    <a:lnTo>
                      <a:pt x="239" y="30"/>
                    </a:lnTo>
                    <a:lnTo>
                      <a:pt x="220" y="30"/>
                    </a:lnTo>
                    <a:lnTo>
                      <a:pt x="203" y="29"/>
                    </a:lnTo>
                    <a:lnTo>
                      <a:pt x="184" y="29"/>
                    </a:lnTo>
                    <a:lnTo>
                      <a:pt x="166" y="28"/>
                    </a:lnTo>
                    <a:lnTo>
                      <a:pt x="147" y="28"/>
                    </a:lnTo>
                    <a:lnTo>
                      <a:pt x="129" y="27"/>
                    </a:lnTo>
                    <a:lnTo>
                      <a:pt x="110" y="27"/>
                    </a:lnTo>
                    <a:lnTo>
                      <a:pt x="91" y="26"/>
                    </a:lnTo>
                    <a:lnTo>
                      <a:pt x="75" y="25"/>
                    </a:lnTo>
                    <a:lnTo>
                      <a:pt x="58" y="22"/>
                    </a:lnTo>
                    <a:lnTo>
                      <a:pt x="44" y="19"/>
                    </a:lnTo>
                    <a:lnTo>
                      <a:pt x="31" y="15"/>
                    </a:lnTo>
                    <a:lnTo>
                      <a:pt x="19" y="11"/>
                    </a:lnTo>
                    <a:lnTo>
                      <a:pt x="9" y="6"/>
                    </a:lnTo>
                    <a:lnTo>
                      <a:pt x="0" y="0"/>
                    </a:lnTo>
                    <a:lnTo>
                      <a:pt x="3532" y="0"/>
                    </a:lnTo>
                    <a:lnTo>
                      <a:pt x="3537" y="4"/>
                    </a:lnTo>
                    <a:lnTo>
                      <a:pt x="3545" y="8"/>
                    </a:lnTo>
                    <a:lnTo>
                      <a:pt x="3550" y="13"/>
                    </a:lnTo>
                    <a:lnTo>
                      <a:pt x="3556" y="17"/>
                    </a:lnTo>
                    <a:lnTo>
                      <a:pt x="3562" y="21"/>
                    </a:lnTo>
                    <a:lnTo>
                      <a:pt x="3569" y="26"/>
                    </a:lnTo>
                    <a:lnTo>
                      <a:pt x="3575" y="30"/>
                    </a:lnTo>
                    <a:lnTo>
                      <a:pt x="3581" y="34"/>
                    </a:lnTo>
                    <a:lnTo>
                      <a:pt x="405" y="34"/>
                    </a:lnTo>
                    <a:close/>
                  </a:path>
                </a:pathLst>
              </a:custGeom>
              <a:solidFill>
                <a:srgbClr val="E8E8E8"/>
              </a:solidFill>
              <a:ln w="9525">
                <a:noFill/>
                <a:round/>
                <a:headEnd/>
                <a:tailEnd/>
              </a:ln>
            </p:spPr>
            <p:txBody>
              <a:bodyPr/>
              <a:lstStyle/>
              <a:p>
                <a:endParaRPr lang="ru-RU"/>
              </a:p>
            </p:txBody>
          </p:sp>
          <p:sp>
            <p:nvSpPr>
              <p:cNvPr id="14977" name="Freeform 150"/>
              <p:cNvSpPr>
                <a:spLocks/>
              </p:cNvSpPr>
              <p:nvPr/>
            </p:nvSpPr>
            <p:spPr bwMode="auto">
              <a:xfrm>
                <a:off x="4420" y="274"/>
                <a:ext cx="591" cy="7"/>
              </a:xfrm>
              <a:custGeom>
                <a:avLst/>
                <a:gdLst>
                  <a:gd name="T0" fmla="*/ 0 w 3551"/>
                  <a:gd name="T1" fmla="*/ 0 h 34"/>
                  <a:gd name="T2" fmla="*/ 0 w 3551"/>
                  <a:gd name="T3" fmla="*/ 0 h 34"/>
                  <a:gd name="T4" fmla="*/ 0 w 3551"/>
                  <a:gd name="T5" fmla="*/ 0 h 34"/>
                  <a:gd name="T6" fmla="*/ 0 w 3551"/>
                  <a:gd name="T7" fmla="*/ 0 h 34"/>
                  <a:gd name="T8" fmla="*/ 0 w 3551"/>
                  <a:gd name="T9" fmla="*/ 0 h 34"/>
                  <a:gd name="T10" fmla="*/ 0 w 3551"/>
                  <a:gd name="T11" fmla="*/ 0 h 34"/>
                  <a:gd name="T12" fmla="*/ 0 w 3551"/>
                  <a:gd name="T13" fmla="*/ 0 h 34"/>
                  <a:gd name="T14" fmla="*/ 0 w 3551"/>
                  <a:gd name="T15" fmla="*/ 0 h 34"/>
                  <a:gd name="T16" fmla="*/ 0 w 3551"/>
                  <a:gd name="T17" fmla="*/ 0 h 34"/>
                  <a:gd name="T18" fmla="*/ 0 w 3551"/>
                  <a:gd name="T19" fmla="*/ 0 h 34"/>
                  <a:gd name="T20" fmla="*/ 0 w 3551"/>
                  <a:gd name="T21" fmla="*/ 0 h 34"/>
                  <a:gd name="T22" fmla="*/ 0 w 3551"/>
                  <a:gd name="T23" fmla="*/ 0 h 34"/>
                  <a:gd name="T24" fmla="*/ 0 w 3551"/>
                  <a:gd name="T25" fmla="*/ 0 h 34"/>
                  <a:gd name="T26" fmla="*/ 0 w 3551"/>
                  <a:gd name="T27" fmla="*/ 0 h 34"/>
                  <a:gd name="T28" fmla="*/ 0 w 3551"/>
                  <a:gd name="T29" fmla="*/ 0 h 34"/>
                  <a:gd name="T30" fmla="*/ 0 w 3551"/>
                  <a:gd name="T31" fmla="*/ 0 h 34"/>
                  <a:gd name="T32" fmla="*/ 0 w 3551"/>
                  <a:gd name="T33" fmla="*/ 0 h 34"/>
                  <a:gd name="T34" fmla="*/ 0 w 3551"/>
                  <a:gd name="T35" fmla="*/ 0 h 34"/>
                  <a:gd name="T36" fmla="*/ 0 w 3551"/>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51"/>
                  <a:gd name="T58" fmla="*/ 0 h 34"/>
                  <a:gd name="T59" fmla="*/ 3551 w 3551"/>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51" h="34">
                    <a:moveTo>
                      <a:pt x="19" y="34"/>
                    </a:moveTo>
                    <a:lnTo>
                      <a:pt x="15" y="31"/>
                    </a:lnTo>
                    <a:lnTo>
                      <a:pt x="11" y="26"/>
                    </a:lnTo>
                    <a:lnTo>
                      <a:pt x="7" y="22"/>
                    </a:lnTo>
                    <a:lnTo>
                      <a:pt x="5" y="18"/>
                    </a:lnTo>
                    <a:lnTo>
                      <a:pt x="3" y="14"/>
                    </a:lnTo>
                    <a:lnTo>
                      <a:pt x="1" y="9"/>
                    </a:lnTo>
                    <a:lnTo>
                      <a:pt x="0" y="5"/>
                    </a:lnTo>
                    <a:lnTo>
                      <a:pt x="0" y="0"/>
                    </a:lnTo>
                    <a:lnTo>
                      <a:pt x="3500" y="0"/>
                    </a:lnTo>
                    <a:lnTo>
                      <a:pt x="3507" y="4"/>
                    </a:lnTo>
                    <a:lnTo>
                      <a:pt x="3513" y="8"/>
                    </a:lnTo>
                    <a:lnTo>
                      <a:pt x="3520" y="12"/>
                    </a:lnTo>
                    <a:lnTo>
                      <a:pt x="3526" y="16"/>
                    </a:lnTo>
                    <a:lnTo>
                      <a:pt x="3532" y="21"/>
                    </a:lnTo>
                    <a:lnTo>
                      <a:pt x="3538" y="25"/>
                    </a:lnTo>
                    <a:lnTo>
                      <a:pt x="3545" y="30"/>
                    </a:lnTo>
                    <a:lnTo>
                      <a:pt x="3551" y="34"/>
                    </a:lnTo>
                    <a:lnTo>
                      <a:pt x="19" y="34"/>
                    </a:lnTo>
                    <a:close/>
                  </a:path>
                </a:pathLst>
              </a:custGeom>
              <a:solidFill>
                <a:srgbClr val="DBDBDB"/>
              </a:solidFill>
              <a:ln w="9525">
                <a:noFill/>
                <a:round/>
                <a:headEnd/>
                <a:tailEnd/>
              </a:ln>
            </p:spPr>
            <p:txBody>
              <a:bodyPr/>
              <a:lstStyle/>
              <a:p>
                <a:endParaRPr lang="ru-RU"/>
              </a:p>
            </p:txBody>
          </p:sp>
          <p:sp>
            <p:nvSpPr>
              <p:cNvPr id="14978" name="Freeform 151"/>
              <p:cNvSpPr>
                <a:spLocks/>
              </p:cNvSpPr>
              <p:nvPr/>
            </p:nvSpPr>
            <p:spPr bwMode="auto">
              <a:xfrm>
                <a:off x="4420" y="267"/>
                <a:ext cx="583" cy="7"/>
              </a:xfrm>
              <a:custGeom>
                <a:avLst/>
                <a:gdLst>
                  <a:gd name="T0" fmla="*/ 0 w 3500"/>
                  <a:gd name="T1" fmla="*/ 0 h 35"/>
                  <a:gd name="T2" fmla="*/ 0 w 3500"/>
                  <a:gd name="T3" fmla="*/ 0 h 35"/>
                  <a:gd name="T4" fmla="*/ 0 w 3500"/>
                  <a:gd name="T5" fmla="*/ 0 h 35"/>
                  <a:gd name="T6" fmla="*/ 0 w 3500"/>
                  <a:gd name="T7" fmla="*/ 0 h 35"/>
                  <a:gd name="T8" fmla="*/ 0 w 3500"/>
                  <a:gd name="T9" fmla="*/ 0 h 35"/>
                  <a:gd name="T10" fmla="*/ 0 w 3500"/>
                  <a:gd name="T11" fmla="*/ 0 h 35"/>
                  <a:gd name="T12" fmla="*/ 0 w 3500"/>
                  <a:gd name="T13" fmla="*/ 0 h 35"/>
                  <a:gd name="T14" fmla="*/ 0 w 3500"/>
                  <a:gd name="T15" fmla="*/ 0 h 35"/>
                  <a:gd name="T16" fmla="*/ 0 w 3500"/>
                  <a:gd name="T17" fmla="*/ 0 h 35"/>
                  <a:gd name="T18" fmla="*/ 0 w 3500"/>
                  <a:gd name="T19" fmla="*/ 0 h 35"/>
                  <a:gd name="T20" fmla="*/ 0 w 3500"/>
                  <a:gd name="T21" fmla="*/ 0 h 35"/>
                  <a:gd name="T22" fmla="*/ 0 w 3500"/>
                  <a:gd name="T23" fmla="*/ 0 h 35"/>
                  <a:gd name="T24" fmla="*/ 0 w 3500"/>
                  <a:gd name="T25" fmla="*/ 0 h 35"/>
                  <a:gd name="T26" fmla="*/ 0 w 3500"/>
                  <a:gd name="T27" fmla="*/ 0 h 35"/>
                  <a:gd name="T28" fmla="*/ 0 w 3500"/>
                  <a:gd name="T29" fmla="*/ 0 h 35"/>
                  <a:gd name="T30" fmla="*/ 0 w 3500"/>
                  <a:gd name="T31" fmla="*/ 0 h 35"/>
                  <a:gd name="T32" fmla="*/ 0 w 3500"/>
                  <a:gd name="T33" fmla="*/ 0 h 35"/>
                  <a:gd name="T34" fmla="*/ 0 w 3500"/>
                  <a:gd name="T35" fmla="*/ 0 h 35"/>
                  <a:gd name="T36" fmla="*/ 0 w 3500"/>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00"/>
                  <a:gd name="T58" fmla="*/ 0 h 35"/>
                  <a:gd name="T59" fmla="*/ 3500 w 350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00" h="35">
                    <a:moveTo>
                      <a:pt x="0" y="35"/>
                    </a:moveTo>
                    <a:lnTo>
                      <a:pt x="0" y="31"/>
                    </a:lnTo>
                    <a:lnTo>
                      <a:pt x="0" y="27"/>
                    </a:lnTo>
                    <a:lnTo>
                      <a:pt x="1" y="23"/>
                    </a:lnTo>
                    <a:lnTo>
                      <a:pt x="3" y="19"/>
                    </a:lnTo>
                    <a:lnTo>
                      <a:pt x="4" y="15"/>
                    </a:lnTo>
                    <a:lnTo>
                      <a:pt x="6" y="9"/>
                    </a:lnTo>
                    <a:lnTo>
                      <a:pt x="10" y="5"/>
                    </a:lnTo>
                    <a:lnTo>
                      <a:pt x="12" y="0"/>
                    </a:lnTo>
                    <a:lnTo>
                      <a:pt x="3449" y="0"/>
                    </a:lnTo>
                    <a:lnTo>
                      <a:pt x="3455" y="4"/>
                    </a:lnTo>
                    <a:lnTo>
                      <a:pt x="3462" y="8"/>
                    </a:lnTo>
                    <a:lnTo>
                      <a:pt x="3468" y="13"/>
                    </a:lnTo>
                    <a:lnTo>
                      <a:pt x="3475" y="18"/>
                    </a:lnTo>
                    <a:lnTo>
                      <a:pt x="3481" y="22"/>
                    </a:lnTo>
                    <a:lnTo>
                      <a:pt x="3487" y="26"/>
                    </a:lnTo>
                    <a:lnTo>
                      <a:pt x="3494" y="31"/>
                    </a:lnTo>
                    <a:lnTo>
                      <a:pt x="3500" y="35"/>
                    </a:lnTo>
                    <a:lnTo>
                      <a:pt x="0" y="35"/>
                    </a:lnTo>
                    <a:close/>
                  </a:path>
                </a:pathLst>
              </a:custGeom>
              <a:solidFill>
                <a:srgbClr val="CCCCCC"/>
              </a:solidFill>
              <a:ln w="9525">
                <a:noFill/>
                <a:round/>
                <a:headEnd/>
                <a:tailEnd/>
              </a:ln>
            </p:spPr>
            <p:txBody>
              <a:bodyPr/>
              <a:lstStyle/>
              <a:p>
                <a:endParaRPr lang="ru-RU"/>
              </a:p>
            </p:txBody>
          </p:sp>
          <p:sp>
            <p:nvSpPr>
              <p:cNvPr id="14979" name="Freeform 152"/>
              <p:cNvSpPr>
                <a:spLocks/>
              </p:cNvSpPr>
              <p:nvPr/>
            </p:nvSpPr>
            <p:spPr bwMode="auto">
              <a:xfrm>
                <a:off x="4422" y="261"/>
                <a:ext cx="572" cy="6"/>
              </a:xfrm>
              <a:custGeom>
                <a:avLst/>
                <a:gdLst>
                  <a:gd name="T0" fmla="*/ 0 w 3437"/>
                  <a:gd name="T1" fmla="*/ 0 h 33"/>
                  <a:gd name="T2" fmla="*/ 0 w 3437"/>
                  <a:gd name="T3" fmla="*/ 0 h 33"/>
                  <a:gd name="T4" fmla="*/ 0 w 3437"/>
                  <a:gd name="T5" fmla="*/ 0 h 33"/>
                  <a:gd name="T6" fmla="*/ 0 w 3437"/>
                  <a:gd name="T7" fmla="*/ 0 h 33"/>
                  <a:gd name="T8" fmla="*/ 0 w 3437"/>
                  <a:gd name="T9" fmla="*/ 0 h 33"/>
                  <a:gd name="T10" fmla="*/ 0 w 3437"/>
                  <a:gd name="T11" fmla="*/ 0 h 33"/>
                  <a:gd name="T12" fmla="*/ 0 w 3437"/>
                  <a:gd name="T13" fmla="*/ 0 h 33"/>
                  <a:gd name="T14" fmla="*/ 0 w 3437"/>
                  <a:gd name="T15" fmla="*/ 0 h 33"/>
                  <a:gd name="T16" fmla="*/ 0 w 3437"/>
                  <a:gd name="T17" fmla="*/ 0 h 33"/>
                  <a:gd name="T18" fmla="*/ 0 w 3437"/>
                  <a:gd name="T19" fmla="*/ 0 h 33"/>
                  <a:gd name="T20" fmla="*/ 0 w 3437"/>
                  <a:gd name="T21" fmla="*/ 0 h 33"/>
                  <a:gd name="T22" fmla="*/ 0 w 3437"/>
                  <a:gd name="T23" fmla="*/ 0 h 33"/>
                  <a:gd name="T24" fmla="*/ 0 w 3437"/>
                  <a:gd name="T25" fmla="*/ 0 h 33"/>
                  <a:gd name="T26" fmla="*/ 0 w 3437"/>
                  <a:gd name="T27" fmla="*/ 0 h 33"/>
                  <a:gd name="T28" fmla="*/ 0 w 3437"/>
                  <a:gd name="T29" fmla="*/ 0 h 33"/>
                  <a:gd name="T30" fmla="*/ 0 w 3437"/>
                  <a:gd name="T31" fmla="*/ 0 h 33"/>
                  <a:gd name="T32" fmla="*/ 0 w 3437"/>
                  <a:gd name="T33" fmla="*/ 0 h 33"/>
                  <a:gd name="T34" fmla="*/ 0 w 3437"/>
                  <a:gd name="T35" fmla="*/ 0 h 33"/>
                  <a:gd name="T36" fmla="*/ 0 w 3437"/>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37"/>
                  <a:gd name="T58" fmla="*/ 0 h 33"/>
                  <a:gd name="T59" fmla="*/ 3437 w 3437"/>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37" h="33">
                    <a:moveTo>
                      <a:pt x="0" y="33"/>
                    </a:moveTo>
                    <a:lnTo>
                      <a:pt x="3" y="29"/>
                    </a:lnTo>
                    <a:lnTo>
                      <a:pt x="6" y="25"/>
                    </a:lnTo>
                    <a:lnTo>
                      <a:pt x="10" y="21"/>
                    </a:lnTo>
                    <a:lnTo>
                      <a:pt x="13" y="17"/>
                    </a:lnTo>
                    <a:lnTo>
                      <a:pt x="18" y="13"/>
                    </a:lnTo>
                    <a:lnTo>
                      <a:pt x="23" y="9"/>
                    </a:lnTo>
                    <a:lnTo>
                      <a:pt x="27" y="4"/>
                    </a:lnTo>
                    <a:lnTo>
                      <a:pt x="32" y="0"/>
                    </a:lnTo>
                    <a:lnTo>
                      <a:pt x="3385" y="0"/>
                    </a:lnTo>
                    <a:lnTo>
                      <a:pt x="3391" y="4"/>
                    </a:lnTo>
                    <a:lnTo>
                      <a:pt x="3398" y="8"/>
                    </a:lnTo>
                    <a:lnTo>
                      <a:pt x="3404" y="12"/>
                    </a:lnTo>
                    <a:lnTo>
                      <a:pt x="3411" y="16"/>
                    </a:lnTo>
                    <a:lnTo>
                      <a:pt x="3417" y="21"/>
                    </a:lnTo>
                    <a:lnTo>
                      <a:pt x="3424" y="25"/>
                    </a:lnTo>
                    <a:lnTo>
                      <a:pt x="3430" y="29"/>
                    </a:lnTo>
                    <a:lnTo>
                      <a:pt x="3437" y="33"/>
                    </a:lnTo>
                    <a:lnTo>
                      <a:pt x="0" y="33"/>
                    </a:lnTo>
                    <a:close/>
                  </a:path>
                </a:pathLst>
              </a:custGeom>
              <a:solidFill>
                <a:srgbClr val="BFBFBF"/>
              </a:solidFill>
              <a:ln w="9525">
                <a:noFill/>
                <a:round/>
                <a:headEnd/>
                <a:tailEnd/>
              </a:ln>
            </p:spPr>
            <p:txBody>
              <a:bodyPr/>
              <a:lstStyle/>
              <a:p>
                <a:endParaRPr lang="ru-RU"/>
              </a:p>
            </p:txBody>
          </p:sp>
          <p:sp>
            <p:nvSpPr>
              <p:cNvPr id="14980" name="Freeform 153"/>
              <p:cNvSpPr>
                <a:spLocks/>
              </p:cNvSpPr>
              <p:nvPr/>
            </p:nvSpPr>
            <p:spPr bwMode="auto">
              <a:xfrm>
                <a:off x="4427" y="254"/>
                <a:ext cx="559" cy="7"/>
              </a:xfrm>
              <a:custGeom>
                <a:avLst/>
                <a:gdLst>
                  <a:gd name="T0" fmla="*/ 0 w 3353"/>
                  <a:gd name="T1" fmla="*/ 0 h 35"/>
                  <a:gd name="T2" fmla="*/ 0 w 3353"/>
                  <a:gd name="T3" fmla="*/ 0 h 35"/>
                  <a:gd name="T4" fmla="*/ 0 w 3353"/>
                  <a:gd name="T5" fmla="*/ 0 h 35"/>
                  <a:gd name="T6" fmla="*/ 0 w 3353"/>
                  <a:gd name="T7" fmla="*/ 0 h 35"/>
                  <a:gd name="T8" fmla="*/ 0 w 3353"/>
                  <a:gd name="T9" fmla="*/ 0 h 35"/>
                  <a:gd name="T10" fmla="*/ 0 w 3353"/>
                  <a:gd name="T11" fmla="*/ 0 h 35"/>
                  <a:gd name="T12" fmla="*/ 0 w 3353"/>
                  <a:gd name="T13" fmla="*/ 0 h 35"/>
                  <a:gd name="T14" fmla="*/ 0 w 3353"/>
                  <a:gd name="T15" fmla="*/ 0 h 35"/>
                  <a:gd name="T16" fmla="*/ 0 w 3353"/>
                  <a:gd name="T17" fmla="*/ 0 h 35"/>
                  <a:gd name="T18" fmla="*/ 0 w 3353"/>
                  <a:gd name="T19" fmla="*/ 0 h 35"/>
                  <a:gd name="T20" fmla="*/ 0 w 3353"/>
                  <a:gd name="T21" fmla="*/ 0 h 35"/>
                  <a:gd name="T22" fmla="*/ 0 w 3353"/>
                  <a:gd name="T23" fmla="*/ 0 h 35"/>
                  <a:gd name="T24" fmla="*/ 0 w 3353"/>
                  <a:gd name="T25" fmla="*/ 0 h 35"/>
                  <a:gd name="T26" fmla="*/ 0 w 3353"/>
                  <a:gd name="T27" fmla="*/ 0 h 35"/>
                  <a:gd name="T28" fmla="*/ 0 w 3353"/>
                  <a:gd name="T29" fmla="*/ 0 h 35"/>
                  <a:gd name="T30" fmla="*/ 0 w 3353"/>
                  <a:gd name="T31" fmla="*/ 0 h 35"/>
                  <a:gd name="T32" fmla="*/ 0 w 3353"/>
                  <a:gd name="T33" fmla="*/ 0 h 35"/>
                  <a:gd name="T34" fmla="*/ 0 w 3353"/>
                  <a:gd name="T35" fmla="*/ 0 h 35"/>
                  <a:gd name="T36" fmla="*/ 0 w 3353"/>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53"/>
                  <a:gd name="T58" fmla="*/ 0 h 35"/>
                  <a:gd name="T59" fmla="*/ 3353 w 3353"/>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53" h="35">
                    <a:moveTo>
                      <a:pt x="0" y="35"/>
                    </a:moveTo>
                    <a:lnTo>
                      <a:pt x="6" y="31"/>
                    </a:lnTo>
                    <a:lnTo>
                      <a:pt x="11" y="26"/>
                    </a:lnTo>
                    <a:lnTo>
                      <a:pt x="17" y="23"/>
                    </a:lnTo>
                    <a:lnTo>
                      <a:pt x="21" y="19"/>
                    </a:lnTo>
                    <a:lnTo>
                      <a:pt x="27" y="14"/>
                    </a:lnTo>
                    <a:lnTo>
                      <a:pt x="34" y="10"/>
                    </a:lnTo>
                    <a:lnTo>
                      <a:pt x="42" y="5"/>
                    </a:lnTo>
                    <a:lnTo>
                      <a:pt x="47" y="0"/>
                    </a:lnTo>
                    <a:lnTo>
                      <a:pt x="3299" y="0"/>
                    </a:lnTo>
                    <a:lnTo>
                      <a:pt x="3307" y="4"/>
                    </a:lnTo>
                    <a:lnTo>
                      <a:pt x="3312" y="8"/>
                    </a:lnTo>
                    <a:lnTo>
                      <a:pt x="3320" y="13"/>
                    </a:lnTo>
                    <a:lnTo>
                      <a:pt x="3327" y="17"/>
                    </a:lnTo>
                    <a:lnTo>
                      <a:pt x="3333" y="21"/>
                    </a:lnTo>
                    <a:lnTo>
                      <a:pt x="3340" y="26"/>
                    </a:lnTo>
                    <a:lnTo>
                      <a:pt x="3346" y="31"/>
                    </a:lnTo>
                    <a:lnTo>
                      <a:pt x="3353" y="35"/>
                    </a:lnTo>
                    <a:lnTo>
                      <a:pt x="0" y="35"/>
                    </a:lnTo>
                    <a:close/>
                  </a:path>
                </a:pathLst>
              </a:custGeom>
              <a:solidFill>
                <a:srgbClr val="B2B2B2"/>
              </a:solidFill>
              <a:ln w="9525">
                <a:noFill/>
                <a:round/>
                <a:headEnd/>
                <a:tailEnd/>
              </a:ln>
            </p:spPr>
            <p:txBody>
              <a:bodyPr/>
              <a:lstStyle/>
              <a:p>
                <a:endParaRPr lang="ru-RU"/>
              </a:p>
            </p:txBody>
          </p:sp>
          <p:sp>
            <p:nvSpPr>
              <p:cNvPr id="14981" name="Freeform 154"/>
              <p:cNvSpPr>
                <a:spLocks/>
              </p:cNvSpPr>
              <p:nvPr/>
            </p:nvSpPr>
            <p:spPr bwMode="auto">
              <a:xfrm>
                <a:off x="4435" y="247"/>
                <a:ext cx="542" cy="7"/>
              </a:xfrm>
              <a:custGeom>
                <a:avLst/>
                <a:gdLst>
                  <a:gd name="T0" fmla="*/ 0 w 3252"/>
                  <a:gd name="T1" fmla="*/ 0 h 34"/>
                  <a:gd name="T2" fmla="*/ 0 w 3252"/>
                  <a:gd name="T3" fmla="*/ 0 h 34"/>
                  <a:gd name="T4" fmla="*/ 0 w 3252"/>
                  <a:gd name="T5" fmla="*/ 0 h 34"/>
                  <a:gd name="T6" fmla="*/ 0 w 3252"/>
                  <a:gd name="T7" fmla="*/ 0 h 34"/>
                  <a:gd name="T8" fmla="*/ 0 w 3252"/>
                  <a:gd name="T9" fmla="*/ 0 h 34"/>
                  <a:gd name="T10" fmla="*/ 0 w 3252"/>
                  <a:gd name="T11" fmla="*/ 0 h 34"/>
                  <a:gd name="T12" fmla="*/ 0 w 3252"/>
                  <a:gd name="T13" fmla="*/ 0 h 34"/>
                  <a:gd name="T14" fmla="*/ 0 w 3252"/>
                  <a:gd name="T15" fmla="*/ 0 h 34"/>
                  <a:gd name="T16" fmla="*/ 0 w 3252"/>
                  <a:gd name="T17" fmla="*/ 0 h 34"/>
                  <a:gd name="T18" fmla="*/ 0 w 3252"/>
                  <a:gd name="T19" fmla="*/ 0 h 34"/>
                  <a:gd name="T20" fmla="*/ 0 w 3252"/>
                  <a:gd name="T21" fmla="*/ 0 h 34"/>
                  <a:gd name="T22" fmla="*/ 0 w 3252"/>
                  <a:gd name="T23" fmla="*/ 0 h 34"/>
                  <a:gd name="T24" fmla="*/ 0 w 3252"/>
                  <a:gd name="T25" fmla="*/ 0 h 34"/>
                  <a:gd name="T26" fmla="*/ 0 w 3252"/>
                  <a:gd name="T27" fmla="*/ 0 h 34"/>
                  <a:gd name="T28" fmla="*/ 0 w 3252"/>
                  <a:gd name="T29" fmla="*/ 0 h 34"/>
                  <a:gd name="T30" fmla="*/ 0 w 3252"/>
                  <a:gd name="T31" fmla="*/ 0 h 34"/>
                  <a:gd name="T32" fmla="*/ 0 w 3252"/>
                  <a:gd name="T33" fmla="*/ 0 h 34"/>
                  <a:gd name="T34" fmla="*/ 0 w 3252"/>
                  <a:gd name="T35" fmla="*/ 0 h 34"/>
                  <a:gd name="T36" fmla="*/ 0 w 3252"/>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52"/>
                  <a:gd name="T58" fmla="*/ 0 h 34"/>
                  <a:gd name="T59" fmla="*/ 3252 w 3252"/>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52" h="34">
                    <a:moveTo>
                      <a:pt x="0" y="34"/>
                    </a:moveTo>
                    <a:lnTo>
                      <a:pt x="6" y="30"/>
                    </a:lnTo>
                    <a:lnTo>
                      <a:pt x="12" y="26"/>
                    </a:lnTo>
                    <a:lnTo>
                      <a:pt x="18" y="22"/>
                    </a:lnTo>
                    <a:lnTo>
                      <a:pt x="24" y="17"/>
                    </a:lnTo>
                    <a:lnTo>
                      <a:pt x="30" y="12"/>
                    </a:lnTo>
                    <a:lnTo>
                      <a:pt x="37" y="8"/>
                    </a:lnTo>
                    <a:lnTo>
                      <a:pt x="43" y="4"/>
                    </a:lnTo>
                    <a:lnTo>
                      <a:pt x="49" y="0"/>
                    </a:lnTo>
                    <a:lnTo>
                      <a:pt x="3198" y="0"/>
                    </a:lnTo>
                    <a:lnTo>
                      <a:pt x="3205" y="4"/>
                    </a:lnTo>
                    <a:lnTo>
                      <a:pt x="3211" y="8"/>
                    </a:lnTo>
                    <a:lnTo>
                      <a:pt x="3218" y="12"/>
                    </a:lnTo>
                    <a:lnTo>
                      <a:pt x="3225" y="17"/>
                    </a:lnTo>
                    <a:lnTo>
                      <a:pt x="3232" y="22"/>
                    </a:lnTo>
                    <a:lnTo>
                      <a:pt x="3239" y="26"/>
                    </a:lnTo>
                    <a:lnTo>
                      <a:pt x="3245" y="30"/>
                    </a:lnTo>
                    <a:lnTo>
                      <a:pt x="3252" y="34"/>
                    </a:lnTo>
                    <a:lnTo>
                      <a:pt x="0" y="34"/>
                    </a:lnTo>
                    <a:close/>
                  </a:path>
                </a:pathLst>
              </a:custGeom>
              <a:solidFill>
                <a:srgbClr val="A5A5A5"/>
              </a:solidFill>
              <a:ln w="9525">
                <a:noFill/>
                <a:round/>
                <a:headEnd/>
                <a:tailEnd/>
              </a:ln>
            </p:spPr>
            <p:txBody>
              <a:bodyPr/>
              <a:lstStyle/>
              <a:p>
                <a:endParaRPr lang="ru-RU"/>
              </a:p>
            </p:txBody>
          </p:sp>
          <p:sp>
            <p:nvSpPr>
              <p:cNvPr id="14982" name="Freeform 155"/>
              <p:cNvSpPr>
                <a:spLocks/>
              </p:cNvSpPr>
              <p:nvPr/>
            </p:nvSpPr>
            <p:spPr bwMode="auto">
              <a:xfrm>
                <a:off x="4443" y="240"/>
                <a:ext cx="525" cy="7"/>
              </a:xfrm>
              <a:custGeom>
                <a:avLst/>
                <a:gdLst>
                  <a:gd name="T0" fmla="*/ 0 w 3149"/>
                  <a:gd name="T1" fmla="*/ 0 h 34"/>
                  <a:gd name="T2" fmla="*/ 0 w 3149"/>
                  <a:gd name="T3" fmla="*/ 0 h 34"/>
                  <a:gd name="T4" fmla="*/ 0 w 3149"/>
                  <a:gd name="T5" fmla="*/ 0 h 34"/>
                  <a:gd name="T6" fmla="*/ 0 w 3149"/>
                  <a:gd name="T7" fmla="*/ 0 h 34"/>
                  <a:gd name="T8" fmla="*/ 0 w 3149"/>
                  <a:gd name="T9" fmla="*/ 0 h 34"/>
                  <a:gd name="T10" fmla="*/ 0 w 3149"/>
                  <a:gd name="T11" fmla="*/ 0 h 34"/>
                  <a:gd name="T12" fmla="*/ 0 w 3149"/>
                  <a:gd name="T13" fmla="*/ 0 h 34"/>
                  <a:gd name="T14" fmla="*/ 0 w 3149"/>
                  <a:gd name="T15" fmla="*/ 0 h 34"/>
                  <a:gd name="T16" fmla="*/ 0 w 3149"/>
                  <a:gd name="T17" fmla="*/ 0 h 34"/>
                  <a:gd name="T18" fmla="*/ 0 w 3149"/>
                  <a:gd name="T19" fmla="*/ 0 h 34"/>
                  <a:gd name="T20" fmla="*/ 0 w 3149"/>
                  <a:gd name="T21" fmla="*/ 0 h 34"/>
                  <a:gd name="T22" fmla="*/ 0 w 3149"/>
                  <a:gd name="T23" fmla="*/ 0 h 34"/>
                  <a:gd name="T24" fmla="*/ 0 w 3149"/>
                  <a:gd name="T25" fmla="*/ 0 h 34"/>
                  <a:gd name="T26" fmla="*/ 0 w 3149"/>
                  <a:gd name="T27" fmla="*/ 0 h 34"/>
                  <a:gd name="T28" fmla="*/ 0 w 3149"/>
                  <a:gd name="T29" fmla="*/ 0 h 34"/>
                  <a:gd name="T30" fmla="*/ 0 w 3149"/>
                  <a:gd name="T31" fmla="*/ 0 h 34"/>
                  <a:gd name="T32" fmla="*/ 0 w 3149"/>
                  <a:gd name="T33" fmla="*/ 0 h 34"/>
                  <a:gd name="T34" fmla="*/ 0 w 3149"/>
                  <a:gd name="T35" fmla="*/ 0 h 34"/>
                  <a:gd name="T36" fmla="*/ 0 w 3149"/>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49"/>
                  <a:gd name="T58" fmla="*/ 0 h 34"/>
                  <a:gd name="T59" fmla="*/ 3149 w 3149"/>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49" h="34">
                    <a:moveTo>
                      <a:pt x="0" y="34"/>
                    </a:moveTo>
                    <a:lnTo>
                      <a:pt x="6" y="30"/>
                    </a:lnTo>
                    <a:lnTo>
                      <a:pt x="13" y="26"/>
                    </a:lnTo>
                    <a:lnTo>
                      <a:pt x="19" y="21"/>
                    </a:lnTo>
                    <a:lnTo>
                      <a:pt x="26" y="17"/>
                    </a:lnTo>
                    <a:lnTo>
                      <a:pt x="32" y="13"/>
                    </a:lnTo>
                    <a:lnTo>
                      <a:pt x="39" y="8"/>
                    </a:lnTo>
                    <a:lnTo>
                      <a:pt x="46" y="4"/>
                    </a:lnTo>
                    <a:lnTo>
                      <a:pt x="53" y="0"/>
                    </a:lnTo>
                    <a:lnTo>
                      <a:pt x="3092" y="0"/>
                    </a:lnTo>
                    <a:lnTo>
                      <a:pt x="3099" y="4"/>
                    </a:lnTo>
                    <a:lnTo>
                      <a:pt x="3106" y="8"/>
                    </a:lnTo>
                    <a:lnTo>
                      <a:pt x="3114" y="13"/>
                    </a:lnTo>
                    <a:lnTo>
                      <a:pt x="3121" y="17"/>
                    </a:lnTo>
                    <a:lnTo>
                      <a:pt x="3128" y="21"/>
                    </a:lnTo>
                    <a:lnTo>
                      <a:pt x="3135" y="26"/>
                    </a:lnTo>
                    <a:lnTo>
                      <a:pt x="3142" y="30"/>
                    </a:lnTo>
                    <a:lnTo>
                      <a:pt x="3149" y="34"/>
                    </a:lnTo>
                    <a:lnTo>
                      <a:pt x="0" y="34"/>
                    </a:lnTo>
                    <a:close/>
                  </a:path>
                </a:pathLst>
              </a:custGeom>
              <a:solidFill>
                <a:srgbClr val="999999"/>
              </a:solidFill>
              <a:ln w="9525">
                <a:noFill/>
                <a:round/>
                <a:headEnd/>
                <a:tailEnd/>
              </a:ln>
            </p:spPr>
            <p:txBody>
              <a:bodyPr/>
              <a:lstStyle/>
              <a:p>
                <a:endParaRPr lang="ru-RU"/>
              </a:p>
            </p:txBody>
          </p:sp>
          <p:sp>
            <p:nvSpPr>
              <p:cNvPr id="14983" name="Freeform 156"/>
              <p:cNvSpPr>
                <a:spLocks/>
              </p:cNvSpPr>
              <p:nvPr/>
            </p:nvSpPr>
            <p:spPr bwMode="auto">
              <a:xfrm>
                <a:off x="4452" y="233"/>
                <a:ext cx="506" cy="7"/>
              </a:xfrm>
              <a:custGeom>
                <a:avLst/>
                <a:gdLst>
                  <a:gd name="T0" fmla="*/ 0 w 3039"/>
                  <a:gd name="T1" fmla="*/ 0 h 34"/>
                  <a:gd name="T2" fmla="*/ 0 w 3039"/>
                  <a:gd name="T3" fmla="*/ 0 h 34"/>
                  <a:gd name="T4" fmla="*/ 0 w 3039"/>
                  <a:gd name="T5" fmla="*/ 0 h 34"/>
                  <a:gd name="T6" fmla="*/ 0 w 3039"/>
                  <a:gd name="T7" fmla="*/ 0 h 34"/>
                  <a:gd name="T8" fmla="*/ 0 w 3039"/>
                  <a:gd name="T9" fmla="*/ 0 h 34"/>
                  <a:gd name="T10" fmla="*/ 0 w 3039"/>
                  <a:gd name="T11" fmla="*/ 0 h 34"/>
                  <a:gd name="T12" fmla="*/ 0 w 3039"/>
                  <a:gd name="T13" fmla="*/ 0 h 34"/>
                  <a:gd name="T14" fmla="*/ 0 w 3039"/>
                  <a:gd name="T15" fmla="*/ 0 h 34"/>
                  <a:gd name="T16" fmla="*/ 0 w 3039"/>
                  <a:gd name="T17" fmla="*/ 0 h 34"/>
                  <a:gd name="T18" fmla="*/ 0 w 3039"/>
                  <a:gd name="T19" fmla="*/ 0 h 34"/>
                  <a:gd name="T20" fmla="*/ 0 w 3039"/>
                  <a:gd name="T21" fmla="*/ 0 h 34"/>
                  <a:gd name="T22" fmla="*/ 0 w 3039"/>
                  <a:gd name="T23" fmla="*/ 0 h 34"/>
                  <a:gd name="T24" fmla="*/ 0 w 3039"/>
                  <a:gd name="T25" fmla="*/ 0 h 34"/>
                  <a:gd name="T26" fmla="*/ 0 w 3039"/>
                  <a:gd name="T27" fmla="*/ 0 h 34"/>
                  <a:gd name="T28" fmla="*/ 0 w 3039"/>
                  <a:gd name="T29" fmla="*/ 0 h 34"/>
                  <a:gd name="T30" fmla="*/ 0 w 3039"/>
                  <a:gd name="T31" fmla="*/ 0 h 34"/>
                  <a:gd name="T32" fmla="*/ 0 w 3039"/>
                  <a:gd name="T33" fmla="*/ 0 h 34"/>
                  <a:gd name="T34" fmla="*/ 0 w 3039"/>
                  <a:gd name="T35" fmla="*/ 0 h 34"/>
                  <a:gd name="T36" fmla="*/ 0 w 3039"/>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39"/>
                  <a:gd name="T58" fmla="*/ 0 h 34"/>
                  <a:gd name="T59" fmla="*/ 3039 w 3039"/>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39" h="34">
                    <a:moveTo>
                      <a:pt x="0" y="34"/>
                    </a:moveTo>
                    <a:lnTo>
                      <a:pt x="6" y="29"/>
                    </a:lnTo>
                    <a:lnTo>
                      <a:pt x="13" y="25"/>
                    </a:lnTo>
                    <a:lnTo>
                      <a:pt x="19" y="21"/>
                    </a:lnTo>
                    <a:lnTo>
                      <a:pt x="26" y="16"/>
                    </a:lnTo>
                    <a:lnTo>
                      <a:pt x="32" y="12"/>
                    </a:lnTo>
                    <a:lnTo>
                      <a:pt x="39" y="8"/>
                    </a:lnTo>
                    <a:lnTo>
                      <a:pt x="46" y="4"/>
                    </a:lnTo>
                    <a:lnTo>
                      <a:pt x="53" y="0"/>
                    </a:lnTo>
                    <a:lnTo>
                      <a:pt x="2984" y="0"/>
                    </a:lnTo>
                    <a:lnTo>
                      <a:pt x="2991" y="4"/>
                    </a:lnTo>
                    <a:lnTo>
                      <a:pt x="2998" y="8"/>
                    </a:lnTo>
                    <a:lnTo>
                      <a:pt x="3005" y="12"/>
                    </a:lnTo>
                    <a:lnTo>
                      <a:pt x="3012" y="16"/>
                    </a:lnTo>
                    <a:lnTo>
                      <a:pt x="3019" y="21"/>
                    </a:lnTo>
                    <a:lnTo>
                      <a:pt x="3026" y="25"/>
                    </a:lnTo>
                    <a:lnTo>
                      <a:pt x="3032" y="29"/>
                    </a:lnTo>
                    <a:lnTo>
                      <a:pt x="3039" y="34"/>
                    </a:lnTo>
                    <a:lnTo>
                      <a:pt x="0" y="34"/>
                    </a:lnTo>
                    <a:close/>
                  </a:path>
                </a:pathLst>
              </a:custGeom>
              <a:solidFill>
                <a:srgbClr val="898989"/>
              </a:solidFill>
              <a:ln w="9525">
                <a:noFill/>
                <a:round/>
                <a:headEnd/>
                <a:tailEnd/>
              </a:ln>
            </p:spPr>
            <p:txBody>
              <a:bodyPr/>
              <a:lstStyle/>
              <a:p>
                <a:endParaRPr lang="ru-RU"/>
              </a:p>
            </p:txBody>
          </p:sp>
          <p:sp>
            <p:nvSpPr>
              <p:cNvPr id="14984" name="Freeform 157"/>
              <p:cNvSpPr>
                <a:spLocks/>
              </p:cNvSpPr>
              <p:nvPr/>
            </p:nvSpPr>
            <p:spPr bwMode="auto">
              <a:xfrm>
                <a:off x="4461" y="226"/>
                <a:ext cx="488" cy="7"/>
              </a:xfrm>
              <a:custGeom>
                <a:avLst/>
                <a:gdLst>
                  <a:gd name="T0" fmla="*/ 0 w 2931"/>
                  <a:gd name="T1" fmla="*/ 0 h 35"/>
                  <a:gd name="T2" fmla="*/ 0 w 2931"/>
                  <a:gd name="T3" fmla="*/ 0 h 35"/>
                  <a:gd name="T4" fmla="*/ 0 w 2931"/>
                  <a:gd name="T5" fmla="*/ 0 h 35"/>
                  <a:gd name="T6" fmla="*/ 0 w 2931"/>
                  <a:gd name="T7" fmla="*/ 0 h 35"/>
                  <a:gd name="T8" fmla="*/ 0 w 2931"/>
                  <a:gd name="T9" fmla="*/ 0 h 35"/>
                  <a:gd name="T10" fmla="*/ 0 w 2931"/>
                  <a:gd name="T11" fmla="*/ 0 h 35"/>
                  <a:gd name="T12" fmla="*/ 0 w 2931"/>
                  <a:gd name="T13" fmla="*/ 0 h 35"/>
                  <a:gd name="T14" fmla="*/ 0 w 2931"/>
                  <a:gd name="T15" fmla="*/ 0 h 35"/>
                  <a:gd name="T16" fmla="*/ 0 w 2931"/>
                  <a:gd name="T17" fmla="*/ 0 h 35"/>
                  <a:gd name="T18" fmla="*/ 0 w 2931"/>
                  <a:gd name="T19" fmla="*/ 0 h 35"/>
                  <a:gd name="T20" fmla="*/ 0 w 2931"/>
                  <a:gd name="T21" fmla="*/ 0 h 35"/>
                  <a:gd name="T22" fmla="*/ 0 w 2931"/>
                  <a:gd name="T23" fmla="*/ 0 h 35"/>
                  <a:gd name="T24" fmla="*/ 0 w 2931"/>
                  <a:gd name="T25" fmla="*/ 0 h 35"/>
                  <a:gd name="T26" fmla="*/ 0 w 2931"/>
                  <a:gd name="T27" fmla="*/ 0 h 35"/>
                  <a:gd name="T28" fmla="*/ 0 w 2931"/>
                  <a:gd name="T29" fmla="*/ 0 h 35"/>
                  <a:gd name="T30" fmla="*/ 0 w 2931"/>
                  <a:gd name="T31" fmla="*/ 0 h 35"/>
                  <a:gd name="T32" fmla="*/ 0 w 2931"/>
                  <a:gd name="T33" fmla="*/ 0 h 35"/>
                  <a:gd name="T34" fmla="*/ 0 w 2931"/>
                  <a:gd name="T35" fmla="*/ 0 h 35"/>
                  <a:gd name="T36" fmla="*/ 0 w 2931"/>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1"/>
                  <a:gd name="T58" fmla="*/ 0 h 35"/>
                  <a:gd name="T59" fmla="*/ 2931 w 2931"/>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1" h="35">
                    <a:moveTo>
                      <a:pt x="0" y="35"/>
                    </a:moveTo>
                    <a:lnTo>
                      <a:pt x="8" y="31"/>
                    </a:lnTo>
                    <a:lnTo>
                      <a:pt x="15" y="27"/>
                    </a:lnTo>
                    <a:lnTo>
                      <a:pt x="22" y="22"/>
                    </a:lnTo>
                    <a:lnTo>
                      <a:pt x="30" y="18"/>
                    </a:lnTo>
                    <a:lnTo>
                      <a:pt x="37" y="13"/>
                    </a:lnTo>
                    <a:lnTo>
                      <a:pt x="44" y="8"/>
                    </a:lnTo>
                    <a:lnTo>
                      <a:pt x="53" y="4"/>
                    </a:lnTo>
                    <a:lnTo>
                      <a:pt x="60" y="0"/>
                    </a:lnTo>
                    <a:lnTo>
                      <a:pt x="2874" y="0"/>
                    </a:lnTo>
                    <a:lnTo>
                      <a:pt x="2881" y="4"/>
                    </a:lnTo>
                    <a:lnTo>
                      <a:pt x="2888" y="8"/>
                    </a:lnTo>
                    <a:lnTo>
                      <a:pt x="2895" y="13"/>
                    </a:lnTo>
                    <a:lnTo>
                      <a:pt x="2902" y="18"/>
                    </a:lnTo>
                    <a:lnTo>
                      <a:pt x="2909" y="22"/>
                    </a:lnTo>
                    <a:lnTo>
                      <a:pt x="2916" y="27"/>
                    </a:lnTo>
                    <a:lnTo>
                      <a:pt x="2923" y="31"/>
                    </a:lnTo>
                    <a:lnTo>
                      <a:pt x="2931" y="35"/>
                    </a:lnTo>
                    <a:lnTo>
                      <a:pt x="0" y="35"/>
                    </a:lnTo>
                    <a:close/>
                  </a:path>
                </a:pathLst>
              </a:custGeom>
              <a:solidFill>
                <a:srgbClr val="7C7C7C"/>
              </a:solidFill>
              <a:ln w="9525">
                <a:noFill/>
                <a:round/>
                <a:headEnd/>
                <a:tailEnd/>
              </a:ln>
            </p:spPr>
            <p:txBody>
              <a:bodyPr/>
              <a:lstStyle/>
              <a:p>
                <a:endParaRPr lang="ru-RU"/>
              </a:p>
            </p:txBody>
          </p:sp>
          <p:sp>
            <p:nvSpPr>
              <p:cNvPr id="14985" name="Freeform 158"/>
              <p:cNvSpPr>
                <a:spLocks/>
              </p:cNvSpPr>
              <p:nvPr/>
            </p:nvSpPr>
            <p:spPr bwMode="auto">
              <a:xfrm>
                <a:off x="4470" y="220"/>
                <a:ext cx="469" cy="6"/>
              </a:xfrm>
              <a:custGeom>
                <a:avLst/>
                <a:gdLst>
                  <a:gd name="T0" fmla="*/ 0 w 2814"/>
                  <a:gd name="T1" fmla="*/ 0 h 33"/>
                  <a:gd name="T2" fmla="*/ 0 w 2814"/>
                  <a:gd name="T3" fmla="*/ 0 h 33"/>
                  <a:gd name="T4" fmla="*/ 0 w 2814"/>
                  <a:gd name="T5" fmla="*/ 0 h 33"/>
                  <a:gd name="T6" fmla="*/ 0 w 2814"/>
                  <a:gd name="T7" fmla="*/ 0 h 33"/>
                  <a:gd name="T8" fmla="*/ 0 w 2814"/>
                  <a:gd name="T9" fmla="*/ 0 h 33"/>
                  <a:gd name="T10" fmla="*/ 0 w 2814"/>
                  <a:gd name="T11" fmla="*/ 0 h 33"/>
                  <a:gd name="T12" fmla="*/ 0 w 2814"/>
                  <a:gd name="T13" fmla="*/ 0 h 33"/>
                  <a:gd name="T14" fmla="*/ 0 w 2814"/>
                  <a:gd name="T15" fmla="*/ 0 h 33"/>
                  <a:gd name="T16" fmla="*/ 0 w 2814"/>
                  <a:gd name="T17" fmla="*/ 0 h 33"/>
                  <a:gd name="T18" fmla="*/ 0 w 2814"/>
                  <a:gd name="T19" fmla="*/ 0 h 33"/>
                  <a:gd name="T20" fmla="*/ 0 w 2814"/>
                  <a:gd name="T21" fmla="*/ 0 h 33"/>
                  <a:gd name="T22" fmla="*/ 0 w 2814"/>
                  <a:gd name="T23" fmla="*/ 0 h 33"/>
                  <a:gd name="T24" fmla="*/ 0 w 2814"/>
                  <a:gd name="T25" fmla="*/ 0 h 33"/>
                  <a:gd name="T26" fmla="*/ 0 w 2814"/>
                  <a:gd name="T27" fmla="*/ 0 h 33"/>
                  <a:gd name="T28" fmla="*/ 0 w 2814"/>
                  <a:gd name="T29" fmla="*/ 0 h 33"/>
                  <a:gd name="T30" fmla="*/ 0 w 2814"/>
                  <a:gd name="T31" fmla="*/ 0 h 33"/>
                  <a:gd name="T32" fmla="*/ 0 w 2814"/>
                  <a:gd name="T33" fmla="*/ 0 h 33"/>
                  <a:gd name="T34" fmla="*/ 0 w 2814"/>
                  <a:gd name="T35" fmla="*/ 0 h 33"/>
                  <a:gd name="T36" fmla="*/ 0 w 2814"/>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14"/>
                  <a:gd name="T58" fmla="*/ 0 h 33"/>
                  <a:gd name="T59" fmla="*/ 2814 w 2814"/>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14" h="33">
                    <a:moveTo>
                      <a:pt x="0" y="33"/>
                    </a:moveTo>
                    <a:lnTo>
                      <a:pt x="7" y="29"/>
                    </a:lnTo>
                    <a:lnTo>
                      <a:pt x="14" y="25"/>
                    </a:lnTo>
                    <a:lnTo>
                      <a:pt x="21" y="21"/>
                    </a:lnTo>
                    <a:lnTo>
                      <a:pt x="28" y="16"/>
                    </a:lnTo>
                    <a:lnTo>
                      <a:pt x="35" y="12"/>
                    </a:lnTo>
                    <a:lnTo>
                      <a:pt x="42" y="8"/>
                    </a:lnTo>
                    <a:lnTo>
                      <a:pt x="51" y="4"/>
                    </a:lnTo>
                    <a:lnTo>
                      <a:pt x="58" y="0"/>
                    </a:lnTo>
                    <a:lnTo>
                      <a:pt x="2756" y="0"/>
                    </a:lnTo>
                    <a:lnTo>
                      <a:pt x="2763" y="4"/>
                    </a:lnTo>
                    <a:lnTo>
                      <a:pt x="2770" y="8"/>
                    </a:lnTo>
                    <a:lnTo>
                      <a:pt x="2777" y="12"/>
                    </a:lnTo>
                    <a:lnTo>
                      <a:pt x="2785" y="16"/>
                    </a:lnTo>
                    <a:lnTo>
                      <a:pt x="2792" y="21"/>
                    </a:lnTo>
                    <a:lnTo>
                      <a:pt x="2800" y="25"/>
                    </a:lnTo>
                    <a:lnTo>
                      <a:pt x="2807" y="29"/>
                    </a:lnTo>
                    <a:lnTo>
                      <a:pt x="2814" y="33"/>
                    </a:lnTo>
                    <a:lnTo>
                      <a:pt x="0" y="33"/>
                    </a:lnTo>
                    <a:close/>
                  </a:path>
                </a:pathLst>
              </a:custGeom>
              <a:solidFill>
                <a:srgbClr val="707070"/>
              </a:solidFill>
              <a:ln w="9525">
                <a:noFill/>
                <a:round/>
                <a:headEnd/>
                <a:tailEnd/>
              </a:ln>
            </p:spPr>
            <p:txBody>
              <a:bodyPr/>
              <a:lstStyle/>
              <a:p>
                <a:endParaRPr lang="ru-RU"/>
              </a:p>
            </p:txBody>
          </p:sp>
          <p:sp>
            <p:nvSpPr>
              <p:cNvPr id="14986" name="Freeform 159"/>
              <p:cNvSpPr>
                <a:spLocks/>
              </p:cNvSpPr>
              <p:nvPr/>
            </p:nvSpPr>
            <p:spPr bwMode="auto">
              <a:xfrm>
                <a:off x="4480" y="213"/>
                <a:ext cx="450" cy="7"/>
              </a:xfrm>
              <a:custGeom>
                <a:avLst/>
                <a:gdLst>
                  <a:gd name="T0" fmla="*/ 0 w 2698"/>
                  <a:gd name="T1" fmla="*/ 0 h 35"/>
                  <a:gd name="T2" fmla="*/ 0 w 2698"/>
                  <a:gd name="T3" fmla="*/ 0 h 35"/>
                  <a:gd name="T4" fmla="*/ 0 w 2698"/>
                  <a:gd name="T5" fmla="*/ 0 h 35"/>
                  <a:gd name="T6" fmla="*/ 0 w 2698"/>
                  <a:gd name="T7" fmla="*/ 0 h 35"/>
                  <a:gd name="T8" fmla="*/ 0 w 2698"/>
                  <a:gd name="T9" fmla="*/ 0 h 35"/>
                  <a:gd name="T10" fmla="*/ 0 w 2698"/>
                  <a:gd name="T11" fmla="*/ 0 h 35"/>
                  <a:gd name="T12" fmla="*/ 0 w 2698"/>
                  <a:gd name="T13" fmla="*/ 0 h 35"/>
                  <a:gd name="T14" fmla="*/ 0 w 2698"/>
                  <a:gd name="T15" fmla="*/ 0 h 35"/>
                  <a:gd name="T16" fmla="*/ 0 w 2698"/>
                  <a:gd name="T17" fmla="*/ 0 h 35"/>
                  <a:gd name="T18" fmla="*/ 0 w 2698"/>
                  <a:gd name="T19" fmla="*/ 0 h 35"/>
                  <a:gd name="T20" fmla="*/ 0 w 2698"/>
                  <a:gd name="T21" fmla="*/ 0 h 35"/>
                  <a:gd name="T22" fmla="*/ 0 w 2698"/>
                  <a:gd name="T23" fmla="*/ 0 h 35"/>
                  <a:gd name="T24" fmla="*/ 0 w 2698"/>
                  <a:gd name="T25" fmla="*/ 0 h 35"/>
                  <a:gd name="T26" fmla="*/ 0 w 2698"/>
                  <a:gd name="T27" fmla="*/ 0 h 35"/>
                  <a:gd name="T28" fmla="*/ 0 w 2698"/>
                  <a:gd name="T29" fmla="*/ 0 h 35"/>
                  <a:gd name="T30" fmla="*/ 0 w 2698"/>
                  <a:gd name="T31" fmla="*/ 0 h 35"/>
                  <a:gd name="T32" fmla="*/ 0 w 2698"/>
                  <a:gd name="T33" fmla="*/ 0 h 35"/>
                  <a:gd name="T34" fmla="*/ 0 w 2698"/>
                  <a:gd name="T35" fmla="*/ 0 h 35"/>
                  <a:gd name="T36" fmla="*/ 0 w 2698"/>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98"/>
                  <a:gd name="T58" fmla="*/ 0 h 35"/>
                  <a:gd name="T59" fmla="*/ 2698 w 269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98" h="35">
                    <a:moveTo>
                      <a:pt x="0" y="35"/>
                    </a:moveTo>
                    <a:lnTo>
                      <a:pt x="8" y="30"/>
                    </a:lnTo>
                    <a:lnTo>
                      <a:pt x="16" y="26"/>
                    </a:lnTo>
                    <a:lnTo>
                      <a:pt x="23" y="21"/>
                    </a:lnTo>
                    <a:lnTo>
                      <a:pt x="32" y="17"/>
                    </a:lnTo>
                    <a:lnTo>
                      <a:pt x="40" y="13"/>
                    </a:lnTo>
                    <a:lnTo>
                      <a:pt x="48" y="8"/>
                    </a:lnTo>
                    <a:lnTo>
                      <a:pt x="55" y="4"/>
                    </a:lnTo>
                    <a:lnTo>
                      <a:pt x="64" y="0"/>
                    </a:lnTo>
                    <a:lnTo>
                      <a:pt x="2639" y="0"/>
                    </a:lnTo>
                    <a:lnTo>
                      <a:pt x="2646" y="4"/>
                    </a:lnTo>
                    <a:lnTo>
                      <a:pt x="2654" y="8"/>
                    </a:lnTo>
                    <a:lnTo>
                      <a:pt x="2661" y="13"/>
                    </a:lnTo>
                    <a:lnTo>
                      <a:pt x="2668" y="17"/>
                    </a:lnTo>
                    <a:lnTo>
                      <a:pt x="2675" y="21"/>
                    </a:lnTo>
                    <a:lnTo>
                      <a:pt x="2682" y="26"/>
                    </a:lnTo>
                    <a:lnTo>
                      <a:pt x="2691" y="30"/>
                    </a:lnTo>
                    <a:lnTo>
                      <a:pt x="2698" y="35"/>
                    </a:lnTo>
                    <a:lnTo>
                      <a:pt x="0" y="35"/>
                    </a:lnTo>
                    <a:close/>
                  </a:path>
                </a:pathLst>
              </a:custGeom>
              <a:solidFill>
                <a:srgbClr val="606060"/>
              </a:solidFill>
              <a:ln w="9525">
                <a:noFill/>
                <a:round/>
                <a:headEnd/>
                <a:tailEnd/>
              </a:ln>
            </p:spPr>
            <p:txBody>
              <a:bodyPr/>
              <a:lstStyle/>
              <a:p>
                <a:endParaRPr lang="ru-RU"/>
              </a:p>
            </p:txBody>
          </p:sp>
          <p:sp>
            <p:nvSpPr>
              <p:cNvPr id="14987" name="Freeform 160"/>
              <p:cNvSpPr>
                <a:spLocks/>
              </p:cNvSpPr>
              <p:nvPr/>
            </p:nvSpPr>
            <p:spPr bwMode="auto">
              <a:xfrm>
                <a:off x="4491" y="206"/>
                <a:ext cx="429" cy="7"/>
              </a:xfrm>
              <a:custGeom>
                <a:avLst/>
                <a:gdLst>
                  <a:gd name="T0" fmla="*/ 0 w 2575"/>
                  <a:gd name="T1" fmla="*/ 0 h 34"/>
                  <a:gd name="T2" fmla="*/ 0 w 2575"/>
                  <a:gd name="T3" fmla="*/ 0 h 34"/>
                  <a:gd name="T4" fmla="*/ 0 w 2575"/>
                  <a:gd name="T5" fmla="*/ 0 h 34"/>
                  <a:gd name="T6" fmla="*/ 0 w 2575"/>
                  <a:gd name="T7" fmla="*/ 0 h 34"/>
                  <a:gd name="T8" fmla="*/ 0 w 2575"/>
                  <a:gd name="T9" fmla="*/ 0 h 34"/>
                  <a:gd name="T10" fmla="*/ 0 w 2575"/>
                  <a:gd name="T11" fmla="*/ 0 h 34"/>
                  <a:gd name="T12" fmla="*/ 0 w 2575"/>
                  <a:gd name="T13" fmla="*/ 0 h 34"/>
                  <a:gd name="T14" fmla="*/ 0 w 2575"/>
                  <a:gd name="T15" fmla="*/ 0 h 34"/>
                  <a:gd name="T16" fmla="*/ 0 w 2575"/>
                  <a:gd name="T17" fmla="*/ 0 h 34"/>
                  <a:gd name="T18" fmla="*/ 0 w 2575"/>
                  <a:gd name="T19" fmla="*/ 0 h 34"/>
                  <a:gd name="T20" fmla="*/ 0 w 2575"/>
                  <a:gd name="T21" fmla="*/ 0 h 34"/>
                  <a:gd name="T22" fmla="*/ 0 w 2575"/>
                  <a:gd name="T23" fmla="*/ 0 h 34"/>
                  <a:gd name="T24" fmla="*/ 0 w 2575"/>
                  <a:gd name="T25" fmla="*/ 0 h 34"/>
                  <a:gd name="T26" fmla="*/ 0 w 2575"/>
                  <a:gd name="T27" fmla="*/ 0 h 34"/>
                  <a:gd name="T28" fmla="*/ 0 w 2575"/>
                  <a:gd name="T29" fmla="*/ 0 h 34"/>
                  <a:gd name="T30" fmla="*/ 0 w 2575"/>
                  <a:gd name="T31" fmla="*/ 0 h 34"/>
                  <a:gd name="T32" fmla="*/ 0 w 2575"/>
                  <a:gd name="T33" fmla="*/ 0 h 34"/>
                  <a:gd name="T34" fmla="*/ 0 w 2575"/>
                  <a:gd name="T35" fmla="*/ 0 h 34"/>
                  <a:gd name="T36" fmla="*/ 0 w 2575"/>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75"/>
                  <a:gd name="T58" fmla="*/ 0 h 34"/>
                  <a:gd name="T59" fmla="*/ 2575 w 2575"/>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75" h="34">
                    <a:moveTo>
                      <a:pt x="0" y="34"/>
                    </a:moveTo>
                    <a:lnTo>
                      <a:pt x="8" y="30"/>
                    </a:lnTo>
                    <a:lnTo>
                      <a:pt x="16" y="26"/>
                    </a:lnTo>
                    <a:lnTo>
                      <a:pt x="23" y="22"/>
                    </a:lnTo>
                    <a:lnTo>
                      <a:pt x="31" y="16"/>
                    </a:lnTo>
                    <a:lnTo>
                      <a:pt x="40" y="12"/>
                    </a:lnTo>
                    <a:lnTo>
                      <a:pt x="48" y="8"/>
                    </a:lnTo>
                    <a:lnTo>
                      <a:pt x="55" y="4"/>
                    </a:lnTo>
                    <a:lnTo>
                      <a:pt x="63" y="0"/>
                    </a:lnTo>
                    <a:lnTo>
                      <a:pt x="2515" y="0"/>
                    </a:lnTo>
                    <a:lnTo>
                      <a:pt x="2523" y="4"/>
                    </a:lnTo>
                    <a:lnTo>
                      <a:pt x="2530" y="8"/>
                    </a:lnTo>
                    <a:lnTo>
                      <a:pt x="2537" y="12"/>
                    </a:lnTo>
                    <a:lnTo>
                      <a:pt x="2545" y="16"/>
                    </a:lnTo>
                    <a:lnTo>
                      <a:pt x="2552" y="22"/>
                    </a:lnTo>
                    <a:lnTo>
                      <a:pt x="2559" y="26"/>
                    </a:lnTo>
                    <a:lnTo>
                      <a:pt x="2568" y="30"/>
                    </a:lnTo>
                    <a:lnTo>
                      <a:pt x="2575" y="34"/>
                    </a:lnTo>
                    <a:lnTo>
                      <a:pt x="0" y="34"/>
                    </a:lnTo>
                    <a:close/>
                  </a:path>
                </a:pathLst>
              </a:custGeom>
              <a:solidFill>
                <a:srgbClr val="545454"/>
              </a:solidFill>
              <a:ln w="9525">
                <a:noFill/>
                <a:round/>
                <a:headEnd/>
                <a:tailEnd/>
              </a:ln>
            </p:spPr>
            <p:txBody>
              <a:bodyPr/>
              <a:lstStyle/>
              <a:p>
                <a:endParaRPr lang="ru-RU"/>
              </a:p>
            </p:txBody>
          </p:sp>
          <p:sp>
            <p:nvSpPr>
              <p:cNvPr id="14988" name="Freeform 161"/>
              <p:cNvSpPr>
                <a:spLocks/>
              </p:cNvSpPr>
              <p:nvPr/>
            </p:nvSpPr>
            <p:spPr bwMode="auto">
              <a:xfrm>
                <a:off x="4501" y="199"/>
                <a:ext cx="409" cy="7"/>
              </a:xfrm>
              <a:custGeom>
                <a:avLst/>
                <a:gdLst>
                  <a:gd name="T0" fmla="*/ 0 w 2452"/>
                  <a:gd name="T1" fmla="*/ 0 h 35"/>
                  <a:gd name="T2" fmla="*/ 0 w 2452"/>
                  <a:gd name="T3" fmla="*/ 0 h 35"/>
                  <a:gd name="T4" fmla="*/ 0 w 2452"/>
                  <a:gd name="T5" fmla="*/ 0 h 35"/>
                  <a:gd name="T6" fmla="*/ 0 w 2452"/>
                  <a:gd name="T7" fmla="*/ 0 h 35"/>
                  <a:gd name="T8" fmla="*/ 0 w 2452"/>
                  <a:gd name="T9" fmla="*/ 0 h 35"/>
                  <a:gd name="T10" fmla="*/ 0 w 2452"/>
                  <a:gd name="T11" fmla="*/ 0 h 35"/>
                  <a:gd name="T12" fmla="*/ 0 w 2452"/>
                  <a:gd name="T13" fmla="*/ 0 h 35"/>
                  <a:gd name="T14" fmla="*/ 0 w 2452"/>
                  <a:gd name="T15" fmla="*/ 0 h 35"/>
                  <a:gd name="T16" fmla="*/ 0 w 2452"/>
                  <a:gd name="T17" fmla="*/ 0 h 35"/>
                  <a:gd name="T18" fmla="*/ 0 w 2452"/>
                  <a:gd name="T19" fmla="*/ 0 h 35"/>
                  <a:gd name="T20" fmla="*/ 0 w 2452"/>
                  <a:gd name="T21" fmla="*/ 0 h 35"/>
                  <a:gd name="T22" fmla="*/ 0 w 2452"/>
                  <a:gd name="T23" fmla="*/ 0 h 35"/>
                  <a:gd name="T24" fmla="*/ 0 w 2452"/>
                  <a:gd name="T25" fmla="*/ 0 h 35"/>
                  <a:gd name="T26" fmla="*/ 0 w 2452"/>
                  <a:gd name="T27" fmla="*/ 0 h 35"/>
                  <a:gd name="T28" fmla="*/ 0 w 2452"/>
                  <a:gd name="T29" fmla="*/ 0 h 35"/>
                  <a:gd name="T30" fmla="*/ 0 w 2452"/>
                  <a:gd name="T31" fmla="*/ 0 h 35"/>
                  <a:gd name="T32" fmla="*/ 0 w 2452"/>
                  <a:gd name="T33" fmla="*/ 0 h 35"/>
                  <a:gd name="T34" fmla="*/ 0 w 2452"/>
                  <a:gd name="T35" fmla="*/ 0 h 35"/>
                  <a:gd name="T36" fmla="*/ 0 w 2452"/>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52"/>
                  <a:gd name="T58" fmla="*/ 0 h 35"/>
                  <a:gd name="T59" fmla="*/ 2452 w 2452"/>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52" h="35">
                    <a:moveTo>
                      <a:pt x="0" y="35"/>
                    </a:moveTo>
                    <a:lnTo>
                      <a:pt x="9" y="31"/>
                    </a:lnTo>
                    <a:lnTo>
                      <a:pt x="17" y="26"/>
                    </a:lnTo>
                    <a:lnTo>
                      <a:pt x="24" y="22"/>
                    </a:lnTo>
                    <a:lnTo>
                      <a:pt x="32" y="18"/>
                    </a:lnTo>
                    <a:lnTo>
                      <a:pt x="41" y="13"/>
                    </a:lnTo>
                    <a:lnTo>
                      <a:pt x="49" y="9"/>
                    </a:lnTo>
                    <a:lnTo>
                      <a:pt x="57" y="5"/>
                    </a:lnTo>
                    <a:lnTo>
                      <a:pt x="66" y="0"/>
                    </a:lnTo>
                    <a:lnTo>
                      <a:pt x="2390" y="0"/>
                    </a:lnTo>
                    <a:lnTo>
                      <a:pt x="2398" y="5"/>
                    </a:lnTo>
                    <a:lnTo>
                      <a:pt x="2405" y="9"/>
                    </a:lnTo>
                    <a:lnTo>
                      <a:pt x="2413" y="13"/>
                    </a:lnTo>
                    <a:lnTo>
                      <a:pt x="2422" y="18"/>
                    </a:lnTo>
                    <a:lnTo>
                      <a:pt x="2429" y="22"/>
                    </a:lnTo>
                    <a:lnTo>
                      <a:pt x="2437" y="26"/>
                    </a:lnTo>
                    <a:lnTo>
                      <a:pt x="2444" y="31"/>
                    </a:lnTo>
                    <a:lnTo>
                      <a:pt x="2452" y="35"/>
                    </a:lnTo>
                    <a:lnTo>
                      <a:pt x="0" y="35"/>
                    </a:lnTo>
                    <a:close/>
                  </a:path>
                </a:pathLst>
              </a:custGeom>
              <a:solidFill>
                <a:srgbClr val="474747"/>
              </a:solidFill>
              <a:ln w="9525">
                <a:noFill/>
                <a:round/>
                <a:headEnd/>
                <a:tailEnd/>
              </a:ln>
            </p:spPr>
            <p:txBody>
              <a:bodyPr/>
              <a:lstStyle/>
              <a:p>
                <a:endParaRPr lang="ru-RU"/>
              </a:p>
            </p:txBody>
          </p:sp>
          <p:sp>
            <p:nvSpPr>
              <p:cNvPr id="14989" name="Freeform 162"/>
              <p:cNvSpPr>
                <a:spLocks/>
              </p:cNvSpPr>
              <p:nvPr/>
            </p:nvSpPr>
            <p:spPr bwMode="auto">
              <a:xfrm>
                <a:off x="4512" y="192"/>
                <a:ext cx="388" cy="7"/>
              </a:xfrm>
              <a:custGeom>
                <a:avLst/>
                <a:gdLst>
                  <a:gd name="T0" fmla="*/ 0 w 2324"/>
                  <a:gd name="T1" fmla="*/ 0 h 33"/>
                  <a:gd name="T2" fmla="*/ 0 w 2324"/>
                  <a:gd name="T3" fmla="*/ 0 h 33"/>
                  <a:gd name="T4" fmla="*/ 0 w 2324"/>
                  <a:gd name="T5" fmla="*/ 0 h 33"/>
                  <a:gd name="T6" fmla="*/ 0 w 2324"/>
                  <a:gd name="T7" fmla="*/ 0 h 33"/>
                  <a:gd name="T8" fmla="*/ 0 w 2324"/>
                  <a:gd name="T9" fmla="*/ 0 h 33"/>
                  <a:gd name="T10" fmla="*/ 0 w 2324"/>
                  <a:gd name="T11" fmla="*/ 0 h 33"/>
                  <a:gd name="T12" fmla="*/ 0 w 2324"/>
                  <a:gd name="T13" fmla="*/ 0 h 33"/>
                  <a:gd name="T14" fmla="*/ 0 w 2324"/>
                  <a:gd name="T15" fmla="*/ 0 h 33"/>
                  <a:gd name="T16" fmla="*/ 0 w 2324"/>
                  <a:gd name="T17" fmla="*/ 0 h 33"/>
                  <a:gd name="T18" fmla="*/ 0 w 2324"/>
                  <a:gd name="T19" fmla="*/ 0 h 33"/>
                  <a:gd name="T20" fmla="*/ 0 w 2324"/>
                  <a:gd name="T21" fmla="*/ 0 h 33"/>
                  <a:gd name="T22" fmla="*/ 0 w 2324"/>
                  <a:gd name="T23" fmla="*/ 0 h 33"/>
                  <a:gd name="T24" fmla="*/ 0 w 2324"/>
                  <a:gd name="T25" fmla="*/ 0 h 33"/>
                  <a:gd name="T26" fmla="*/ 0 w 2324"/>
                  <a:gd name="T27" fmla="*/ 0 h 33"/>
                  <a:gd name="T28" fmla="*/ 0 w 2324"/>
                  <a:gd name="T29" fmla="*/ 0 h 33"/>
                  <a:gd name="T30" fmla="*/ 0 w 2324"/>
                  <a:gd name="T31" fmla="*/ 0 h 33"/>
                  <a:gd name="T32" fmla="*/ 0 w 2324"/>
                  <a:gd name="T33" fmla="*/ 0 h 33"/>
                  <a:gd name="T34" fmla="*/ 0 w 2324"/>
                  <a:gd name="T35" fmla="*/ 0 h 33"/>
                  <a:gd name="T36" fmla="*/ 0 w 2324"/>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24"/>
                  <a:gd name="T58" fmla="*/ 0 h 33"/>
                  <a:gd name="T59" fmla="*/ 2324 w 2324"/>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24" h="33">
                    <a:moveTo>
                      <a:pt x="0" y="33"/>
                    </a:moveTo>
                    <a:lnTo>
                      <a:pt x="8" y="29"/>
                    </a:lnTo>
                    <a:lnTo>
                      <a:pt x="16" y="25"/>
                    </a:lnTo>
                    <a:lnTo>
                      <a:pt x="23" y="21"/>
                    </a:lnTo>
                    <a:lnTo>
                      <a:pt x="31" y="16"/>
                    </a:lnTo>
                    <a:lnTo>
                      <a:pt x="40" y="12"/>
                    </a:lnTo>
                    <a:lnTo>
                      <a:pt x="48" y="8"/>
                    </a:lnTo>
                    <a:lnTo>
                      <a:pt x="56" y="4"/>
                    </a:lnTo>
                    <a:lnTo>
                      <a:pt x="65" y="0"/>
                    </a:lnTo>
                    <a:lnTo>
                      <a:pt x="2265" y="0"/>
                    </a:lnTo>
                    <a:lnTo>
                      <a:pt x="2272" y="4"/>
                    </a:lnTo>
                    <a:lnTo>
                      <a:pt x="2280" y="8"/>
                    </a:lnTo>
                    <a:lnTo>
                      <a:pt x="2287" y="12"/>
                    </a:lnTo>
                    <a:lnTo>
                      <a:pt x="2294" y="16"/>
                    </a:lnTo>
                    <a:lnTo>
                      <a:pt x="2302" y="21"/>
                    </a:lnTo>
                    <a:lnTo>
                      <a:pt x="2310" y="25"/>
                    </a:lnTo>
                    <a:lnTo>
                      <a:pt x="2317" y="29"/>
                    </a:lnTo>
                    <a:lnTo>
                      <a:pt x="2324" y="33"/>
                    </a:lnTo>
                    <a:lnTo>
                      <a:pt x="0" y="33"/>
                    </a:lnTo>
                    <a:close/>
                  </a:path>
                </a:pathLst>
              </a:custGeom>
              <a:solidFill>
                <a:srgbClr val="3A3A3A"/>
              </a:solidFill>
              <a:ln w="9525">
                <a:noFill/>
                <a:round/>
                <a:headEnd/>
                <a:tailEnd/>
              </a:ln>
            </p:spPr>
            <p:txBody>
              <a:bodyPr/>
              <a:lstStyle/>
              <a:p>
                <a:endParaRPr lang="ru-RU"/>
              </a:p>
            </p:txBody>
          </p:sp>
          <p:sp>
            <p:nvSpPr>
              <p:cNvPr id="14990" name="Freeform 163"/>
              <p:cNvSpPr>
                <a:spLocks/>
              </p:cNvSpPr>
              <p:nvPr/>
            </p:nvSpPr>
            <p:spPr bwMode="auto">
              <a:xfrm>
                <a:off x="4523" y="185"/>
                <a:ext cx="367" cy="7"/>
              </a:xfrm>
              <a:custGeom>
                <a:avLst/>
                <a:gdLst>
                  <a:gd name="T0" fmla="*/ 0 w 2200"/>
                  <a:gd name="T1" fmla="*/ 0 h 35"/>
                  <a:gd name="T2" fmla="*/ 0 w 2200"/>
                  <a:gd name="T3" fmla="*/ 0 h 35"/>
                  <a:gd name="T4" fmla="*/ 0 w 2200"/>
                  <a:gd name="T5" fmla="*/ 0 h 35"/>
                  <a:gd name="T6" fmla="*/ 0 w 2200"/>
                  <a:gd name="T7" fmla="*/ 0 h 35"/>
                  <a:gd name="T8" fmla="*/ 0 w 2200"/>
                  <a:gd name="T9" fmla="*/ 0 h 35"/>
                  <a:gd name="T10" fmla="*/ 0 w 2200"/>
                  <a:gd name="T11" fmla="*/ 0 h 35"/>
                  <a:gd name="T12" fmla="*/ 0 w 2200"/>
                  <a:gd name="T13" fmla="*/ 0 h 35"/>
                  <a:gd name="T14" fmla="*/ 0 w 2200"/>
                  <a:gd name="T15" fmla="*/ 0 h 35"/>
                  <a:gd name="T16" fmla="*/ 0 w 2200"/>
                  <a:gd name="T17" fmla="*/ 0 h 35"/>
                  <a:gd name="T18" fmla="*/ 0 w 2200"/>
                  <a:gd name="T19" fmla="*/ 0 h 35"/>
                  <a:gd name="T20" fmla="*/ 0 w 2200"/>
                  <a:gd name="T21" fmla="*/ 0 h 35"/>
                  <a:gd name="T22" fmla="*/ 0 w 2200"/>
                  <a:gd name="T23" fmla="*/ 0 h 35"/>
                  <a:gd name="T24" fmla="*/ 0 w 2200"/>
                  <a:gd name="T25" fmla="*/ 0 h 35"/>
                  <a:gd name="T26" fmla="*/ 0 w 2200"/>
                  <a:gd name="T27" fmla="*/ 0 h 35"/>
                  <a:gd name="T28" fmla="*/ 0 w 2200"/>
                  <a:gd name="T29" fmla="*/ 0 h 35"/>
                  <a:gd name="T30" fmla="*/ 0 w 2200"/>
                  <a:gd name="T31" fmla="*/ 0 h 35"/>
                  <a:gd name="T32" fmla="*/ 0 w 2200"/>
                  <a:gd name="T33" fmla="*/ 0 h 35"/>
                  <a:gd name="T34" fmla="*/ 0 w 2200"/>
                  <a:gd name="T35" fmla="*/ 0 h 35"/>
                  <a:gd name="T36" fmla="*/ 0 w 2200"/>
                  <a:gd name="T37" fmla="*/ 0 h 35"/>
                  <a:gd name="T38" fmla="*/ 0 w 2200"/>
                  <a:gd name="T39" fmla="*/ 0 h 35"/>
                  <a:gd name="T40" fmla="*/ 0 w 2200"/>
                  <a:gd name="T41" fmla="*/ 0 h 35"/>
                  <a:gd name="T42" fmla="*/ 0 w 2200"/>
                  <a:gd name="T43" fmla="*/ 0 h 35"/>
                  <a:gd name="T44" fmla="*/ 0 w 2200"/>
                  <a:gd name="T45" fmla="*/ 0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200"/>
                  <a:gd name="T70" fmla="*/ 0 h 35"/>
                  <a:gd name="T71" fmla="*/ 2200 w 2200"/>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200" h="35">
                    <a:moveTo>
                      <a:pt x="0" y="35"/>
                    </a:moveTo>
                    <a:lnTo>
                      <a:pt x="8" y="31"/>
                    </a:lnTo>
                    <a:lnTo>
                      <a:pt x="16" y="27"/>
                    </a:lnTo>
                    <a:lnTo>
                      <a:pt x="24" y="22"/>
                    </a:lnTo>
                    <a:lnTo>
                      <a:pt x="34" y="17"/>
                    </a:lnTo>
                    <a:lnTo>
                      <a:pt x="42" y="13"/>
                    </a:lnTo>
                    <a:lnTo>
                      <a:pt x="50" y="8"/>
                    </a:lnTo>
                    <a:lnTo>
                      <a:pt x="59" y="4"/>
                    </a:lnTo>
                    <a:lnTo>
                      <a:pt x="67" y="0"/>
                    </a:lnTo>
                    <a:lnTo>
                      <a:pt x="2136" y="0"/>
                    </a:lnTo>
                    <a:lnTo>
                      <a:pt x="2137" y="1"/>
                    </a:lnTo>
                    <a:lnTo>
                      <a:pt x="2138" y="1"/>
                    </a:lnTo>
                    <a:lnTo>
                      <a:pt x="2139" y="2"/>
                    </a:lnTo>
                    <a:lnTo>
                      <a:pt x="2146" y="6"/>
                    </a:lnTo>
                    <a:lnTo>
                      <a:pt x="2155" y="10"/>
                    </a:lnTo>
                    <a:lnTo>
                      <a:pt x="2162" y="14"/>
                    </a:lnTo>
                    <a:lnTo>
                      <a:pt x="2170" y="18"/>
                    </a:lnTo>
                    <a:lnTo>
                      <a:pt x="2177" y="23"/>
                    </a:lnTo>
                    <a:lnTo>
                      <a:pt x="2184" y="27"/>
                    </a:lnTo>
                    <a:lnTo>
                      <a:pt x="2192" y="31"/>
                    </a:lnTo>
                    <a:lnTo>
                      <a:pt x="2200" y="35"/>
                    </a:lnTo>
                    <a:lnTo>
                      <a:pt x="0" y="35"/>
                    </a:lnTo>
                    <a:close/>
                  </a:path>
                </a:pathLst>
              </a:custGeom>
              <a:solidFill>
                <a:srgbClr val="2D2D2D"/>
              </a:solidFill>
              <a:ln w="9525">
                <a:noFill/>
                <a:round/>
                <a:headEnd/>
                <a:tailEnd/>
              </a:ln>
            </p:spPr>
            <p:txBody>
              <a:bodyPr/>
              <a:lstStyle/>
              <a:p>
                <a:endParaRPr lang="ru-RU"/>
              </a:p>
            </p:txBody>
          </p:sp>
          <p:sp>
            <p:nvSpPr>
              <p:cNvPr id="14991" name="Freeform 164"/>
              <p:cNvSpPr>
                <a:spLocks/>
              </p:cNvSpPr>
              <p:nvPr/>
            </p:nvSpPr>
            <p:spPr bwMode="auto">
              <a:xfrm>
                <a:off x="4534" y="179"/>
                <a:ext cx="345" cy="6"/>
              </a:xfrm>
              <a:custGeom>
                <a:avLst/>
                <a:gdLst>
                  <a:gd name="T0" fmla="*/ 0 w 2069"/>
                  <a:gd name="T1" fmla="*/ 0 h 34"/>
                  <a:gd name="T2" fmla="*/ 0 w 2069"/>
                  <a:gd name="T3" fmla="*/ 0 h 34"/>
                  <a:gd name="T4" fmla="*/ 0 w 2069"/>
                  <a:gd name="T5" fmla="*/ 0 h 34"/>
                  <a:gd name="T6" fmla="*/ 0 w 2069"/>
                  <a:gd name="T7" fmla="*/ 0 h 34"/>
                  <a:gd name="T8" fmla="*/ 0 w 2069"/>
                  <a:gd name="T9" fmla="*/ 0 h 34"/>
                  <a:gd name="T10" fmla="*/ 0 w 2069"/>
                  <a:gd name="T11" fmla="*/ 0 h 34"/>
                  <a:gd name="T12" fmla="*/ 0 w 2069"/>
                  <a:gd name="T13" fmla="*/ 0 h 34"/>
                  <a:gd name="T14" fmla="*/ 0 w 2069"/>
                  <a:gd name="T15" fmla="*/ 0 h 34"/>
                  <a:gd name="T16" fmla="*/ 0 w 2069"/>
                  <a:gd name="T17" fmla="*/ 0 h 34"/>
                  <a:gd name="T18" fmla="*/ 0 w 2069"/>
                  <a:gd name="T19" fmla="*/ 0 h 34"/>
                  <a:gd name="T20" fmla="*/ 0 w 2069"/>
                  <a:gd name="T21" fmla="*/ 0 h 34"/>
                  <a:gd name="T22" fmla="*/ 0 w 2069"/>
                  <a:gd name="T23" fmla="*/ 0 h 34"/>
                  <a:gd name="T24" fmla="*/ 0 w 2069"/>
                  <a:gd name="T25" fmla="*/ 0 h 34"/>
                  <a:gd name="T26" fmla="*/ 0 w 2069"/>
                  <a:gd name="T27" fmla="*/ 0 h 34"/>
                  <a:gd name="T28" fmla="*/ 0 w 2069"/>
                  <a:gd name="T29" fmla="*/ 0 h 34"/>
                  <a:gd name="T30" fmla="*/ 0 w 2069"/>
                  <a:gd name="T31" fmla="*/ 0 h 34"/>
                  <a:gd name="T32" fmla="*/ 0 w 2069"/>
                  <a:gd name="T33" fmla="*/ 0 h 34"/>
                  <a:gd name="T34" fmla="*/ 0 w 2069"/>
                  <a:gd name="T35" fmla="*/ 0 h 34"/>
                  <a:gd name="T36" fmla="*/ 0 w 2069"/>
                  <a:gd name="T37" fmla="*/ 0 h 34"/>
                  <a:gd name="T38" fmla="*/ 0 w 2069"/>
                  <a:gd name="T39" fmla="*/ 0 h 34"/>
                  <a:gd name="T40" fmla="*/ 0 w 2069"/>
                  <a:gd name="T41" fmla="*/ 0 h 34"/>
                  <a:gd name="T42" fmla="*/ 0 w 2069"/>
                  <a:gd name="T43" fmla="*/ 0 h 34"/>
                  <a:gd name="T44" fmla="*/ 0 w 2069"/>
                  <a:gd name="T45" fmla="*/ 0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69"/>
                  <a:gd name="T70" fmla="*/ 0 h 34"/>
                  <a:gd name="T71" fmla="*/ 2069 w 2069"/>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69" h="34">
                    <a:moveTo>
                      <a:pt x="0" y="34"/>
                    </a:moveTo>
                    <a:lnTo>
                      <a:pt x="1" y="33"/>
                    </a:lnTo>
                    <a:lnTo>
                      <a:pt x="2" y="33"/>
                    </a:lnTo>
                    <a:lnTo>
                      <a:pt x="4" y="32"/>
                    </a:lnTo>
                    <a:lnTo>
                      <a:pt x="12" y="28"/>
                    </a:lnTo>
                    <a:lnTo>
                      <a:pt x="21" y="23"/>
                    </a:lnTo>
                    <a:lnTo>
                      <a:pt x="30" y="19"/>
                    </a:lnTo>
                    <a:lnTo>
                      <a:pt x="39" y="15"/>
                    </a:lnTo>
                    <a:lnTo>
                      <a:pt x="47" y="12"/>
                    </a:lnTo>
                    <a:lnTo>
                      <a:pt x="57" y="8"/>
                    </a:lnTo>
                    <a:lnTo>
                      <a:pt x="66" y="4"/>
                    </a:lnTo>
                    <a:lnTo>
                      <a:pt x="76" y="0"/>
                    </a:lnTo>
                    <a:lnTo>
                      <a:pt x="1998" y="0"/>
                    </a:lnTo>
                    <a:lnTo>
                      <a:pt x="2006" y="5"/>
                    </a:lnTo>
                    <a:lnTo>
                      <a:pt x="2015" y="9"/>
                    </a:lnTo>
                    <a:lnTo>
                      <a:pt x="2024" y="13"/>
                    </a:lnTo>
                    <a:lnTo>
                      <a:pt x="2033" y="17"/>
                    </a:lnTo>
                    <a:lnTo>
                      <a:pt x="2041" y="21"/>
                    </a:lnTo>
                    <a:lnTo>
                      <a:pt x="2051" y="25"/>
                    </a:lnTo>
                    <a:lnTo>
                      <a:pt x="2059" y="30"/>
                    </a:lnTo>
                    <a:lnTo>
                      <a:pt x="2069" y="34"/>
                    </a:lnTo>
                    <a:lnTo>
                      <a:pt x="0" y="34"/>
                    </a:lnTo>
                    <a:close/>
                  </a:path>
                </a:pathLst>
              </a:custGeom>
              <a:solidFill>
                <a:srgbClr val="1E1E1E"/>
              </a:solidFill>
              <a:ln w="9525">
                <a:noFill/>
                <a:round/>
                <a:headEnd/>
                <a:tailEnd/>
              </a:ln>
            </p:spPr>
            <p:txBody>
              <a:bodyPr/>
              <a:lstStyle/>
              <a:p>
                <a:endParaRPr lang="ru-RU"/>
              </a:p>
            </p:txBody>
          </p:sp>
          <p:sp>
            <p:nvSpPr>
              <p:cNvPr id="14992" name="Freeform 165"/>
              <p:cNvSpPr>
                <a:spLocks/>
              </p:cNvSpPr>
              <p:nvPr/>
            </p:nvSpPr>
            <p:spPr bwMode="auto">
              <a:xfrm>
                <a:off x="4547" y="172"/>
                <a:ext cx="320" cy="7"/>
              </a:xfrm>
              <a:custGeom>
                <a:avLst/>
                <a:gdLst>
                  <a:gd name="T0" fmla="*/ 0 w 1922"/>
                  <a:gd name="T1" fmla="*/ 0 h 34"/>
                  <a:gd name="T2" fmla="*/ 0 w 1922"/>
                  <a:gd name="T3" fmla="*/ 0 h 34"/>
                  <a:gd name="T4" fmla="*/ 0 w 1922"/>
                  <a:gd name="T5" fmla="*/ 0 h 34"/>
                  <a:gd name="T6" fmla="*/ 0 w 1922"/>
                  <a:gd name="T7" fmla="*/ 0 h 34"/>
                  <a:gd name="T8" fmla="*/ 0 w 1922"/>
                  <a:gd name="T9" fmla="*/ 0 h 34"/>
                  <a:gd name="T10" fmla="*/ 0 w 1922"/>
                  <a:gd name="T11" fmla="*/ 0 h 34"/>
                  <a:gd name="T12" fmla="*/ 0 w 1922"/>
                  <a:gd name="T13" fmla="*/ 0 h 34"/>
                  <a:gd name="T14" fmla="*/ 0 w 1922"/>
                  <a:gd name="T15" fmla="*/ 0 h 34"/>
                  <a:gd name="T16" fmla="*/ 0 w 1922"/>
                  <a:gd name="T17" fmla="*/ 0 h 34"/>
                  <a:gd name="T18" fmla="*/ 0 w 1922"/>
                  <a:gd name="T19" fmla="*/ 0 h 34"/>
                  <a:gd name="T20" fmla="*/ 0 w 1922"/>
                  <a:gd name="T21" fmla="*/ 0 h 34"/>
                  <a:gd name="T22" fmla="*/ 0 w 1922"/>
                  <a:gd name="T23" fmla="*/ 0 h 34"/>
                  <a:gd name="T24" fmla="*/ 0 w 1922"/>
                  <a:gd name="T25" fmla="*/ 0 h 34"/>
                  <a:gd name="T26" fmla="*/ 0 w 1922"/>
                  <a:gd name="T27" fmla="*/ 0 h 34"/>
                  <a:gd name="T28" fmla="*/ 0 w 1922"/>
                  <a:gd name="T29" fmla="*/ 0 h 34"/>
                  <a:gd name="T30" fmla="*/ 0 w 1922"/>
                  <a:gd name="T31" fmla="*/ 0 h 34"/>
                  <a:gd name="T32" fmla="*/ 0 w 1922"/>
                  <a:gd name="T33" fmla="*/ 0 h 34"/>
                  <a:gd name="T34" fmla="*/ 0 w 1922"/>
                  <a:gd name="T35" fmla="*/ 0 h 34"/>
                  <a:gd name="T36" fmla="*/ 0 w 1922"/>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22"/>
                  <a:gd name="T58" fmla="*/ 0 h 34"/>
                  <a:gd name="T59" fmla="*/ 1922 w 1922"/>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22" h="34">
                    <a:moveTo>
                      <a:pt x="0" y="34"/>
                    </a:moveTo>
                    <a:lnTo>
                      <a:pt x="16" y="28"/>
                    </a:lnTo>
                    <a:lnTo>
                      <a:pt x="33" y="23"/>
                    </a:lnTo>
                    <a:lnTo>
                      <a:pt x="49" y="18"/>
                    </a:lnTo>
                    <a:lnTo>
                      <a:pt x="67" y="14"/>
                    </a:lnTo>
                    <a:lnTo>
                      <a:pt x="84" y="10"/>
                    </a:lnTo>
                    <a:lnTo>
                      <a:pt x="102" y="6"/>
                    </a:lnTo>
                    <a:lnTo>
                      <a:pt x="119" y="3"/>
                    </a:lnTo>
                    <a:lnTo>
                      <a:pt x="137" y="0"/>
                    </a:lnTo>
                    <a:lnTo>
                      <a:pt x="1819" y="0"/>
                    </a:lnTo>
                    <a:lnTo>
                      <a:pt x="1832" y="3"/>
                    </a:lnTo>
                    <a:lnTo>
                      <a:pt x="1846" y="7"/>
                    </a:lnTo>
                    <a:lnTo>
                      <a:pt x="1859" y="11"/>
                    </a:lnTo>
                    <a:lnTo>
                      <a:pt x="1872" y="15"/>
                    </a:lnTo>
                    <a:lnTo>
                      <a:pt x="1884" y="19"/>
                    </a:lnTo>
                    <a:lnTo>
                      <a:pt x="1897" y="24"/>
                    </a:lnTo>
                    <a:lnTo>
                      <a:pt x="1909" y="29"/>
                    </a:lnTo>
                    <a:lnTo>
                      <a:pt x="1922" y="34"/>
                    </a:lnTo>
                    <a:lnTo>
                      <a:pt x="0" y="34"/>
                    </a:lnTo>
                    <a:close/>
                  </a:path>
                </a:pathLst>
              </a:custGeom>
              <a:solidFill>
                <a:srgbClr val="111111"/>
              </a:solidFill>
              <a:ln w="9525">
                <a:noFill/>
                <a:round/>
                <a:headEnd/>
                <a:tailEnd/>
              </a:ln>
            </p:spPr>
            <p:txBody>
              <a:bodyPr/>
              <a:lstStyle/>
              <a:p>
                <a:endParaRPr lang="ru-RU"/>
              </a:p>
            </p:txBody>
          </p:sp>
          <p:sp>
            <p:nvSpPr>
              <p:cNvPr id="14993" name="Freeform 166"/>
              <p:cNvSpPr>
                <a:spLocks/>
              </p:cNvSpPr>
              <p:nvPr/>
            </p:nvSpPr>
            <p:spPr bwMode="auto">
              <a:xfrm>
                <a:off x="4570" y="166"/>
                <a:ext cx="280" cy="6"/>
              </a:xfrm>
              <a:custGeom>
                <a:avLst/>
                <a:gdLst>
                  <a:gd name="T0" fmla="*/ 0 w 1682"/>
                  <a:gd name="T1" fmla="*/ 0 h 27"/>
                  <a:gd name="T2" fmla="*/ 0 w 1682"/>
                  <a:gd name="T3" fmla="*/ 0 h 27"/>
                  <a:gd name="T4" fmla="*/ 0 w 1682"/>
                  <a:gd name="T5" fmla="*/ 0 h 27"/>
                  <a:gd name="T6" fmla="*/ 0 w 1682"/>
                  <a:gd name="T7" fmla="*/ 0 h 27"/>
                  <a:gd name="T8" fmla="*/ 0 w 1682"/>
                  <a:gd name="T9" fmla="*/ 0 h 27"/>
                  <a:gd name="T10" fmla="*/ 0 w 1682"/>
                  <a:gd name="T11" fmla="*/ 0 h 27"/>
                  <a:gd name="T12" fmla="*/ 0 w 1682"/>
                  <a:gd name="T13" fmla="*/ 0 h 27"/>
                  <a:gd name="T14" fmla="*/ 0 w 1682"/>
                  <a:gd name="T15" fmla="*/ 0 h 27"/>
                  <a:gd name="T16" fmla="*/ 0 w 1682"/>
                  <a:gd name="T17" fmla="*/ 0 h 27"/>
                  <a:gd name="T18" fmla="*/ 0 w 1682"/>
                  <a:gd name="T19" fmla="*/ 0 h 27"/>
                  <a:gd name="T20" fmla="*/ 0 w 1682"/>
                  <a:gd name="T21" fmla="*/ 0 h 27"/>
                  <a:gd name="T22" fmla="*/ 0 w 1682"/>
                  <a:gd name="T23" fmla="*/ 0 h 27"/>
                  <a:gd name="T24" fmla="*/ 0 w 1682"/>
                  <a:gd name="T25" fmla="*/ 0 h 27"/>
                  <a:gd name="T26" fmla="*/ 0 w 1682"/>
                  <a:gd name="T27" fmla="*/ 0 h 27"/>
                  <a:gd name="T28" fmla="*/ 0 w 1682"/>
                  <a:gd name="T29" fmla="*/ 0 h 27"/>
                  <a:gd name="T30" fmla="*/ 0 w 1682"/>
                  <a:gd name="T31" fmla="*/ 0 h 27"/>
                  <a:gd name="T32" fmla="*/ 0 w 1682"/>
                  <a:gd name="T33" fmla="*/ 0 h 27"/>
                  <a:gd name="T34" fmla="*/ 0 w 1682"/>
                  <a:gd name="T35" fmla="*/ 0 h 27"/>
                  <a:gd name="T36" fmla="*/ 0 w 1682"/>
                  <a:gd name="T37" fmla="*/ 0 h 27"/>
                  <a:gd name="T38" fmla="*/ 0 w 1682"/>
                  <a:gd name="T39" fmla="*/ 0 h 27"/>
                  <a:gd name="T40" fmla="*/ 0 w 1682"/>
                  <a:gd name="T41" fmla="*/ 0 h 27"/>
                  <a:gd name="T42" fmla="*/ 0 w 1682"/>
                  <a:gd name="T43" fmla="*/ 0 h 27"/>
                  <a:gd name="T44" fmla="*/ 0 w 1682"/>
                  <a:gd name="T45" fmla="*/ 0 h 27"/>
                  <a:gd name="T46" fmla="*/ 0 w 1682"/>
                  <a:gd name="T47" fmla="*/ 0 h 27"/>
                  <a:gd name="T48" fmla="*/ 0 w 1682"/>
                  <a:gd name="T49" fmla="*/ 0 h 27"/>
                  <a:gd name="T50" fmla="*/ 0 w 1682"/>
                  <a:gd name="T51" fmla="*/ 0 h 27"/>
                  <a:gd name="T52" fmla="*/ 0 w 1682"/>
                  <a:gd name="T53" fmla="*/ 0 h 27"/>
                  <a:gd name="T54" fmla="*/ 0 w 1682"/>
                  <a:gd name="T55" fmla="*/ 0 h 27"/>
                  <a:gd name="T56" fmla="*/ 0 w 1682"/>
                  <a:gd name="T57" fmla="*/ 0 h 27"/>
                  <a:gd name="T58" fmla="*/ 0 w 1682"/>
                  <a:gd name="T59" fmla="*/ 0 h 27"/>
                  <a:gd name="T60" fmla="*/ 0 w 1682"/>
                  <a:gd name="T61" fmla="*/ 0 h 27"/>
                  <a:gd name="T62" fmla="*/ 0 w 1682"/>
                  <a:gd name="T63" fmla="*/ 0 h 27"/>
                  <a:gd name="T64" fmla="*/ 0 w 1682"/>
                  <a:gd name="T65" fmla="*/ 0 h 27"/>
                  <a:gd name="T66" fmla="*/ 0 w 1682"/>
                  <a:gd name="T67" fmla="*/ 0 h 27"/>
                  <a:gd name="T68" fmla="*/ 0 w 1682"/>
                  <a:gd name="T69" fmla="*/ 0 h 27"/>
                  <a:gd name="T70" fmla="*/ 0 w 1682"/>
                  <a:gd name="T71" fmla="*/ 0 h 27"/>
                  <a:gd name="T72" fmla="*/ 0 w 1682"/>
                  <a:gd name="T73" fmla="*/ 0 h 27"/>
                  <a:gd name="T74" fmla="*/ 0 w 1682"/>
                  <a:gd name="T75" fmla="*/ 0 h 27"/>
                  <a:gd name="T76" fmla="*/ 0 w 1682"/>
                  <a:gd name="T77" fmla="*/ 0 h 27"/>
                  <a:gd name="T78" fmla="*/ 0 w 1682"/>
                  <a:gd name="T79" fmla="*/ 0 h 27"/>
                  <a:gd name="T80" fmla="*/ 0 w 1682"/>
                  <a:gd name="T81" fmla="*/ 0 h 27"/>
                  <a:gd name="T82" fmla="*/ 0 w 1682"/>
                  <a:gd name="T83" fmla="*/ 0 h 27"/>
                  <a:gd name="T84" fmla="*/ 0 w 1682"/>
                  <a:gd name="T85" fmla="*/ 0 h 27"/>
                  <a:gd name="T86" fmla="*/ 0 w 1682"/>
                  <a:gd name="T87" fmla="*/ 0 h 27"/>
                  <a:gd name="T88" fmla="*/ 0 w 1682"/>
                  <a:gd name="T89" fmla="*/ 0 h 27"/>
                  <a:gd name="T90" fmla="*/ 0 w 1682"/>
                  <a:gd name="T91" fmla="*/ 0 h 27"/>
                  <a:gd name="T92" fmla="*/ 0 w 1682"/>
                  <a:gd name="T93" fmla="*/ 0 h 27"/>
                  <a:gd name="T94" fmla="*/ 0 w 1682"/>
                  <a:gd name="T95" fmla="*/ 0 h 27"/>
                  <a:gd name="T96" fmla="*/ 0 w 1682"/>
                  <a:gd name="T97" fmla="*/ 0 h 27"/>
                  <a:gd name="T98" fmla="*/ 0 w 1682"/>
                  <a:gd name="T99" fmla="*/ 0 h 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82"/>
                  <a:gd name="T151" fmla="*/ 0 h 27"/>
                  <a:gd name="T152" fmla="*/ 1682 w 1682"/>
                  <a:gd name="T153" fmla="*/ 27 h 2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82" h="27">
                    <a:moveTo>
                      <a:pt x="0" y="27"/>
                    </a:moveTo>
                    <a:lnTo>
                      <a:pt x="11" y="26"/>
                    </a:lnTo>
                    <a:lnTo>
                      <a:pt x="21" y="24"/>
                    </a:lnTo>
                    <a:lnTo>
                      <a:pt x="32" y="23"/>
                    </a:lnTo>
                    <a:lnTo>
                      <a:pt x="43" y="22"/>
                    </a:lnTo>
                    <a:lnTo>
                      <a:pt x="53" y="21"/>
                    </a:lnTo>
                    <a:lnTo>
                      <a:pt x="64" y="20"/>
                    </a:lnTo>
                    <a:lnTo>
                      <a:pt x="76" y="19"/>
                    </a:lnTo>
                    <a:lnTo>
                      <a:pt x="86" y="18"/>
                    </a:lnTo>
                    <a:lnTo>
                      <a:pt x="128" y="16"/>
                    </a:lnTo>
                    <a:lnTo>
                      <a:pt x="170" y="13"/>
                    </a:lnTo>
                    <a:lnTo>
                      <a:pt x="214" y="11"/>
                    </a:lnTo>
                    <a:lnTo>
                      <a:pt x="258" y="9"/>
                    </a:lnTo>
                    <a:lnTo>
                      <a:pt x="302" y="8"/>
                    </a:lnTo>
                    <a:lnTo>
                      <a:pt x="347" y="6"/>
                    </a:lnTo>
                    <a:lnTo>
                      <a:pt x="392" y="5"/>
                    </a:lnTo>
                    <a:lnTo>
                      <a:pt x="437" y="4"/>
                    </a:lnTo>
                    <a:lnTo>
                      <a:pt x="483" y="3"/>
                    </a:lnTo>
                    <a:lnTo>
                      <a:pt x="529" y="2"/>
                    </a:lnTo>
                    <a:lnTo>
                      <a:pt x="575" y="2"/>
                    </a:lnTo>
                    <a:lnTo>
                      <a:pt x="623" y="1"/>
                    </a:lnTo>
                    <a:lnTo>
                      <a:pt x="670" y="1"/>
                    </a:lnTo>
                    <a:lnTo>
                      <a:pt x="717" y="0"/>
                    </a:lnTo>
                    <a:lnTo>
                      <a:pt x="765" y="0"/>
                    </a:lnTo>
                    <a:lnTo>
                      <a:pt x="812" y="0"/>
                    </a:lnTo>
                    <a:lnTo>
                      <a:pt x="860" y="0"/>
                    </a:lnTo>
                    <a:lnTo>
                      <a:pt x="909" y="0"/>
                    </a:lnTo>
                    <a:lnTo>
                      <a:pt x="957" y="1"/>
                    </a:lnTo>
                    <a:lnTo>
                      <a:pt x="1006" y="1"/>
                    </a:lnTo>
                    <a:lnTo>
                      <a:pt x="1054" y="2"/>
                    </a:lnTo>
                    <a:lnTo>
                      <a:pt x="1103" y="2"/>
                    </a:lnTo>
                    <a:lnTo>
                      <a:pt x="1152" y="3"/>
                    </a:lnTo>
                    <a:lnTo>
                      <a:pt x="1200" y="3"/>
                    </a:lnTo>
                    <a:lnTo>
                      <a:pt x="1249" y="4"/>
                    </a:lnTo>
                    <a:lnTo>
                      <a:pt x="1297" y="5"/>
                    </a:lnTo>
                    <a:lnTo>
                      <a:pt x="1346" y="6"/>
                    </a:lnTo>
                    <a:lnTo>
                      <a:pt x="1394" y="7"/>
                    </a:lnTo>
                    <a:lnTo>
                      <a:pt x="1443" y="8"/>
                    </a:lnTo>
                    <a:lnTo>
                      <a:pt x="1491" y="9"/>
                    </a:lnTo>
                    <a:lnTo>
                      <a:pt x="1540" y="11"/>
                    </a:lnTo>
                    <a:lnTo>
                      <a:pt x="1587" y="12"/>
                    </a:lnTo>
                    <a:lnTo>
                      <a:pt x="1600" y="13"/>
                    </a:lnTo>
                    <a:lnTo>
                      <a:pt x="1612" y="15"/>
                    </a:lnTo>
                    <a:lnTo>
                      <a:pt x="1624" y="16"/>
                    </a:lnTo>
                    <a:lnTo>
                      <a:pt x="1637" y="18"/>
                    </a:lnTo>
                    <a:lnTo>
                      <a:pt x="1647" y="20"/>
                    </a:lnTo>
                    <a:lnTo>
                      <a:pt x="1659" y="22"/>
                    </a:lnTo>
                    <a:lnTo>
                      <a:pt x="1671" y="24"/>
                    </a:lnTo>
                    <a:lnTo>
                      <a:pt x="1682" y="27"/>
                    </a:lnTo>
                    <a:lnTo>
                      <a:pt x="0" y="27"/>
                    </a:lnTo>
                    <a:close/>
                  </a:path>
                </a:pathLst>
              </a:custGeom>
              <a:solidFill>
                <a:srgbClr val="000000"/>
              </a:solidFill>
              <a:ln w="9525">
                <a:noFill/>
                <a:round/>
                <a:headEnd/>
                <a:tailEnd/>
              </a:ln>
            </p:spPr>
            <p:txBody>
              <a:bodyPr/>
              <a:lstStyle/>
              <a:p>
                <a:endParaRPr lang="ru-RU"/>
              </a:p>
            </p:txBody>
          </p:sp>
          <p:sp>
            <p:nvSpPr>
              <p:cNvPr id="14994" name="Freeform 167"/>
              <p:cNvSpPr>
                <a:spLocks/>
              </p:cNvSpPr>
              <p:nvPr/>
            </p:nvSpPr>
            <p:spPr bwMode="auto">
              <a:xfrm>
                <a:off x="4441" y="286"/>
                <a:ext cx="595" cy="16"/>
              </a:xfrm>
              <a:custGeom>
                <a:avLst/>
                <a:gdLst>
                  <a:gd name="T0" fmla="*/ 0 w 3567"/>
                  <a:gd name="T1" fmla="*/ 0 h 78"/>
                  <a:gd name="T2" fmla="*/ 0 w 3567"/>
                  <a:gd name="T3" fmla="*/ 0 h 78"/>
                  <a:gd name="T4" fmla="*/ 0 w 3567"/>
                  <a:gd name="T5" fmla="*/ 0 h 78"/>
                  <a:gd name="T6" fmla="*/ 0 w 3567"/>
                  <a:gd name="T7" fmla="*/ 0 h 78"/>
                  <a:gd name="T8" fmla="*/ 0 w 3567"/>
                  <a:gd name="T9" fmla="*/ 0 h 78"/>
                  <a:gd name="T10" fmla="*/ 0 w 3567"/>
                  <a:gd name="T11" fmla="*/ 0 h 78"/>
                  <a:gd name="T12" fmla="*/ 0 w 3567"/>
                  <a:gd name="T13" fmla="*/ 0 h 78"/>
                  <a:gd name="T14" fmla="*/ 0 w 3567"/>
                  <a:gd name="T15" fmla="*/ 0 h 78"/>
                  <a:gd name="T16" fmla="*/ 0 w 3567"/>
                  <a:gd name="T17" fmla="*/ 0 h 78"/>
                  <a:gd name="T18" fmla="*/ 0 w 3567"/>
                  <a:gd name="T19" fmla="*/ 0 h 78"/>
                  <a:gd name="T20" fmla="*/ 0 w 3567"/>
                  <a:gd name="T21" fmla="*/ 0 h 78"/>
                  <a:gd name="T22" fmla="*/ 0 w 3567"/>
                  <a:gd name="T23" fmla="*/ 0 h 78"/>
                  <a:gd name="T24" fmla="*/ 0 w 3567"/>
                  <a:gd name="T25" fmla="*/ 0 h 78"/>
                  <a:gd name="T26" fmla="*/ 0 w 3567"/>
                  <a:gd name="T27" fmla="*/ 0 h 78"/>
                  <a:gd name="T28" fmla="*/ 0 w 3567"/>
                  <a:gd name="T29" fmla="*/ 0 h 78"/>
                  <a:gd name="T30" fmla="*/ 0 w 3567"/>
                  <a:gd name="T31" fmla="*/ 0 h 78"/>
                  <a:gd name="T32" fmla="*/ 0 w 3567"/>
                  <a:gd name="T33" fmla="*/ 0 h 78"/>
                  <a:gd name="T34" fmla="*/ 0 w 3567"/>
                  <a:gd name="T35" fmla="*/ 0 h 78"/>
                  <a:gd name="T36" fmla="*/ 0 w 3567"/>
                  <a:gd name="T37" fmla="*/ 0 h 78"/>
                  <a:gd name="T38" fmla="*/ 0 w 3567"/>
                  <a:gd name="T39" fmla="*/ 0 h 78"/>
                  <a:gd name="T40" fmla="*/ 0 w 3567"/>
                  <a:gd name="T41" fmla="*/ 0 h 78"/>
                  <a:gd name="T42" fmla="*/ 0 w 3567"/>
                  <a:gd name="T43" fmla="*/ 0 h 78"/>
                  <a:gd name="T44" fmla="*/ 0 w 3567"/>
                  <a:gd name="T45" fmla="*/ 0 h 78"/>
                  <a:gd name="T46" fmla="*/ 0 w 3567"/>
                  <a:gd name="T47" fmla="*/ 0 h 78"/>
                  <a:gd name="T48" fmla="*/ 0 w 3567"/>
                  <a:gd name="T49" fmla="*/ 0 h 78"/>
                  <a:gd name="T50" fmla="*/ 0 w 3567"/>
                  <a:gd name="T51" fmla="*/ 0 h 78"/>
                  <a:gd name="T52" fmla="*/ 0 w 3567"/>
                  <a:gd name="T53" fmla="*/ 0 h 78"/>
                  <a:gd name="T54" fmla="*/ 0 w 3567"/>
                  <a:gd name="T55" fmla="*/ 0 h 78"/>
                  <a:gd name="T56" fmla="*/ 0 w 3567"/>
                  <a:gd name="T57" fmla="*/ 0 h 78"/>
                  <a:gd name="T58" fmla="*/ 0 w 3567"/>
                  <a:gd name="T59" fmla="*/ 0 h 78"/>
                  <a:gd name="T60" fmla="*/ 0 w 3567"/>
                  <a:gd name="T61" fmla="*/ 0 h 78"/>
                  <a:gd name="T62" fmla="*/ 0 w 3567"/>
                  <a:gd name="T63" fmla="*/ 0 h 78"/>
                  <a:gd name="T64" fmla="*/ 0 w 3567"/>
                  <a:gd name="T65" fmla="*/ 0 h 78"/>
                  <a:gd name="T66" fmla="*/ 0 w 3567"/>
                  <a:gd name="T67" fmla="*/ 0 h 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567"/>
                  <a:gd name="T103" fmla="*/ 0 h 78"/>
                  <a:gd name="T104" fmla="*/ 3567 w 3567"/>
                  <a:gd name="T105" fmla="*/ 78 h 7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567" h="78">
                    <a:moveTo>
                      <a:pt x="0" y="2"/>
                    </a:moveTo>
                    <a:lnTo>
                      <a:pt x="0" y="2"/>
                    </a:lnTo>
                    <a:lnTo>
                      <a:pt x="110" y="5"/>
                    </a:lnTo>
                    <a:lnTo>
                      <a:pt x="222" y="7"/>
                    </a:lnTo>
                    <a:lnTo>
                      <a:pt x="332" y="10"/>
                    </a:lnTo>
                    <a:lnTo>
                      <a:pt x="443" y="13"/>
                    </a:lnTo>
                    <a:lnTo>
                      <a:pt x="554" y="16"/>
                    </a:lnTo>
                    <a:lnTo>
                      <a:pt x="665" y="20"/>
                    </a:lnTo>
                    <a:lnTo>
                      <a:pt x="775" y="22"/>
                    </a:lnTo>
                    <a:lnTo>
                      <a:pt x="887" y="25"/>
                    </a:lnTo>
                    <a:lnTo>
                      <a:pt x="998" y="28"/>
                    </a:lnTo>
                    <a:lnTo>
                      <a:pt x="1110" y="31"/>
                    </a:lnTo>
                    <a:lnTo>
                      <a:pt x="1222" y="34"/>
                    </a:lnTo>
                    <a:lnTo>
                      <a:pt x="1333" y="36"/>
                    </a:lnTo>
                    <a:lnTo>
                      <a:pt x="1444" y="39"/>
                    </a:lnTo>
                    <a:lnTo>
                      <a:pt x="1556" y="42"/>
                    </a:lnTo>
                    <a:lnTo>
                      <a:pt x="1668" y="44"/>
                    </a:lnTo>
                    <a:lnTo>
                      <a:pt x="1779" y="47"/>
                    </a:lnTo>
                    <a:lnTo>
                      <a:pt x="1891" y="49"/>
                    </a:lnTo>
                    <a:lnTo>
                      <a:pt x="2003" y="52"/>
                    </a:lnTo>
                    <a:lnTo>
                      <a:pt x="2115" y="54"/>
                    </a:lnTo>
                    <a:lnTo>
                      <a:pt x="2226" y="56"/>
                    </a:lnTo>
                    <a:lnTo>
                      <a:pt x="2339" y="58"/>
                    </a:lnTo>
                    <a:lnTo>
                      <a:pt x="2450" y="60"/>
                    </a:lnTo>
                    <a:lnTo>
                      <a:pt x="2562" y="63"/>
                    </a:lnTo>
                    <a:lnTo>
                      <a:pt x="2674" y="65"/>
                    </a:lnTo>
                    <a:lnTo>
                      <a:pt x="2785" y="66"/>
                    </a:lnTo>
                    <a:lnTo>
                      <a:pt x="2897" y="69"/>
                    </a:lnTo>
                    <a:lnTo>
                      <a:pt x="3009" y="72"/>
                    </a:lnTo>
                    <a:lnTo>
                      <a:pt x="3121" y="73"/>
                    </a:lnTo>
                    <a:lnTo>
                      <a:pt x="3232" y="75"/>
                    </a:lnTo>
                    <a:lnTo>
                      <a:pt x="3343" y="76"/>
                    </a:lnTo>
                    <a:lnTo>
                      <a:pt x="3456" y="77"/>
                    </a:lnTo>
                    <a:lnTo>
                      <a:pt x="3567" y="78"/>
                    </a:lnTo>
                    <a:lnTo>
                      <a:pt x="3567" y="74"/>
                    </a:lnTo>
                    <a:lnTo>
                      <a:pt x="3456" y="73"/>
                    </a:lnTo>
                    <a:lnTo>
                      <a:pt x="3343" y="72"/>
                    </a:lnTo>
                    <a:lnTo>
                      <a:pt x="3232" y="71"/>
                    </a:lnTo>
                    <a:lnTo>
                      <a:pt x="3121" y="69"/>
                    </a:lnTo>
                    <a:lnTo>
                      <a:pt x="3009" y="67"/>
                    </a:lnTo>
                    <a:lnTo>
                      <a:pt x="2897" y="66"/>
                    </a:lnTo>
                    <a:lnTo>
                      <a:pt x="2785" y="64"/>
                    </a:lnTo>
                    <a:lnTo>
                      <a:pt x="2674" y="61"/>
                    </a:lnTo>
                    <a:lnTo>
                      <a:pt x="2562" y="61"/>
                    </a:lnTo>
                    <a:lnTo>
                      <a:pt x="2450" y="58"/>
                    </a:lnTo>
                    <a:lnTo>
                      <a:pt x="2339" y="56"/>
                    </a:lnTo>
                    <a:lnTo>
                      <a:pt x="2226" y="54"/>
                    </a:lnTo>
                    <a:lnTo>
                      <a:pt x="2115" y="52"/>
                    </a:lnTo>
                    <a:lnTo>
                      <a:pt x="2003" y="50"/>
                    </a:lnTo>
                    <a:lnTo>
                      <a:pt x="1891" y="47"/>
                    </a:lnTo>
                    <a:lnTo>
                      <a:pt x="1779" y="45"/>
                    </a:lnTo>
                    <a:lnTo>
                      <a:pt x="1668" y="42"/>
                    </a:lnTo>
                    <a:lnTo>
                      <a:pt x="1556" y="40"/>
                    </a:lnTo>
                    <a:lnTo>
                      <a:pt x="1444" y="37"/>
                    </a:lnTo>
                    <a:lnTo>
                      <a:pt x="1333" y="34"/>
                    </a:lnTo>
                    <a:lnTo>
                      <a:pt x="1222" y="32"/>
                    </a:lnTo>
                    <a:lnTo>
                      <a:pt x="1110" y="29"/>
                    </a:lnTo>
                    <a:lnTo>
                      <a:pt x="998" y="26"/>
                    </a:lnTo>
                    <a:lnTo>
                      <a:pt x="887" y="23"/>
                    </a:lnTo>
                    <a:lnTo>
                      <a:pt x="775" y="20"/>
                    </a:lnTo>
                    <a:lnTo>
                      <a:pt x="665" y="17"/>
                    </a:lnTo>
                    <a:lnTo>
                      <a:pt x="554" y="14"/>
                    </a:lnTo>
                    <a:lnTo>
                      <a:pt x="443" y="11"/>
                    </a:lnTo>
                    <a:lnTo>
                      <a:pt x="332" y="8"/>
                    </a:lnTo>
                    <a:lnTo>
                      <a:pt x="222" y="5"/>
                    </a:lnTo>
                    <a:lnTo>
                      <a:pt x="110" y="3"/>
                    </a:lnTo>
                    <a:lnTo>
                      <a:pt x="0" y="0"/>
                    </a:lnTo>
                    <a:lnTo>
                      <a:pt x="0" y="2"/>
                    </a:lnTo>
                    <a:close/>
                  </a:path>
                </a:pathLst>
              </a:custGeom>
              <a:solidFill>
                <a:srgbClr val="000000"/>
              </a:solidFill>
              <a:ln w="9525">
                <a:noFill/>
                <a:round/>
                <a:headEnd/>
                <a:tailEnd/>
              </a:ln>
            </p:spPr>
            <p:txBody>
              <a:bodyPr/>
              <a:lstStyle/>
              <a:p>
                <a:endParaRPr lang="ru-RU"/>
              </a:p>
            </p:txBody>
          </p:sp>
          <p:sp>
            <p:nvSpPr>
              <p:cNvPr id="14995" name="Freeform 168"/>
              <p:cNvSpPr>
                <a:spLocks/>
              </p:cNvSpPr>
              <p:nvPr/>
            </p:nvSpPr>
            <p:spPr bwMode="auto">
              <a:xfrm>
                <a:off x="4419" y="257"/>
                <a:ext cx="22" cy="30"/>
              </a:xfrm>
              <a:custGeom>
                <a:avLst/>
                <a:gdLst>
                  <a:gd name="T0" fmla="*/ 0 w 130"/>
                  <a:gd name="T1" fmla="*/ 0 h 147"/>
                  <a:gd name="T2" fmla="*/ 0 w 130"/>
                  <a:gd name="T3" fmla="*/ 0 h 147"/>
                  <a:gd name="T4" fmla="*/ 0 w 130"/>
                  <a:gd name="T5" fmla="*/ 0 h 147"/>
                  <a:gd name="T6" fmla="*/ 0 w 130"/>
                  <a:gd name="T7" fmla="*/ 0 h 147"/>
                  <a:gd name="T8" fmla="*/ 0 w 130"/>
                  <a:gd name="T9" fmla="*/ 0 h 147"/>
                  <a:gd name="T10" fmla="*/ 0 w 130"/>
                  <a:gd name="T11" fmla="*/ 0 h 147"/>
                  <a:gd name="T12" fmla="*/ 0 w 130"/>
                  <a:gd name="T13" fmla="*/ 0 h 147"/>
                  <a:gd name="T14" fmla="*/ 0 w 130"/>
                  <a:gd name="T15" fmla="*/ 0 h 147"/>
                  <a:gd name="T16" fmla="*/ 0 w 130"/>
                  <a:gd name="T17" fmla="*/ 0 h 147"/>
                  <a:gd name="T18" fmla="*/ 0 w 130"/>
                  <a:gd name="T19" fmla="*/ 0 h 147"/>
                  <a:gd name="T20" fmla="*/ 0 w 130"/>
                  <a:gd name="T21" fmla="*/ 0 h 147"/>
                  <a:gd name="T22" fmla="*/ 0 w 130"/>
                  <a:gd name="T23" fmla="*/ 0 h 147"/>
                  <a:gd name="T24" fmla="*/ 0 w 130"/>
                  <a:gd name="T25" fmla="*/ 0 h 147"/>
                  <a:gd name="T26" fmla="*/ 0 w 130"/>
                  <a:gd name="T27" fmla="*/ 0 h 147"/>
                  <a:gd name="T28" fmla="*/ 0 w 130"/>
                  <a:gd name="T29" fmla="*/ 0 h 147"/>
                  <a:gd name="T30" fmla="*/ 0 w 130"/>
                  <a:gd name="T31" fmla="*/ 0 h 147"/>
                  <a:gd name="T32" fmla="*/ 0 w 130"/>
                  <a:gd name="T33" fmla="*/ 0 h 147"/>
                  <a:gd name="T34" fmla="*/ 0 w 130"/>
                  <a:gd name="T35" fmla="*/ 0 h 147"/>
                  <a:gd name="T36" fmla="*/ 0 w 130"/>
                  <a:gd name="T37" fmla="*/ 0 h 147"/>
                  <a:gd name="T38" fmla="*/ 0 w 130"/>
                  <a:gd name="T39" fmla="*/ 0 h 147"/>
                  <a:gd name="T40" fmla="*/ 0 w 130"/>
                  <a:gd name="T41" fmla="*/ 0 h 1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0"/>
                  <a:gd name="T64" fmla="*/ 0 h 147"/>
                  <a:gd name="T65" fmla="*/ 130 w 130"/>
                  <a:gd name="T66" fmla="*/ 147 h 1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0" h="147">
                    <a:moveTo>
                      <a:pt x="65" y="0"/>
                    </a:moveTo>
                    <a:lnTo>
                      <a:pt x="65" y="0"/>
                    </a:lnTo>
                    <a:lnTo>
                      <a:pt x="30" y="29"/>
                    </a:lnTo>
                    <a:lnTo>
                      <a:pt x="8" y="55"/>
                    </a:lnTo>
                    <a:lnTo>
                      <a:pt x="0" y="81"/>
                    </a:lnTo>
                    <a:lnTo>
                      <a:pt x="4" y="103"/>
                    </a:lnTo>
                    <a:lnTo>
                      <a:pt x="20" y="121"/>
                    </a:lnTo>
                    <a:lnTo>
                      <a:pt x="46" y="134"/>
                    </a:lnTo>
                    <a:lnTo>
                      <a:pt x="84" y="143"/>
                    </a:lnTo>
                    <a:lnTo>
                      <a:pt x="130" y="147"/>
                    </a:lnTo>
                    <a:lnTo>
                      <a:pt x="130" y="145"/>
                    </a:lnTo>
                    <a:lnTo>
                      <a:pt x="84" y="141"/>
                    </a:lnTo>
                    <a:lnTo>
                      <a:pt x="49" y="132"/>
                    </a:lnTo>
                    <a:lnTo>
                      <a:pt x="23" y="119"/>
                    </a:lnTo>
                    <a:lnTo>
                      <a:pt x="6" y="101"/>
                    </a:lnTo>
                    <a:lnTo>
                      <a:pt x="2" y="81"/>
                    </a:lnTo>
                    <a:lnTo>
                      <a:pt x="11" y="57"/>
                    </a:lnTo>
                    <a:lnTo>
                      <a:pt x="32" y="31"/>
                    </a:lnTo>
                    <a:lnTo>
                      <a:pt x="68" y="2"/>
                    </a:lnTo>
                    <a:lnTo>
                      <a:pt x="65" y="0"/>
                    </a:lnTo>
                    <a:close/>
                  </a:path>
                </a:pathLst>
              </a:custGeom>
              <a:solidFill>
                <a:srgbClr val="000000"/>
              </a:solidFill>
              <a:ln w="9525">
                <a:noFill/>
                <a:round/>
                <a:headEnd/>
                <a:tailEnd/>
              </a:ln>
            </p:spPr>
            <p:txBody>
              <a:bodyPr/>
              <a:lstStyle/>
              <a:p>
                <a:endParaRPr lang="ru-RU"/>
              </a:p>
            </p:txBody>
          </p:sp>
          <p:sp>
            <p:nvSpPr>
              <p:cNvPr id="14996" name="Freeform 169"/>
              <p:cNvSpPr>
                <a:spLocks/>
              </p:cNvSpPr>
              <p:nvPr/>
            </p:nvSpPr>
            <p:spPr bwMode="auto">
              <a:xfrm>
                <a:off x="4430" y="185"/>
                <a:ext cx="105" cy="73"/>
              </a:xfrm>
              <a:custGeom>
                <a:avLst/>
                <a:gdLst>
                  <a:gd name="T0" fmla="*/ 0 w 630"/>
                  <a:gd name="T1" fmla="*/ 0 h 365"/>
                  <a:gd name="T2" fmla="*/ 0 w 630"/>
                  <a:gd name="T3" fmla="*/ 0 h 365"/>
                  <a:gd name="T4" fmla="*/ 0 w 630"/>
                  <a:gd name="T5" fmla="*/ 0 h 365"/>
                  <a:gd name="T6" fmla="*/ 0 w 630"/>
                  <a:gd name="T7" fmla="*/ 0 h 365"/>
                  <a:gd name="T8" fmla="*/ 0 w 630"/>
                  <a:gd name="T9" fmla="*/ 0 h 365"/>
                  <a:gd name="T10" fmla="*/ 0 w 630"/>
                  <a:gd name="T11" fmla="*/ 0 h 365"/>
                  <a:gd name="T12" fmla="*/ 0 w 630"/>
                  <a:gd name="T13" fmla="*/ 0 h 365"/>
                  <a:gd name="T14" fmla="*/ 0 w 630"/>
                  <a:gd name="T15" fmla="*/ 0 h 365"/>
                  <a:gd name="T16" fmla="*/ 0 w 630"/>
                  <a:gd name="T17" fmla="*/ 0 h 365"/>
                  <a:gd name="T18" fmla="*/ 0 w 630"/>
                  <a:gd name="T19" fmla="*/ 0 h 365"/>
                  <a:gd name="T20" fmla="*/ 0 w 630"/>
                  <a:gd name="T21" fmla="*/ 0 h 365"/>
                  <a:gd name="T22" fmla="*/ 0 w 630"/>
                  <a:gd name="T23" fmla="*/ 0 h 365"/>
                  <a:gd name="T24" fmla="*/ 0 w 630"/>
                  <a:gd name="T25" fmla="*/ 0 h 365"/>
                  <a:gd name="T26" fmla="*/ 0 w 630"/>
                  <a:gd name="T27" fmla="*/ 0 h 365"/>
                  <a:gd name="T28" fmla="*/ 0 w 630"/>
                  <a:gd name="T29" fmla="*/ 0 h 365"/>
                  <a:gd name="T30" fmla="*/ 0 w 630"/>
                  <a:gd name="T31" fmla="*/ 0 h 365"/>
                  <a:gd name="T32" fmla="*/ 0 w 630"/>
                  <a:gd name="T33" fmla="*/ 0 h 365"/>
                  <a:gd name="T34" fmla="*/ 0 w 630"/>
                  <a:gd name="T35" fmla="*/ 0 h 365"/>
                  <a:gd name="T36" fmla="*/ 0 w 630"/>
                  <a:gd name="T37" fmla="*/ 0 h 365"/>
                  <a:gd name="T38" fmla="*/ 0 w 630"/>
                  <a:gd name="T39" fmla="*/ 0 h 365"/>
                  <a:gd name="T40" fmla="*/ 0 w 630"/>
                  <a:gd name="T41" fmla="*/ 0 h 365"/>
                  <a:gd name="T42" fmla="*/ 0 w 630"/>
                  <a:gd name="T43" fmla="*/ 0 h 365"/>
                  <a:gd name="T44" fmla="*/ 0 w 630"/>
                  <a:gd name="T45" fmla="*/ 0 h 365"/>
                  <a:gd name="T46" fmla="*/ 0 w 630"/>
                  <a:gd name="T47" fmla="*/ 0 h 365"/>
                  <a:gd name="T48" fmla="*/ 0 w 630"/>
                  <a:gd name="T49" fmla="*/ 0 h 365"/>
                  <a:gd name="T50" fmla="*/ 0 w 630"/>
                  <a:gd name="T51" fmla="*/ 0 h 365"/>
                  <a:gd name="T52" fmla="*/ 0 w 630"/>
                  <a:gd name="T53" fmla="*/ 0 h 365"/>
                  <a:gd name="T54" fmla="*/ 0 w 630"/>
                  <a:gd name="T55" fmla="*/ 0 h 365"/>
                  <a:gd name="T56" fmla="*/ 0 w 630"/>
                  <a:gd name="T57" fmla="*/ 0 h 365"/>
                  <a:gd name="T58" fmla="*/ 0 w 630"/>
                  <a:gd name="T59" fmla="*/ 0 h 365"/>
                  <a:gd name="T60" fmla="*/ 0 w 630"/>
                  <a:gd name="T61" fmla="*/ 0 h 365"/>
                  <a:gd name="T62" fmla="*/ 0 w 630"/>
                  <a:gd name="T63" fmla="*/ 0 h 365"/>
                  <a:gd name="T64" fmla="*/ 0 w 630"/>
                  <a:gd name="T65" fmla="*/ 0 h 365"/>
                  <a:gd name="T66" fmla="*/ 0 w 630"/>
                  <a:gd name="T67" fmla="*/ 0 h 365"/>
                  <a:gd name="T68" fmla="*/ 0 w 630"/>
                  <a:gd name="T69" fmla="*/ 0 h 365"/>
                  <a:gd name="T70" fmla="*/ 0 w 630"/>
                  <a:gd name="T71" fmla="*/ 0 h 365"/>
                  <a:gd name="T72" fmla="*/ 0 w 630"/>
                  <a:gd name="T73" fmla="*/ 0 h 3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30"/>
                  <a:gd name="T112" fmla="*/ 0 h 365"/>
                  <a:gd name="T113" fmla="*/ 630 w 630"/>
                  <a:gd name="T114" fmla="*/ 365 h 3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30" h="365">
                    <a:moveTo>
                      <a:pt x="627" y="0"/>
                    </a:moveTo>
                    <a:lnTo>
                      <a:pt x="627" y="0"/>
                    </a:lnTo>
                    <a:lnTo>
                      <a:pt x="586" y="21"/>
                    </a:lnTo>
                    <a:lnTo>
                      <a:pt x="545" y="43"/>
                    </a:lnTo>
                    <a:lnTo>
                      <a:pt x="503" y="64"/>
                    </a:lnTo>
                    <a:lnTo>
                      <a:pt x="462" y="86"/>
                    </a:lnTo>
                    <a:lnTo>
                      <a:pt x="420" y="108"/>
                    </a:lnTo>
                    <a:lnTo>
                      <a:pt x="379" y="130"/>
                    </a:lnTo>
                    <a:lnTo>
                      <a:pt x="339" y="152"/>
                    </a:lnTo>
                    <a:lnTo>
                      <a:pt x="298" y="174"/>
                    </a:lnTo>
                    <a:lnTo>
                      <a:pt x="258" y="197"/>
                    </a:lnTo>
                    <a:lnTo>
                      <a:pt x="219" y="219"/>
                    </a:lnTo>
                    <a:lnTo>
                      <a:pt x="181" y="242"/>
                    </a:lnTo>
                    <a:lnTo>
                      <a:pt x="143" y="265"/>
                    </a:lnTo>
                    <a:lnTo>
                      <a:pt x="106" y="290"/>
                    </a:lnTo>
                    <a:lnTo>
                      <a:pt x="70" y="313"/>
                    </a:lnTo>
                    <a:lnTo>
                      <a:pt x="35" y="338"/>
                    </a:lnTo>
                    <a:lnTo>
                      <a:pt x="0" y="363"/>
                    </a:lnTo>
                    <a:lnTo>
                      <a:pt x="3" y="365"/>
                    </a:lnTo>
                    <a:lnTo>
                      <a:pt x="37" y="340"/>
                    </a:lnTo>
                    <a:lnTo>
                      <a:pt x="72" y="315"/>
                    </a:lnTo>
                    <a:lnTo>
                      <a:pt x="108" y="292"/>
                    </a:lnTo>
                    <a:lnTo>
                      <a:pt x="146" y="267"/>
                    </a:lnTo>
                    <a:lnTo>
                      <a:pt x="184" y="244"/>
                    </a:lnTo>
                    <a:lnTo>
                      <a:pt x="222" y="221"/>
                    </a:lnTo>
                    <a:lnTo>
                      <a:pt x="261" y="199"/>
                    </a:lnTo>
                    <a:lnTo>
                      <a:pt x="301" y="176"/>
                    </a:lnTo>
                    <a:lnTo>
                      <a:pt x="341" y="154"/>
                    </a:lnTo>
                    <a:lnTo>
                      <a:pt x="381" y="132"/>
                    </a:lnTo>
                    <a:lnTo>
                      <a:pt x="423" y="110"/>
                    </a:lnTo>
                    <a:lnTo>
                      <a:pt x="464" y="88"/>
                    </a:lnTo>
                    <a:lnTo>
                      <a:pt x="506" y="66"/>
                    </a:lnTo>
                    <a:lnTo>
                      <a:pt x="547" y="45"/>
                    </a:lnTo>
                    <a:lnTo>
                      <a:pt x="588" y="24"/>
                    </a:lnTo>
                    <a:lnTo>
                      <a:pt x="630" y="2"/>
                    </a:lnTo>
                    <a:lnTo>
                      <a:pt x="627" y="0"/>
                    </a:lnTo>
                    <a:close/>
                  </a:path>
                </a:pathLst>
              </a:custGeom>
              <a:solidFill>
                <a:srgbClr val="000000"/>
              </a:solidFill>
              <a:ln w="9525">
                <a:noFill/>
                <a:round/>
                <a:headEnd/>
                <a:tailEnd/>
              </a:ln>
            </p:spPr>
            <p:txBody>
              <a:bodyPr/>
              <a:lstStyle/>
              <a:p>
                <a:endParaRPr lang="ru-RU"/>
              </a:p>
            </p:txBody>
          </p:sp>
          <p:sp>
            <p:nvSpPr>
              <p:cNvPr id="14997" name="Freeform 170"/>
              <p:cNvSpPr>
                <a:spLocks/>
              </p:cNvSpPr>
              <p:nvPr/>
            </p:nvSpPr>
            <p:spPr bwMode="auto">
              <a:xfrm>
                <a:off x="4535" y="170"/>
                <a:ext cx="49" cy="15"/>
              </a:xfrm>
              <a:custGeom>
                <a:avLst/>
                <a:gdLst>
                  <a:gd name="T0" fmla="*/ 0 w 297"/>
                  <a:gd name="T1" fmla="*/ 0 h 77"/>
                  <a:gd name="T2" fmla="*/ 0 w 297"/>
                  <a:gd name="T3" fmla="*/ 0 h 77"/>
                  <a:gd name="T4" fmla="*/ 0 w 297"/>
                  <a:gd name="T5" fmla="*/ 0 h 77"/>
                  <a:gd name="T6" fmla="*/ 0 w 297"/>
                  <a:gd name="T7" fmla="*/ 0 h 77"/>
                  <a:gd name="T8" fmla="*/ 0 w 297"/>
                  <a:gd name="T9" fmla="*/ 0 h 77"/>
                  <a:gd name="T10" fmla="*/ 0 w 297"/>
                  <a:gd name="T11" fmla="*/ 0 h 77"/>
                  <a:gd name="T12" fmla="*/ 0 w 297"/>
                  <a:gd name="T13" fmla="*/ 0 h 77"/>
                  <a:gd name="T14" fmla="*/ 0 w 297"/>
                  <a:gd name="T15" fmla="*/ 0 h 77"/>
                  <a:gd name="T16" fmla="*/ 0 w 297"/>
                  <a:gd name="T17" fmla="*/ 0 h 77"/>
                  <a:gd name="T18" fmla="*/ 0 w 297"/>
                  <a:gd name="T19" fmla="*/ 0 h 77"/>
                  <a:gd name="T20" fmla="*/ 0 w 297"/>
                  <a:gd name="T21" fmla="*/ 0 h 77"/>
                  <a:gd name="T22" fmla="*/ 0 w 297"/>
                  <a:gd name="T23" fmla="*/ 0 h 77"/>
                  <a:gd name="T24" fmla="*/ 0 w 297"/>
                  <a:gd name="T25" fmla="*/ 0 h 77"/>
                  <a:gd name="T26" fmla="*/ 0 w 297"/>
                  <a:gd name="T27" fmla="*/ 0 h 77"/>
                  <a:gd name="T28" fmla="*/ 0 w 297"/>
                  <a:gd name="T29" fmla="*/ 0 h 77"/>
                  <a:gd name="T30" fmla="*/ 0 w 297"/>
                  <a:gd name="T31" fmla="*/ 0 h 77"/>
                  <a:gd name="T32" fmla="*/ 0 w 297"/>
                  <a:gd name="T33" fmla="*/ 0 h 77"/>
                  <a:gd name="T34" fmla="*/ 0 w 297"/>
                  <a:gd name="T35" fmla="*/ 0 h 77"/>
                  <a:gd name="T36" fmla="*/ 0 w 297"/>
                  <a:gd name="T37" fmla="*/ 0 h 77"/>
                  <a:gd name="T38" fmla="*/ 0 w 297"/>
                  <a:gd name="T39" fmla="*/ 0 h 77"/>
                  <a:gd name="T40" fmla="*/ 0 w 297"/>
                  <a:gd name="T41" fmla="*/ 0 h 77"/>
                  <a:gd name="T42" fmla="*/ 0 w 297"/>
                  <a:gd name="T43" fmla="*/ 0 h 77"/>
                  <a:gd name="T44" fmla="*/ 0 w 297"/>
                  <a:gd name="T45" fmla="*/ 0 h 77"/>
                  <a:gd name="T46" fmla="*/ 0 w 297"/>
                  <a:gd name="T47" fmla="*/ 0 h 77"/>
                  <a:gd name="T48" fmla="*/ 0 w 297"/>
                  <a:gd name="T49" fmla="*/ 0 h 77"/>
                  <a:gd name="T50" fmla="*/ 0 w 297"/>
                  <a:gd name="T51" fmla="*/ 0 h 77"/>
                  <a:gd name="T52" fmla="*/ 0 w 297"/>
                  <a:gd name="T53" fmla="*/ 0 h 77"/>
                  <a:gd name="T54" fmla="*/ 0 w 297"/>
                  <a:gd name="T55" fmla="*/ 0 h 77"/>
                  <a:gd name="T56" fmla="*/ 0 w 297"/>
                  <a:gd name="T57" fmla="*/ 0 h 77"/>
                  <a:gd name="T58" fmla="*/ 0 w 297"/>
                  <a:gd name="T59" fmla="*/ 0 h 77"/>
                  <a:gd name="T60" fmla="*/ 0 w 297"/>
                  <a:gd name="T61" fmla="*/ 0 h 77"/>
                  <a:gd name="T62" fmla="*/ 0 w 297"/>
                  <a:gd name="T63" fmla="*/ 0 h 77"/>
                  <a:gd name="T64" fmla="*/ 0 w 297"/>
                  <a:gd name="T65" fmla="*/ 0 h 77"/>
                  <a:gd name="T66" fmla="*/ 0 w 297"/>
                  <a:gd name="T67" fmla="*/ 0 h 77"/>
                  <a:gd name="T68" fmla="*/ 0 w 297"/>
                  <a:gd name="T69" fmla="*/ 0 h 77"/>
                  <a:gd name="T70" fmla="*/ 0 w 297"/>
                  <a:gd name="T71" fmla="*/ 0 h 77"/>
                  <a:gd name="T72" fmla="*/ 0 w 297"/>
                  <a:gd name="T73" fmla="*/ 0 h 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7"/>
                  <a:gd name="T112" fmla="*/ 0 h 77"/>
                  <a:gd name="T113" fmla="*/ 297 w 297"/>
                  <a:gd name="T114" fmla="*/ 77 h 7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7" h="77">
                    <a:moveTo>
                      <a:pt x="297" y="0"/>
                    </a:moveTo>
                    <a:lnTo>
                      <a:pt x="297" y="0"/>
                    </a:lnTo>
                    <a:lnTo>
                      <a:pt x="277" y="1"/>
                    </a:lnTo>
                    <a:lnTo>
                      <a:pt x="257" y="3"/>
                    </a:lnTo>
                    <a:lnTo>
                      <a:pt x="237" y="5"/>
                    </a:lnTo>
                    <a:lnTo>
                      <a:pt x="218" y="8"/>
                    </a:lnTo>
                    <a:lnTo>
                      <a:pt x="198" y="11"/>
                    </a:lnTo>
                    <a:lnTo>
                      <a:pt x="179" y="14"/>
                    </a:lnTo>
                    <a:lnTo>
                      <a:pt x="159" y="18"/>
                    </a:lnTo>
                    <a:lnTo>
                      <a:pt x="141" y="23"/>
                    </a:lnTo>
                    <a:lnTo>
                      <a:pt x="122" y="28"/>
                    </a:lnTo>
                    <a:lnTo>
                      <a:pt x="103" y="33"/>
                    </a:lnTo>
                    <a:lnTo>
                      <a:pt x="84" y="39"/>
                    </a:lnTo>
                    <a:lnTo>
                      <a:pt x="67" y="45"/>
                    </a:lnTo>
                    <a:lnTo>
                      <a:pt x="50" y="52"/>
                    </a:lnTo>
                    <a:lnTo>
                      <a:pt x="32" y="59"/>
                    </a:lnTo>
                    <a:lnTo>
                      <a:pt x="17" y="67"/>
                    </a:lnTo>
                    <a:lnTo>
                      <a:pt x="0" y="75"/>
                    </a:lnTo>
                    <a:lnTo>
                      <a:pt x="3" y="77"/>
                    </a:lnTo>
                    <a:lnTo>
                      <a:pt x="19" y="69"/>
                    </a:lnTo>
                    <a:lnTo>
                      <a:pt x="35" y="61"/>
                    </a:lnTo>
                    <a:lnTo>
                      <a:pt x="52" y="54"/>
                    </a:lnTo>
                    <a:lnTo>
                      <a:pt x="69" y="48"/>
                    </a:lnTo>
                    <a:lnTo>
                      <a:pt x="87" y="41"/>
                    </a:lnTo>
                    <a:lnTo>
                      <a:pt x="103" y="35"/>
                    </a:lnTo>
                    <a:lnTo>
                      <a:pt x="122" y="30"/>
                    </a:lnTo>
                    <a:lnTo>
                      <a:pt x="141" y="25"/>
                    </a:lnTo>
                    <a:lnTo>
                      <a:pt x="159" y="20"/>
                    </a:lnTo>
                    <a:lnTo>
                      <a:pt x="179" y="16"/>
                    </a:lnTo>
                    <a:lnTo>
                      <a:pt x="198" y="13"/>
                    </a:lnTo>
                    <a:lnTo>
                      <a:pt x="218" y="10"/>
                    </a:lnTo>
                    <a:lnTo>
                      <a:pt x="237" y="7"/>
                    </a:lnTo>
                    <a:lnTo>
                      <a:pt x="257" y="5"/>
                    </a:lnTo>
                    <a:lnTo>
                      <a:pt x="277" y="3"/>
                    </a:lnTo>
                    <a:lnTo>
                      <a:pt x="297" y="2"/>
                    </a:lnTo>
                    <a:lnTo>
                      <a:pt x="297" y="0"/>
                    </a:lnTo>
                    <a:close/>
                  </a:path>
                </a:pathLst>
              </a:custGeom>
              <a:solidFill>
                <a:srgbClr val="000000"/>
              </a:solidFill>
              <a:ln w="9525">
                <a:noFill/>
                <a:round/>
                <a:headEnd/>
                <a:tailEnd/>
              </a:ln>
            </p:spPr>
            <p:txBody>
              <a:bodyPr/>
              <a:lstStyle/>
              <a:p>
                <a:endParaRPr lang="ru-RU"/>
              </a:p>
            </p:txBody>
          </p:sp>
          <p:sp>
            <p:nvSpPr>
              <p:cNvPr id="14998" name="Freeform 171"/>
              <p:cNvSpPr>
                <a:spLocks/>
              </p:cNvSpPr>
              <p:nvPr/>
            </p:nvSpPr>
            <p:spPr bwMode="auto">
              <a:xfrm>
                <a:off x="4584" y="166"/>
                <a:ext cx="250" cy="4"/>
              </a:xfrm>
              <a:custGeom>
                <a:avLst/>
                <a:gdLst>
                  <a:gd name="T0" fmla="*/ 0 w 1501"/>
                  <a:gd name="T1" fmla="*/ 0 h 20"/>
                  <a:gd name="T2" fmla="*/ 0 w 1501"/>
                  <a:gd name="T3" fmla="*/ 0 h 20"/>
                  <a:gd name="T4" fmla="*/ 0 w 1501"/>
                  <a:gd name="T5" fmla="*/ 0 h 20"/>
                  <a:gd name="T6" fmla="*/ 0 w 1501"/>
                  <a:gd name="T7" fmla="*/ 0 h 20"/>
                  <a:gd name="T8" fmla="*/ 0 w 1501"/>
                  <a:gd name="T9" fmla="*/ 0 h 20"/>
                  <a:gd name="T10" fmla="*/ 0 w 1501"/>
                  <a:gd name="T11" fmla="*/ 0 h 20"/>
                  <a:gd name="T12" fmla="*/ 0 w 1501"/>
                  <a:gd name="T13" fmla="*/ 0 h 20"/>
                  <a:gd name="T14" fmla="*/ 0 w 1501"/>
                  <a:gd name="T15" fmla="*/ 0 h 20"/>
                  <a:gd name="T16" fmla="*/ 0 w 1501"/>
                  <a:gd name="T17" fmla="*/ 0 h 20"/>
                  <a:gd name="T18" fmla="*/ 0 w 1501"/>
                  <a:gd name="T19" fmla="*/ 0 h 20"/>
                  <a:gd name="T20" fmla="*/ 0 w 1501"/>
                  <a:gd name="T21" fmla="*/ 0 h 20"/>
                  <a:gd name="T22" fmla="*/ 0 w 1501"/>
                  <a:gd name="T23" fmla="*/ 0 h 20"/>
                  <a:gd name="T24" fmla="*/ 0 w 1501"/>
                  <a:gd name="T25" fmla="*/ 0 h 20"/>
                  <a:gd name="T26" fmla="*/ 0 w 1501"/>
                  <a:gd name="T27" fmla="*/ 0 h 20"/>
                  <a:gd name="T28" fmla="*/ 0 w 1501"/>
                  <a:gd name="T29" fmla="*/ 0 h 20"/>
                  <a:gd name="T30" fmla="*/ 0 w 1501"/>
                  <a:gd name="T31" fmla="*/ 0 h 20"/>
                  <a:gd name="T32" fmla="*/ 0 w 1501"/>
                  <a:gd name="T33" fmla="*/ 0 h 20"/>
                  <a:gd name="T34" fmla="*/ 0 w 1501"/>
                  <a:gd name="T35" fmla="*/ 0 h 20"/>
                  <a:gd name="T36" fmla="*/ 0 w 1501"/>
                  <a:gd name="T37" fmla="*/ 0 h 20"/>
                  <a:gd name="T38" fmla="*/ 0 w 1501"/>
                  <a:gd name="T39" fmla="*/ 0 h 20"/>
                  <a:gd name="T40" fmla="*/ 0 w 1501"/>
                  <a:gd name="T41" fmla="*/ 0 h 20"/>
                  <a:gd name="T42" fmla="*/ 0 w 1501"/>
                  <a:gd name="T43" fmla="*/ 0 h 20"/>
                  <a:gd name="T44" fmla="*/ 0 w 1501"/>
                  <a:gd name="T45" fmla="*/ 0 h 20"/>
                  <a:gd name="T46" fmla="*/ 0 w 1501"/>
                  <a:gd name="T47" fmla="*/ 0 h 20"/>
                  <a:gd name="T48" fmla="*/ 0 w 1501"/>
                  <a:gd name="T49" fmla="*/ 0 h 20"/>
                  <a:gd name="T50" fmla="*/ 0 w 1501"/>
                  <a:gd name="T51" fmla="*/ 0 h 20"/>
                  <a:gd name="T52" fmla="*/ 0 w 1501"/>
                  <a:gd name="T53" fmla="*/ 0 h 20"/>
                  <a:gd name="T54" fmla="*/ 0 w 1501"/>
                  <a:gd name="T55" fmla="*/ 0 h 20"/>
                  <a:gd name="T56" fmla="*/ 0 w 1501"/>
                  <a:gd name="T57" fmla="*/ 0 h 20"/>
                  <a:gd name="T58" fmla="*/ 0 w 1501"/>
                  <a:gd name="T59" fmla="*/ 0 h 20"/>
                  <a:gd name="T60" fmla="*/ 0 w 1501"/>
                  <a:gd name="T61" fmla="*/ 0 h 20"/>
                  <a:gd name="T62" fmla="*/ 0 w 1501"/>
                  <a:gd name="T63" fmla="*/ 0 h 20"/>
                  <a:gd name="T64" fmla="*/ 0 w 1501"/>
                  <a:gd name="T65" fmla="*/ 0 h 20"/>
                  <a:gd name="T66" fmla="*/ 0 w 1501"/>
                  <a:gd name="T67" fmla="*/ 0 h 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01"/>
                  <a:gd name="T103" fmla="*/ 0 h 20"/>
                  <a:gd name="T104" fmla="*/ 1501 w 1501"/>
                  <a:gd name="T105" fmla="*/ 20 h 2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01" h="20">
                    <a:moveTo>
                      <a:pt x="1501" y="12"/>
                    </a:moveTo>
                    <a:lnTo>
                      <a:pt x="1501" y="12"/>
                    </a:lnTo>
                    <a:lnTo>
                      <a:pt x="1454" y="11"/>
                    </a:lnTo>
                    <a:lnTo>
                      <a:pt x="1405" y="9"/>
                    </a:lnTo>
                    <a:lnTo>
                      <a:pt x="1357" y="8"/>
                    </a:lnTo>
                    <a:lnTo>
                      <a:pt x="1308" y="7"/>
                    </a:lnTo>
                    <a:lnTo>
                      <a:pt x="1260" y="6"/>
                    </a:lnTo>
                    <a:lnTo>
                      <a:pt x="1211" y="5"/>
                    </a:lnTo>
                    <a:lnTo>
                      <a:pt x="1163" y="4"/>
                    </a:lnTo>
                    <a:lnTo>
                      <a:pt x="1114" y="3"/>
                    </a:lnTo>
                    <a:lnTo>
                      <a:pt x="1066" y="3"/>
                    </a:lnTo>
                    <a:lnTo>
                      <a:pt x="1017" y="2"/>
                    </a:lnTo>
                    <a:lnTo>
                      <a:pt x="968" y="2"/>
                    </a:lnTo>
                    <a:lnTo>
                      <a:pt x="920" y="1"/>
                    </a:lnTo>
                    <a:lnTo>
                      <a:pt x="871" y="1"/>
                    </a:lnTo>
                    <a:lnTo>
                      <a:pt x="823" y="0"/>
                    </a:lnTo>
                    <a:lnTo>
                      <a:pt x="774" y="0"/>
                    </a:lnTo>
                    <a:lnTo>
                      <a:pt x="726" y="0"/>
                    </a:lnTo>
                    <a:lnTo>
                      <a:pt x="679" y="0"/>
                    </a:lnTo>
                    <a:lnTo>
                      <a:pt x="631" y="0"/>
                    </a:lnTo>
                    <a:lnTo>
                      <a:pt x="584" y="1"/>
                    </a:lnTo>
                    <a:lnTo>
                      <a:pt x="537" y="1"/>
                    </a:lnTo>
                    <a:lnTo>
                      <a:pt x="489" y="2"/>
                    </a:lnTo>
                    <a:lnTo>
                      <a:pt x="443" y="2"/>
                    </a:lnTo>
                    <a:lnTo>
                      <a:pt x="397" y="3"/>
                    </a:lnTo>
                    <a:lnTo>
                      <a:pt x="351" y="4"/>
                    </a:lnTo>
                    <a:lnTo>
                      <a:pt x="306" y="5"/>
                    </a:lnTo>
                    <a:lnTo>
                      <a:pt x="261" y="6"/>
                    </a:lnTo>
                    <a:lnTo>
                      <a:pt x="216" y="8"/>
                    </a:lnTo>
                    <a:lnTo>
                      <a:pt x="172" y="9"/>
                    </a:lnTo>
                    <a:lnTo>
                      <a:pt x="128" y="11"/>
                    </a:lnTo>
                    <a:lnTo>
                      <a:pt x="84" y="13"/>
                    </a:lnTo>
                    <a:lnTo>
                      <a:pt x="42" y="16"/>
                    </a:lnTo>
                    <a:lnTo>
                      <a:pt x="0" y="18"/>
                    </a:lnTo>
                    <a:lnTo>
                      <a:pt x="0" y="20"/>
                    </a:lnTo>
                    <a:lnTo>
                      <a:pt x="42" y="18"/>
                    </a:lnTo>
                    <a:lnTo>
                      <a:pt x="84" y="16"/>
                    </a:lnTo>
                    <a:lnTo>
                      <a:pt x="128" y="13"/>
                    </a:lnTo>
                    <a:lnTo>
                      <a:pt x="172" y="11"/>
                    </a:lnTo>
                    <a:lnTo>
                      <a:pt x="216" y="10"/>
                    </a:lnTo>
                    <a:lnTo>
                      <a:pt x="261" y="8"/>
                    </a:lnTo>
                    <a:lnTo>
                      <a:pt x="306" y="7"/>
                    </a:lnTo>
                    <a:lnTo>
                      <a:pt x="351" y="6"/>
                    </a:lnTo>
                    <a:lnTo>
                      <a:pt x="397" y="5"/>
                    </a:lnTo>
                    <a:lnTo>
                      <a:pt x="443" y="4"/>
                    </a:lnTo>
                    <a:lnTo>
                      <a:pt x="489" y="4"/>
                    </a:lnTo>
                    <a:lnTo>
                      <a:pt x="537" y="3"/>
                    </a:lnTo>
                    <a:lnTo>
                      <a:pt x="584" y="3"/>
                    </a:lnTo>
                    <a:lnTo>
                      <a:pt x="631" y="2"/>
                    </a:lnTo>
                    <a:lnTo>
                      <a:pt x="679" y="2"/>
                    </a:lnTo>
                    <a:lnTo>
                      <a:pt x="726" y="2"/>
                    </a:lnTo>
                    <a:lnTo>
                      <a:pt x="774" y="2"/>
                    </a:lnTo>
                    <a:lnTo>
                      <a:pt x="823" y="2"/>
                    </a:lnTo>
                    <a:lnTo>
                      <a:pt x="871" y="3"/>
                    </a:lnTo>
                    <a:lnTo>
                      <a:pt x="920" y="3"/>
                    </a:lnTo>
                    <a:lnTo>
                      <a:pt x="968" y="4"/>
                    </a:lnTo>
                    <a:lnTo>
                      <a:pt x="1017" y="4"/>
                    </a:lnTo>
                    <a:lnTo>
                      <a:pt x="1066" y="5"/>
                    </a:lnTo>
                    <a:lnTo>
                      <a:pt x="1114" y="5"/>
                    </a:lnTo>
                    <a:lnTo>
                      <a:pt x="1163" y="6"/>
                    </a:lnTo>
                    <a:lnTo>
                      <a:pt x="1211" y="7"/>
                    </a:lnTo>
                    <a:lnTo>
                      <a:pt x="1260" y="8"/>
                    </a:lnTo>
                    <a:lnTo>
                      <a:pt x="1308" y="9"/>
                    </a:lnTo>
                    <a:lnTo>
                      <a:pt x="1357" y="10"/>
                    </a:lnTo>
                    <a:lnTo>
                      <a:pt x="1405" y="11"/>
                    </a:lnTo>
                    <a:lnTo>
                      <a:pt x="1454" y="13"/>
                    </a:lnTo>
                    <a:lnTo>
                      <a:pt x="1501" y="14"/>
                    </a:lnTo>
                    <a:lnTo>
                      <a:pt x="1501" y="12"/>
                    </a:lnTo>
                    <a:close/>
                  </a:path>
                </a:pathLst>
              </a:custGeom>
              <a:solidFill>
                <a:srgbClr val="000000"/>
              </a:solidFill>
              <a:ln w="9525">
                <a:noFill/>
                <a:round/>
                <a:headEnd/>
                <a:tailEnd/>
              </a:ln>
            </p:spPr>
            <p:txBody>
              <a:bodyPr/>
              <a:lstStyle/>
              <a:p>
                <a:endParaRPr lang="ru-RU"/>
              </a:p>
            </p:txBody>
          </p:sp>
          <p:sp>
            <p:nvSpPr>
              <p:cNvPr id="14999" name="Freeform 172"/>
              <p:cNvSpPr>
                <a:spLocks/>
              </p:cNvSpPr>
              <p:nvPr/>
            </p:nvSpPr>
            <p:spPr bwMode="auto">
              <a:xfrm>
                <a:off x="4834" y="169"/>
                <a:ext cx="46" cy="17"/>
              </a:xfrm>
              <a:custGeom>
                <a:avLst/>
                <a:gdLst>
                  <a:gd name="T0" fmla="*/ 0 w 273"/>
                  <a:gd name="T1" fmla="*/ 0 h 87"/>
                  <a:gd name="T2" fmla="*/ 0 w 273"/>
                  <a:gd name="T3" fmla="*/ 0 h 87"/>
                  <a:gd name="T4" fmla="*/ 0 w 273"/>
                  <a:gd name="T5" fmla="*/ 0 h 87"/>
                  <a:gd name="T6" fmla="*/ 0 w 273"/>
                  <a:gd name="T7" fmla="*/ 0 h 87"/>
                  <a:gd name="T8" fmla="*/ 0 w 273"/>
                  <a:gd name="T9" fmla="*/ 0 h 87"/>
                  <a:gd name="T10" fmla="*/ 0 w 273"/>
                  <a:gd name="T11" fmla="*/ 0 h 87"/>
                  <a:gd name="T12" fmla="*/ 0 w 273"/>
                  <a:gd name="T13" fmla="*/ 0 h 87"/>
                  <a:gd name="T14" fmla="*/ 0 w 273"/>
                  <a:gd name="T15" fmla="*/ 0 h 87"/>
                  <a:gd name="T16" fmla="*/ 0 w 273"/>
                  <a:gd name="T17" fmla="*/ 0 h 87"/>
                  <a:gd name="T18" fmla="*/ 0 w 273"/>
                  <a:gd name="T19" fmla="*/ 0 h 87"/>
                  <a:gd name="T20" fmla="*/ 0 w 273"/>
                  <a:gd name="T21" fmla="*/ 0 h 87"/>
                  <a:gd name="T22" fmla="*/ 0 w 273"/>
                  <a:gd name="T23" fmla="*/ 0 h 87"/>
                  <a:gd name="T24" fmla="*/ 0 w 273"/>
                  <a:gd name="T25" fmla="*/ 0 h 87"/>
                  <a:gd name="T26" fmla="*/ 0 w 273"/>
                  <a:gd name="T27" fmla="*/ 0 h 87"/>
                  <a:gd name="T28" fmla="*/ 0 w 273"/>
                  <a:gd name="T29" fmla="*/ 0 h 87"/>
                  <a:gd name="T30" fmla="*/ 0 w 273"/>
                  <a:gd name="T31" fmla="*/ 0 h 87"/>
                  <a:gd name="T32" fmla="*/ 0 w 273"/>
                  <a:gd name="T33" fmla="*/ 0 h 87"/>
                  <a:gd name="T34" fmla="*/ 0 w 273"/>
                  <a:gd name="T35" fmla="*/ 0 h 87"/>
                  <a:gd name="T36" fmla="*/ 0 w 273"/>
                  <a:gd name="T37" fmla="*/ 0 h 87"/>
                  <a:gd name="T38" fmla="*/ 0 w 273"/>
                  <a:gd name="T39" fmla="*/ 0 h 87"/>
                  <a:gd name="T40" fmla="*/ 0 w 273"/>
                  <a:gd name="T41" fmla="*/ 0 h 87"/>
                  <a:gd name="T42" fmla="*/ 0 w 273"/>
                  <a:gd name="T43" fmla="*/ 0 h 87"/>
                  <a:gd name="T44" fmla="*/ 0 w 273"/>
                  <a:gd name="T45" fmla="*/ 0 h 87"/>
                  <a:gd name="T46" fmla="*/ 0 w 273"/>
                  <a:gd name="T47" fmla="*/ 0 h 87"/>
                  <a:gd name="T48" fmla="*/ 0 w 273"/>
                  <a:gd name="T49" fmla="*/ 0 h 87"/>
                  <a:gd name="T50" fmla="*/ 0 w 273"/>
                  <a:gd name="T51" fmla="*/ 0 h 87"/>
                  <a:gd name="T52" fmla="*/ 0 w 273"/>
                  <a:gd name="T53" fmla="*/ 0 h 87"/>
                  <a:gd name="T54" fmla="*/ 0 w 273"/>
                  <a:gd name="T55" fmla="*/ 0 h 87"/>
                  <a:gd name="T56" fmla="*/ 0 w 273"/>
                  <a:gd name="T57" fmla="*/ 0 h 87"/>
                  <a:gd name="T58" fmla="*/ 0 w 273"/>
                  <a:gd name="T59" fmla="*/ 0 h 87"/>
                  <a:gd name="T60" fmla="*/ 0 w 273"/>
                  <a:gd name="T61" fmla="*/ 0 h 87"/>
                  <a:gd name="T62" fmla="*/ 0 w 273"/>
                  <a:gd name="T63" fmla="*/ 0 h 87"/>
                  <a:gd name="T64" fmla="*/ 0 w 273"/>
                  <a:gd name="T65" fmla="*/ 0 h 87"/>
                  <a:gd name="T66" fmla="*/ 0 w 273"/>
                  <a:gd name="T67" fmla="*/ 0 h 87"/>
                  <a:gd name="T68" fmla="*/ 0 w 273"/>
                  <a:gd name="T69" fmla="*/ 0 h 87"/>
                  <a:gd name="T70" fmla="*/ 0 w 273"/>
                  <a:gd name="T71" fmla="*/ 0 h 87"/>
                  <a:gd name="T72" fmla="*/ 0 w 273"/>
                  <a:gd name="T73" fmla="*/ 0 h 8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3"/>
                  <a:gd name="T112" fmla="*/ 0 h 87"/>
                  <a:gd name="T113" fmla="*/ 273 w 273"/>
                  <a:gd name="T114" fmla="*/ 87 h 8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3" h="87">
                    <a:moveTo>
                      <a:pt x="273" y="85"/>
                    </a:moveTo>
                    <a:lnTo>
                      <a:pt x="273" y="85"/>
                    </a:lnTo>
                    <a:lnTo>
                      <a:pt x="257" y="77"/>
                    </a:lnTo>
                    <a:lnTo>
                      <a:pt x="241" y="69"/>
                    </a:lnTo>
                    <a:lnTo>
                      <a:pt x="226" y="62"/>
                    </a:lnTo>
                    <a:lnTo>
                      <a:pt x="209" y="55"/>
                    </a:lnTo>
                    <a:lnTo>
                      <a:pt x="194" y="47"/>
                    </a:lnTo>
                    <a:lnTo>
                      <a:pt x="179" y="41"/>
                    </a:lnTo>
                    <a:lnTo>
                      <a:pt x="162" y="35"/>
                    </a:lnTo>
                    <a:lnTo>
                      <a:pt x="147" y="29"/>
                    </a:lnTo>
                    <a:lnTo>
                      <a:pt x="129" y="24"/>
                    </a:lnTo>
                    <a:lnTo>
                      <a:pt x="111" y="19"/>
                    </a:lnTo>
                    <a:lnTo>
                      <a:pt x="95" y="15"/>
                    </a:lnTo>
                    <a:lnTo>
                      <a:pt x="77" y="11"/>
                    </a:lnTo>
                    <a:lnTo>
                      <a:pt x="59" y="8"/>
                    </a:lnTo>
                    <a:lnTo>
                      <a:pt x="40" y="5"/>
                    </a:lnTo>
                    <a:lnTo>
                      <a:pt x="20" y="2"/>
                    </a:lnTo>
                    <a:lnTo>
                      <a:pt x="0" y="0"/>
                    </a:lnTo>
                    <a:lnTo>
                      <a:pt x="0" y="2"/>
                    </a:lnTo>
                    <a:lnTo>
                      <a:pt x="20" y="5"/>
                    </a:lnTo>
                    <a:lnTo>
                      <a:pt x="40" y="7"/>
                    </a:lnTo>
                    <a:lnTo>
                      <a:pt x="59" y="10"/>
                    </a:lnTo>
                    <a:lnTo>
                      <a:pt x="77" y="13"/>
                    </a:lnTo>
                    <a:lnTo>
                      <a:pt x="95" y="17"/>
                    </a:lnTo>
                    <a:lnTo>
                      <a:pt x="111" y="21"/>
                    </a:lnTo>
                    <a:lnTo>
                      <a:pt x="129" y="26"/>
                    </a:lnTo>
                    <a:lnTo>
                      <a:pt x="144" y="31"/>
                    </a:lnTo>
                    <a:lnTo>
                      <a:pt x="160" y="37"/>
                    </a:lnTo>
                    <a:lnTo>
                      <a:pt x="176" y="43"/>
                    </a:lnTo>
                    <a:lnTo>
                      <a:pt x="192" y="49"/>
                    </a:lnTo>
                    <a:lnTo>
                      <a:pt x="207" y="57"/>
                    </a:lnTo>
                    <a:lnTo>
                      <a:pt x="224" y="64"/>
                    </a:lnTo>
                    <a:lnTo>
                      <a:pt x="239" y="71"/>
                    </a:lnTo>
                    <a:lnTo>
                      <a:pt x="254" y="79"/>
                    </a:lnTo>
                    <a:lnTo>
                      <a:pt x="271" y="87"/>
                    </a:lnTo>
                    <a:lnTo>
                      <a:pt x="273" y="85"/>
                    </a:lnTo>
                    <a:close/>
                  </a:path>
                </a:pathLst>
              </a:custGeom>
              <a:solidFill>
                <a:srgbClr val="000000"/>
              </a:solidFill>
              <a:ln w="9525">
                <a:noFill/>
                <a:round/>
                <a:headEnd/>
                <a:tailEnd/>
              </a:ln>
            </p:spPr>
            <p:txBody>
              <a:bodyPr/>
              <a:lstStyle/>
              <a:p>
                <a:endParaRPr lang="ru-RU"/>
              </a:p>
            </p:txBody>
          </p:sp>
          <p:sp>
            <p:nvSpPr>
              <p:cNvPr id="15000" name="Freeform 173"/>
              <p:cNvSpPr>
                <a:spLocks/>
              </p:cNvSpPr>
              <p:nvPr/>
            </p:nvSpPr>
            <p:spPr bwMode="auto">
              <a:xfrm>
                <a:off x="4880" y="186"/>
                <a:ext cx="156" cy="116"/>
              </a:xfrm>
              <a:custGeom>
                <a:avLst/>
                <a:gdLst>
                  <a:gd name="T0" fmla="*/ 0 w 937"/>
                  <a:gd name="T1" fmla="*/ 0 h 582"/>
                  <a:gd name="T2" fmla="*/ 0 w 937"/>
                  <a:gd name="T3" fmla="*/ 0 h 582"/>
                  <a:gd name="T4" fmla="*/ 0 w 937"/>
                  <a:gd name="T5" fmla="*/ 0 h 582"/>
                  <a:gd name="T6" fmla="*/ 0 w 937"/>
                  <a:gd name="T7" fmla="*/ 0 h 582"/>
                  <a:gd name="T8" fmla="*/ 0 w 937"/>
                  <a:gd name="T9" fmla="*/ 0 h 582"/>
                  <a:gd name="T10" fmla="*/ 0 w 937"/>
                  <a:gd name="T11" fmla="*/ 0 h 582"/>
                  <a:gd name="T12" fmla="*/ 0 w 937"/>
                  <a:gd name="T13" fmla="*/ 0 h 582"/>
                  <a:gd name="T14" fmla="*/ 0 w 937"/>
                  <a:gd name="T15" fmla="*/ 0 h 582"/>
                  <a:gd name="T16" fmla="*/ 0 w 937"/>
                  <a:gd name="T17" fmla="*/ 0 h 582"/>
                  <a:gd name="T18" fmla="*/ 0 w 937"/>
                  <a:gd name="T19" fmla="*/ 0 h 582"/>
                  <a:gd name="T20" fmla="*/ 0 w 937"/>
                  <a:gd name="T21" fmla="*/ 0 h 582"/>
                  <a:gd name="T22" fmla="*/ 0 w 937"/>
                  <a:gd name="T23" fmla="*/ 0 h 582"/>
                  <a:gd name="T24" fmla="*/ 0 w 937"/>
                  <a:gd name="T25" fmla="*/ 0 h 582"/>
                  <a:gd name="T26" fmla="*/ 0 w 937"/>
                  <a:gd name="T27" fmla="*/ 0 h 582"/>
                  <a:gd name="T28" fmla="*/ 0 w 937"/>
                  <a:gd name="T29" fmla="*/ 0 h 582"/>
                  <a:gd name="T30" fmla="*/ 0 w 937"/>
                  <a:gd name="T31" fmla="*/ 0 h 582"/>
                  <a:gd name="T32" fmla="*/ 0 w 937"/>
                  <a:gd name="T33" fmla="*/ 0 h 582"/>
                  <a:gd name="T34" fmla="*/ 0 w 937"/>
                  <a:gd name="T35" fmla="*/ 0 h 582"/>
                  <a:gd name="T36" fmla="*/ 0 w 937"/>
                  <a:gd name="T37" fmla="*/ 0 h 582"/>
                  <a:gd name="T38" fmla="*/ 0 w 937"/>
                  <a:gd name="T39" fmla="*/ 0 h 582"/>
                  <a:gd name="T40" fmla="*/ 0 w 937"/>
                  <a:gd name="T41" fmla="*/ 0 h 582"/>
                  <a:gd name="T42" fmla="*/ 0 w 937"/>
                  <a:gd name="T43" fmla="*/ 0 h 582"/>
                  <a:gd name="T44" fmla="*/ 0 w 937"/>
                  <a:gd name="T45" fmla="*/ 0 h 582"/>
                  <a:gd name="T46" fmla="*/ 0 w 937"/>
                  <a:gd name="T47" fmla="*/ 0 h 582"/>
                  <a:gd name="T48" fmla="*/ 0 w 937"/>
                  <a:gd name="T49" fmla="*/ 0 h 582"/>
                  <a:gd name="T50" fmla="*/ 0 w 937"/>
                  <a:gd name="T51" fmla="*/ 0 h 582"/>
                  <a:gd name="T52" fmla="*/ 0 w 937"/>
                  <a:gd name="T53" fmla="*/ 0 h 582"/>
                  <a:gd name="T54" fmla="*/ 0 w 937"/>
                  <a:gd name="T55" fmla="*/ 0 h 582"/>
                  <a:gd name="T56" fmla="*/ 0 w 937"/>
                  <a:gd name="T57" fmla="*/ 0 h 582"/>
                  <a:gd name="T58" fmla="*/ 0 w 937"/>
                  <a:gd name="T59" fmla="*/ 0 h 582"/>
                  <a:gd name="T60" fmla="*/ 0 w 937"/>
                  <a:gd name="T61" fmla="*/ 0 h 582"/>
                  <a:gd name="T62" fmla="*/ 0 w 937"/>
                  <a:gd name="T63" fmla="*/ 0 h 582"/>
                  <a:gd name="T64" fmla="*/ 0 w 937"/>
                  <a:gd name="T65" fmla="*/ 0 h 582"/>
                  <a:gd name="T66" fmla="*/ 0 w 937"/>
                  <a:gd name="T67" fmla="*/ 0 h 5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37"/>
                  <a:gd name="T103" fmla="*/ 0 h 582"/>
                  <a:gd name="T104" fmla="*/ 937 w 937"/>
                  <a:gd name="T105" fmla="*/ 582 h 58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37" h="582">
                    <a:moveTo>
                      <a:pt x="936" y="582"/>
                    </a:moveTo>
                    <a:lnTo>
                      <a:pt x="937" y="579"/>
                    </a:lnTo>
                    <a:lnTo>
                      <a:pt x="909" y="558"/>
                    </a:lnTo>
                    <a:lnTo>
                      <a:pt x="882" y="539"/>
                    </a:lnTo>
                    <a:lnTo>
                      <a:pt x="853" y="519"/>
                    </a:lnTo>
                    <a:lnTo>
                      <a:pt x="825" y="499"/>
                    </a:lnTo>
                    <a:lnTo>
                      <a:pt x="796" y="480"/>
                    </a:lnTo>
                    <a:lnTo>
                      <a:pt x="768" y="460"/>
                    </a:lnTo>
                    <a:lnTo>
                      <a:pt x="740" y="442"/>
                    </a:lnTo>
                    <a:lnTo>
                      <a:pt x="711" y="423"/>
                    </a:lnTo>
                    <a:lnTo>
                      <a:pt x="682" y="403"/>
                    </a:lnTo>
                    <a:lnTo>
                      <a:pt x="653" y="385"/>
                    </a:lnTo>
                    <a:lnTo>
                      <a:pt x="625" y="366"/>
                    </a:lnTo>
                    <a:lnTo>
                      <a:pt x="595" y="347"/>
                    </a:lnTo>
                    <a:lnTo>
                      <a:pt x="567" y="329"/>
                    </a:lnTo>
                    <a:lnTo>
                      <a:pt x="537" y="310"/>
                    </a:lnTo>
                    <a:lnTo>
                      <a:pt x="508" y="293"/>
                    </a:lnTo>
                    <a:lnTo>
                      <a:pt x="479" y="275"/>
                    </a:lnTo>
                    <a:lnTo>
                      <a:pt x="450" y="256"/>
                    </a:lnTo>
                    <a:lnTo>
                      <a:pt x="420" y="239"/>
                    </a:lnTo>
                    <a:lnTo>
                      <a:pt x="391" y="221"/>
                    </a:lnTo>
                    <a:lnTo>
                      <a:pt x="361" y="203"/>
                    </a:lnTo>
                    <a:lnTo>
                      <a:pt x="331" y="186"/>
                    </a:lnTo>
                    <a:lnTo>
                      <a:pt x="302" y="168"/>
                    </a:lnTo>
                    <a:lnTo>
                      <a:pt x="272" y="151"/>
                    </a:lnTo>
                    <a:lnTo>
                      <a:pt x="241" y="134"/>
                    </a:lnTo>
                    <a:lnTo>
                      <a:pt x="212" y="116"/>
                    </a:lnTo>
                    <a:lnTo>
                      <a:pt x="182" y="100"/>
                    </a:lnTo>
                    <a:lnTo>
                      <a:pt x="153" y="83"/>
                    </a:lnTo>
                    <a:lnTo>
                      <a:pt x="122" y="66"/>
                    </a:lnTo>
                    <a:lnTo>
                      <a:pt x="92" y="49"/>
                    </a:lnTo>
                    <a:lnTo>
                      <a:pt x="63" y="33"/>
                    </a:lnTo>
                    <a:lnTo>
                      <a:pt x="32" y="16"/>
                    </a:lnTo>
                    <a:lnTo>
                      <a:pt x="2" y="0"/>
                    </a:lnTo>
                    <a:lnTo>
                      <a:pt x="0" y="2"/>
                    </a:lnTo>
                    <a:lnTo>
                      <a:pt x="30" y="19"/>
                    </a:lnTo>
                    <a:lnTo>
                      <a:pt x="60" y="35"/>
                    </a:lnTo>
                    <a:lnTo>
                      <a:pt x="90" y="51"/>
                    </a:lnTo>
                    <a:lnTo>
                      <a:pt x="120" y="68"/>
                    </a:lnTo>
                    <a:lnTo>
                      <a:pt x="150" y="85"/>
                    </a:lnTo>
                    <a:lnTo>
                      <a:pt x="180" y="102"/>
                    </a:lnTo>
                    <a:lnTo>
                      <a:pt x="209" y="118"/>
                    </a:lnTo>
                    <a:lnTo>
                      <a:pt x="239" y="136"/>
                    </a:lnTo>
                    <a:lnTo>
                      <a:pt x="270" y="153"/>
                    </a:lnTo>
                    <a:lnTo>
                      <a:pt x="299" y="171"/>
                    </a:lnTo>
                    <a:lnTo>
                      <a:pt x="329" y="188"/>
                    </a:lnTo>
                    <a:lnTo>
                      <a:pt x="359" y="205"/>
                    </a:lnTo>
                    <a:lnTo>
                      <a:pt x="388" y="223"/>
                    </a:lnTo>
                    <a:lnTo>
                      <a:pt x="418" y="241"/>
                    </a:lnTo>
                    <a:lnTo>
                      <a:pt x="447" y="258"/>
                    </a:lnTo>
                    <a:lnTo>
                      <a:pt x="477" y="277"/>
                    </a:lnTo>
                    <a:lnTo>
                      <a:pt x="505" y="295"/>
                    </a:lnTo>
                    <a:lnTo>
                      <a:pt x="535" y="312"/>
                    </a:lnTo>
                    <a:lnTo>
                      <a:pt x="565" y="331"/>
                    </a:lnTo>
                    <a:lnTo>
                      <a:pt x="593" y="349"/>
                    </a:lnTo>
                    <a:lnTo>
                      <a:pt x="622" y="368"/>
                    </a:lnTo>
                    <a:lnTo>
                      <a:pt x="651" y="387"/>
                    </a:lnTo>
                    <a:lnTo>
                      <a:pt x="679" y="405"/>
                    </a:lnTo>
                    <a:lnTo>
                      <a:pt x="709" y="425"/>
                    </a:lnTo>
                    <a:lnTo>
                      <a:pt x="737" y="444"/>
                    </a:lnTo>
                    <a:lnTo>
                      <a:pt x="766" y="462"/>
                    </a:lnTo>
                    <a:lnTo>
                      <a:pt x="794" y="482"/>
                    </a:lnTo>
                    <a:lnTo>
                      <a:pt x="822" y="501"/>
                    </a:lnTo>
                    <a:lnTo>
                      <a:pt x="851" y="521"/>
                    </a:lnTo>
                    <a:lnTo>
                      <a:pt x="879" y="541"/>
                    </a:lnTo>
                    <a:lnTo>
                      <a:pt x="907" y="560"/>
                    </a:lnTo>
                    <a:lnTo>
                      <a:pt x="935" y="581"/>
                    </a:lnTo>
                    <a:lnTo>
                      <a:pt x="936" y="578"/>
                    </a:lnTo>
                    <a:lnTo>
                      <a:pt x="936" y="582"/>
                    </a:lnTo>
                    <a:close/>
                  </a:path>
                </a:pathLst>
              </a:custGeom>
              <a:solidFill>
                <a:srgbClr val="000000"/>
              </a:solidFill>
              <a:ln w="9525">
                <a:noFill/>
                <a:round/>
                <a:headEnd/>
                <a:tailEnd/>
              </a:ln>
            </p:spPr>
            <p:txBody>
              <a:bodyPr/>
              <a:lstStyle/>
              <a:p>
                <a:endParaRPr lang="ru-RU"/>
              </a:p>
            </p:txBody>
          </p:sp>
          <p:sp>
            <p:nvSpPr>
              <p:cNvPr id="15001" name="Freeform 174"/>
              <p:cNvSpPr>
                <a:spLocks/>
              </p:cNvSpPr>
              <p:nvPr/>
            </p:nvSpPr>
            <p:spPr bwMode="auto">
              <a:xfrm>
                <a:off x="4613" y="168"/>
                <a:ext cx="21" cy="125"/>
              </a:xfrm>
              <a:custGeom>
                <a:avLst/>
                <a:gdLst>
                  <a:gd name="T0" fmla="*/ 0 w 129"/>
                  <a:gd name="T1" fmla="*/ 0 h 624"/>
                  <a:gd name="T2" fmla="*/ 0 w 129"/>
                  <a:gd name="T3" fmla="*/ 0 h 624"/>
                  <a:gd name="T4" fmla="*/ 0 w 129"/>
                  <a:gd name="T5" fmla="*/ 0 h 624"/>
                  <a:gd name="T6" fmla="*/ 0 w 129"/>
                  <a:gd name="T7" fmla="*/ 0 h 624"/>
                  <a:gd name="T8" fmla="*/ 0 w 129"/>
                  <a:gd name="T9" fmla="*/ 0 h 624"/>
                  <a:gd name="T10" fmla="*/ 0 w 129"/>
                  <a:gd name="T11" fmla="*/ 0 h 624"/>
                  <a:gd name="T12" fmla="*/ 0 w 129"/>
                  <a:gd name="T13" fmla="*/ 0 h 624"/>
                  <a:gd name="T14" fmla="*/ 0 w 129"/>
                  <a:gd name="T15" fmla="*/ 0 h 624"/>
                  <a:gd name="T16" fmla="*/ 0 w 129"/>
                  <a:gd name="T17" fmla="*/ 0 h 624"/>
                  <a:gd name="T18" fmla="*/ 0 w 129"/>
                  <a:gd name="T19" fmla="*/ 0 h 624"/>
                  <a:gd name="T20" fmla="*/ 0 w 129"/>
                  <a:gd name="T21" fmla="*/ 0 h 624"/>
                  <a:gd name="T22" fmla="*/ 0 w 129"/>
                  <a:gd name="T23" fmla="*/ 0 h 624"/>
                  <a:gd name="T24" fmla="*/ 0 w 129"/>
                  <a:gd name="T25" fmla="*/ 0 h 624"/>
                  <a:gd name="T26" fmla="*/ 0 w 129"/>
                  <a:gd name="T27" fmla="*/ 0 h 624"/>
                  <a:gd name="T28" fmla="*/ 0 w 129"/>
                  <a:gd name="T29" fmla="*/ 0 h 624"/>
                  <a:gd name="T30" fmla="*/ 0 w 129"/>
                  <a:gd name="T31" fmla="*/ 0 h 624"/>
                  <a:gd name="T32" fmla="*/ 0 w 129"/>
                  <a:gd name="T33" fmla="*/ 0 h 624"/>
                  <a:gd name="T34" fmla="*/ 0 w 129"/>
                  <a:gd name="T35" fmla="*/ 0 h 624"/>
                  <a:gd name="T36" fmla="*/ 0 w 129"/>
                  <a:gd name="T37" fmla="*/ 0 h 624"/>
                  <a:gd name="T38" fmla="*/ 0 w 129"/>
                  <a:gd name="T39" fmla="*/ 0 h 624"/>
                  <a:gd name="T40" fmla="*/ 0 w 129"/>
                  <a:gd name="T41" fmla="*/ 0 h 624"/>
                  <a:gd name="T42" fmla="*/ 0 w 129"/>
                  <a:gd name="T43" fmla="*/ 0 h 624"/>
                  <a:gd name="T44" fmla="*/ 0 w 129"/>
                  <a:gd name="T45" fmla="*/ 0 h 624"/>
                  <a:gd name="T46" fmla="*/ 0 w 129"/>
                  <a:gd name="T47" fmla="*/ 0 h 624"/>
                  <a:gd name="T48" fmla="*/ 0 w 129"/>
                  <a:gd name="T49" fmla="*/ 0 h 624"/>
                  <a:gd name="T50" fmla="*/ 0 w 129"/>
                  <a:gd name="T51" fmla="*/ 0 h 624"/>
                  <a:gd name="T52" fmla="*/ 0 w 129"/>
                  <a:gd name="T53" fmla="*/ 0 h 624"/>
                  <a:gd name="T54" fmla="*/ 0 w 129"/>
                  <a:gd name="T55" fmla="*/ 0 h 624"/>
                  <a:gd name="T56" fmla="*/ 0 w 129"/>
                  <a:gd name="T57" fmla="*/ 0 h 624"/>
                  <a:gd name="T58" fmla="*/ 0 w 129"/>
                  <a:gd name="T59" fmla="*/ 0 h 624"/>
                  <a:gd name="T60" fmla="*/ 0 w 129"/>
                  <a:gd name="T61" fmla="*/ 0 h 624"/>
                  <a:gd name="T62" fmla="*/ 0 w 129"/>
                  <a:gd name="T63" fmla="*/ 0 h 624"/>
                  <a:gd name="T64" fmla="*/ 0 w 129"/>
                  <a:gd name="T65" fmla="*/ 0 h 624"/>
                  <a:gd name="T66" fmla="*/ 0 w 129"/>
                  <a:gd name="T67" fmla="*/ 0 h 624"/>
                  <a:gd name="T68" fmla="*/ 0 w 129"/>
                  <a:gd name="T69" fmla="*/ 0 h 6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9"/>
                  <a:gd name="T106" fmla="*/ 0 h 624"/>
                  <a:gd name="T107" fmla="*/ 129 w 129"/>
                  <a:gd name="T108" fmla="*/ 624 h 6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9" h="624">
                    <a:moveTo>
                      <a:pt x="0" y="3"/>
                    </a:moveTo>
                    <a:lnTo>
                      <a:pt x="1" y="42"/>
                    </a:lnTo>
                    <a:lnTo>
                      <a:pt x="2" y="81"/>
                    </a:lnTo>
                    <a:lnTo>
                      <a:pt x="4" y="120"/>
                    </a:lnTo>
                    <a:lnTo>
                      <a:pt x="5" y="159"/>
                    </a:lnTo>
                    <a:lnTo>
                      <a:pt x="6" y="197"/>
                    </a:lnTo>
                    <a:lnTo>
                      <a:pt x="8" y="236"/>
                    </a:lnTo>
                    <a:lnTo>
                      <a:pt x="11" y="275"/>
                    </a:lnTo>
                    <a:lnTo>
                      <a:pt x="13" y="314"/>
                    </a:lnTo>
                    <a:lnTo>
                      <a:pt x="15" y="352"/>
                    </a:lnTo>
                    <a:lnTo>
                      <a:pt x="18" y="391"/>
                    </a:lnTo>
                    <a:lnTo>
                      <a:pt x="20" y="430"/>
                    </a:lnTo>
                    <a:lnTo>
                      <a:pt x="23" y="469"/>
                    </a:lnTo>
                    <a:lnTo>
                      <a:pt x="26" y="506"/>
                    </a:lnTo>
                    <a:lnTo>
                      <a:pt x="30" y="545"/>
                    </a:lnTo>
                    <a:lnTo>
                      <a:pt x="32" y="584"/>
                    </a:lnTo>
                    <a:lnTo>
                      <a:pt x="36" y="623"/>
                    </a:lnTo>
                    <a:lnTo>
                      <a:pt x="129" y="624"/>
                    </a:lnTo>
                    <a:lnTo>
                      <a:pt x="123" y="586"/>
                    </a:lnTo>
                    <a:lnTo>
                      <a:pt x="117" y="547"/>
                    </a:lnTo>
                    <a:lnTo>
                      <a:pt x="111" y="510"/>
                    </a:lnTo>
                    <a:lnTo>
                      <a:pt x="107" y="471"/>
                    </a:lnTo>
                    <a:lnTo>
                      <a:pt x="102" y="432"/>
                    </a:lnTo>
                    <a:lnTo>
                      <a:pt x="97" y="393"/>
                    </a:lnTo>
                    <a:lnTo>
                      <a:pt x="92" y="354"/>
                    </a:lnTo>
                    <a:lnTo>
                      <a:pt x="89" y="316"/>
                    </a:lnTo>
                    <a:lnTo>
                      <a:pt x="85" y="277"/>
                    </a:lnTo>
                    <a:lnTo>
                      <a:pt x="82" y="238"/>
                    </a:lnTo>
                    <a:lnTo>
                      <a:pt x="78" y="198"/>
                    </a:lnTo>
                    <a:lnTo>
                      <a:pt x="76" y="160"/>
                    </a:lnTo>
                    <a:lnTo>
                      <a:pt x="73" y="120"/>
                    </a:lnTo>
                    <a:lnTo>
                      <a:pt x="71" y="80"/>
                    </a:lnTo>
                    <a:lnTo>
                      <a:pt x="69" y="40"/>
                    </a:lnTo>
                    <a:lnTo>
                      <a:pt x="68" y="0"/>
                    </a:lnTo>
                    <a:lnTo>
                      <a:pt x="0" y="3"/>
                    </a:lnTo>
                    <a:close/>
                  </a:path>
                </a:pathLst>
              </a:custGeom>
              <a:solidFill>
                <a:srgbClr val="424242"/>
              </a:solidFill>
              <a:ln w="9525">
                <a:noFill/>
                <a:round/>
                <a:headEnd/>
                <a:tailEnd/>
              </a:ln>
            </p:spPr>
            <p:txBody>
              <a:bodyPr/>
              <a:lstStyle/>
              <a:p>
                <a:endParaRPr lang="ru-RU"/>
              </a:p>
            </p:txBody>
          </p:sp>
          <p:sp>
            <p:nvSpPr>
              <p:cNvPr id="15002" name="Freeform 175"/>
              <p:cNvSpPr>
                <a:spLocks/>
              </p:cNvSpPr>
              <p:nvPr/>
            </p:nvSpPr>
            <p:spPr bwMode="auto">
              <a:xfrm>
                <a:off x="4612" y="169"/>
                <a:ext cx="8" cy="125"/>
              </a:xfrm>
              <a:custGeom>
                <a:avLst/>
                <a:gdLst>
                  <a:gd name="T0" fmla="*/ 0 w 47"/>
                  <a:gd name="T1" fmla="*/ 0 h 625"/>
                  <a:gd name="T2" fmla="*/ 0 w 47"/>
                  <a:gd name="T3" fmla="*/ 0 h 625"/>
                  <a:gd name="T4" fmla="*/ 0 w 47"/>
                  <a:gd name="T5" fmla="*/ 0 h 625"/>
                  <a:gd name="T6" fmla="*/ 0 w 47"/>
                  <a:gd name="T7" fmla="*/ 0 h 625"/>
                  <a:gd name="T8" fmla="*/ 0 w 47"/>
                  <a:gd name="T9" fmla="*/ 0 h 625"/>
                  <a:gd name="T10" fmla="*/ 0 w 47"/>
                  <a:gd name="T11" fmla="*/ 0 h 625"/>
                  <a:gd name="T12" fmla="*/ 0 w 47"/>
                  <a:gd name="T13" fmla="*/ 0 h 625"/>
                  <a:gd name="T14" fmla="*/ 0 w 47"/>
                  <a:gd name="T15" fmla="*/ 0 h 625"/>
                  <a:gd name="T16" fmla="*/ 0 w 47"/>
                  <a:gd name="T17" fmla="*/ 0 h 625"/>
                  <a:gd name="T18" fmla="*/ 0 w 47"/>
                  <a:gd name="T19" fmla="*/ 0 h 625"/>
                  <a:gd name="T20" fmla="*/ 0 w 47"/>
                  <a:gd name="T21" fmla="*/ 0 h 625"/>
                  <a:gd name="T22" fmla="*/ 0 w 47"/>
                  <a:gd name="T23" fmla="*/ 0 h 625"/>
                  <a:gd name="T24" fmla="*/ 0 w 47"/>
                  <a:gd name="T25" fmla="*/ 0 h 625"/>
                  <a:gd name="T26" fmla="*/ 0 w 47"/>
                  <a:gd name="T27" fmla="*/ 0 h 625"/>
                  <a:gd name="T28" fmla="*/ 0 w 47"/>
                  <a:gd name="T29" fmla="*/ 0 h 625"/>
                  <a:gd name="T30" fmla="*/ 0 w 47"/>
                  <a:gd name="T31" fmla="*/ 0 h 625"/>
                  <a:gd name="T32" fmla="*/ 0 w 47"/>
                  <a:gd name="T33" fmla="*/ 0 h 625"/>
                  <a:gd name="T34" fmla="*/ 0 w 47"/>
                  <a:gd name="T35" fmla="*/ 0 h 625"/>
                  <a:gd name="T36" fmla="*/ 0 w 47"/>
                  <a:gd name="T37" fmla="*/ 0 h 625"/>
                  <a:gd name="T38" fmla="*/ 0 w 47"/>
                  <a:gd name="T39" fmla="*/ 0 h 625"/>
                  <a:gd name="T40" fmla="*/ 0 w 47"/>
                  <a:gd name="T41" fmla="*/ 0 h 625"/>
                  <a:gd name="T42" fmla="*/ 0 w 47"/>
                  <a:gd name="T43" fmla="*/ 0 h 625"/>
                  <a:gd name="T44" fmla="*/ 0 w 47"/>
                  <a:gd name="T45" fmla="*/ 0 h 625"/>
                  <a:gd name="T46" fmla="*/ 0 w 47"/>
                  <a:gd name="T47" fmla="*/ 0 h 625"/>
                  <a:gd name="T48" fmla="*/ 0 w 47"/>
                  <a:gd name="T49" fmla="*/ 0 h 625"/>
                  <a:gd name="T50" fmla="*/ 0 w 47"/>
                  <a:gd name="T51" fmla="*/ 0 h 625"/>
                  <a:gd name="T52" fmla="*/ 0 w 47"/>
                  <a:gd name="T53" fmla="*/ 0 h 625"/>
                  <a:gd name="T54" fmla="*/ 0 w 47"/>
                  <a:gd name="T55" fmla="*/ 0 h 625"/>
                  <a:gd name="T56" fmla="*/ 0 w 47"/>
                  <a:gd name="T57" fmla="*/ 0 h 625"/>
                  <a:gd name="T58" fmla="*/ 0 w 47"/>
                  <a:gd name="T59" fmla="*/ 0 h 625"/>
                  <a:gd name="T60" fmla="*/ 0 w 47"/>
                  <a:gd name="T61" fmla="*/ 0 h 625"/>
                  <a:gd name="T62" fmla="*/ 0 w 47"/>
                  <a:gd name="T63" fmla="*/ 0 h 625"/>
                  <a:gd name="T64" fmla="*/ 0 w 47"/>
                  <a:gd name="T65" fmla="*/ 0 h 625"/>
                  <a:gd name="T66" fmla="*/ 0 w 47"/>
                  <a:gd name="T67" fmla="*/ 0 h 625"/>
                  <a:gd name="T68" fmla="*/ 0 w 47"/>
                  <a:gd name="T69" fmla="*/ 0 h 625"/>
                  <a:gd name="T70" fmla="*/ 0 w 47"/>
                  <a:gd name="T71" fmla="*/ 0 h 625"/>
                  <a:gd name="T72" fmla="*/ 0 w 47"/>
                  <a:gd name="T73" fmla="*/ 0 h 625"/>
                  <a:gd name="T74" fmla="*/ 0 w 47"/>
                  <a:gd name="T75" fmla="*/ 0 h 625"/>
                  <a:gd name="T76" fmla="*/ 0 w 47"/>
                  <a:gd name="T77" fmla="*/ 0 h 625"/>
                  <a:gd name="T78" fmla="*/ 0 w 47"/>
                  <a:gd name="T79" fmla="*/ 0 h 625"/>
                  <a:gd name="T80" fmla="*/ 0 w 47"/>
                  <a:gd name="T81" fmla="*/ 0 h 625"/>
                  <a:gd name="T82" fmla="*/ 0 w 47"/>
                  <a:gd name="T83" fmla="*/ 0 h 62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
                  <a:gd name="T127" fmla="*/ 0 h 625"/>
                  <a:gd name="T128" fmla="*/ 47 w 47"/>
                  <a:gd name="T129" fmla="*/ 625 h 62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 h="625">
                    <a:moveTo>
                      <a:pt x="42" y="615"/>
                    </a:moveTo>
                    <a:lnTo>
                      <a:pt x="47" y="620"/>
                    </a:lnTo>
                    <a:lnTo>
                      <a:pt x="44" y="581"/>
                    </a:lnTo>
                    <a:lnTo>
                      <a:pt x="42" y="542"/>
                    </a:lnTo>
                    <a:lnTo>
                      <a:pt x="38" y="503"/>
                    </a:lnTo>
                    <a:lnTo>
                      <a:pt x="34" y="466"/>
                    </a:lnTo>
                    <a:lnTo>
                      <a:pt x="32" y="427"/>
                    </a:lnTo>
                    <a:lnTo>
                      <a:pt x="30" y="388"/>
                    </a:lnTo>
                    <a:lnTo>
                      <a:pt x="27" y="349"/>
                    </a:lnTo>
                    <a:lnTo>
                      <a:pt x="25" y="311"/>
                    </a:lnTo>
                    <a:lnTo>
                      <a:pt x="23" y="272"/>
                    </a:lnTo>
                    <a:lnTo>
                      <a:pt x="20" y="233"/>
                    </a:lnTo>
                    <a:lnTo>
                      <a:pt x="18" y="194"/>
                    </a:lnTo>
                    <a:lnTo>
                      <a:pt x="17" y="156"/>
                    </a:lnTo>
                    <a:lnTo>
                      <a:pt x="16" y="117"/>
                    </a:lnTo>
                    <a:lnTo>
                      <a:pt x="14" y="78"/>
                    </a:lnTo>
                    <a:lnTo>
                      <a:pt x="13" y="39"/>
                    </a:lnTo>
                    <a:lnTo>
                      <a:pt x="12" y="0"/>
                    </a:lnTo>
                    <a:lnTo>
                      <a:pt x="0" y="0"/>
                    </a:lnTo>
                    <a:lnTo>
                      <a:pt x="1" y="39"/>
                    </a:lnTo>
                    <a:lnTo>
                      <a:pt x="2" y="78"/>
                    </a:lnTo>
                    <a:lnTo>
                      <a:pt x="4" y="117"/>
                    </a:lnTo>
                    <a:lnTo>
                      <a:pt x="5" y="156"/>
                    </a:lnTo>
                    <a:lnTo>
                      <a:pt x="6" y="194"/>
                    </a:lnTo>
                    <a:lnTo>
                      <a:pt x="8" y="233"/>
                    </a:lnTo>
                    <a:lnTo>
                      <a:pt x="11" y="272"/>
                    </a:lnTo>
                    <a:lnTo>
                      <a:pt x="13" y="311"/>
                    </a:lnTo>
                    <a:lnTo>
                      <a:pt x="16" y="349"/>
                    </a:lnTo>
                    <a:lnTo>
                      <a:pt x="18" y="388"/>
                    </a:lnTo>
                    <a:lnTo>
                      <a:pt x="20" y="427"/>
                    </a:lnTo>
                    <a:lnTo>
                      <a:pt x="23" y="466"/>
                    </a:lnTo>
                    <a:lnTo>
                      <a:pt x="26" y="503"/>
                    </a:lnTo>
                    <a:lnTo>
                      <a:pt x="30" y="542"/>
                    </a:lnTo>
                    <a:lnTo>
                      <a:pt x="32" y="581"/>
                    </a:lnTo>
                    <a:lnTo>
                      <a:pt x="36" y="620"/>
                    </a:lnTo>
                    <a:lnTo>
                      <a:pt x="42" y="625"/>
                    </a:lnTo>
                    <a:lnTo>
                      <a:pt x="36" y="620"/>
                    </a:lnTo>
                    <a:lnTo>
                      <a:pt x="38" y="623"/>
                    </a:lnTo>
                    <a:lnTo>
                      <a:pt x="42" y="624"/>
                    </a:lnTo>
                    <a:lnTo>
                      <a:pt x="45" y="623"/>
                    </a:lnTo>
                    <a:lnTo>
                      <a:pt x="47" y="620"/>
                    </a:lnTo>
                    <a:lnTo>
                      <a:pt x="42" y="615"/>
                    </a:lnTo>
                    <a:close/>
                  </a:path>
                </a:pathLst>
              </a:custGeom>
              <a:solidFill>
                <a:srgbClr val="000000"/>
              </a:solidFill>
              <a:ln w="9525">
                <a:noFill/>
                <a:round/>
                <a:headEnd/>
                <a:tailEnd/>
              </a:ln>
            </p:spPr>
            <p:txBody>
              <a:bodyPr/>
              <a:lstStyle/>
              <a:p>
                <a:endParaRPr lang="ru-RU"/>
              </a:p>
            </p:txBody>
          </p:sp>
          <p:sp>
            <p:nvSpPr>
              <p:cNvPr id="15003" name="Freeform 176"/>
              <p:cNvSpPr>
                <a:spLocks/>
              </p:cNvSpPr>
              <p:nvPr/>
            </p:nvSpPr>
            <p:spPr bwMode="auto">
              <a:xfrm>
                <a:off x="4619" y="292"/>
                <a:ext cx="16" cy="2"/>
              </a:xfrm>
              <a:custGeom>
                <a:avLst/>
                <a:gdLst>
                  <a:gd name="T0" fmla="*/ 0 w 99"/>
                  <a:gd name="T1" fmla="*/ 0 h 11"/>
                  <a:gd name="T2" fmla="*/ 0 w 99"/>
                  <a:gd name="T3" fmla="*/ 0 h 11"/>
                  <a:gd name="T4" fmla="*/ 0 w 99"/>
                  <a:gd name="T5" fmla="*/ 0 h 11"/>
                  <a:gd name="T6" fmla="*/ 0 w 99"/>
                  <a:gd name="T7" fmla="*/ 0 h 11"/>
                  <a:gd name="T8" fmla="*/ 0 w 99"/>
                  <a:gd name="T9" fmla="*/ 0 h 11"/>
                  <a:gd name="T10" fmla="*/ 0 w 99"/>
                  <a:gd name="T11" fmla="*/ 0 h 11"/>
                  <a:gd name="T12" fmla="*/ 0 w 99"/>
                  <a:gd name="T13" fmla="*/ 0 h 11"/>
                  <a:gd name="T14" fmla="*/ 0 w 99"/>
                  <a:gd name="T15" fmla="*/ 0 h 11"/>
                  <a:gd name="T16" fmla="*/ 0 w 99"/>
                  <a:gd name="T17" fmla="*/ 0 h 11"/>
                  <a:gd name="T18" fmla="*/ 0 w 99"/>
                  <a:gd name="T19" fmla="*/ 0 h 11"/>
                  <a:gd name="T20" fmla="*/ 0 w 99"/>
                  <a:gd name="T21" fmla="*/ 0 h 11"/>
                  <a:gd name="T22" fmla="*/ 0 w 99"/>
                  <a:gd name="T23" fmla="*/ 0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9"/>
                  <a:gd name="T37" fmla="*/ 0 h 11"/>
                  <a:gd name="T38" fmla="*/ 99 w 99"/>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9" h="11">
                    <a:moveTo>
                      <a:pt x="87" y="7"/>
                    </a:moveTo>
                    <a:lnTo>
                      <a:pt x="93" y="1"/>
                    </a:lnTo>
                    <a:lnTo>
                      <a:pt x="0" y="0"/>
                    </a:lnTo>
                    <a:lnTo>
                      <a:pt x="0" y="10"/>
                    </a:lnTo>
                    <a:lnTo>
                      <a:pt x="93" y="11"/>
                    </a:lnTo>
                    <a:lnTo>
                      <a:pt x="99" y="5"/>
                    </a:lnTo>
                    <a:lnTo>
                      <a:pt x="93" y="11"/>
                    </a:lnTo>
                    <a:lnTo>
                      <a:pt x="97" y="9"/>
                    </a:lnTo>
                    <a:lnTo>
                      <a:pt x="99" y="6"/>
                    </a:lnTo>
                    <a:lnTo>
                      <a:pt x="97" y="3"/>
                    </a:lnTo>
                    <a:lnTo>
                      <a:pt x="93" y="1"/>
                    </a:lnTo>
                    <a:lnTo>
                      <a:pt x="87" y="7"/>
                    </a:lnTo>
                    <a:close/>
                  </a:path>
                </a:pathLst>
              </a:custGeom>
              <a:solidFill>
                <a:srgbClr val="000000"/>
              </a:solidFill>
              <a:ln w="9525">
                <a:noFill/>
                <a:round/>
                <a:headEnd/>
                <a:tailEnd/>
              </a:ln>
            </p:spPr>
            <p:txBody>
              <a:bodyPr/>
              <a:lstStyle/>
              <a:p>
                <a:endParaRPr lang="ru-RU"/>
              </a:p>
            </p:txBody>
          </p:sp>
          <p:sp>
            <p:nvSpPr>
              <p:cNvPr id="15004" name="Freeform 177"/>
              <p:cNvSpPr>
                <a:spLocks/>
              </p:cNvSpPr>
              <p:nvPr/>
            </p:nvSpPr>
            <p:spPr bwMode="auto">
              <a:xfrm>
                <a:off x="4623" y="167"/>
                <a:ext cx="12" cy="126"/>
              </a:xfrm>
              <a:custGeom>
                <a:avLst/>
                <a:gdLst>
                  <a:gd name="T0" fmla="*/ 0 w 73"/>
                  <a:gd name="T1" fmla="*/ 0 h 630"/>
                  <a:gd name="T2" fmla="*/ 0 w 73"/>
                  <a:gd name="T3" fmla="*/ 0 h 630"/>
                  <a:gd name="T4" fmla="*/ 0 w 73"/>
                  <a:gd name="T5" fmla="*/ 0 h 630"/>
                  <a:gd name="T6" fmla="*/ 0 w 73"/>
                  <a:gd name="T7" fmla="*/ 0 h 630"/>
                  <a:gd name="T8" fmla="*/ 0 w 73"/>
                  <a:gd name="T9" fmla="*/ 0 h 630"/>
                  <a:gd name="T10" fmla="*/ 0 w 73"/>
                  <a:gd name="T11" fmla="*/ 0 h 630"/>
                  <a:gd name="T12" fmla="*/ 0 w 73"/>
                  <a:gd name="T13" fmla="*/ 0 h 630"/>
                  <a:gd name="T14" fmla="*/ 0 w 73"/>
                  <a:gd name="T15" fmla="*/ 0 h 630"/>
                  <a:gd name="T16" fmla="*/ 0 w 73"/>
                  <a:gd name="T17" fmla="*/ 0 h 630"/>
                  <a:gd name="T18" fmla="*/ 0 w 73"/>
                  <a:gd name="T19" fmla="*/ 0 h 630"/>
                  <a:gd name="T20" fmla="*/ 0 w 73"/>
                  <a:gd name="T21" fmla="*/ 0 h 630"/>
                  <a:gd name="T22" fmla="*/ 0 w 73"/>
                  <a:gd name="T23" fmla="*/ 0 h 630"/>
                  <a:gd name="T24" fmla="*/ 0 w 73"/>
                  <a:gd name="T25" fmla="*/ 0 h 630"/>
                  <a:gd name="T26" fmla="*/ 0 w 73"/>
                  <a:gd name="T27" fmla="*/ 0 h 630"/>
                  <a:gd name="T28" fmla="*/ 0 w 73"/>
                  <a:gd name="T29" fmla="*/ 0 h 630"/>
                  <a:gd name="T30" fmla="*/ 0 w 73"/>
                  <a:gd name="T31" fmla="*/ 0 h 630"/>
                  <a:gd name="T32" fmla="*/ 0 w 73"/>
                  <a:gd name="T33" fmla="*/ 0 h 630"/>
                  <a:gd name="T34" fmla="*/ 0 w 73"/>
                  <a:gd name="T35" fmla="*/ 0 h 630"/>
                  <a:gd name="T36" fmla="*/ 0 w 73"/>
                  <a:gd name="T37" fmla="*/ 0 h 630"/>
                  <a:gd name="T38" fmla="*/ 0 w 73"/>
                  <a:gd name="T39" fmla="*/ 0 h 630"/>
                  <a:gd name="T40" fmla="*/ 0 w 73"/>
                  <a:gd name="T41" fmla="*/ 0 h 630"/>
                  <a:gd name="T42" fmla="*/ 0 w 73"/>
                  <a:gd name="T43" fmla="*/ 0 h 630"/>
                  <a:gd name="T44" fmla="*/ 0 w 73"/>
                  <a:gd name="T45" fmla="*/ 0 h 630"/>
                  <a:gd name="T46" fmla="*/ 0 w 73"/>
                  <a:gd name="T47" fmla="*/ 0 h 630"/>
                  <a:gd name="T48" fmla="*/ 0 w 73"/>
                  <a:gd name="T49" fmla="*/ 0 h 630"/>
                  <a:gd name="T50" fmla="*/ 0 w 73"/>
                  <a:gd name="T51" fmla="*/ 0 h 630"/>
                  <a:gd name="T52" fmla="*/ 0 w 73"/>
                  <a:gd name="T53" fmla="*/ 0 h 630"/>
                  <a:gd name="T54" fmla="*/ 0 w 73"/>
                  <a:gd name="T55" fmla="*/ 0 h 630"/>
                  <a:gd name="T56" fmla="*/ 0 w 73"/>
                  <a:gd name="T57" fmla="*/ 0 h 630"/>
                  <a:gd name="T58" fmla="*/ 0 w 73"/>
                  <a:gd name="T59" fmla="*/ 0 h 630"/>
                  <a:gd name="T60" fmla="*/ 0 w 73"/>
                  <a:gd name="T61" fmla="*/ 0 h 630"/>
                  <a:gd name="T62" fmla="*/ 0 w 73"/>
                  <a:gd name="T63" fmla="*/ 0 h 630"/>
                  <a:gd name="T64" fmla="*/ 0 w 73"/>
                  <a:gd name="T65" fmla="*/ 0 h 630"/>
                  <a:gd name="T66" fmla="*/ 0 w 73"/>
                  <a:gd name="T67" fmla="*/ 0 h 630"/>
                  <a:gd name="T68" fmla="*/ 0 w 73"/>
                  <a:gd name="T69" fmla="*/ 0 h 630"/>
                  <a:gd name="T70" fmla="*/ 0 w 73"/>
                  <a:gd name="T71" fmla="*/ 0 h 630"/>
                  <a:gd name="T72" fmla="*/ 0 w 73"/>
                  <a:gd name="T73" fmla="*/ 0 h 630"/>
                  <a:gd name="T74" fmla="*/ 0 w 73"/>
                  <a:gd name="T75" fmla="*/ 0 h 630"/>
                  <a:gd name="T76" fmla="*/ 0 w 73"/>
                  <a:gd name="T77" fmla="*/ 0 h 630"/>
                  <a:gd name="T78" fmla="*/ 0 w 73"/>
                  <a:gd name="T79" fmla="*/ 0 h 630"/>
                  <a:gd name="T80" fmla="*/ 0 w 73"/>
                  <a:gd name="T81" fmla="*/ 0 h 630"/>
                  <a:gd name="T82" fmla="*/ 0 w 73"/>
                  <a:gd name="T83" fmla="*/ 0 h 6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3"/>
                  <a:gd name="T127" fmla="*/ 0 h 630"/>
                  <a:gd name="T128" fmla="*/ 73 w 73"/>
                  <a:gd name="T129" fmla="*/ 630 h 63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3" h="630">
                    <a:moveTo>
                      <a:pt x="6" y="10"/>
                    </a:moveTo>
                    <a:lnTo>
                      <a:pt x="0" y="5"/>
                    </a:lnTo>
                    <a:lnTo>
                      <a:pt x="1" y="45"/>
                    </a:lnTo>
                    <a:lnTo>
                      <a:pt x="3" y="85"/>
                    </a:lnTo>
                    <a:lnTo>
                      <a:pt x="6" y="125"/>
                    </a:lnTo>
                    <a:lnTo>
                      <a:pt x="8" y="165"/>
                    </a:lnTo>
                    <a:lnTo>
                      <a:pt x="10" y="203"/>
                    </a:lnTo>
                    <a:lnTo>
                      <a:pt x="14" y="243"/>
                    </a:lnTo>
                    <a:lnTo>
                      <a:pt x="17" y="282"/>
                    </a:lnTo>
                    <a:lnTo>
                      <a:pt x="21" y="321"/>
                    </a:lnTo>
                    <a:lnTo>
                      <a:pt x="24" y="359"/>
                    </a:lnTo>
                    <a:lnTo>
                      <a:pt x="29" y="398"/>
                    </a:lnTo>
                    <a:lnTo>
                      <a:pt x="34" y="437"/>
                    </a:lnTo>
                    <a:lnTo>
                      <a:pt x="39" y="476"/>
                    </a:lnTo>
                    <a:lnTo>
                      <a:pt x="43" y="516"/>
                    </a:lnTo>
                    <a:lnTo>
                      <a:pt x="49" y="553"/>
                    </a:lnTo>
                    <a:lnTo>
                      <a:pt x="55" y="592"/>
                    </a:lnTo>
                    <a:lnTo>
                      <a:pt x="61" y="630"/>
                    </a:lnTo>
                    <a:lnTo>
                      <a:pt x="73" y="628"/>
                    </a:lnTo>
                    <a:lnTo>
                      <a:pt x="67" y="590"/>
                    </a:lnTo>
                    <a:lnTo>
                      <a:pt x="61" y="551"/>
                    </a:lnTo>
                    <a:lnTo>
                      <a:pt x="55" y="513"/>
                    </a:lnTo>
                    <a:lnTo>
                      <a:pt x="50" y="476"/>
                    </a:lnTo>
                    <a:lnTo>
                      <a:pt x="46" y="437"/>
                    </a:lnTo>
                    <a:lnTo>
                      <a:pt x="41" y="398"/>
                    </a:lnTo>
                    <a:lnTo>
                      <a:pt x="36" y="359"/>
                    </a:lnTo>
                    <a:lnTo>
                      <a:pt x="33" y="321"/>
                    </a:lnTo>
                    <a:lnTo>
                      <a:pt x="29" y="282"/>
                    </a:lnTo>
                    <a:lnTo>
                      <a:pt x="26" y="243"/>
                    </a:lnTo>
                    <a:lnTo>
                      <a:pt x="22" y="203"/>
                    </a:lnTo>
                    <a:lnTo>
                      <a:pt x="20" y="165"/>
                    </a:lnTo>
                    <a:lnTo>
                      <a:pt x="17" y="125"/>
                    </a:lnTo>
                    <a:lnTo>
                      <a:pt x="15" y="85"/>
                    </a:lnTo>
                    <a:lnTo>
                      <a:pt x="13" y="45"/>
                    </a:lnTo>
                    <a:lnTo>
                      <a:pt x="11" y="5"/>
                    </a:lnTo>
                    <a:lnTo>
                      <a:pt x="6" y="0"/>
                    </a:lnTo>
                    <a:lnTo>
                      <a:pt x="11" y="5"/>
                    </a:lnTo>
                    <a:lnTo>
                      <a:pt x="9" y="2"/>
                    </a:lnTo>
                    <a:lnTo>
                      <a:pt x="6" y="0"/>
                    </a:lnTo>
                    <a:lnTo>
                      <a:pt x="2" y="2"/>
                    </a:lnTo>
                    <a:lnTo>
                      <a:pt x="0" y="5"/>
                    </a:lnTo>
                    <a:lnTo>
                      <a:pt x="6" y="10"/>
                    </a:lnTo>
                    <a:close/>
                  </a:path>
                </a:pathLst>
              </a:custGeom>
              <a:solidFill>
                <a:srgbClr val="000000"/>
              </a:solidFill>
              <a:ln w="9525">
                <a:noFill/>
                <a:round/>
                <a:headEnd/>
                <a:tailEnd/>
              </a:ln>
            </p:spPr>
            <p:txBody>
              <a:bodyPr/>
              <a:lstStyle/>
              <a:p>
                <a:endParaRPr lang="ru-RU"/>
              </a:p>
            </p:txBody>
          </p:sp>
          <p:sp>
            <p:nvSpPr>
              <p:cNvPr id="15005" name="Freeform 178"/>
              <p:cNvSpPr>
                <a:spLocks/>
              </p:cNvSpPr>
              <p:nvPr/>
            </p:nvSpPr>
            <p:spPr bwMode="auto">
              <a:xfrm>
                <a:off x="4612" y="167"/>
                <a:ext cx="12" cy="3"/>
              </a:xfrm>
              <a:custGeom>
                <a:avLst/>
                <a:gdLst>
                  <a:gd name="T0" fmla="*/ 0 w 74"/>
                  <a:gd name="T1" fmla="*/ 0 h 14"/>
                  <a:gd name="T2" fmla="*/ 0 w 74"/>
                  <a:gd name="T3" fmla="*/ 0 h 14"/>
                  <a:gd name="T4" fmla="*/ 0 w 74"/>
                  <a:gd name="T5" fmla="*/ 0 h 14"/>
                  <a:gd name="T6" fmla="*/ 0 w 74"/>
                  <a:gd name="T7" fmla="*/ 0 h 14"/>
                  <a:gd name="T8" fmla="*/ 0 w 74"/>
                  <a:gd name="T9" fmla="*/ 0 h 14"/>
                  <a:gd name="T10" fmla="*/ 0 w 74"/>
                  <a:gd name="T11" fmla="*/ 0 h 14"/>
                  <a:gd name="T12" fmla="*/ 0 w 74"/>
                  <a:gd name="T13" fmla="*/ 0 h 14"/>
                  <a:gd name="T14" fmla="*/ 0 w 74"/>
                  <a:gd name="T15" fmla="*/ 0 h 14"/>
                  <a:gd name="T16" fmla="*/ 0 w 74"/>
                  <a:gd name="T17" fmla="*/ 0 h 14"/>
                  <a:gd name="T18" fmla="*/ 0 w 74"/>
                  <a:gd name="T19" fmla="*/ 0 h 14"/>
                  <a:gd name="T20" fmla="*/ 0 w 74"/>
                  <a:gd name="T21" fmla="*/ 0 h 14"/>
                  <a:gd name="T22" fmla="*/ 0 w 74"/>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4"/>
                  <a:gd name="T37" fmla="*/ 0 h 14"/>
                  <a:gd name="T38" fmla="*/ 74 w 74"/>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4" h="14">
                    <a:moveTo>
                      <a:pt x="12" y="8"/>
                    </a:moveTo>
                    <a:lnTo>
                      <a:pt x="6" y="14"/>
                    </a:lnTo>
                    <a:lnTo>
                      <a:pt x="74" y="10"/>
                    </a:lnTo>
                    <a:lnTo>
                      <a:pt x="74" y="0"/>
                    </a:lnTo>
                    <a:lnTo>
                      <a:pt x="6" y="3"/>
                    </a:lnTo>
                    <a:lnTo>
                      <a:pt x="0" y="8"/>
                    </a:lnTo>
                    <a:lnTo>
                      <a:pt x="6" y="3"/>
                    </a:lnTo>
                    <a:lnTo>
                      <a:pt x="2" y="5"/>
                    </a:lnTo>
                    <a:lnTo>
                      <a:pt x="1" y="8"/>
                    </a:lnTo>
                    <a:lnTo>
                      <a:pt x="2" y="12"/>
                    </a:lnTo>
                    <a:lnTo>
                      <a:pt x="6" y="14"/>
                    </a:lnTo>
                    <a:lnTo>
                      <a:pt x="12" y="8"/>
                    </a:lnTo>
                    <a:close/>
                  </a:path>
                </a:pathLst>
              </a:custGeom>
              <a:solidFill>
                <a:srgbClr val="000000"/>
              </a:solidFill>
              <a:ln w="9525">
                <a:noFill/>
                <a:round/>
                <a:headEnd/>
                <a:tailEnd/>
              </a:ln>
            </p:spPr>
            <p:txBody>
              <a:bodyPr/>
              <a:lstStyle/>
              <a:p>
                <a:endParaRPr lang="ru-RU"/>
              </a:p>
            </p:txBody>
          </p:sp>
          <p:sp>
            <p:nvSpPr>
              <p:cNvPr id="15006" name="Freeform 179"/>
              <p:cNvSpPr>
                <a:spLocks noEditPoints="1"/>
              </p:cNvSpPr>
              <p:nvPr/>
            </p:nvSpPr>
            <p:spPr bwMode="auto">
              <a:xfrm>
                <a:off x="4078" y="274"/>
                <a:ext cx="1410" cy="88"/>
              </a:xfrm>
              <a:custGeom>
                <a:avLst/>
                <a:gdLst>
                  <a:gd name="T0" fmla="*/ 0 w 8459"/>
                  <a:gd name="T1" fmla="*/ 0 h 439"/>
                  <a:gd name="T2" fmla="*/ 0 w 8459"/>
                  <a:gd name="T3" fmla="*/ 0 h 439"/>
                  <a:gd name="T4" fmla="*/ 0 w 8459"/>
                  <a:gd name="T5" fmla="*/ 0 h 439"/>
                  <a:gd name="T6" fmla="*/ 0 w 8459"/>
                  <a:gd name="T7" fmla="*/ 0 h 439"/>
                  <a:gd name="T8" fmla="*/ 0 w 8459"/>
                  <a:gd name="T9" fmla="*/ 0 h 439"/>
                  <a:gd name="T10" fmla="*/ 0 w 8459"/>
                  <a:gd name="T11" fmla="*/ 0 h 439"/>
                  <a:gd name="T12" fmla="*/ 0 w 8459"/>
                  <a:gd name="T13" fmla="*/ 0 h 439"/>
                  <a:gd name="T14" fmla="*/ 0 w 8459"/>
                  <a:gd name="T15" fmla="*/ 0 h 439"/>
                  <a:gd name="T16" fmla="*/ 0 w 8459"/>
                  <a:gd name="T17" fmla="*/ 0 h 439"/>
                  <a:gd name="T18" fmla="*/ 0 w 8459"/>
                  <a:gd name="T19" fmla="*/ 0 h 439"/>
                  <a:gd name="T20" fmla="*/ 0 w 8459"/>
                  <a:gd name="T21" fmla="*/ 0 h 439"/>
                  <a:gd name="T22" fmla="*/ 0 w 8459"/>
                  <a:gd name="T23" fmla="*/ 0 h 439"/>
                  <a:gd name="T24" fmla="*/ 0 w 8459"/>
                  <a:gd name="T25" fmla="*/ 0 h 439"/>
                  <a:gd name="T26" fmla="*/ 0 w 8459"/>
                  <a:gd name="T27" fmla="*/ 0 h 439"/>
                  <a:gd name="T28" fmla="*/ 0 w 8459"/>
                  <a:gd name="T29" fmla="*/ 0 h 439"/>
                  <a:gd name="T30" fmla="*/ 0 w 8459"/>
                  <a:gd name="T31" fmla="*/ 0 h 439"/>
                  <a:gd name="T32" fmla="*/ 0 w 8459"/>
                  <a:gd name="T33" fmla="*/ 0 h 439"/>
                  <a:gd name="T34" fmla="*/ 0 w 8459"/>
                  <a:gd name="T35" fmla="*/ 0 h 439"/>
                  <a:gd name="T36" fmla="*/ 0 w 8459"/>
                  <a:gd name="T37" fmla="*/ 0 h 439"/>
                  <a:gd name="T38" fmla="*/ 0 w 8459"/>
                  <a:gd name="T39" fmla="*/ 0 h 439"/>
                  <a:gd name="T40" fmla="*/ 0 w 8459"/>
                  <a:gd name="T41" fmla="*/ 0 h 439"/>
                  <a:gd name="T42" fmla="*/ 0 w 8459"/>
                  <a:gd name="T43" fmla="*/ 0 h 439"/>
                  <a:gd name="T44" fmla="*/ 0 w 8459"/>
                  <a:gd name="T45" fmla="*/ 0 h 439"/>
                  <a:gd name="T46" fmla="*/ 0 w 8459"/>
                  <a:gd name="T47" fmla="*/ 0 h 439"/>
                  <a:gd name="T48" fmla="*/ 0 w 8459"/>
                  <a:gd name="T49" fmla="*/ 0 h 439"/>
                  <a:gd name="T50" fmla="*/ 0 w 8459"/>
                  <a:gd name="T51" fmla="*/ 0 h 439"/>
                  <a:gd name="T52" fmla="*/ 0 w 8459"/>
                  <a:gd name="T53" fmla="*/ 0 h 439"/>
                  <a:gd name="T54" fmla="*/ 0 w 8459"/>
                  <a:gd name="T55" fmla="*/ 0 h 439"/>
                  <a:gd name="T56" fmla="*/ 0 w 8459"/>
                  <a:gd name="T57" fmla="*/ 0 h 439"/>
                  <a:gd name="T58" fmla="*/ 0 w 8459"/>
                  <a:gd name="T59" fmla="*/ 0 h 439"/>
                  <a:gd name="T60" fmla="*/ 0 w 8459"/>
                  <a:gd name="T61" fmla="*/ 0 h 439"/>
                  <a:gd name="T62" fmla="*/ 0 w 8459"/>
                  <a:gd name="T63" fmla="*/ 0 h 439"/>
                  <a:gd name="T64" fmla="*/ 0 w 8459"/>
                  <a:gd name="T65" fmla="*/ 0 h 439"/>
                  <a:gd name="T66" fmla="*/ 0 w 8459"/>
                  <a:gd name="T67" fmla="*/ 0 h 439"/>
                  <a:gd name="T68" fmla="*/ 0 w 8459"/>
                  <a:gd name="T69" fmla="*/ 0 h 439"/>
                  <a:gd name="T70" fmla="*/ 0 w 8459"/>
                  <a:gd name="T71" fmla="*/ 0 h 439"/>
                  <a:gd name="T72" fmla="*/ 0 w 8459"/>
                  <a:gd name="T73" fmla="*/ 0 h 439"/>
                  <a:gd name="T74" fmla="*/ 0 w 8459"/>
                  <a:gd name="T75" fmla="*/ 0 h 439"/>
                  <a:gd name="T76" fmla="*/ 0 w 8459"/>
                  <a:gd name="T77" fmla="*/ 0 h 439"/>
                  <a:gd name="T78" fmla="*/ 0 w 8459"/>
                  <a:gd name="T79" fmla="*/ 0 h 439"/>
                  <a:gd name="T80" fmla="*/ 0 w 8459"/>
                  <a:gd name="T81" fmla="*/ 0 h 439"/>
                  <a:gd name="T82" fmla="*/ 0 w 8459"/>
                  <a:gd name="T83" fmla="*/ 0 h 439"/>
                  <a:gd name="T84" fmla="*/ 0 w 8459"/>
                  <a:gd name="T85" fmla="*/ 0 h 439"/>
                  <a:gd name="T86" fmla="*/ 0 w 8459"/>
                  <a:gd name="T87" fmla="*/ 0 h 439"/>
                  <a:gd name="T88" fmla="*/ 0 w 8459"/>
                  <a:gd name="T89" fmla="*/ 0 h 439"/>
                  <a:gd name="T90" fmla="*/ 0 w 8459"/>
                  <a:gd name="T91" fmla="*/ 0 h 439"/>
                  <a:gd name="T92" fmla="*/ 0 w 8459"/>
                  <a:gd name="T93" fmla="*/ 0 h 439"/>
                  <a:gd name="T94" fmla="*/ 0 w 8459"/>
                  <a:gd name="T95" fmla="*/ 0 h 439"/>
                  <a:gd name="T96" fmla="*/ 0 w 8459"/>
                  <a:gd name="T97" fmla="*/ 0 h 439"/>
                  <a:gd name="T98" fmla="*/ 0 w 8459"/>
                  <a:gd name="T99" fmla="*/ 0 h 439"/>
                  <a:gd name="T100" fmla="*/ 0 w 8459"/>
                  <a:gd name="T101" fmla="*/ 0 h 439"/>
                  <a:gd name="T102" fmla="*/ 0 w 8459"/>
                  <a:gd name="T103" fmla="*/ 0 h 439"/>
                  <a:gd name="T104" fmla="*/ 0 w 8459"/>
                  <a:gd name="T105" fmla="*/ 0 h 439"/>
                  <a:gd name="T106" fmla="*/ 0 w 8459"/>
                  <a:gd name="T107" fmla="*/ 0 h 439"/>
                  <a:gd name="T108" fmla="*/ 0 w 8459"/>
                  <a:gd name="T109" fmla="*/ 0 h 439"/>
                  <a:gd name="T110" fmla="*/ 0 w 8459"/>
                  <a:gd name="T111" fmla="*/ 0 h 439"/>
                  <a:gd name="T112" fmla="*/ 0 w 8459"/>
                  <a:gd name="T113" fmla="*/ 0 h 439"/>
                  <a:gd name="T114" fmla="*/ 0 w 8459"/>
                  <a:gd name="T115" fmla="*/ 0 h 439"/>
                  <a:gd name="T116" fmla="*/ 0 w 8459"/>
                  <a:gd name="T117" fmla="*/ 0 h 439"/>
                  <a:gd name="T118" fmla="*/ 0 w 8459"/>
                  <a:gd name="T119" fmla="*/ 0 h 439"/>
                  <a:gd name="T120" fmla="*/ 0 w 8459"/>
                  <a:gd name="T121" fmla="*/ 0 h 439"/>
                  <a:gd name="T122" fmla="*/ 0 w 8459"/>
                  <a:gd name="T123" fmla="*/ 0 h 4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459"/>
                  <a:gd name="T187" fmla="*/ 0 h 439"/>
                  <a:gd name="T188" fmla="*/ 8459 w 8459"/>
                  <a:gd name="T189" fmla="*/ 439 h 4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459" h="439">
                    <a:moveTo>
                      <a:pt x="0" y="65"/>
                    </a:moveTo>
                    <a:lnTo>
                      <a:pt x="1819" y="83"/>
                    </a:lnTo>
                    <a:lnTo>
                      <a:pt x="1792" y="82"/>
                    </a:lnTo>
                    <a:lnTo>
                      <a:pt x="1763" y="82"/>
                    </a:lnTo>
                    <a:lnTo>
                      <a:pt x="1734" y="80"/>
                    </a:lnTo>
                    <a:lnTo>
                      <a:pt x="1704" y="79"/>
                    </a:lnTo>
                    <a:lnTo>
                      <a:pt x="1672" y="77"/>
                    </a:lnTo>
                    <a:lnTo>
                      <a:pt x="1640" y="75"/>
                    </a:lnTo>
                    <a:lnTo>
                      <a:pt x="1607" y="74"/>
                    </a:lnTo>
                    <a:lnTo>
                      <a:pt x="1574" y="72"/>
                    </a:lnTo>
                    <a:lnTo>
                      <a:pt x="1541" y="69"/>
                    </a:lnTo>
                    <a:lnTo>
                      <a:pt x="1506" y="67"/>
                    </a:lnTo>
                    <a:lnTo>
                      <a:pt x="1473" y="65"/>
                    </a:lnTo>
                    <a:lnTo>
                      <a:pt x="1439" y="62"/>
                    </a:lnTo>
                    <a:lnTo>
                      <a:pt x="1406" y="59"/>
                    </a:lnTo>
                    <a:lnTo>
                      <a:pt x="1373" y="56"/>
                    </a:lnTo>
                    <a:lnTo>
                      <a:pt x="1341" y="54"/>
                    </a:lnTo>
                    <a:lnTo>
                      <a:pt x="1309" y="50"/>
                    </a:lnTo>
                    <a:lnTo>
                      <a:pt x="1278" y="47"/>
                    </a:lnTo>
                    <a:lnTo>
                      <a:pt x="1248" y="44"/>
                    </a:lnTo>
                    <a:lnTo>
                      <a:pt x="1220" y="41"/>
                    </a:lnTo>
                    <a:lnTo>
                      <a:pt x="1192" y="38"/>
                    </a:lnTo>
                    <a:lnTo>
                      <a:pt x="1165" y="35"/>
                    </a:lnTo>
                    <a:lnTo>
                      <a:pt x="1142" y="31"/>
                    </a:lnTo>
                    <a:lnTo>
                      <a:pt x="1119" y="27"/>
                    </a:lnTo>
                    <a:lnTo>
                      <a:pt x="1098" y="24"/>
                    </a:lnTo>
                    <a:lnTo>
                      <a:pt x="1079" y="21"/>
                    </a:lnTo>
                    <a:lnTo>
                      <a:pt x="1063" y="18"/>
                    </a:lnTo>
                    <a:lnTo>
                      <a:pt x="1047" y="14"/>
                    </a:lnTo>
                    <a:lnTo>
                      <a:pt x="1035" y="11"/>
                    </a:lnTo>
                    <a:lnTo>
                      <a:pt x="1026" y="8"/>
                    </a:lnTo>
                    <a:lnTo>
                      <a:pt x="1019" y="5"/>
                    </a:lnTo>
                    <a:lnTo>
                      <a:pt x="1015" y="3"/>
                    </a:lnTo>
                    <a:lnTo>
                      <a:pt x="1014" y="0"/>
                    </a:lnTo>
                    <a:lnTo>
                      <a:pt x="85" y="47"/>
                    </a:lnTo>
                    <a:lnTo>
                      <a:pt x="73" y="48"/>
                    </a:lnTo>
                    <a:lnTo>
                      <a:pt x="61" y="49"/>
                    </a:lnTo>
                    <a:lnTo>
                      <a:pt x="50" y="50"/>
                    </a:lnTo>
                    <a:lnTo>
                      <a:pt x="38" y="52"/>
                    </a:lnTo>
                    <a:lnTo>
                      <a:pt x="27" y="55"/>
                    </a:lnTo>
                    <a:lnTo>
                      <a:pt x="16" y="58"/>
                    </a:lnTo>
                    <a:lnTo>
                      <a:pt x="7" y="61"/>
                    </a:lnTo>
                    <a:lnTo>
                      <a:pt x="0" y="65"/>
                    </a:lnTo>
                    <a:close/>
                    <a:moveTo>
                      <a:pt x="6203" y="100"/>
                    </a:moveTo>
                    <a:lnTo>
                      <a:pt x="6189" y="109"/>
                    </a:lnTo>
                    <a:lnTo>
                      <a:pt x="6174" y="118"/>
                    </a:lnTo>
                    <a:lnTo>
                      <a:pt x="6157" y="125"/>
                    </a:lnTo>
                    <a:lnTo>
                      <a:pt x="6138" y="132"/>
                    </a:lnTo>
                    <a:lnTo>
                      <a:pt x="6118" y="138"/>
                    </a:lnTo>
                    <a:lnTo>
                      <a:pt x="6097" y="143"/>
                    </a:lnTo>
                    <a:lnTo>
                      <a:pt x="6075" y="147"/>
                    </a:lnTo>
                    <a:lnTo>
                      <a:pt x="6052" y="151"/>
                    </a:lnTo>
                    <a:lnTo>
                      <a:pt x="6028" y="154"/>
                    </a:lnTo>
                    <a:lnTo>
                      <a:pt x="6003" y="156"/>
                    </a:lnTo>
                    <a:lnTo>
                      <a:pt x="5978" y="158"/>
                    </a:lnTo>
                    <a:lnTo>
                      <a:pt x="5952" y="160"/>
                    </a:lnTo>
                    <a:lnTo>
                      <a:pt x="5926" y="161"/>
                    </a:lnTo>
                    <a:lnTo>
                      <a:pt x="5900" y="162"/>
                    </a:lnTo>
                    <a:lnTo>
                      <a:pt x="5874" y="162"/>
                    </a:lnTo>
                    <a:lnTo>
                      <a:pt x="5848" y="162"/>
                    </a:lnTo>
                    <a:lnTo>
                      <a:pt x="5932" y="165"/>
                    </a:lnTo>
                    <a:lnTo>
                      <a:pt x="6016" y="168"/>
                    </a:lnTo>
                    <a:lnTo>
                      <a:pt x="6099" y="171"/>
                    </a:lnTo>
                    <a:lnTo>
                      <a:pt x="6183" y="174"/>
                    </a:lnTo>
                    <a:lnTo>
                      <a:pt x="6266" y="178"/>
                    </a:lnTo>
                    <a:lnTo>
                      <a:pt x="6349" y="182"/>
                    </a:lnTo>
                    <a:lnTo>
                      <a:pt x="6432" y="185"/>
                    </a:lnTo>
                    <a:lnTo>
                      <a:pt x="6515" y="189"/>
                    </a:lnTo>
                    <a:lnTo>
                      <a:pt x="6597" y="193"/>
                    </a:lnTo>
                    <a:lnTo>
                      <a:pt x="6680" y="197"/>
                    </a:lnTo>
                    <a:lnTo>
                      <a:pt x="6762" y="201"/>
                    </a:lnTo>
                    <a:lnTo>
                      <a:pt x="6843" y="206"/>
                    </a:lnTo>
                    <a:lnTo>
                      <a:pt x="6925" y="211"/>
                    </a:lnTo>
                    <a:lnTo>
                      <a:pt x="7007" y="217"/>
                    </a:lnTo>
                    <a:lnTo>
                      <a:pt x="7088" y="223"/>
                    </a:lnTo>
                    <a:lnTo>
                      <a:pt x="7170" y="229"/>
                    </a:lnTo>
                    <a:lnTo>
                      <a:pt x="7252" y="237"/>
                    </a:lnTo>
                    <a:lnTo>
                      <a:pt x="7333" y="245"/>
                    </a:lnTo>
                    <a:lnTo>
                      <a:pt x="7414" y="253"/>
                    </a:lnTo>
                    <a:lnTo>
                      <a:pt x="7494" y="262"/>
                    </a:lnTo>
                    <a:lnTo>
                      <a:pt x="7576" y="272"/>
                    </a:lnTo>
                    <a:lnTo>
                      <a:pt x="7657" y="283"/>
                    </a:lnTo>
                    <a:lnTo>
                      <a:pt x="7737" y="294"/>
                    </a:lnTo>
                    <a:lnTo>
                      <a:pt x="7817" y="306"/>
                    </a:lnTo>
                    <a:lnTo>
                      <a:pt x="7898" y="319"/>
                    </a:lnTo>
                    <a:lnTo>
                      <a:pt x="7978" y="334"/>
                    </a:lnTo>
                    <a:lnTo>
                      <a:pt x="8059" y="348"/>
                    </a:lnTo>
                    <a:lnTo>
                      <a:pt x="8139" y="364"/>
                    </a:lnTo>
                    <a:lnTo>
                      <a:pt x="8219" y="381"/>
                    </a:lnTo>
                    <a:lnTo>
                      <a:pt x="8299" y="399"/>
                    </a:lnTo>
                    <a:lnTo>
                      <a:pt x="8378" y="418"/>
                    </a:lnTo>
                    <a:lnTo>
                      <a:pt x="8459" y="439"/>
                    </a:lnTo>
                    <a:lnTo>
                      <a:pt x="8402" y="419"/>
                    </a:lnTo>
                    <a:lnTo>
                      <a:pt x="8345" y="400"/>
                    </a:lnTo>
                    <a:lnTo>
                      <a:pt x="8286" y="381"/>
                    </a:lnTo>
                    <a:lnTo>
                      <a:pt x="8225" y="364"/>
                    </a:lnTo>
                    <a:lnTo>
                      <a:pt x="8163" y="347"/>
                    </a:lnTo>
                    <a:lnTo>
                      <a:pt x="8100" y="330"/>
                    </a:lnTo>
                    <a:lnTo>
                      <a:pt x="8035" y="315"/>
                    </a:lnTo>
                    <a:lnTo>
                      <a:pt x="7970" y="300"/>
                    </a:lnTo>
                    <a:lnTo>
                      <a:pt x="7903" y="286"/>
                    </a:lnTo>
                    <a:lnTo>
                      <a:pt x="7835" y="272"/>
                    </a:lnTo>
                    <a:lnTo>
                      <a:pt x="7767" y="259"/>
                    </a:lnTo>
                    <a:lnTo>
                      <a:pt x="7697" y="246"/>
                    </a:lnTo>
                    <a:lnTo>
                      <a:pt x="7626" y="235"/>
                    </a:lnTo>
                    <a:lnTo>
                      <a:pt x="7555" y="223"/>
                    </a:lnTo>
                    <a:lnTo>
                      <a:pt x="7483" y="212"/>
                    </a:lnTo>
                    <a:lnTo>
                      <a:pt x="7410" y="202"/>
                    </a:lnTo>
                    <a:lnTo>
                      <a:pt x="7337" y="192"/>
                    </a:lnTo>
                    <a:lnTo>
                      <a:pt x="7262" y="183"/>
                    </a:lnTo>
                    <a:lnTo>
                      <a:pt x="7188" y="174"/>
                    </a:lnTo>
                    <a:lnTo>
                      <a:pt x="7113" y="166"/>
                    </a:lnTo>
                    <a:lnTo>
                      <a:pt x="7039" y="158"/>
                    </a:lnTo>
                    <a:lnTo>
                      <a:pt x="6963" y="151"/>
                    </a:lnTo>
                    <a:lnTo>
                      <a:pt x="6887" y="144"/>
                    </a:lnTo>
                    <a:lnTo>
                      <a:pt x="6812" y="138"/>
                    </a:lnTo>
                    <a:lnTo>
                      <a:pt x="6735" y="132"/>
                    </a:lnTo>
                    <a:lnTo>
                      <a:pt x="6659" y="126"/>
                    </a:lnTo>
                    <a:lnTo>
                      <a:pt x="6582" y="120"/>
                    </a:lnTo>
                    <a:lnTo>
                      <a:pt x="6506" y="116"/>
                    </a:lnTo>
                    <a:lnTo>
                      <a:pt x="6430" y="111"/>
                    </a:lnTo>
                    <a:lnTo>
                      <a:pt x="6355" y="107"/>
                    </a:lnTo>
                    <a:lnTo>
                      <a:pt x="6279" y="103"/>
                    </a:lnTo>
                    <a:lnTo>
                      <a:pt x="6203" y="100"/>
                    </a:lnTo>
                    <a:close/>
                  </a:path>
                </a:pathLst>
              </a:custGeom>
              <a:solidFill>
                <a:srgbClr val="3333CC"/>
              </a:solidFill>
              <a:ln w="9525">
                <a:noFill/>
                <a:round/>
                <a:headEnd/>
                <a:tailEnd/>
              </a:ln>
            </p:spPr>
            <p:txBody>
              <a:bodyPr/>
              <a:lstStyle/>
              <a:p>
                <a:endParaRPr lang="ru-RU"/>
              </a:p>
            </p:txBody>
          </p:sp>
          <p:sp>
            <p:nvSpPr>
              <p:cNvPr id="15007" name="Freeform 180"/>
              <p:cNvSpPr>
                <a:spLocks noEditPoints="1"/>
              </p:cNvSpPr>
              <p:nvPr/>
            </p:nvSpPr>
            <p:spPr bwMode="auto">
              <a:xfrm>
                <a:off x="4245" y="160"/>
                <a:ext cx="867" cy="136"/>
              </a:xfrm>
              <a:custGeom>
                <a:avLst/>
                <a:gdLst>
                  <a:gd name="T0" fmla="*/ 0 w 5200"/>
                  <a:gd name="T1" fmla="*/ 0 h 679"/>
                  <a:gd name="T2" fmla="*/ 0 w 5200"/>
                  <a:gd name="T3" fmla="*/ 0 h 679"/>
                  <a:gd name="T4" fmla="*/ 0 w 5200"/>
                  <a:gd name="T5" fmla="*/ 0 h 679"/>
                  <a:gd name="T6" fmla="*/ 0 w 5200"/>
                  <a:gd name="T7" fmla="*/ 0 h 679"/>
                  <a:gd name="T8" fmla="*/ 0 w 5200"/>
                  <a:gd name="T9" fmla="*/ 0 h 679"/>
                  <a:gd name="T10" fmla="*/ 0 w 5200"/>
                  <a:gd name="T11" fmla="*/ 0 h 679"/>
                  <a:gd name="T12" fmla="*/ 0 w 5200"/>
                  <a:gd name="T13" fmla="*/ 0 h 679"/>
                  <a:gd name="T14" fmla="*/ 0 w 5200"/>
                  <a:gd name="T15" fmla="*/ 0 h 679"/>
                  <a:gd name="T16" fmla="*/ 0 w 5200"/>
                  <a:gd name="T17" fmla="*/ 0 h 679"/>
                  <a:gd name="T18" fmla="*/ 0 w 5200"/>
                  <a:gd name="T19" fmla="*/ 0 h 679"/>
                  <a:gd name="T20" fmla="*/ 0 w 5200"/>
                  <a:gd name="T21" fmla="*/ 0 h 679"/>
                  <a:gd name="T22" fmla="*/ 0 w 5200"/>
                  <a:gd name="T23" fmla="*/ 0 h 679"/>
                  <a:gd name="T24" fmla="*/ 0 w 5200"/>
                  <a:gd name="T25" fmla="*/ 0 h 679"/>
                  <a:gd name="T26" fmla="*/ 0 w 5200"/>
                  <a:gd name="T27" fmla="*/ 0 h 679"/>
                  <a:gd name="T28" fmla="*/ 0 w 5200"/>
                  <a:gd name="T29" fmla="*/ 0 h 679"/>
                  <a:gd name="T30" fmla="*/ 0 w 5200"/>
                  <a:gd name="T31" fmla="*/ 0 h 679"/>
                  <a:gd name="T32" fmla="*/ 0 w 5200"/>
                  <a:gd name="T33" fmla="*/ 0 h 679"/>
                  <a:gd name="T34" fmla="*/ 0 w 5200"/>
                  <a:gd name="T35" fmla="*/ 0 h 679"/>
                  <a:gd name="T36" fmla="*/ 0 w 5200"/>
                  <a:gd name="T37" fmla="*/ 0 h 679"/>
                  <a:gd name="T38" fmla="*/ 0 w 5200"/>
                  <a:gd name="T39" fmla="*/ 0 h 679"/>
                  <a:gd name="T40" fmla="*/ 0 w 5200"/>
                  <a:gd name="T41" fmla="*/ 0 h 679"/>
                  <a:gd name="T42" fmla="*/ 0 w 5200"/>
                  <a:gd name="T43" fmla="*/ 0 h 679"/>
                  <a:gd name="T44" fmla="*/ 0 w 5200"/>
                  <a:gd name="T45" fmla="*/ 0 h 679"/>
                  <a:gd name="T46" fmla="*/ 0 w 5200"/>
                  <a:gd name="T47" fmla="*/ 0 h 679"/>
                  <a:gd name="T48" fmla="*/ 0 w 5200"/>
                  <a:gd name="T49" fmla="*/ 0 h 679"/>
                  <a:gd name="T50" fmla="*/ 0 w 5200"/>
                  <a:gd name="T51" fmla="*/ 0 h 679"/>
                  <a:gd name="T52" fmla="*/ 0 w 5200"/>
                  <a:gd name="T53" fmla="*/ 0 h 679"/>
                  <a:gd name="T54" fmla="*/ 0 w 5200"/>
                  <a:gd name="T55" fmla="*/ 0 h 679"/>
                  <a:gd name="T56" fmla="*/ 0 w 5200"/>
                  <a:gd name="T57" fmla="*/ 0 h 679"/>
                  <a:gd name="T58" fmla="*/ 0 w 5200"/>
                  <a:gd name="T59" fmla="*/ 0 h 679"/>
                  <a:gd name="T60" fmla="*/ 0 w 5200"/>
                  <a:gd name="T61" fmla="*/ 0 h 679"/>
                  <a:gd name="T62" fmla="*/ 0 w 5200"/>
                  <a:gd name="T63" fmla="*/ 0 h 679"/>
                  <a:gd name="T64" fmla="*/ 0 w 5200"/>
                  <a:gd name="T65" fmla="*/ 0 h 679"/>
                  <a:gd name="T66" fmla="*/ 0 w 5200"/>
                  <a:gd name="T67" fmla="*/ 0 h 679"/>
                  <a:gd name="T68" fmla="*/ 0 w 5200"/>
                  <a:gd name="T69" fmla="*/ 0 h 679"/>
                  <a:gd name="T70" fmla="*/ 0 w 5200"/>
                  <a:gd name="T71" fmla="*/ 0 h 679"/>
                  <a:gd name="T72" fmla="*/ 0 w 5200"/>
                  <a:gd name="T73" fmla="*/ 0 h 679"/>
                  <a:gd name="T74" fmla="*/ 0 w 5200"/>
                  <a:gd name="T75" fmla="*/ 0 h 679"/>
                  <a:gd name="T76" fmla="*/ 0 w 5200"/>
                  <a:gd name="T77" fmla="*/ 0 h 679"/>
                  <a:gd name="T78" fmla="*/ 0 w 5200"/>
                  <a:gd name="T79" fmla="*/ 0 h 679"/>
                  <a:gd name="T80" fmla="*/ 0 w 5200"/>
                  <a:gd name="T81" fmla="*/ 0 h 679"/>
                  <a:gd name="T82" fmla="*/ 0 w 5200"/>
                  <a:gd name="T83" fmla="*/ 0 h 679"/>
                  <a:gd name="T84" fmla="*/ 0 w 5200"/>
                  <a:gd name="T85" fmla="*/ 0 h 679"/>
                  <a:gd name="T86" fmla="*/ 0 w 5200"/>
                  <a:gd name="T87" fmla="*/ 0 h 679"/>
                  <a:gd name="T88" fmla="*/ 0 w 5200"/>
                  <a:gd name="T89" fmla="*/ 0 h 679"/>
                  <a:gd name="T90" fmla="*/ 0 w 5200"/>
                  <a:gd name="T91" fmla="*/ 0 h 679"/>
                  <a:gd name="T92" fmla="*/ 0 w 5200"/>
                  <a:gd name="T93" fmla="*/ 0 h 679"/>
                  <a:gd name="T94" fmla="*/ 0 w 5200"/>
                  <a:gd name="T95" fmla="*/ 0 h 679"/>
                  <a:gd name="T96" fmla="*/ 0 w 5200"/>
                  <a:gd name="T97" fmla="*/ 0 h 679"/>
                  <a:gd name="T98" fmla="*/ 0 w 5200"/>
                  <a:gd name="T99" fmla="*/ 0 h 679"/>
                  <a:gd name="T100" fmla="*/ 0 w 5200"/>
                  <a:gd name="T101" fmla="*/ 0 h 679"/>
                  <a:gd name="T102" fmla="*/ 0 w 5200"/>
                  <a:gd name="T103" fmla="*/ 0 h 679"/>
                  <a:gd name="T104" fmla="*/ 0 w 5200"/>
                  <a:gd name="T105" fmla="*/ 0 h 679"/>
                  <a:gd name="T106" fmla="*/ 0 w 5200"/>
                  <a:gd name="T107" fmla="*/ 0 h 679"/>
                  <a:gd name="T108" fmla="*/ 0 w 5200"/>
                  <a:gd name="T109" fmla="*/ 0 h 679"/>
                  <a:gd name="T110" fmla="*/ 0 w 5200"/>
                  <a:gd name="T111" fmla="*/ 0 h 679"/>
                  <a:gd name="T112" fmla="*/ 0 w 5200"/>
                  <a:gd name="T113" fmla="*/ 0 h 679"/>
                  <a:gd name="T114" fmla="*/ 0 w 5200"/>
                  <a:gd name="T115" fmla="*/ 0 h 67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00"/>
                  <a:gd name="T175" fmla="*/ 0 h 679"/>
                  <a:gd name="T176" fmla="*/ 5200 w 5200"/>
                  <a:gd name="T177" fmla="*/ 679 h 67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00" h="679">
                    <a:moveTo>
                      <a:pt x="5200" y="661"/>
                    </a:moveTo>
                    <a:lnTo>
                      <a:pt x="5173" y="663"/>
                    </a:lnTo>
                    <a:lnTo>
                      <a:pt x="5146" y="665"/>
                    </a:lnTo>
                    <a:lnTo>
                      <a:pt x="5120" y="668"/>
                    </a:lnTo>
                    <a:lnTo>
                      <a:pt x="5094" y="671"/>
                    </a:lnTo>
                    <a:lnTo>
                      <a:pt x="5067" y="674"/>
                    </a:lnTo>
                    <a:lnTo>
                      <a:pt x="5041" y="676"/>
                    </a:lnTo>
                    <a:lnTo>
                      <a:pt x="5014" y="678"/>
                    </a:lnTo>
                    <a:lnTo>
                      <a:pt x="4988" y="679"/>
                    </a:lnTo>
                    <a:lnTo>
                      <a:pt x="4962" y="678"/>
                    </a:lnTo>
                    <a:lnTo>
                      <a:pt x="4936" y="677"/>
                    </a:lnTo>
                    <a:lnTo>
                      <a:pt x="4910" y="674"/>
                    </a:lnTo>
                    <a:lnTo>
                      <a:pt x="4884" y="669"/>
                    </a:lnTo>
                    <a:lnTo>
                      <a:pt x="4858" y="663"/>
                    </a:lnTo>
                    <a:lnTo>
                      <a:pt x="4831" y="654"/>
                    </a:lnTo>
                    <a:lnTo>
                      <a:pt x="4804" y="641"/>
                    </a:lnTo>
                    <a:lnTo>
                      <a:pt x="4777" y="627"/>
                    </a:lnTo>
                    <a:lnTo>
                      <a:pt x="4748" y="610"/>
                    </a:lnTo>
                    <a:lnTo>
                      <a:pt x="4720" y="592"/>
                    </a:lnTo>
                    <a:lnTo>
                      <a:pt x="4693" y="575"/>
                    </a:lnTo>
                    <a:lnTo>
                      <a:pt x="4664" y="559"/>
                    </a:lnTo>
                    <a:lnTo>
                      <a:pt x="4637" y="541"/>
                    </a:lnTo>
                    <a:lnTo>
                      <a:pt x="4609" y="524"/>
                    </a:lnTo>
                    <a:lnTo>
                      <a:pt x="4581" y="508"/>
                    </a:lnTo>
                    <a:lnTo>
                      <a:pt x="4554" y="491"/>
                    </a:lnTo>
                    <a:lnTo>
                      <a:pt x="4527" y="474"/>
                    </a:lnTo>
                    <a:lnTo>
                      <a:pt x="4500" y="458"/>
                    </a:lnTo>
                    <a:lnTo>
                      <a:pt x="4472" y="441"/>
                    </a:lnTo>
                    <a:lnTo>
                      <a:pt x="4445" y="425"/>
                    </a:lnTo>
                    <a:lnTo>
                      <a:pt x="4418" y="409"/>
                    </a:lnTo>
                    <a:lnTo>
                      <a:pt x="4391" y="392"/>
                    </a:lnTo>
                    <a:lnTo>
                      <a:pt x="4364" y="376"/>
                    </a:lnTo>
                    <a:lnTo>
                      <a:pt x="4336" y="360"/>
                    </a:lnTo>
                    <a:lnTo>
                      <a:pt x="4308" y="343"/>
                    </a:lnTo>
                    <a:lnTo>
                      <a:pt x="4281" y="327"/>
                    </a:lnTo>
                    <a:lnTo>
                      <a:pt x="4254" y="311"/>
                    </a:lnTo>
                    <a:lnTo>
                      <a:pt x="4226" y="295"/>
                    </a:lnTo>
                    <a:lnTo>
                      <a:pt x="4199" y="279"/>
                    </a:lnTo>
                    <a:lnTo>
                      <a:pt x="4171" y="263"/>
                    </a:lnTo>
                    <a:lnTo>
                      <a:pt x="4143" y="248"/>
                    </a:lnTo>
                    <a:lnTo>
                      <a:pt x="4115" y="231"/>
                    </a:lnTo>
                    <a:lnTo>
                      <a:pt x="4087" y="215"/>
                    </a:lnTo>
                    <a:lnTo>
                      <a:pt x="4058" y="200"/>
                    </a:lnTo>
                    <a:lnTo>
                      <a:pt x="4030" y="183"/>
                    </a:lnTo>
                    <a:lnTo>
                      <a:pt x="4001" y="168"/>
                    </a:lnTo>
                    <a:lnTo>
                      <a:pt x="3972" y="152"/>
                    </a:lnTo>
                    <a:lnTo>
                      <a:pt x="3943" y="135"/>
                    </a:lnTo>
                    <a:lnTo>
                      <a:pt x="3914" y="120"/>
                    </a:lnTo>
                    <a:lnTo>
                      <a:pt x="3884" y="104"/>
                    </a:lnTo>
                    <a:lnTo>
                      <a:pt x="3863" y="91"/>
                    </a:lnTo>
                    <a:lnTo>
                      <a:pt x="3851" y="79"/>
                    </a:lnTo>
                    <a:lnTo>
                      <a:pt x="3851" y="68"/>
                    </a:lnTo>
                    <a:lnTo>
                      <a:pt x="3862" y="58"/>
                    </a:lnTo>
                    <a:lnTo>
                      <a:pt x="3882" y="50"/>
                    </a:lnTo>
                    <a:lnTo>
                      <a:pt x="3910" y="43"/>
                    </a:lnTo>
                    <a:lnTo>
                      <a:pt x="3948" y="38"/>
                    </a:lnTo>
                    <a:lnTo>
                      <a:pt x="3994" y="37"/>
                    </a:lnTo>
                    <a:lnTo>
                      <a:pt x="5200" y="661"/>
                    </a:lnTo>
                    <a:close/>
                    <a:moveTo>
                      <a:pt x="0" y="561"/>
                    </a:moveTo>
                    <a:lnTo>
                      <a:pt x="44" y="565"/>
                    </a:lnTo>
                    <a:lnTo>
                      <a:pt x="89" y="569"/>
                    </a:lnTo>
                    <a:lnTo>
                      <a:pt x="136" y="573"/>
                    </a:lnTo>
                    <a:lnTo>
                      <a:pt x="185" y="576"/>
                    </a:lnTo>
                    <a:lnTo>
                      <a:pt x="233" y="579"/>
                    </a:lnTo>
                    <a:lnTo>
                      <a:pt x="284" y="580"/>
                    </a:lnTo>
                    <a:lnTo>
                      <a:pt x="334" y="580"/>
                    </a:lnTo>
                    <a:lnTo>
                      <a:pt x="384" y="579"/>
                    </a:lnTo>
                    <a:lnTo>
                      <a:pt x="433" y="577"/>
                    </a:lnTo>
                    <a:lnTo>
                      <a:pt x="482" y="572"/>
                    </a:lnTo>
                    <a:lnTo>
                      <a:pt x="528" y="566"/>
                    </a:lnTo>
                    <a:lnTo>
                      <a:pt x="573" y="558"/>
                    </a:lnTo>
                    <a:lnTo>
                      <a:pt x="617" y="546"/>
                    </a:lnTo>
                    <a:lnTo>
                      <a:pt x="657" y="533"/>
                    </a:lnTo>
                    <a:lnTo>
                      <a:pt x="695" y="518"/>
                    </a:lnTo>
                    <a:lnTo>
                      <a:pt x="729" y="499"/>
                    </a:lnTo>
                    <a:lnTo>
                      <a:pt x="753" y="483"/>
                    </a:lnTo>
                    <a:lnTo>
                      <a:pt x="777" y="468"/>
                    </a:lnTo>
                    <a:lnTo>
                      <a:pt x="800" y="453"/>
                    </a:lnTo>
                    <a:lnTo>
                      <a:pt x="824" y="437"/>
                    </a:lnTo>
                    <a:lnTo>
                      <a:pt x="848" y="422"/>
                    </a:lnTo>
                    <a:lnTo>
                      <a:pt x="873" y="407"/>
                    </a:lnTo>
                    <a:lnTo>
                      <a:pt x="896" y="392"/>
                    </a:lnTo>
                    <a:lnTo>
                      <a:pt x="921" y="377"/>
                    </a:lnTo>
                    <a:lnTo>
                      <a:pt x="946" y="363"/>
                    </a:lnTo>
                    <a:lnTo>
                      <a:pt x="971" y="348"/>
                    </a:lnTo>
                    <a:lnTo>
                      <a:pt x="996" y="333"/>
                    </a:lnTo>
                    <a:lnTo>
                      <a:pt x="1022" y="319"/>
                    </a:lnTo>
                    <a:lnTo>
                      <a:pt x="1046" y="305"/>
                    </a:lnTo>
                    <a:lnTo>
                      <a:pt x="1073" y="290"/>
                    </a:lnTo>
                    <a:lnTo>
                      <a:pt x="1099" y="276"/>
                    </a:lnTo>
                    <a:lnTo>
                      <a:pt x="1125" y="263"/>
                    </a:lnTo>
                    <a:lnTo>
                      <a:pt x="1152" y="249"/>
                    </a:lnTo>
                    <a:lnTo>
                      <a:pt x="1178" y="235"/>
                    </a:lnTo>
                    <a:lnTo>
                      <a:pt x="1204" y="222"/>
                    </a:lnTo>
                    <a:lnTo>
                      <a:pt x="1231" y="208"/>
                    </a:lnTo>
                    <a:lnTo>
                      <a:pt x="1258" y="194"/>
                    </a:lnTo>
                    <a:lnTo>
                      <a:pt x="1286" y="182"/>
                    </a:lnTo>
                    <a:lnTo>
                      <a:pt x="1313" y="169"/>
                    </a:lnTo>
                    <a:lnTo>
                      <a:pt x="1341" y="156"/>
                    </a:lnTo>
                    <a:lnTo>
                      <a:pt x="1368" y="143"/>
                    </a:lnTo>
                    <a:lnTo>
                      <a:pt x="1397" y="130"/>
                    </a:lnTo>
                    <a:lnTo>
                      <a:pt x="1425" y="118"/>
                    </a:lnTo>
                    <a:lnTo>
                      <a:pt x="1454" y="106"/>
                    </a:lnTo>
                    <a:lnTo>
                      <a:pt x="1482" y="94"/>
                    </a:lnTo>
                    <a:lnTo>
                      <a:pt x="1510" y="82"/>
                    </a:lnTo>
                    <a:lnTo>
                      <a:pt x="1539" y="70"/>
                    </a:lnTo>
                    <a:lnTo>
                      <a:pt x="1568" y="59"/>
                    </a:lnTo>
                    <a:lnTo>
                      <a:pt x="1584" y="51"/>
                    </a:lnTo>
                    <a:lnTo>
                      <a:pt x="1588" y="41"/>
                    </a:lnTo>
                    <a:lnTo>
                      <a:pt x="1584" y="33"/>
                    </a:lnTo>
                    <a:lnTo>
                      <a:pt x="1573" y="24"/>
                    </a:lnTo>
                    <a:lnTo>
                      <a:pt x="1558" y="16"/>
                    </a:lnTo>
                    <a:lnTo>
                      <a:pt x="1538" y="9"/>
                    </a:lnTo>
                    <a:lnTo>
                      <a:pt x="1517" y="4"/>
                    </a:lnTo>
                    <a:lnTo>
                      <a:pt x="1497" y="0"/>
                    </a:lnTo>
                    <a:lnTo>
                      <a:pt x="0" y="561"/>
                    </a:lnTo>
                    <a:close/>
                  </a:path>
                </a:pathLst>
              </a:custGeom>
              <a:solidFill>
                <a:srgbClr val="424242"/>
              </a:solidFill>
              <a:ln w="9525">
                <a:noFill/>
                <a:round/>
                <a:headEnd/>
                <a:tailEnd/>
              </a:ln>
            </p:spPr>
            <p:txBody>
              <a:bodyPr/>
              <a:lstStyle/>
              <a:p>
                <a:endParaRPr lang="ru-RU"/>
              </a:p>
            </p:txBody>
          </p:sp>
          <p:sp>
            <p:nvSpPr>
              <p:cNvPr id="15008" name="Freeform 181"/>
              <p:cNvSpPr>
                <a:spLocks/>
              </p:cNvSpPr>
              <p:nvPr/>
            </p:nvSpPr>
            <p:spPr bwMode="auto">
              <a:xfrm>
                <a:off x="5040" y="285"/>
                <a:ext cx="72" cy="12"/>
              </a:xfrm>
              <a:custGeom>
                <a:avLst/>
                <a:gdLst>
                  <a:gd name="T0" fmla="*/ 0 w 429"/>
                  <a:gd name="T1" fmla="*/ 0 h 62"/>
                  <a:gd name="T2" fmla="*/ 0 w 429"/>
                  <a:gd name="T3" fmla="*/ 0 h 62"/>
                  <a:gd name="T4" fmla="*/ 0 w 429"/>
                  <a:gd name="T5" fmla="*/ 0 h 62"/>
                  <a:gd name="T6" fmla="*/ 0 w 429"/>
                  <a:gd name="T7" fmla="*/ 0 h 62"/>
                  <a:gd name="T8" fmla="*/ 0 w 429"/>
                  <a:gd name="T9" fmla="*/ 0 h 62"/>
                  <a:gd name="T10" fmla="*/ 0 w 429"/>
                  <a:gd name="T11" fmla="*/ 0 h 62"/>
                  <a:gd name="T12" fmla="*/ 0 w 429"/>
                  <a:gd name="T13" fmla="*/ 0 h 62"/>
                  <a:gd name="T14" fmla="*/ 0 w 429"/>
                  <a:gd name="T15" fmla="*/ 0 h 62"/>
                  <a:gd name="T16" fmla="*/ 0 w 429"/>
                  <a:gd name="T17" fmla="*/ 0 h 62"/>
                  <a:gd name="T18" fmla="*/ 0 w 429"/>
                  <a:gd name="T19" fmla="*/ 0 h 62"/>
                  <a:gd name="T20" fmla="*/ 0 w 429"/>
                  <a:gd name="T21" fmla="*/ 0 h 62"/>
                  <a:gd name="T22" fmla="*/ 0 w 429"/>
                  <a:gd name="T23" fmla="*/ 0 h 62"/>
                  <a:gd name="T24" fmla="*/ 0 w 429"/>
                  <a:gd name="T25" fmla="*/ 0 h 62"/>
                  <a:gd name="T26" fmla="*/ 0 w 429"/>
                  <a:gd name="T27" fmla="*/ 0 h 62"/>
                  <a:gd name="T28" fmla="*/ 0 w 429"/>
                  <a:gd name="T29" fmla="*/ 0 h 62"/>
                  <a:gd name="T30" fmla="*/ 0 w 429"/>
                  <a:gd name="T31" fmla="*/ 0 h 62"/>
                  <a:gd name="T32" fmla="*/ 0 w 429"/>
                  <a:gd name="T33" fmla="*/ 0 h 62"/>
                  <a:gd name="T34" fmla="*/ 0 w 429"/>
                  <a:gd name="T35" fmla="*/ 0 h 62"/>
                  <a:gd name="T36" fmla="*/ 0 w 429"/>
                  <a:gd name="T37" fmla="*/ 0 h 62"/>
                  <a:gd name="T38" fmla="*/ 0 w 429"/>
                  <a:gd name="T39" fmla="*/ 0 h 62"/>
                  <a:gd name="T40" fmla="*/ 0 w 429"/>
                  <a:gd name="T41" fmla="*/ 0 h 62"/>
                  <a:gd name="T42" fmla="*/ 0 w 429"/>
                  <a:gd name="T43" fmla="*/ 0 h 62"/>
                  <a:gd name="T44" fmla="*/ 0 w 429"/>
                  <a:gd name="T45" fmla="*/ 0 h 62"/>
                  <a:gd name="T46" fmla="*/ 0 w 429"/>
                  <a:gd name="T47" fmla="*/ 0 h 62"/>
                  <a:gd name="T48" fmla="*/ 0 w 429"/>
                  <a:gd name="T49" fmla="*/ 0 h 62"/>
                  <a:gd name="T50" fmla="*/ 0 w 429"/>
                  <a:gd name="T51" fmla="*/ 0 h 62"/>
                  <a:gd name="T52" fmla="*/ 0 w 429"/>
                  <a:gd name="T53" fmla="*/ 0 h 62"/>
                  <a:gd name="T54" fmla="*/ 0 w 429"/>
                  <a:gd name="T55" fmla="*/ 0 h 62"/>
                  <a:gd name="T56" fmla="*/ 0 w 429"/>
                  <a:gd name="T57" fmla="*/ 0 h 62"/>
                  <a:gd name="T58" fmla="*/ 0 w 429"/>
                  <a:gd name="T59" fmla="*/ 0 h 62"/>
                  <a:gd name="T60" fmla="*/ 0 w 429"/>
                  <a:gd name="T61" fmla="*/ 0 h 62"/>
                  <a:gd name="T62" fmla="*/ 0 w 429"/>
                  <a:gd name="T63" fmla="*/ 0 h 62"/>
                  <a:gd name="T64" fmla="*/ 0 w 429"/>
                  <a:gd name="T65" fmla="*/ 0 h 62"/>
                  <a:gd name="T66" fmla="*/ 0 w 429"/>
                  <a:gd name="T67" fmla="*/ 0 h 62"/>
                  <a:gd name="T68" fmla="*/ 0 w 429"/>
                  <a:gd name="T69" fmla="*/ 0 h 62"/>
                  <a:gd name="T70" fmla="*/ 0 w 429"/>
                  <a:gd name="T71" fmla="*/ 0 h 62"/>
                  <a:gd name="T72" fmla="*/ 0 w 429"/>
                  <a:gd name="T73" fmla="*/ 0 h 62"/>
                  <a:gd name="T74" fmla="*/ 0 w 429"/>
                  <a:gd name="T75" fmla="*/ 0 h 62"/>
                  <a:gd name="T76" fmla="*/ 0 w 429"/>
                  <a:gd name="T77" fmla="*/ 0 h 62"/>
                  <a:gd name="T78" fmla="*/ 0 w 429"/>
                  <a:gd name="T79" fmla="*/ 0 h 62"/>
                  <a:gd name="T80" fmla="*/ 0 w 429"/>
                  <a:gd name="T81" fmla="*/ 0 h 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29"/>
                  <a:gd name="T124" fmla="*/ 0 h 62"/>
                  <a:gd name="T125" fmla="*/ 429 w 429"/>
                  <a:gd name="T126" fmla="*/ 62 h 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29" h="62">
                    <a:moveTo>
                      <a:pt x="2" y="9"/>
                    </a:moveTo>
                    <a:lnTo>
                      <a:pt x="2" y="9"/>
                    </a:lnTo>
                    <a:lnTo>
                      <a:pt x="30" y="23"/>
                    </a:lnTo>
                    <a:lnTo>
                      <a:pt x="58" y="36"/>
                    </a:lnTo>
                    <a:lnTo>
                      <a:pt x="86" y="45"/>
                    </a:lnTo>
                    <a:lnTo>
                      <a:pt x="112" y="51"/>
                    </a:lnTo>
                    <a:lnTo>
                      <a:pt x="138" y="57"/>
                    </a:lnTo>
                    <a:lnTo>
                      <a:pt x="165" y="60"/>
                    </a:lnTo>
                    <a:lnTo>
                      <a:pt x="191" y="61"/>
                    </a:lnTo>
                    <a:lnTo>
                      <a:pt x="217" y="62"/>
                    </a:lnTo>
                    <a:lnTo>
                      <a:pt x="243" y="61"/>
                    </a:lnTo>
                    <a:lnTo>
                      <a:pt x="270" y="59"/>
                    </a:lnTo>
                    <a:lnTo>
                      <a:pt x="297" y="57"/>
                    </a:lnTo>
                    <a:lnTo>
                      <a:pt x="324" y="54"/>
                    </a:lnTo>
                    <a:lnTo>
                      <a:pt x="350" y="51"/>
                    </a:lnTo>
                    <a:lnTo>
                      <a:pt x="376" y="48"/>
                    </a:lnTo>
                    <a:lnTo>
                      <a:pt x="402" y="46"/>
                    </a:lnTo>
                    <a:lnTo>
                      <a:pt x="429" y="44"/>
                    </a:lnTo>
                    <a:lnTo>
                      <a:pt x="429" y="34"/>
                    </a:lnTo>
                    <a:lnTo>
                      <a:pt x="402" y="36"/>
                    </a:lnTo>
                    <a:lnTo>
                      <a:pt x="374" y="38"/>
                    </a:lnTo>
                    <a:lnTo>
                      <a:pt x="348" y="41"/>
                    </a:lnTo>
                    <a:lnTo>
                      <a:pt x="322" y="44"/>
                    </a:lnTo>
                    <a:lnTo>
                      <a:pt x="294" y="47"/>
                    </a:lnTo>
                    <a:lnTo>
                      <a:pt x="270" y="49"/>
                    </a:lnTo>
                    <a:lnTo>
                      <a:pt x="243" y="51"/>
                    </a:lnTo>
                    <a:lnTo>
                      <a:pt x="217" y="52"/>
                    </a:lnTo>
                    <a:lnTo>
                      <a:pt x="191" y="51"/>
                    </a:lnTo>
                    <a:lnTo>
                      <a:pt x="165" y="50"/>
                    </a:lnTo>
                    <a:lnTo>
                      <a:pt x="141" y="47"/>
                    </a:lnTo>
                    <a:lnTo>
                      <a:pt x="114" y="43"/>
                    </a:lnTo>
                    <a:lnTo>
                      <a:pt x="88" y="37"/>
                    </a:lnTo>
                    <a:lnTo>
                      <a:pt x="62" y="28"/>
                    </a:lnTo>
                    <a:lnTo>
                      <a:pt x="35" y="15"/>
                    </a:lnTo>
                    <a:lnTo>
                      <a:pt x="9" y="1"/>
                    </a:lnTo>
                    <a:lnTo>
                      <a:pt x="4" y="0"/>
                    </a:lnTo>
                    <a:lnTo>
                      <a:pt x="1" y="2"/>
                    </a:lnTo>
                    <a:lnTo>
                      <a:pt x="0" y="5"/>
                    </a:lnTo>
                    <a:lnTo>
                      <a:pt x="2" y="9"/>
                    </a:lnTo>
                    <a:close/>
                  </a:path>
                </a:pathLst>
              </a:custGeom>
              <a:solidFill>
                <a:srgbClr val="000000"/>
              </a:solidFill>
              <a:ln w="9525">
                <a:noFill/>
                <a:round/>
                <a:headEnd/>
                <a:tailEnd/>
              </a:ln>
            </p:spPr>
            <p:txBody>
              <a:bodyPr/>
              <a:lstStyle/>
              <a:p>
                <a:endParaRPr lang="ru-RU"/>
              </a:p>
            </p:txBody>
          </p:sp>
          <p:sp>
            <p:nvSpPr>
              <p:cNvPr id="15009" name="Freeform 182"/>
              <p:cNvSpPr>
                <a:spLocks/>
              </p:cNvSpPr>
              <p:nvPr/>
            </p:nvSpPr>
            <p:spPr bwMode="auto">
              <a:xfrm>
                <a:off x="4892" y="180"/>
                <a:ext cx="150" cy="106"/>
              </a:xfrm>
              <a:custGeom>
                <a:avLst/>
                <a:gdLst>
                  <a:gd name="T0" fmla="*/ 0 w 900"/>
                  <a:gd name="T1" fmla="*/ 0 h 531"/>
                  <a:gd name="T2" fmla="*/ 0 w 900"/>
                  <a:gd name="T3" fmla="*/ 0 h 531"/>
                  <a:gd name="T4" fmla="*/ 0 w 900"/>
                  <a:gd name="T5" fmla="*/ 0 h 531"/>
                  <a:gd name="T6" fmla="*/ 0 w 900"/>
                  <a:gd name="T7" fmla="*/ 0 h 531"/>
                  <a:gd name="T8" fmla="*/ 0 w 900"/>
                  <a:gd name="T9" fmla="*/ 0 h 531"/>
                  <a:gd name="T10" fmla="*/ 0 w 900"/>
                  <a:gd name="T11" fmla="*/ 0 h 531"/>
                  <a:gd name="T12" fmla="*/ 0 w 900"/>
                  <a:gd name="T13" fmla="*/ 0 h 531"/>
                  <a:gd name="T14" fmla="*/ 0 w 900"/>
                  <a:gd name="T15" fmla="*/ 0 h 531"/>
                  <a:gd name="T16" fmla="*/ 0 w 900"/>
                  <a:gd name="T17" fmla="*/ 0 h 531"/>
                  <a:gd name="T18" fmla="*/ 0 w 900"/>
                  <a:gd name="T19" fmla="*/ 0 h 531"/>
                  <a:gd name="T20" fmla="*/ 0 w 900"/>
                  <a:gd name="T21" fmla="*/ 0 h 531"/>
                  <a:gd name="T22" fmla="*/ 0 w 900"/>
                  <a:gd name="T23" fmla="*/ 0 h 531"/>
                  <a:gd name="T24" fmla="*/ 0 w 900"/>
                  <a:gd name="T25" fmla="*/ 0 h 531"/>
                  <a:gd name="T26" fmla="*/ 0 w 900"/>
                  <a:gd name="T27" fmla="*/ 0 h 531"/>
                  <a:gd name="T28" fmla="*/ 0 w 900"/>
                  <a:gd name="T29" fmla="*/ 0 h 531"/>
                  <a:gd name="T30" fmla="*/ 0 w 900"/>
                  <a:gd name="T31" fmla="*/ 0 h 531"/>
                  <a:gd name="T32" fmla="*/ 0 w 900"/>
                  <a:gd name="T33" fmla="*/ 0 h 531"/>
                  <a:gd name="T34" fmla="*/ 0 w 900"/>
                  <a:gd name="T35" fmla="*/ 0 h 531"/>
                  <a:gd name="T36" fmla="*/ 0 w 900"/>
                  <a:gd name="T37" fmla="*/ 0 h 531"/>
                  <a:gd name="T38" fmla="*/ 0 w 900"/>
                  <a:gd name="T39" fmla="*/ 0 h 531"/>
                  <a:gd name="T40" fmla="*/ 0 w 900"/>
                  <a:gd name="T41" fmla="*/ 0 h 531"/>
                  <a:gd name="T42" fmla="*/ 0 w 900"/>
                  <a:gd name="T43" fmla="*/ 0 h 531"/>
                  <a:gd name="T44" fmla="*/ 0 w 900"/>
                  <a:gd name="T45" fmla="*/ 0 h 531"/>
                  <a:gd name="T46" fmla="*/ 0 w 900"/>
                  <a:gd name="T47" fmla="*/ 0 h 531"/>
                  <a:gd name="T48" fmla="*/ 0 w 900"/>
                  <a:gd name="T49" fmla="*/ 0 h 531"/>
                  <a:gd name="T50" fmla="*/ 0 w 900"/>
                  <a:gd name="T51" fmla="*/ 0 h 531"/>
                  <a:gd name="T52" fmla="*/ 0 w 900"/>
                  <a:gd name="T53" fmla="*/ 0 h 531"/>
                  <a:gd name="T54" fmla="*/ 0 w 900"/>
                  <a:gd name="T55" fmla="*/ 0 h 531"/>
                  <a:gd name="T56" fmla="*/ 0 w 900"/>
                  <a:gd name="T57" fmla="*/ 0 h 531"/>
                  <a:gd name="T58" fmla="*/ 0 w 900"/>
                  <a:gd name="T59" fmla="*/ 0 h 531"/>
                  <a:gd name="T60" fmla="*/ 0 w 900"/>
                  <a:gd name="T61" fmla="*/ 0 h 531"/>
                  <a:gd name="T62" fmla="*/ 0 w 900"/>
                  <a:gd name="T63" fmla="*/ 0 h 531"/>
                  <a:gd name="T64" fmla="*/ 0 w 900"/>
                  <a:gd name="T65" fmla="*/ 0 h 531"/>
                  <a:gd name="T66" fmla="*/ 0 w 900"/>
                  <a:gd name="T67" fmla="*/ 0 h 531"/>
                  <a:gd name="T68" fmla="*/ 0 w 900"/>
                  <a:gd name="T69" fmla="*/ 0 h 531"/>
                  <a:gd name="T70" fmla="*/ 0 w 900"/>
                  <a:gd name="T71" fmla="*/ 0 h 5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0"/>
                  <a:gd name="T109" fmla="*/ 0 h 531"/>
                  <a:gd name="T110" fmla="*/ 900 w 900"/>
                  <a:gd name="T111" fmla="*/ 531 h 53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0" h="531">
                    <a:moveTo>
                      <a:pt x="2" y="8"/>
                    </a:moveTo>
                    <a:lnTo>
                      <a:pt x="2" y="8"/>
                    </a:lnTo>
                    <a:lnTo>
                      <a:pt x="32" y="24"/>
                    </a:lnTo>
                    <a:lnTo>
                      <a:pt x="61" y="39"/>
                    </a:lnTo>
                    <a:lnTo>
                      <a:pt x="88" y="56"/>
                    </a:lnTo>
                    <a:lnTo>
                      <a:pt x="119" y="72"/>
                    </a:lnTo>
                    <a:lnTo>
                      <a:pt x="148" y="87"/>
                    </a:lnTo>
                    <a:lnTo>
                      <a:pt x="176" y="104"/>
                    </a:lnTo>
                    <a:lnTo>
                      <a:pt x="204" y="119"/>
                    </a:lnTo>
                    <a:lnTo>
                      <a:pt x="232" y="135"/>
                    </a:lnTo>
                    <a:lnTo>
                      <a:pt x="260" y="152"/>
                    </a:lnTo>
                    <a:lnTo>
                      <a:pt x="287" y="167"/>
                    </a:lnTo>
                    <a:lnTo>
                      <a:pt x="316" y="183"/>
                    </a:lnTo>
                    <a:lnTo>
                      <a:pt x="343" y="200"/>
                    </a:lnTo>
                    <a:lnTo>
                      <a:pt x="370" y="215"/>
                    </a:lnTo>
                    <a:lnTo>
                      <a:pt x="397" y="231"/>
                    </a:lnTo>
                    <a:lnTo>
                      <a:pt x="424" y="248"/>
                    </a:lnTo>
                    <a:lnTo>
                      <a:pt x="453" y="264"/>
                    </a:lnTo>
                    <a:lnTo>
                      <a:pt x="480" y="280"/>
                    </a:lnTo>
                    <a:lnTo>
                      <a:pt x="507" y="296"/>
                    </a:lnTo>
                    <a:lnTo>
                      <a:pt x="534" y="313"/>
                    </a:lnTo>
                    <a:lnTo>
                      <a:pt x="562" y="329"/>
                    </a:lnTo>
                    <a:lnTo>
                      <a:pt x="589" y="345"/>
                    </a:lnTo>
                    <a:lnTo>
                      <a:pt x="616" y="362"/>
                    </a:lnTo>
                    <a:lnTo>
                      <a:pt x="643" y="378"/>
                    </a:lnTo>
                    <a:lnTo>
                      <a:pt x="671" y="395"/>
                    </a:lnTo>
                    <a:lnTo>
                      <a:pt x="698" y="412"/>
                    </a:lnTo>
                    <a:lnTo>
                      <a:pt x="725" y="428"/>
                    </a:lnTo>
                    <a:lnTo>
                      <a:pt x="753" y="445"/>
                    </a:lnTo>
                    <a:lnTo>
                      <a:pt x="781" y="463"/>
                    </a:lnTo>
                    <a:lnTo>
                      <a:pt x="809" y="479"/>
                    </a:lnTo>
                    <a:lnTo>
                      <a:pt x="836" y="496"/>
                    </a:lnTo>
                    <a:lnTo>
                      <a:pt x="865" y="514"/>
                    </a:lnTo>
                    <a:lnTo>
                      <a:pt x="893" y="531"/>
                    </a:lnTo>
                    <a:lnTo>
                      <a:pt x="900" y="523"/>
                    </a:lnTo>
                    <a:lnTo>
                      <a:pt x="872" y="506"/>
                    </a:lnTo>
                    <a:lnTo>
                      <a:pt x="843" y="488"/>
                    </a:lnTo>
                    <a:lnTo>
                      <a:pt x="816" y="471"/>
                    </a:lnTo>
                    <a:lnTo>
                      <a:pt x="788" y="455"/>
                    </a:lnTo>
                    <a:lnTo>
                      <a:pt x="761" y="437"/>
                    </a:lnTo>
                    <a:lnTo>
                      <a:pt x="732" y="420"/>
                    </a:lnTo>
                    <a:lnTo>
                      <a:pt x="705" y="404"/>
                    </a:lnTo>
                    <a:lnTo>
                      <a:pt x="678" y="387"/>
                    </a:lnTo>
                    <a:lnTo>
                      <a:pt x="650" y="370"/>
                    </a:lnTo>
                    <a:lnTo>
                      <a:pt x="623" y="354"/>
                    </a:lnTo>
                    <a:lnTo>
                      <a:pt x="596" y="337"/>
                    </a:lnTo>
                    <a:lnTo>
                      <a:pt x="569" y="321"/>
                    </a:lnTo>
                    <a:lnTo>
                      <a:pt x="542" y="305"/>
                    </a:lnTo>
                    <a:lnTo>
                      <a:pt x="514" y="288"/>
                    </a:lnTo>
                    <a:lnTo>
                      <a:pt x="487" y="272"/>
                    </a:lnTo>
                    <a:lnTo>
                      <a:pt x="460" y="256"/>
                    </a:lnTo>
                    <a:lnTo>
                      <a:pt x="432" y="239"/>
                    </a:lnTo>
                    <a:lnTo>
                      <a:pt x="404" y="223"/>
                    </a:lnTo>
                    <a:lnTo>
                      <a:pt x="377" y="207"/>
                    </a:lnTo>
                    <a:lnTo>
                      <a:pt x="350" y="191"/>
                    </a:lnTo>
                    <a:lnTo>
                      <a:pt x="323" y="175"/>
                    </a:lnTo>
                    <a:lnTo>
                      <a:pt x="294" y="159"/>
                    </a:lnTo>
                    <a:lnTo>
                      <a:pt x="267" y="143"/>
                    </a:lnTo>
                    <a:lnTo>
                      <a:pt x="239" y="127"/>
                    </a:lnTo>
                    <a:lnTo>
                      <a:pt x="209" y="111"/>
                    </a:lnTo>
                    <a:lnTo>
                      <a:pt x="181" y="95"/>
                    </a:lnTo>
                    <a:lnTo>
                      <a:pt x="152" y="79"/>
                    </a:lnTo>
                    <a:lnTo>
                      <a:pt x="124" y="64"/>
                    </a:lnTo>
                    <a:lnTo>
                      <a:pt x="95" y="48"/>
                    </a:lnTo>
                    <a:lnTo>
                      <a:pt x="66" y="31"/>
                    </a:lnTo>
                    <a:lnTo>
                      <a:pt x="36" y="16"/>
                    </a:lnTo>
                    <a:lnTo>
                      <a:pt x="7" y="0"/>
                    </a:lnTo>
                    <a:lnTo>
                      <a:pt x="3" y="0"/>
                    </a:lnTo>
                    <a:lnTo>
                      <a:pt x="0" y="2"/>
                    </a:lnTo>
                    <a:lnTo>
                      <a:pt x="0" y="6"/>
                    </a:lnTo>
                    <a:lnTo>
                      <a:pt x="2" y="8"/>
                    </a:lnTo>
                    <a:close/>
                  </a:path>
                </a:pathLst>
              </a:custGeom>
              <a:solidFill>
                <a:srgbClr val="000000"/>
              </a:solidFill>
              <a:ln w="9525">
                <a:noFill/>
                <a:round/>
                <a:headEnd/>
                <a:tailEnd/>
              </a:ln>
            </p:spPr>
            <p:txBody>
              <a:bodyPr/>
              <a:lstStyle/>
              <a:p>
                <a:endParaRPr lang="ru-RU"/>
              </a:p>
            </p:txBody>
          </p:sp>
          <p:sp>
            <p:nvSpPr>
              <p:cNvPr id="15010" name="Freeform 183"/>
              <p:cNvSpPr>
                <a:spLocks/>
              </p:cNvSpPr>
              <p:nvPr/>
            </p:nvSpPr>
            <p:spPr bwMode="auto">
              <a:xfrm>
                <a:off x="4886" y="167"/>
                <a:ext cx="26" cy="15"/>
              </a:xfrm>
              <a:custGeom>
                <a:avLst/>
                <a:gdLst>
                  <a:gd name="T0" fmla="*/ 0 w 154"/>
                  <a:gd name="T1" fmla="*/ 0 h 76"/>
                  <a:gd name="T2" fmla="*/ 0 w 154"/>
                  <a:gd name="T3" fmla="*/ 0 h 76"/>
                  <a:gd name="T4" fmla="*/ 0 w 154"/>
                  <a:gd name="T5" fmla="*/ 0 h 76"/>
                  <a:gd name="T6" fmla="*/ 0 w 154"/>
                  <a:gd name="T7" fmla="*/ 0 h 76"/>
                  <a:gd name="T8" fmla="*/ 0 w 154"/>
                  <a:gd name="T9" fmla="*/ 0 h 76"/>
                  <a:gd name="T10" fmla="*/ 0 w 154"/>
                  <a:gd name="T11" fmla="*/ 0 h 76"/>
                  <a:gd name="T12" fmla="*/ 0 w 154"/>
                  <a:gd name="T13" fmla="*/ 0 h 76"/>
                  <a:gd name="T14" fmla="*/ 0 w 154"/>
                  <a:gd name="T15" fmla="*/ 0 h 76"/>
                  <a:gd name="T16" fmla="*/ 0 w 154"/>
                  <a:gd name="T17" fmla="*/ 0 h 76"/>
                  <a:gd name="T18" fmla="*/ 0 w 154"/>
                  <a:gd name="T19" fmla="*/ 0 h 76"/>
                  <a:gd name="T20" fmla="*/ 0 w 154"/>
                  <a:gd name="T21" fmla="*/ 0 h 76"/>
                  <a:gd name="T22" fmla="*/ 0 w 154"/>
                  <a:gd name="T23" fmla="*/ 0 h 76"/>
                  <a:gd name="T24" fmla="*/ 0 w 154"/>
                  <a:gd name="T25" fmla="*/ 0 h 76"/>
                  <a:gd name="T26" fmla="*/ 0 w 154"/>
                  <a:gd name="T27" fmla="*/ 0 h 76"/>
                  <a:gd name="T28" fmla="*/ 0 w 154"/>
                  <a:gd name="T29" fmla="*/ 0 h 76"/>
                  <a:gd name="T30" fmla="*/ 0 w 154"/>
                  <a:gd name="T31" fmla="*/ 0 h 76"/>
                  <a:gd name="T32" fmla="*/ 0 w 154"/>
                  <a:gd name="T33" fmla="*/ 0 h 76"/>
                  <a:gd name="T34" fmla="*/ 0 w 154"/>
                  <a:gd name="T35" fmla="*/ 0 h 76"/>
                  <a:gd name="T36" fmla="*/ 0 w 154"/>
                  <a:gd name="T37" fmla="*/ 0 h 76"/>
                  <a:gd name="T38" fmla="*/ 0 w 154"/>
                  <a:gd name="T39" fmla="*/ 0 h 76"/>
                  <a:gd name="T40" fmla="*/ 0 w 154"/>
                  <a:gd name="T41" fmla="*/ 0 h 76"/>
                  <a:gd name="T42" fmla="*/ 0 w 154"/>
                  <a:gd name="T43" fmla="*/ 0 h 76"/>
                  <a:gd name="T44" fmla="*/ 0 w 154"/>
                  <a:gd name="T45" fmla="*/ 0 h 76"/>
                  <a:gd name="T46" fmla="*/ 0 w 154"/>
                  <a:gd name="T47" fmla="*/ 0 h 76"/>
                  <a:gd name="T48" fmla="*/ 0 w 154"/>
                  <a:gd name="T49" fmla="*/ 0 h 76"/>
                  <a:gd name="T50" fmla="*/ 0 w 154"/>
                  <a:gd name="T51" fmla="*/ 0 h 7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4"/>
                  <a:gd name="T79" fmla="*/ 0 h 76"/>
                  <a:gd name="T80" fmla="*/ 154 w 154"/>
                  <a:gd name="T81" fmla="*/ 76 h 7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4" h="76">
                    <a:moveTo>
                      <a:pt x="151" y="1"/>
                    </a:moveTo>
                    <a:lnTo>
                      <a:pt x="148" y="0"/>
                    </a:lnTo>
                    <a:lnTo>
                      <a:pt x="102" y="1"/>
                    </a:lnTo>
                    <a:lnTo>
                      <a:pt x="63" y="6"/>
                    </a:lnTo>
                    <a:lnTo>
                      <a:pt x="35" y="14"/>
                    </a:lnTo>
                    <a:lnTo>
                      <a:pt x="12" y="22"/>
                    </a:lnTo>
                    <a:lnTo>
                      <a:pt x="0" y="34"/>
                    </a:lnTo>
                    <a:lnTo>
                      <a:pt x="0" y="49"/>
                    </a:lnTo>
                    <a:lnTo>
                      <a:pt x="13" y="62"/>
                    </a:lnTo>
                    <a:lnTo>
                      <a:pt x="36" y="76"/>
                    </a:lnTo>
                    <a:lnTo>
                      <a:pt x="41" y="68"/>
                    </a:lnTo>
                    <a:lnTo>
                      <a:pt x="21" y="56"/>
                    </a:lnTo>
                    <a:lnTo>
                      <a:pt x="10" y="45"/>
                    </a:lnTo>
                    <a:lnTo>
                      <a:pt x="10" y="38"/>
                    </a:lnTo>
                    <a:lnTo>
                      <a:pt x="19" y="30"/>
                    </a:lnTo>
                    <a:lnTo>
                      <a:pt x="37" y="22"/>
                    </a:lnTo>
                    <a:lnTo>
                      <a:pt x="66" y="17"/>
                    </a:lnTo>
                    <a:lnTo>
                      <a:pt x="102" y="11"/>
                    </a:lnTo>
                    <a:lnTo>
                      <a:pt x="148" y="10"/>
                    </a:lnTo>
                    <a:lnTo>
                      <a:pt x="146" y="9"/>
                    </a:lnTo>
                    <a:lnTo>
                      <a:pt x="148" y="10"/>
                    </a:lnTo>
                    <a:lnTo>
                      <a:pt x="152" y="8"/>
                    </a:lnTo>
                    <a:lnTo>
                      <a:pt x="154" y="5"/>
                    </a:lnTo>
                    <a:lnTo>
                      <a:pt x="152" y="2"/>
                    </a:lnTo>
                    <a:lnTo>
                      <a:pt x="148" y="0"/>
                    </a:lnTo>
                    <a:lnTo>
                      <a:pt x="151" y="1"/>
                    </a:lnTo>
                    <a:close/>
                  </a:path>
                </a:pathLst>
              </a:custGeom>
              <a:solidFill>
                <a:srgbClr val="000000"/>
              </a:solidFill>
              <a:ln w="9525">
                <a:noFill/>
                <a:round/>
                <a:headEnd/>
                <a:tailEnd/>
              </a:ln>
            </p:spPr>
            <p:txBody>
              <a:bodyPr/>
              <a:lstStyle/>
              <a:p>
                <a:endParaRPr lang="ru-RU"/>
              </a:p>
            </p:txBody>
          </p:sp>
          <p:sp>
            <p:nvSpPr>
              <p:cNvPr id="15011" name="Freeform 184"/>
              <p:cNvSpPr>
                <a:spLocks/>
              </p:cNvSpPr>
              <p:nvPr/>
            </p:nvSpPr>
            <p:spPr bwMode="auto">
              <a:xfrm>
                <a:off x="4911" y="167"/>
                <a:ext cx="202" cy="126"/>
              </a:xfrm>
              <a:custGeom>
                <a:avLst/>
                <a:gdLst>
                  <a:gd name="T0" fmla="*/ 0 w 1213"/>
                  <a:gd name="T1" fmla="*/ 0 h 633"/>
                  <a:gd name="T2" fmla="*/ 0 w 1213"/>
                  <a:gd name="T3" fmla="*/ 0 h 633"/>
                  <a:gd name="T4" fmla="*/ 0 w 1213"/>
                  <a:gd name="T5" fmla="*/ 0 h 633"/>
                  <a:gd name="T6" fmla="*/ 0 w 1213"/>
                  <a:gd name="T7" fmla="*/ 0 h 633"/>
                  <a:gd name="T8" fmla="*/ 0 w 1213"/>
                  <a:gd name="T9" fmla="*/ 0 h 633"/>
                  <a:gd name="T10" fmla="*/ 0 w 1213"/>
                  <a:gd name="T11" fmla="*/ 0 h 633"/>
                  <a:gd name="T12" fmla="*/ 0 w 1213"/>
                  <a:gd name="T13" fmla="*/ 0 h 633"/>
                  <a:gd name="T14" fmla="*/ 0 w 1213"/>
                  <a:gd name="T15" fmla="*/ 0 h 633"/>
                  <a:gd name="T16" fmla="*/ 0 w 1213"/>
                  <a:gd name="T17" fmla="*/ 0 h 633"/>
                  <a:gd name="T18" fmla="*/ 0 w 1213"/>
                  <a:gd name="T19" fmla="*/ 0 h 633"/>
                  <a:gd name="T20" fmla="*/ 0 w 1213"/>
                  <a:gd name="T21" fmla="*/ 0 h 633"/>
                  <a:gd name="T22" fmla="*/ 0 w 1213"/>
                  <a:gd name="T23" fmla="*/ 0 h 6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13"/>
                  <a:gd name="T37" fmla="*/ 0 h 633"/>
                  <a:gd name="T38" fmla="*/ 1213 w 1213"/>
                  <a:gd name="T39" fmla="*/ 633 h 6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13" h="633">
                    <a:moveTo>
                      <a:pt x="1208" y="633"/>
                    </a:moveTo>
                    <a:lnTo>
                      <a:pt x="1211" y="624"/>
                    </a:lnTo>
                    <a:lnTo>
                      <a:pt x="5" y="0"/>
                    </a:lnTo>
                    <a:lnTo>
                      <a:pt x="0" y="8"/>
                    </a:lnTo>
                    <a:lnTo>
                      <a:pt x="1206" y="632"/>
                    </a:lnTo>
                    <a:lnTo>
                      <a:pt x="1208" y="623"/>
                    </a:lnTo>
                    <a:lnTo>
                      <a:pt x="1206" y="632"/>
                    </a:lnTo>
                    <a:lnTo>
                      <a:pt x="1209" y="632"/>
                    </a:lnTo>
                    <a:lnTo>
                      <a:pt x="1213" y="629"/>
                    </a:lnTo>
                    <a:lnTo>
                      <a:pt x="1213" y="626"/>
                    </a:lnTo>
                    <a:lnTo>
                      <a:pt x="1211" y="624"/>
                    </a:lnTo>
                    <a:lnTo>
                      <a:pt x="1208" y="633"/>
                    </a:lnTo>
                    <a:close/>
                  </a:path>
                </a:pathLst>
              </a:custGeom>
              <a:solidFill>
                <a:srgbClr val="000000"/>
              </a:solidFill>
              <a:ln w="9525">
                <a:noFill/>
                <a:round/>
                <a:headEnd/>
                <a:tailEnd/>
              </a:ln>
            </p:spPr>
            <p:txBody>
              <a:bodyPr/>
              <a:lstStyle/>
              <a:p>
                <a:endParaRPr lang="ru-RU"/>
              </a:p>
            </p:txBody>
          </p:sp>
          <p:sp>
            <p:nvSpPr>
              <p:cNvPr id="15012" name="Freeform 185"/>
              <p:cNvSpPr>
                <a:spLocks/>
              </p:cNvSpPr>
              <p:nvPr/>
            </p:nvSpPr>
            <p:spPr bwMode="auto">
              <a:xfrm>
                <a:off x="4245" y="259"/>
                <a:ext cx="123" cy="18"/>
              </a:xfrm>
              <a:custGeom>
                <a:avLst/>
                <a:gdLst>
                  <a:gd name="T0" fmla="*/ 0 w 736"/>
                  <a:gd name="T1" fmla="*/ 0 h 92"/>
                  <a:gd name="T2" fmla="*/ 0 w 736"/>
                  <a:gd name="T3" fmla="*/ 0 h 92"/>
                  <a:gd name="T4" fmla="*/ 0 w 736"/>
                  <a:gd name="T5" fmla="*/ 0 h 92"/>
                  <a:gd name="T6" fmla="*/ 0 w 736"/>
                  <a:gd name="T7" fmla="*/ 0 h 92"/>
                  <a:gd name="T8" fmla="*/ 0 w 736"/>
                  <a:gd name="T9" fmla="*/ 0 h 92"/>
                  <a:gd name="T10" fmla="*/ 0 w 736"/>
                  <a:gd name="T11" fmla="*/ 0 h 92"/>
                  <a:gd name="T12" fmla="*/ 0 w 736"/>
                  <a:gd name="T13" fmla="*/ 0 h 92"/>
                  <a:gd name="T14" fmla="*/ 0 w 736"/>
                  <a:gd name="T15" fmla="*/ 0 h 92"/>
                  <a:gd name="T16" fmla="*/ 0 w 736"/>
                  <a:gd name="T17" fmla="*/ 0 h 92"/>
                  <a:gd name="T18" fmla="*/ 0 w 736"/>
                  <a:gd name="T19" fmla="*/ 0 h 92"/>
                  <a:gd name="T20" fmla="*/ 0 w 736"/>
                  <a:gd name="T21" fmla="*/ 0 h 92"/>
                  <a:gd name="T22" fmla="*/ 0 w 736"/>
                  <a:gd name="T23" fmla="*/ 0 h 92"/>
                  <a:gd name="T24" fmla="*/ 0 w 736"/>
                  <a:gd name="T25" fmla="*/ 0 h 92"/>
                  <a:gd name="T26" fmla="*/ 0 w 736"/>
                  <a:gd name="T27" fmla="*/ 0 h 92"/>
                  <a:gd name="T28" fmla="*/ 0 w 736"/>
                  <a:gd name="T29" fmla="*/ 0 h 92"/>
                  <a:gd name="T30" fmla="*/ 0 w 736"/>
                  <a:gd name="T31" fmla="*/ 0 h 92"/>
                  <a:gd name="T32" fmla="*/ 0 w 736"/>
                  <a:gd name="T33" fmla="*/ 0 h 92"/>
                  <a:gd name="T34" fmla="*/ 0 w 736"/>
                  <a:gd name="T35" fmla="*/ 0 h 92"/>
                  <a:gd name="T36" fmla="*/ 0 w 736"/>
                  <a:gd name="T37" fmla="*/ 0 h 92"/>
                  <a:gd name="T38" fmla="*/ 0 w 736"/>
                  <a:gd name="T39" fmla="*/ 0 h 92"/>
                  <a:gd name="T40" fmla="*/ 0 w 736"/>
                  <a:gd name="T41" fmla="*/ 0 h 92"/>
                  <a:gd name="T42" fmla="*/ 0 w 736"/>
                  <a:gd name="T43" fmla="*/ 0 h 92"/>
                  <a:gd name="T44" fmla="*/ 0 w 736"/>
                  <a:gd name="T45" fmla="*/ 0 h 92"/>
                  <a:gd name="T46" fmla="*/ 0 w 736"/>
                  <a:gd name="T47" fmla="*/ 0 h 92"/>
                  <a:gd name="T48" fmla="*/ 0 w 736"/>
                  <a:gd name="T49" fmla="*/ 0 h 92"/>
                  <a:gd name="T50" fmla="*/ 0 w 736"/>
                  <a:gd name="T51" fmla="*/ 0 h 92"/>
                  <a:gd name="T52" fmla="*/ 0 w 736"/>
                  <a:gd name="T53" fmla="*/ 0 h 92"/>
                  <a:gd name="T54" fmla="*/ 0 w 736"/>
                  <a:gd name="T55" fmla="*/ 0 h 92"/>
                  <a:gd name="T56" fmla="*/ 0 w 736"/>
                  <a:gd name="T57" fmla="*/ 0 h 92"/>
                  <a:gd name="T58" fmla="*/ 0 w 736"/>
                  <a:gd name="T59" fmla="*/ 0 h 92"/>
                  <a:gd name="T60" fmla="*/ 0 w 736"/>
                  <a:gd name="T61" fmla="*/ 0 h 92"/>
                  <a:gd name="T62" fmla="*/ 0 w 736"/>
                  <a:gd name="T63" fmla="*/ 0 h 92"/>
                  <a:gd name="T64" fmla="*/ 0 w 736"/>
                  <a:gd name="T65" fmla="*/ 0 h 92"/>
                  <a:gd name="T66" fmla="*/ 0 w 736"/>
                  <a:gd name="T67" fmla="*/ 0 h 92"/>
                  <a:gd name="T68" fmla="*/ 0 w 736"/>
                  <a:gd name="T69" fmla="*/ 0 h 92"/>
                  <a:gd name="T70" fmla="*/ 0 w 736"/>
                  <a:gd name="T71" fmla="*/ 0 h 92"/>
                  <a:gd name="T72" fmla="*/ 0 w 736"/>
                  <a:gd name="T73" fmla="*/ 0 h 92"/>
                  <a:gd name="T74" fmla="*/ 0 w 736"/>
                  <a:gd name="T75" fmla="*/ 0 h 92"/>
                  <a:gd name="T76" fmla="*/ 0 w 736"/>
                  <a:gd name="T77" fmla="*/ 0 h 92"/>
                  <a:gd name="T78" fmla="*/ 0 w 736"/>
                  <a:gd name="T79" fmla="*/ 0 h 92"/>
                  <a:gd name="T80" fmla="*/ 0 w 736"/>
                  <a:gd name="T81" fmla="*/ 0 h 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6"/>
                  <a:gd name="T124" fmla="*/ 0 h 92"/>
                  <a:gd name="T125" fmla="*/ 736 w 736"/>
                  <a:gd name="T126" fmla="*/ 92 h 9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6" h="92">
                    <a:moveTo>
                      <a:pt x="727" y="1"/>
                    </a:moveTo>
                    <a:lnTo>
                      <a:pt x="727" y="1"/>
                    </a:lnTo>
                    <a:lnTo>
                      <a:pt x="694" y="21"/>
                    </a:lnTo>
                    <a:lnTo>
                      <a:pt x="656" y="36"/>
                    </a:lnTo>
                    <a:lnTo>
                      <a:pt x="617" y="49"/>
                    </a:lnTo>
                    <a:lnTo>
                      <a:pt x="573" y="61"/>
                    </a:lnTo>
                    <a:lnTo>
                      <a:pt x="528" y="68"/>
                    </a:lnTo>
                    <a:lnTo>
                      <a:pt x="482" y="74"/>
                    </a:lnTo>
                    <a:lnTo>
                      <a:pt x="434" y="79"/>
                    </a:lnTo>
                    <a:lnTo>
                      <a:pt x="385" y="81"/>
                    </a:lnTo>
                    <a:lnTo>
                      <a:pt x="335" y="82"/>
                    </a:lnTo>
                    <a:lnTo>
                      <a:pt x="285" y="82"/>
                    </a:lnTo>
                    <a:lnTo>
                      <a:pt x="234" y="81"/>
                    </a:lnTo>
                    <a:lnTo>
                      <a:pt x="186" y="78"/>
                    </a:lnTo>
                    <a:lnTo>
                      <a:pt x="137" y="75"/>
                    </a:lnTo>
                    <a:lnTo>
                      <a:pt x="90" y="71"/>
                    </a:lnTo>
                    <a:lnTo>
                      <a:pt x="45" y="67"/>
                    </a:lnTo>
                    <a:lnTo>
                      <a:pt x="3" y="63"/>
                    </a:lnTo>
                    <a:lnTo>
                      <a:pt x="0" y="73"/>
                    </a:lnTo>
                    <a:lnTo>
                      <a:pt x="45" y="77"/>
                    </a:lnTo>
                    <a:lnTo>
                      <a:pt x="90" y="81"/>
                    </a:lnTo>
                    <a:lnTo>
                      <a:pt x="137" y="85"/>
                    </a:lnTo>
                    <a:lnTo>
                      <a:pt x="186" y="88"/>
                    </a:lnTo>
                    <a:lnTo>
                      <a:pt x="234" y="91"/>
                    </a:lnTo>
                    <a:lnTo>
                      <a:pt x="285" y="92"/>
                    </a:lnTo>
                    <a:lnTo>
                      <a:pt x="335" y="92"/>
                    </a:lnTo>
                    <a:lnTo>
                      <a:pt x="385" y="91"/>
                    </a:lnTo>
                    <a:lnTo>
                      <a:pt x="434" y="89"/>
                    </a:lnTo>
                    <a:lnTo>
                      <a:pt x="484" y="84"/>
                    </a:lnTo>
                    <a:lnTo>
                      <a:pt x="530" y="78"/>
                    </a:lnTo>
                    <a:lnTo>
                      <a:pt x="575" y="69"/>
                    </a:lnTo>
                    <a:lnTo>
                      <a:pt x="619" y="58"/>
                    </a:lnTo>
                    <a:lnTo>
                      <a:pt x="661" y="44"/>
                    </a:lnTo>
                    <a:lnTo>
                      <a:pt x="698" y="29"/>
                    </a:lnTo>
                    <a:lnTo>
                      <a:pt x="734" y="10"/>
                    </a:lnTo>
                    <a:lnTo>
                      <a:pt x="736" y="6"/>
                    </a:lnTo>
                    <a:lnTo>
                      <a:pt x="735" y="2"/>
                    </a:lnTo>
                    <a:lnTo>
                      <a:pt x="732" y="0"/>
                    </a:lnTo>
                    <a:lnTo>
                      <a:pt x="727" y="1"/>
                    </a:lnTo>
                    <a:close/>
                  </a:path>
                </a:pathLst>
              </a:custGeom>
              <a:solidFill>
                <a:srgbClr val="000000"/>
              </a:solidFill>
              <a:ln w="9525">
                <a:noFill/>
                <a:round/>
                <a:headEnd/>
                <a:tailEnd/>
              </a:ln>
            </p:spPr>
            <p:txBody>
              <a:bodyPr/>
              <a:lstStyle/>
              <a:p>
                <a:endParaRPr lang="ru-RU"/>
              </a:p>
            </p:txBody>
          </p:sp>
          <p:sp>
            <p:nvSpPr>
              <p:cNvPr id="15013" name="Freeform 186"/>
              <p:cNvSpPr>
                <a:spLocks/>
              </p:cNvSpPr>
              <p:nvPr/>
            </p:nvSpPr>
            <p:spPr bwMode="auto">
              <a:xfrm>
                <a:off x="4366" y="171"/>
                <a:ext cx="142" cy="90"/>
              </a:xfrm>
              <a:custGeom>
                <a:avLst/>
                <a:gdLst>
                  <a:gd name="T0" fmla="*/ 0 w 847"/>
                  <a:gd name="T1" fmla="*/ 0 h 448"/>
                  <a:gd name="T2" fmla="*/ 0 w 847"/>
                  <a:gd name="T3" fmla="*/ 0 h 448"/>
                  <a:gd name="T4" fmla="*/ 0 w 847"/>
                  <a:gd name="T5" fmla="*/ 0 h 448"/>
                  <a:gd name="T6" fmla="*/ 0 w 847"/>
                  <a:gd name="T7" fmla="*/ 0 h 448"/>
                  <a:gd name="T8" fmla="*/ 0 w 847"/>
                  <a:gd name="T9" fmla="*/ 0 h 448"/>
                  <a:gd name="T10" fmla="*/ 0 w 847"/>
                  <a:gd name="T11" fmla="*/ 0 h 448"/>
                  <a:gd name="T12" fmla="*/ 0 w 847"/>
                  <a:gd name="T13" fmla="*/ 0 h 448"/>
                  <a:gd name="T14" fmla="*/ 0 w 847"/>
                  <a:gd name="T15" fmla="*/ 0 h 448"/>
                  <a:gd name="T16" fmla="*/ 0 w 847"/>
                  <a:gd name="T17" fmla="*/ 0 h 448"/>
                  <a:gd name="T18" fmla="*/ 0 w 847"/>
                  <a:gd name="T19" fmla="*/ 0 h 448"/>
                  <a:gd name="T20" fmla="*/ 0 w 847"/>
                  <a:gd name="T21" fmla="*/ 0 h 448"/>
                  <a:gd name="T22" fmla="*/ 0 w 847"/>
                  <a:gd name="T23" fmla="*/ 0 h 448"/>
                  <a:gd name="T24" fmla="*/ 0 w 847"/>
                  <a:gd name="T25" fmla="*/ 0 h 448"/>
                  <a:gd name="T26" fmla="*/ 0 w 847"/>
                  <a:gd name="T27" fmla="*/ 0 h 448"/>
                  <a:gd name="T28" fmla="*/ 0 w 847"/>
                  <a:gd name="T29" fmla="*/ 0 h 448"/>
                  <a:gd name="T30" fmla="*/ 0 w 847"/>
                  <a:gd name="T31" fmla="*/ 0 h 448"/>
                  <a:gd name="T32" fmla="*/ 0 w 847"/>
                  <a:gd name="T33" fmla="*/ 0 h 448"/>
                  <a:gd name="T34" fmla="*/ 0 w 847"/>
                  <a:gd name="T35" fmla="*/ 0 h 448"/>
                  <a:gd name="T36" fmla="*/ 0 w 847"/>
                  <a:gd name="T37" fmla="*/ 0 h 448"/>
                  <a:gd name="T38" fmla="*/ 0 w 847"/>
                  <a:gd name="T39" fmla="*/ 0 h 448"/>
                  <a:gd name="T40" fmla="*/ 0 w 847"/>
                  <a:gd name="T41" fmla="*/ 0 h 448"/>
                  <a:gd name="T42" fmla="*/ 0 w 847"/>
                  <a:gd name="T43" fmla="*/ 0 h 448"/>
                  <a:gd name="T44" fmla="*/ 0 w 847"/>
                  <a:gd name="T45" fmla="*/ 0 h 448"/>
                  <a:gd name="T46" fmla="*/ 0 w 847"/>
                  <a:gd name="T47" fmla="*/ 0 h 448"/>
                  <a:gd name="T48" fmla="*/ 0 w 847"/>
                  <a:gd name="T49" fmla="*/ 0 h 448"/>
                  <a:gd name="T50" fmla="*/ 0 w 847"/>
                  <a:gd name="T51" fmla="*/ 0 h 448"/>
                  <a:gd name="T52" fmla="*/ 0 w 847"/>
                  <a:gd name="T53" fmla="*/ 0 h 448"/>
                  <a:gd name="T54" fmla="*/ 0 w 847"/>
                  <a:gd name="T55" fmla="*/ 0 h 448"/>
                  <a:gd name="T56" fmla="*/ 0 w 847"/>
                  <a:gd name="T57" fmla="*/ 0 h 448"/>
                  <a:gd name="T58" fmla="*/ 0 w 847"/>
                  <a:gd name="T59" fmla="*/ 0 h 448"/>
                  <a:gd name="T60" fmla="*/ 0 w 847"/>
                  <a:gd name="T61" fmla="*/ 0 h 448"/>
                  <a:gd name="T62" fmla="*/ 0 w 847"/>
                  <a:gd name="T63" fmla="*/ 0 h 448"/>
                  <a:gd name="T64" fmla="*/ 0 w 847"/>
                  <a:gd name="T65" fmla="*/ 0 h 448"/>
                  <a:gd name="T66" fmla="*/ 0 w 847"/>
                  <a:gd name="T67" fmla="*/ 0 h 448"/>
                  <a:gd name="T68" fmla="*/ 0 w 847"/>
                  <a:gd name="T69" fmla="*/ 0 h 448"/>
                  <a:gd name="T70" fmla="*/ 0 w 847"/>
                  <a:gd name="T71" fmla="*/ 0 h 44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7"/>
                  <a:gd name="T109" fmla="*/ 0 h 448"/>
                  <a:gd name="T110" fmla="*/ 847 w 847"/>
                  <a:gd name="T111" fmla="*/ 448 h 44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7" h="448">
                    <a:moveTo>
                      <a:pt x="840" y="0"/>
                    </a:moveTo>
                    <a:lnTo>
                      <a:pt x="840" y="0"/>
                    </a:lnTo>
                    <a:lnTo>
                      <a:pt x="810" y="11"/>
                    </a:lnTo>
                    <a:lnTo>
                      <a:pt x="782" y="23"/>
                    </a:lnTo>
                    <a:lnTo>
                      <a:pt x="754" y="35"/>
                    </a:lnTo>
                    <a:lnTo>
                      <a:pt x="725" y="47"/>
                    </a:lnTo>
                    <a:lnTo>
                      <a:pt x="697" y="59"/>
                    </a:lnTo>
                    <a:lnTo>
                      <a:pt x="668" y="71"/>
                    </a:lnTo>
                    <a:lnTo>
                      <a:pt x="640" y="84"/>
                    </a:lnTo>
                    <a:lnTo>
                      <a:pt x="613" y="97"/>
                    </a:lnTo>
                    <a:lnTo>
                      <a:pt x="584" y="110"/>
                    </a:lnTo>
                    <a:lnTo>
                      <a:pt x="557" y="123"/>
                    </a:lnTo>
                    <a:lnTo>
                      <a:pt x="530" y="135"/>
                    </a:lnTo>
                    <a:lnTo>
                      <a:pt x="503" y="149"/>
                    </a:lnTo>
                    <a:lnTo>
                      <a:pt x="476" y="163"/>
                    </a:lnTo>
                    <a:lnTo>
                      <a:pt x="449" y="176"/>
                    </a:lnTo>
                    <a:lnTo>
                      <a:pt x="423" y="189"/>
                    </a:lnTo>
                    <a:lnTo>
                      <a:pt x="396" y="204"/>
                    </a:lnTo>
                    <a:lnTo>
                      <a:pt x="370" y="217"/>
                    </a:lnTo>
                    <a:lnTo>
                      <a:pt x="344" y="231"/>
                    </a:lnTo>
                    <a:lnTo>
                      <a:pt x="318" y="246"/>
                    </a:lnTo>
                    <a:lnTo>
                      <a:pt x="293" y="260"/>
                    </a:lnTo>
                    <a:lnTo>
                      <a:pt x="267" y="274"/>
                    </a:lnTo>
                    <a:lnTo>
                      <a:pt x="241" y="288"/>
                    </a:lnTo>
                    <a:lnTo>
                      <a:pt x="216" y="304"/>
                    </a:lnTo>
                    <a:lnTo>
                      <a:pt x="191" y="318"/>
                    </a:lnTo>
                    <a:lnTo>
                      <a:pt x="167" y="333"/>
                    </a:lnTo>
                    <a:lnTo>
                      <a:pt x="143" y="348"/>
                    </a:lnTo>
                    <a:lnTo>
                      <a:pt x="118" y="363"/>
                    </a:lnTo>
                    <a:lnTo>
                      <a:pt x="94" y="378"/>
                    </a:lnTo>
                    <a:lnTo>
                      <a:pt x="71" y="394"/>
                    </a:lnTo>
                    <a:lnTo>
                      <a:pt x="47" y="409"/>
                    </a:lnTo>
                    <a:lnTo>
                      <a:pt x="23" y="424"/>
                    </a:lnTo>
                    <a:lnTo>
                      <a:pt x="0" y="439"/>
                    </a:lnTo>
                    <a:lnTo>
                      <a:pt x="7" y="448"/>
                    </a:lnTo>
                    <a:lnTo>
                      <a:pt x="31" y="432"/>
                    </a:lnTo>
                    <a:lnTo>
                      <a:pt x="54" y="417"/>
                    </a:lnTo>
                    <a:lnTo>
                      <a:pt x="78" y="402"/>
                    </a:lnTo>
                    <a:lnTo>
                      <a:pt x="102" y="386"/>
                    </a:lnTo>
                    <a:lnTo>
                      <a:pt x="125" y="371"/>
                    </a:lnTo>
                    <a:lnTo>
                      <a:pt x="150" y="356"/>
                    </a:lnTo>
                    <a:lnTo>
                      <a:pt x="174" y="341"/>
                    </a:lnTo>
                    <a:lnTo>
                      <a:pt x="199" y="326"/>
                    </a:lnTo>
                    <a:lnTo>
                      <a:pt x="223" y="312"/>
                    </a:lnTo>
                    <a:lnTo>
                      <a:pt x="248" y="297"/>
                    </a:lnTo>
                    <a:lnTo>
                      <a:pt x="272" y="282"/>
                    </a:lnTo>
                    <a:lnTo>
                      <a:pt x="298" y="268"/>
                    </a:lnTo>
                    <a:lnTo>
                      <a:pt x="323" y="254"/>
                    </a:lnTo>
                    <a:lnTo>
                      <a:pt x="349" y="239"/>
                    </a:lnTo>
                    <a:lnTo>
                      <a:pt x="375" y="225"/>
                    </a:lnTo>
                    <a:lnTo>
                      <a:pt x="401" y="212"/>
                    </a:lnTo>
                    <a:lnTo>
                      <a:pt x="428" y="198"/>
                    </a:lnTo>
                    <a:lnTo>
                      <a:pt x="454" y="184"/>
                    </a:lnTo>
                    <a:lnTo>
                      <a:pt x="480" y="171"/>
                    </a:lnTo>
                    <a:lnTo>
                      <a:pt x="507" y="157"/>
                    </a:lnTo>
                    <a:lnTo>
                      <a:pt x="535" y="144"/>
                    </a:lnTo>
                    <a:lnTo>
                      <a:pt x="562" y="131"/>
                    </a:lnTo>
                    <a:lnTo>
                      <a:pt x="589" y="118"/>
                    </a:lnTo>
                    <a:lnTo>
                      <a:pt x="618" y="105"/>
                    </a:lnTo>
                    <a:lnTo>
                      <a:pt x="645" y="93"/>
                    </a:lnTo>
                    <a:lnTo>
                      <a:pt x="673" y="79"/>
                    </a:lnTo>
                    <a:lnTo>
                      <a:pt x="702" y="67"/>
                    </a:lnTo>
                    <a:lnTo>
                      <a:pt x="730" y="55"/>
                    </a:lnTo>
                    <a:lnTo>
                      <a:pt x="758" y="44"/>
                    </a:lnTo>
                    <a:lnTo>
                      <a:pt x="787" y="31"/>
                    </a:lnTo>
                    <a:lnTo>
                      <a:pt x="815" y="19"/>
                    </a:lnTo>
                    <a:lnTo>
                      <a:pt x="845" y="8"/>
                    </a:lnTo>
                    <a:lnTo>
                      <a:pt x="847" y="6"/>
                    </a:lnTo>
                    <a:lnTo>
                      <a:pt x="847" y="2"/>
                    </a:lnTo>
                    <a:lnTo>
                      <a:pt x="844" y="0"/>
                    </a:lnTo>
                    <a:lnTo>
                      <a:pt x="840" y="0"/>
                    </a:lnTo>
                    <a:close/>
                  </a:path>
                </a:pathLst>
              </a:custGeom>
              <a:solidFill>
                <a:srgbClr val="000000"/>
              </a:solidFill>
              <a:ln w="9525">
                <a:noFill/>
                <a:round/>
                <a:headEnd/>
                <a:tailEnd/>
              </a:ln>
            </p:spPr>
            <p:txBody>
              <a:bodyPr/>
              <a:lstStyle/>
              <a:p>
                <a:endParaRPr lang="ru-RU"/>
              </a:p>
            </p:txBody>
          </p:sp>
          <p:sp>
            <p:nvSpPr>
              <p:cNvPr id="15014" name="Freeform 187"/>
              <p:cNvSpPr>
                <a:spLocks/>
              </p:cNvSpPr>
              <p:nvPr/>
            </p:nvSpPr>
            <p:spPr bwMode="auto">
              <a:xfrm>
                <a:off x="4494" y="159"/>
                <a:ext cx="17" cy="14"/>
              </a:xfrm>
              <a:custGeom>
                <a:avLst/>
                <a:gdLst>
                  <a:gd name="T0" fmla="*/ 0 w 101"/>
                  <a:gd name="T1" fmla="*/ 0 h 68"/>
                  <a:gd name="T2" fmla="*/ 0 w 101"/>
                  <a:gd name="T3" fmla="*/ 0 h 68"/>
                  <a:gd name="T4" fmla="*/ 0 w 101"/>
                  <a:gd name="T5" fmla="*/ 0 h 68"/>
                  <a:gd name="T6" fmla="*/ 0 w 101"/>
                  <a:gd name="T7" fmla="*/ 0 h 68"/>
                  <a:gd name="T8" fmla="*/ 0 w 101"/>
                  <a:gd name="T9" fmla="*/ 0 h 68"/>
                  <a:gd name="T10" fmla="*/ 0 w 101"/>
                  <a:gd name="T11" fmla="*/ 0 h 68"/>
                  <a:gd name="T12" fmla="*/ 0 w 101"/>
                  <a:gd name="T13" fmla="*/ 0 h 68"/>
                  <a:gd name="T14" fmla="*/ 0 w 101"/>
                  <a:gd name="T15" fmla="*/ 0 h 68"/>
                  <a:gd name="T16" fmla="*/ 0 w 101"/>
                  <a:gd name="T17" fmla="*/ 0 h 68"/>
                  <a:gd name="T18" fmla="*/ 0 w 101"/>
                  <a:gd name="T19" fmla="*/ 0 h 68"/>
                  <a:gd name="T20" fmla="*/ 0 w 101"/>
                  <a:gd name="T21" fmla="*/ 0 h 68"/>
                  <a:gd name="T22" fmla="*/ 0 w 101"/>
                  <a:gd name="T23" fmla="*/ 0 h 68"/>
                  <a:gd name="T24" fmla="*/ 0 w 101"/>
                  <a:gd name="T25" fmla="*/ 0 h 68"/>
                  <a:gd name="T26" fmla="*/ 0 w 101"/>
                  <a:gd name="T27" fmla="*/ 0 h 68"/>
                  <a:gd name="T28" fmla="*/ 0 w 101"/>
                  <a:gd name="T29" fmla="*/ 0 h 68"/>
                  <a:gd name="T30" fmla="*/ 0 w 101"/>
                  <a:gd name="T31" fmla="*/ 0 h 68"/>
                  <a:gd name="T32" fmla="*/ 0 w 101"/>
                  <a:gd name="T33" fmla="*/ 0 h 68"/>
                  <a:gd name="T34" fmla="*/ 0 w 101"/>
                  <a:gd name="T35" fmla="*/ 0 h 68"/>
                  <a:gd name="T36" fmla="*/ 0 w 101"/>
                  <a:gd name="T37" fmla="*/ 0 h 68"/>
                  <a:gd name="T38" fmla="*/ 0 w 101"/>
                  <a:gd name="T39" fmla="*/ 0 h 68"/>
                  <a:gd name="T40" fmla="*/ 0 w 101"/>
                  <a:gd name="T41" fmla="*/ 0 h 68"/>
                  <a:gd name="T42" fmla="*/ 0 w 101"/>
                  <a:gd name="T43" fmla="*/ 0 h 68"/>
                  <a:gd name="T44" fmla="*/ 0 w 101"/>
                  <a:gd name="T45" fmla="*/ 0 h 68"/>
                  <a:gd name="T46" fmla="*/ 0 w 101"/>
                  <a:gd name="T47" fmla="*/ 0 h 68"/>
                  <a:gd name="T48" fmla="*/ 0 w 101"/>
                  <a:gd name="T49" fmla="*/ 0 h 68"/>
                  <a:gd name="T50" fmla="*/ 0 w 101"/>
                  <a:gd name="T51" fmla="*/ 0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1"/>
                  <a:gd name="T79" fmla="*/ 0 h 68"/>
                  <a:gd name="T80" fmla="*/ 101 w 101"/>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1" h="68">
                    <a:moveTo>
                      <a:pt x="7" y="9"/>
                    </a:moveTo>
                    <a:lnTo>
                      <a:pt x="3" y="10"/>
                    </a:lnTo>
                    <a:lnTo>
                      <a:pt x="23" y="13"/>
                    </a:lnTo>
                    <a:lnTo>
                      <a:pt x="43" y="18"/>
                    </a:lnTo>
                    <a:lnTo>
                      <a:pt x="62" y="25"/>
                    </a:lnTo>
                    <a:lnTo>
                      <a:pt x="77" y="33"/>
                    </a:lnTo>
                    <a:lnTo>
                      <a:pt x="86" y="41"/>
                    </a:lnTo>
                    <a:lnTo>
                      <a:pt x="90" y="46"/>
                    </a:lnTo>
                    <a:lnTo>
                      <a:pt x="87" y="53"/>
                    </a:lnTo>
                    <a:lnTo>
                      <a:pt x="73" y="60"/>
                    </a:lnTo>
                    <a:lnTo>
                      <a:pt x="78" y="68"/>
                    </a:lnTo>
                    <a:lnTo>
                      <a:pt x="94" y="59"/>
                    </a:lnTo>
                    <a:lnTo>
                      <a:pt x="101" y="46"/>
                    </a:lnTo>
                    <a:lnTo>
                      <a:pt x="95" y="35"/>
                    </a:lnTo>
                    <a:lnTo>
                      <a:pt x="84" y="25"/>
                    </a:lnTo>
                    <a:lnTo>
                      <a:pt x="67" y="17"/>
                    </a:lnTo>
                    <a:lnTo>
                      <a:pt x="46" y="10"/>
                    </a:lnTo>
                    <a:lnTo>
                      <a:pt x="26" y="5"/>
                    </a:lnTo>
                    <a:lnTo>
                      <a:pt x="6" y="0"/>
                    </a:lnTo>
                    <a:lnTo>
                      <a:pt x="2" y="1"/>
                    </a:lnTo>
                    <a:lnTo>
                      <a:pt x="6" y="0"/>
                    </a:lnTo>
                    <a:lnTo>
                      <a:pt x="1" y="1"/>
                    </a:lnTo>
                    <a:lnTo>
                      <a:pt x="0" y="4"/>
                    </a:lnTo>
                    <a:lnTo>
                      <a:pt x="0" y="8"/>
                    </a:lnTo>
                    <a:lnTo>
                      <a:pt x="3" y="10"/>
                    </a:lnTo>
                    <a:lnTo>
                      <a:pt x="7" y="9"/>
                    </a:lnTo>
                    <a:close/>
                  </a:path>
                </a:pathLst>
              </a:custGeom>
              <a:solidFill>
                <a:srgbClr val="000000"/>
              </a:solidFill>
              <a:ln w="9525">
                <a:noFill/>
                <a:round/>
                <a:headEnd/>
                <a:tailEnd/>
              </a:ln>
            </p:spPr>
            <p:txBody>
              <a:bodyPr/>
              <a:lstStyle/>
              <a:p>
                <a:endParaRPr lang="ru-RU"/>
              </a:p>
            </p:txBody>
          </p:sp>
          <p:sp>
            <p:nvSpPr>
              <p:cNvPr id="15015" name="Freeform 188"/>
              <p:cNvSpPr>
                <a:spLocks/>
              </p:cNvSpPr>
              <p:nvPr/>
            </p:nvSpPr>
            <p:spPr bwMode="auto">
              <a:xfrm>
                <a:off x="4245" y="159"/>
                <a:ext cx="250" cy="114"/>
              </a:xfrm>
              <a:custGeom>
                <a:avLst/>
                <a:gdLst>
                  <a:gd name="T0" fmla="*/ 0 w 1504"/>
                  <a:gd name="T1" fmla="*/ 0 h 570"/>
                  <a:gd name="T2" fmla="*/ 0 w 1504"/>
                  <a:gd name="T3" fmla="*/ 0 h 570"/>
                  <a:gd name="T4" fmla="*/ 0 w 1504"/>
                  <a:gd name="T5" fmla="*/ 0 h 570"/>
                  <a:gd name="T6" fmla="*/ 0 w 1504"/>
                  <a:gd name="T7" fmla="*/ 0 h 570"/>
                  <a:gd name="T8" fmla="*/ 0 w 1504"/>
                  <a:gd name="T9" fmla="*/ 0 h 570"/>
                  <a:gd name="T10" fmla="*/ 0 w 1504"/>
                  <a:gd name="T11" fmla="*/ 0 h 570"/>
                  <a:gd name="T12" fmla="*/ 0 w 1504"/>
                  <a:gd name="T13" fmla="*/ 0 h 570"/>
                  <a:gd name="T14" fmla="*/ 0 w 1504"/>
                  <a:gd name="T15" fmla="*/ 0 h 570"/>
                  <a:gd name="T16" fmla="*/ 0 w 1504"/>
                  <a:gd name="T17" fmla="*/ 0 h 570"/>
                  <a:gd name="T18" fmla="*/ 0 w 1504"/>
                  <a:gd name="T19" fmla="*/ 0 h 570"/>
                  <a:gd name="T20" fmla="*/ 0 w 1504"/>
                  <a:gd name="T21" fmla="*/ 0 h 570"/>
                  <a:gd name="T22" fmla="*/ 0 w 1504"/>
                  <a:gd name="T23" fmla="*/ 0 h 5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04"/>
                  <a:gd name="T37" fmla="*/ 0 h 570"/>
                  <a:gd name="T38" fmla="*/ 1504 w 1504"/>
                  <a:gd name="T39" fmla="*/ 570 h 5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04" h="570">
                    <a:moveTo>
                      <a:pt x="6" y="560"/>
                    </a:moveTo>
                    <a:lnTo>
                      <a:pt x="7" y="569"/>
                    </a:lnTo>
                    <a:lnTo>
                      <a:pt x="1504" y="8"/>
                    </a:lnTo>
                    <a:lnTo>
                      <a:pt x="1499" y="0"/>
                    </a:lnTo>
                    <a:lnTo>
                      <a:pt x="2" y="561"/>
                    </a:lnTo>
                    <a:lnTo>
                      <a:pt x="3" y="570"/>
                    </a:lnTo>
                    <a:lnTo>
                      <a:pt x="2" y="561"/>
                    </a:lnTo>
                    <a:lnTo>
                      <a:pt x="0" y="563"/>
                    </a:lnTo>
                    <a:lnTo>
                      <a:pt x="0" y="566"/>
                    </a:lnTo>
                    <a:lnTo>
                      <a:pt x="3" y="569"/>
                    </a:lnTo>
                    <a:lnTo>
                      <a:pt x="7" y="569"/>
                    </a:lnTo>
                    <a:lnTo>
                      <a:pt x="6" y="560"/>
                    </a:lnTo>
                    <a:close/>
                  </a:path>
                </a:pathLst>
              </a:custGeom>
              <a:solidFill>
                <a:srgbClr val="000000"/>
              </a:solidFill>
              <a:ln w="9525">
                <a:noFill/>
                <a:round/>
                <a:headEnd/>
                <a:tailEnd/>
              </a:ln>
            </p:spPr>
            <p:txBody>
              <a:bodyPr/>
              <a:lstStyle/>
              <a:p>
                <a:endParaRPr lang="ru-RU"/>
              </a:p>
            </p:txBody>
          </p:sp>
          <p:sp>
            <p:nvSpPr>
              <p:cNvPr id="15016" name="Freeform 189"/>
              <p:cNvSpPr>
                <a:spLocks/>
              </p:cNvSpPr>
              <p:nvPr/>
            </p:nvSpPr>
            <p:spPr bwMode="auto">
              <a:xfrm>
                <a:off x="5063" y="291"/>
                <a:ext cx="25" cy="1"/>
              </a:xfrm>
              <a:custGeom>
                <a:avLst/>
                <a:gdLst>
                  <a:gd name="T0" fmla="*/ 0 w 154"/>
                  <a:gd name="T1" fmla="*/ 0 h 5"/>
                  <a:gd name="T2" fmla="*/ 0 w 154"/>
                  <a:gd name="T3" fmla="*/ 0 h 5"/>
                  <a:gd name="T4" fmla="*/ 0 w 154"/>
                  <a:gd name="T5" fmla="*/ 0 h 5"/>
                  <a:gd name="T6" fmla="*/ 0 w 154"/>
                  <a:gd name="T7" fmla="*/ 0 h 5"/>
                  <a:gd name="T8" fmla="*/ 0 w 154"/>
                  <a:gd name="T9" fmla="*/ 0 h 5"/>
                  <a:gd name="T10" fmla="*/ 0 w 154"/>
                  <a:gd name="T11" fmla="*/ 0 h 5"/>
                  <a:gd name="T12" fmla="*/ 0 w 154"/>
                  <a:gd name="T13" fmla="*/ 0 h 5"/>
                  <a:gd name="T14" fmla="*/ 0 w 154"/>
                  <a:gd name="T15" fmla="*/ 0 h 5"/>
                  <a:gd name="T16" fmla="*/ 0 w 154"/>
                  <a:gd name="T17" fmla="*/ 0 h 5"/>
                  <a:gd name="T18" fmla="*/ 0 w 154"/>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5"/>
                  <a:gd name="T32" fmla="*/ 154 w 154"/>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5">
                    <a:moveTo>
                      <a:pt x="0" y="0"/>
                    </a:moveTo>
                    <a:lnTo>
                      <a:pt x="19" y="3"/>
                    </a:lnTo>
                    <a:lnTo>
                      <a:pt x="38" y="4"/>
                    </a:lnTo>
                    <a:lnTo>
                      <a:pt x="57" y="5"/>
                    </a:lnTo>
                    <a:lnTo>
                      <a:pt x="77" y="5"/>
                    </a:lnTo>
                    <a:lnTo>
                      <a:pt x="96" y="4"/>
                    </a:lnTo>
                    <a:lnTo>
                      <a:pt x="115" y="3"/>
                    </a:lnTo>
                    <a:lnTo>
                      <a:pt x="135" y="2"/>
                    </a:lnTo>
                    <a:lnTo>
                      <a:pt x="154" y="0"/>
                    </a:lnTo>
                    <a:lnTo>
                      <a:pt x="0" y="0"/>
                    </a:lnTo>
                    <a:close/>
                  </a:path>
                </a:pathLst>
              </a:custGeom>
              <a:solidFill>
                <a:srgbClr val="FFFFFF"/>
              </a:solidFill>
              <a:ln w="9525">
                <a:noFill/>
                <a:round/>
                <a:headEnd/>
                <a:tailEnd/>
              </a:ln>
            </p:spPr>
            <p:txBody>
              <a:bodyPr/>
              <a:lstStyle/>
              <a:p>
                <a:endParaRPr lang="ru-RU"/>
              </a:p>
            </p:txBody>
          </p:sp>
          <p:sp>
            <p:nvSpPr>
              <p:cNvPr id="15017" name="Freeform 190"/>
              <p:cNvSpPr>
                <a:spLocks/>
              </p:cNvSpPr>
              <p:nvPr/>
            </p:nvSpPr>
            <p:spPr bwMode="auto">
              <a:xfrm>
                <a:off x="5044" y="284"/>
                <a:ext cx="63" cy="7"/>
              </a:xfrm>
              <a:custGeom>
                <a:avLst/>
                <a:gdLst>
                  <a:gd name="T0" fmla="*/ 0 w 374"/>
                  <a:gd name="T1" fmla="*/ 0 h 34"/>
                  <a:gd name="T2" fmla="*/ 0 w 374"/>
                  <a:gd name="T3" fmla="*/ 0 h 34"/>
                  <a:gd name="T4" fmla="*/ 0 w 374"/>
                  <a:gd name="T5" fmla="*/ 0 h 34"/>
                  <a:gd name="T6" fmla="*/ 0 w 374"/>
                  <a:gd name="T7" fmla="*/ 0 h 34"/>
                  <a:gd name="T8" fmla="*/ 0 w 374"/>
                  <a:gd name="T9" fmla="*/ 0 h 34"/>
                  <a:gd name="T10" fmla="*/ 0 w 374"/>
                  <a:gd name="T11" fmla="*/ 0 h 34"/>
                  <a:gd name="T12" fmla="*/ 0 w 374"/>
                  <a:gd name="T13" fmla="*/ 0 h 34"/>
                  <a:gd name="T14" fmla="*/ 0 w 374"/>
                  <a:gd name="T15" fmla="*/ 0 h 34"/>
                  <a:gd name="T16" fmla="*/ 0 w 374"/>
                  <a:gd name="T17" fmla="*/ 0 h 34"/>
                  <a:gd name="T18" fmla="*/ 0 w 374"/>
                  <a:gd name="T19" fmla="*/ 0 h 34"/>
                  <a:gd name="T20" fmla="*/ 0 w 374"/>
                  <a:gd name="T21" fmla="*/ 0 h 34"/>
                  <a:gd name="T22" fmla="*/ 0 w 374"/>
                  <a:gd name="T23" fmla="*/ 0 h 34"/>
                  <a:gd name="T24" fmla="*/ 0 w 374"/>
                  <a:gd name="T25" fmla="*/ 0 h 34"/>
                  <a:gd name="T26" fmla="*/ 0 w 374"/>
                  <a:gd name="T27" fmla="*/ 0 h 34"/>
                  <a:gd name="T28" fmla="*/ 0 w 374"/>
                  <a:gd name="T29" fmla="*/ 0 h 34"/>
                  <a:gd name="T30" fmla="*/ 0 w 374"/>
                  <a:gd name="T31" fmla="*/ 0 h 34"/>
                  <a:gd name="T32" fmla="*/ 0 w 374"/>
                  <a:gd name="T33" fmla="*/ 0 h 34"/>
                  <a:gd name="T34" fmla="*/ 0 w 374"/>
                  <a:gd name="T35" fmla="*/ 0 h 34"/>
                  <a:gd name="T36" fmla="*/ 0 w 374"/>
                  <a:gd name="T37" fmla="*/ 0 h 34"/>
                  <a:gd name="T38" fmla="*/ 0 w 374"/>
                  <a:gd name="T39" fmla="*/ 0 h 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74"/>
                  <a:gd name="T61" fmla="*/ 0 h 34"/>
                  <a:gd name="T62" fmla="*/ 374 w 374"/>
                  <a:gd name="T63" fmla="*/ 34 h 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74" h="34">
                    <a:moveTo>
                      <a:pt x="111" y="34"/>
                    </a:moveTo>
                    <a:lnTo>
                      <a:pt x="97" y="32"/>
                    </a:lnTo>
                    <a:lnTo>
                      <a:pt x="84" y="28"/>
                    </a:lnTo>
                    <a:lnTo>
                      <a:pt x="70" y="25"/>
                    </a:lnTo>
                    <a:lnTo>
                      <a:pt x="56" y="21"/>
                    </a:lnTo>
                    <a:lnTo>
                      <a:pt x="43" y="17"/>
                    </a:lnTo>
                    <a:lnTo>
                      <a:pt x="29" y="12"/>
                    </a:lnTo>
                    <a:lnTo>
                      <a:pt x="14" y="6"/>
                    </a:lnTo>
                    <a:lnTo>
                      <a:pt x="0" y="0"/>
                    </a:lnTo>
                    <a:lnTo>
                      <a:pt x="329" y="0"/>
                    </a:lnTo>
                    <a:lnTo>
                      <a:pt x="374" y="23"/>
                    </a:lnTo>
                    <a:lnTo>
                      <a:pt x="360" y="24"/>
                    </a:lnTo>
                    <a:lnTo>
                      <a:pt x="346" y="25"/>
                    </a:lnTo>
                    <a:lnTo>
                      <a:pt x="333" y="26"/>
                    </a:lnTo>
                    <a:lnTo>
                      <a:pt x="319" y="28"/>
                    </a:lnTo>
                    <a:lnTo>
                      <a:pt x="305" y="29"/>
                    </a:lnTo>
                    <a:lnTo>
                      <a:pt x="292" y="31"/>
                    </a:lnTo>
                    <a:lnTo>
                      <a:pt x="278" y="33"/>
                    </a:lnTo>
                    <a:lnTo>
                      <a:pt x="265" y="34"/>
                    </a:lnTo>
                    <a:lnTo>
                      <a:pt x="111" y="34"/>
                    </a:lnTo>
                    <a:close/>
                  </a:path>
                </a:pathLst>
              </a:custGeom>
              <a:solidFill>
                <a:srgbClr val="F4F4F4"/>
              </a:solidFill>
              <a:ln w="9525">
                <a:noFill/>
                <a:round/>
                <a:headEnd/>
                <a:tailEnd/>
              </a:ln>
            </p:spPr>
            <p:txBody>
              <a:bodyPr/>
              <a:lstStyle/>
              <a:p>
                <a:endParaRPr lang="ru-RU"/>
              </a:p>
            </p:txBody>
          </p:sp>
          <p:sp>
            <p:nvSpPr>
              <p:cNvPr id="15018" name="Freeform 191"/>
              <p:cNvSpPr>
                <a:spLocks/>
              </p:cNvSpPr>
              <p:nvPr/>
            </p:nvSpPr>
            <p:spPr bwMode="auto">
              <a:xfrm>
                <a:off x="5035" y="277"/>
                <a:ext cx="64" cy="7"/>
              </a:xfrm>
              <a:custGeom>
                <a:avLst/>
                <a:gdLst>
                  <a:gd name="T0" fmla="*/ 0 w 386"/>
                  <a:gd name="T1" fmla="*/ 0 h 34"/>
                  <a:gd name="T2" fmla="*/ 0 w 386"/>
                  <a:gd name="T3" fmla="*/ 0 h 34"/>
                  <a:gd name="T4" fmla="*/ 0 w 386"/>
                  <a:gd name="T5" fmla="*/ 0 h 34"/>
                  <a:gd name="T6" fmla="*/ 0 w 386"/>
                  <a:gd name="T7" fmla="*/ 0 h 34"/>
                  <a:gd name="T8" fmla="*/ 0 w 386"/>
                  <a:gd name="T9" fmla="*/ 0 h 34"/>
                  <a:gd name="T10" fmla="*/ 0 w 386"/>
                  <a:gd name="T11" fmla="*/ 0 h 34"/>
                  <a:gd name="T12" fmla="*/ 0 w 386"/>
                  <a:gd name="T13" fmla="*/ 0 h 34"/>
                  <a:gd name="T14" fmla="*/ 0 w 386"/>
                  <a:gd name="T15" fmla="*/ 0 h 34"/>
                  <a:gd name="T16" fmla="*/ 0 w 386"/>
                  <a:gd name="T17" fmla="*/ 0 h 34"/>
                  <a:gd name="T18" fmla="*/ 0 w 386"/>
                  <a:gd name="T19" fmla="*/ 0 h 34"/>
                  <a:gd name="T20" fmla="*/ 0 w 386"/>
                  <a:gd name="T21" fmla="*/ 0 h 34"/>
                  <a:gd name="T22" fmla="*/ 0 w 386"/>
                  <a:gd name="T23" fmla="*/ 0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6"/>
                  <a:gd name="T37" fmla="*/ 0 h 34"/>
                  <a:gd name="T38" fmla="*/ 386 w 386"/>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6" h="34">
                    <a:moveTo>
                      <a:pt x="57" y="34"/>
                    </a:moveTo>
                    <a:lnTo>
                      <a:pt x="51" y="31"/>
                    </a:lnTo>
                    <a:lnTo>
                      <a:pt x="45" y="28"/>
                    </a:lnTo>
                    <a:lnTo>
                      <a:pt x="39" y="25"/>
                    </a:lnTo>
                    <a:lnTo>
                      <a:pt x="34" y="21"/>
                    </a:lnTo>
                    <a:lnTo>
                      <a:pt x="25" y="16"/>
                    </a:lnTo>
                    <a:lnTo>
                      <a:pt x="17" y="10"/>
                    </a:lnTo>
                    <a:lnTo>
                      <a:pt x="9" y="5"/>
                    </a:lnTo>
                    <a:lnTo>
                      <a:pt x="0" y="0"/>
                    </a:lnTo>
                    <a:lnTo>
                      <a:pt x="321" y="0"/>
                    </a:lnTo>
                    <a:lnTo>
                      <a:pt x="386" y="34"/>
                    </a:lnTo>
                    <a:lnTo>
                      <a:pt x="57" y="34"/>
                    </a:lnTo>
                    <a:close/>
                  </a:path>
                </a:pathLst>
              </a:custGeom>
              <a:solidFill>
                <a:srgbClr val="E8E8E8"/>
              </a:solidFill>
              <a:ln w="9525">
                <a:noFill/>
                <a:round/>
                <a:headEnd/>
                <a:tailEnd/>
              </a:ln>
            </p:spPr>
            <p:txBody>
              <a:bodyPr/>
              <a:lstStyle/>
              <a:p>
                <a:endParaRPr lang="ru-RU"/>
              </a:p>
            </p:txBody>
          </p:sp>
          <p:sp>
            <p:nvSpPr>
              <p:cNvPr id="15019" name="Freeform 192"/>
              <p:cNvSpPr>
                <a:spLocks noEditPoints="1"/>
              </p:cNvSpPr>
              <p:nvPr/>
            </p:nvSpPr>
            <p:spPr bwMode="auto">
              <a:xfrm>
                <a:off x="4288" y="271"/>
                <a:ext cx="800" cy="6"/>
              </a:xfrm>
              <a:custGeom>
                <a:avLst/>
                <a:gdLst>
                  <a:gd name="T0" fmla="*/ 0 w 4803"/>
                  <a:gd name="T1" fmla="*/ 0 h 33"/>
                  <a:gd name="T2" fmla="*/ 0 w 4803"/>
                  <a:gd name="T3" fmla="*/ 0 h 33"/>
                  <a:gd name="T4" fmla="*/ 0 w 4803"/>
                  <a:gd name="T5" fmla="*/ 0 h 33"/>
                  <a:gd name="T6" fmla="*/ 0 w 4803"/>
                  <a:gd name="T7" fmla="*/ 0 h 33"/>
                  <a:gd name="T8" fmla="*/ 0 w 4803"/>
                  <a:gd name="T9" fmla="*/ 0 h 33"/>
                  <a:gd name="T10" fmla="*/ 0 w 4803"/>
                  <a:gd name="T11" fmla="*/ 0 h 33"/>
                  <a:gd name="T12" fmla="*/ 0 w 4803"/>
                  <a:gd name="T13" fmla="*/ 0 h 33"/>
                  <a:gd name="T14" fmla="*/ 0 w 4803"/>
                  <a:gd name="T15" fmla="*/ 0 h 33"/>
                  <a:gd name="T16" fmla="*/ 0 w 4803"/>
                  <a:gd name="T17" fmla="*/ 0 h 33"/>
                  <a:gd name="T18" fmla="*/ 0 w 4803"/>
                  <a:gd name="T19" fmla="*/ 0 h 33"/>
                  <a:gd name="T20" fmla="*/ 0 w 4803"/>
                  <a:gd name="T21" fmla="*/ 0 h 33"/>
                  <a:gd name="T22" fmla="*/ 0 w 4803"/>
                  <a:gd name="T23" fmla="*/ 0 h 33"/>
                  <a:gd name="T24" fmla="*/ 0 w 4803"/>
                  <a:gd name="T25" fmla="*/ 0 h 33"/>
                  <a:gd name="T26" fmla="*/ 0 w 4803"/>
                  <a:gd name="T27" fmla="*/ 0 h 33"/>
                  <a:gd name="T28" fmla="*/ 0 w 4803"/>
                  <a:gd name="T29" fmla="*/ 0 h 33"/>
                  <a:gd name="T30" fmla="*/ 0 w 4803"/>
                  <a:gd name="T31" fmla="*/ 0 h 33"/>
                  <a:gd name="T32" fmla="*/ 0 w 4803"/>
                  <a:gd name="T33" fmla="*/ 0 h 33"/>
                  <a:gd name="T34" fmla="*/ 0 w 4803"/>
                  <a:gd name="T35" fmla="*/ 0 h 33"/>
                  <a:gd name="T36" fmla="*/ 0 w 4803"/>
                  <a:gd name="T37" fmla="*/ 0 h 33"/>
                  <a:gd name="T38" fmla="*/ 0 w 4803"/>
                  <a:gd name="T39" fmla="*/ 0 h 33"/>
                  <a:gd name="T40" fmla="*/ 0 w 4803"/>
                  <a:gd name="T41" fmla="*/ 0 h 33"/>
                  <a:gd name="T42" fmla="*/ 0 w 4803"/>
                  <a:gd name="T43" fmla="*/ 0 h 33"/>
                  <a:gd name="T44" fmla="*/ 0 w 4803"/>
                  <a:gd name="T45" fmla="*/ 0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803"/>
                  <a:gd name="T70" fmla="*/ 0 h 33"/>
                  <a:gd name="T71" fmla="*/ 4803 w 4803"/>
                  <a:gd name="T72" fmla="*/ 33 h 3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803" h="33">
                    <a:moveTo>
                      <a:pt x="4482" y="33"/>
                    </a:moveTo>
                    <a:lnTo>
                      <a:pt x="4475" y="29"/>
                    </a:lnTo>
                    <a:lnTo>
                      <a:pt x="4468" y="25"/>
                    </a:lnTo>
                    <a:lnTo>
                      <a:pt x="4461" y="21"/>
                    </a:lnTo>
                    <a:lnTo>
                      <a:pt x="4455" y="16"/>
                    </a:lnTo>
                    <a:lnTo>
                      <a:pt x="4448" y="12"/>
                    </a:lnTo>
                    <a:lnTo>
                      <a:pt x="4441" y="8"/>
                    </a:lnTo>
                    <a:lnTo>
                      <a:pt x="4435" y="4"/>
                    </a:lnTo>
                    <a:lnTo>
                      <a:pt x="4428" y="0"/>
                    </a:lnTo>
                    <a:lnTo>
                      <a:pt x="4737" y="0"/>
                    </a:lnTo>
                    <a:lnTo>
                      <a:pt x="4803" y="33"/>
                    </a:lnTo>
                    <a:lnTo>
                      <a:pt x="4482" y="33"/>
                    </a:lnTo>
                    <a:close/>
                    <a:moveTo>
                      <a:pt x="0" y="0"/>
                    </a:moveTo>
                    <a:lnTo>
                      <a:pt x="17" y="1"/>
                    </a:lnTo>
                    <a:lnTo>
                      <a:pt x="34" y="1"/>
                    </a:lnTo>
                    <a:lnTo>
                      <a:pt x="52" y="1"/>
                    </a:lnTo>
                    <a:lnTo>
                      <a:pt x="69" y="1"/>
                    </a:lnTo>
                    <a:lnTo>
                      <a:pt x="87" y="1"/>
                    </a:lnTo>
                    <a:lnTo>
                      <a:pt x="105" y="1"/>
                    </a:lnTo>
                    <a:lnTo>
                      <a:pt x="121" y="1"/>
                    </a:lnTo>
                    <a:lnTo>
                      <a:pt x="139" y="0"/>
                    </a:lnTo>
                    <a:lnTo>
                      <a:pt x="0" y="0"/>
                    </a:lnTo>
                    <a:close/>
                  </a:path>
                </a:pathLst>
              </a:custGeom>
              <a:solidFill>
                <a:srgbClr val="DBDBDB"/>
              </a:solidFill>
              <a:ln w="9525">
                <a:noFill/>
                <a:round/>
                <a:headEnd/>
                <a:tailEnd/>
              </a:ln>
            </p:spPr>
            <p:txBody>
              <a:bodyPr/>
              <a:lstStyle/>
              <a:p>
                <a:endParaRPr lang="ru-RU"/>
              </a:p>
            </p:txBody>
          </p:sp>
          <p:sp>
            <p:nvSpPr>
              <p:cNvPr id="15020" name="Freeform 193"/>
              <p:cNvSpPr>
                <a:spLocks noEditPoints="1"/>
              </p:cNvSpPr>
              <p:nvPr/>
            </p:nvSpPr>
            <p:spPr bwMode="auto">
              <a:xfrm>
                <a:off x="4255" y="264"/>
                <a:ext cx="822" cy="7"/>
              </a:xfrm>
              <a:custGeom>
                <a:avLst/>
                <a:gdLst>
                  <a:gd name="T0" fmla="*/ 0 w 4931"/>
                  <a:gd name="T1" fmla="*/ 0 h 34"/>
                  <a:gd name="T2" fmla="*/ 0 w 4931"/>
                  <a:gd name="T3" fmla="*/ 0 h 34"/>
                  <a:gd name="T4" fmla="*/ 0 w 4931"/>
                  <a:gd name="T5" fmla="*/ 0 h 34"/>
                  <a:gd name="T6" fmla="*/ 0 w 4931"/>
                  <a:gd name="T7" fmla="*/ 0 h 34"/>
                  <a:gd name="T8" fmla="*/ 0 w 4931"/>
                  <a:gd name="T9" fmla="*/ 0 h 34"/>
                  <a:gd name="T10" fmla="*/ 0 w 4931"/>
                  <a:gd name="T11" fmla="*/ 0 h 34"/>
                  <a:gd name="T12" fmla="*/ 0 w 4931"/>
                  <a:gd name="T13" fmla="*/ 0 h 34"/>
                  <a:gd name="T14" fmla="*/ 0 w 4931"/>
                  <a:gd name="T15" fmla="*/ 0 h 34"/>
                  <a:gd name="T16" fmla="*/ 0 w 4931"/>
                  <a:gd name="T17" fmla="*/ 0 h 34"/>
                  <a:gd name="T18" fmla="*/ 0 w 4931"/>
                  <a:gd name="T19" fmla="*/ 0 h 34"/>
                  <a:gd name="T20" fmla="*/ 0 w 4931"/>
                  <a:gd name="T21" fmla="*/ 0 h 34"/>
                  <a:gd name="T22" fmla="*/ 0 w 4931"/>
                  <a:gd name="T23" fmla="*/ 0 h 34"/>
                  <a:gd name="T24" fmla="*/ 0 w 4931"/>
                  <a:gd name="T25" fmla="*/ 0 h 34"/>
                  <a:gd name="T26" fmla="*/ 0 w 4931"/>
                  <a:gd name="T27" fmla="*/ 0 h 34"/>
                  <a:gd name="T28" fmla="*/ 0 w 4931"/>
                  <a:gd name="T29" fmla="*/ 0 h 34"/>
                  <a:gd name="T30" fmla="*/ 0 w 4931"/>
                  <a:gd name="T31" fmla="*/ 0 h 34"/>
                  <a:gd name="T32" fmla="*/ 0 w 4931"/>
                  <a:gd name="T33" fmla="*/ 0 h 34"/>
                  <a:gd name="T34" fmla="*/ 0 w 4931"/>
                  <a:gd name="T35" fmla="*/ 0 h 34"/>
                  <a:gd name="T36" fmla="*/ 0 w 4931"/>
                  <a:gd name="T37" fmla="*/ 0 h 34"/>
                  <a:gd name="T38" fmla="*/ 0 w 4931"/>
                  <a:gd name="T39" fmla="*/ 0 h 34"/>
                  <a:gd name="T40" fmla="*/ 0 w 4931"/>
                  <a:gd name="T41" fmla="*/ 0 h 34"/>
                  <a:gd name="T42" fmla="*/ 0 w 4931"/>
                  <a:gd name="T43" fmla="*/ 0 h 34"/>
                  <a:gd name="T44" fmla="*/ 0 w 4931"/>
                  <a:gd name="T45" fmla="*/ 0 h 34"/>
                  <a:gd name="T46" fmla="*/ 0 w 4931"/>
                  <a:gd name="T47" fmla="*/ 0 h 34"/>
                  <a:gd name="T48" fmla="*/ 0 w 4931"/>
                  <a:gd name="T49" fmla="*/ 0 h 34"/>
                  <a:gd name="T50" fmla="*/ 0 w 4931"/>
                  <a:gd name="T51" fmla="*/ 0 h 34"/>
                  <a:gd name="T52" fmla="*/ 0 w 4931"/>
                  <a:gd name="T53" fmla="*/ 0 h 34"/>
                  <a:gd name="T54" fmla="*/ 0 w 4931"/>
                  <a:gd name="T55" fmla="*/ 0 h 34"/>
                  <a:gd name="T56" fmla="*/ 0 w 4931"/>
                  <a:gd name="T57" fmla="*/ 0 h 34"/>
                  <a:gd name="T58" fmla="*/ 0 w 4931"/>
                  <a:gd name="T59" fmla="*/ 0 h 34"/>
                  <a:gd name="T60" fmla="*/ 0 w 4931"/>
                  <a:gd name="T61" fmla="*/ 0 h 34"/>
                  <a:gd name="T62" fmla="*/ 0 w 4931"/>
                  <a:gd name="T63" fmla="*/ 0 h 34"/>
                  <a:gd name="T64" fmla="*/ 0 w 4931"/>
                  <a:gd name="T65" fmla="*/ 0 h 34"/>
                  <a:gd name="T66" fmla="*/ 0 w 4931"/>
                  <a:gd name="T67" fmla="*/ 0 h 34"/>
                  <a:gd name="T68" fmla="*/ 0 w 4931"/>
                  <a:gd name="T69" fmla="*/ 0 h 34"/>
                  <a:gd name="T70" fmla="*/ 0 w 4931"/>
                  <a:gd name="T71" fmla="*/ 0 h 34"/>
                  <a:gd name="T72" fmla="*/ 0 w 4931"/>
                  <a:gd name="T73" fmla="*/ 0 h 34"/>
                  <a:gd name="T74" fmla="*/ 0 w 4931"/>
                  <a:gd name="T75" fmla="*/ 0 h 34"/>
                  <a:gd name="T76" fmla="*/ 0 w 4931"/>
                  <a:gd name="T77" fmla="*/ 0 h 34"/>
                  <a:gd name="T78" fmla="*/ 0 w 4931"/>
                  <a:gd name="T79" fmla="*/ 0 h 34"/>
                  <a:gd name="T80" fmla="*/ 0 w 4931"/>
                  <a:gd name="T81" fmla="*/ 0 h 34"/>
                  <a:gd name="T82" fmla="*/ 0 w 4931"/>
                  <a:gd name="T83" fmla="*/ 0 h 34"/>
                  <a:gd name="T84" fmla="*/ 0 w 4931"/>
                  <a:gd name="T85" fmla="*/ 0 h 34"/>
                  <a:gd name="T86" fmla="*/ 0 w 4931"/>
                  <a:gd name="T87" fmla="*/ 0 h 34"/>
                  <a:gd name="T88" fmla="*/ 0 w 4931"/>
                  <a:gd name="T89" fmla="*/ 0 h 34"/>
                  <a:gd name="T90" fmla="*/ 0 w 4931"/>
                  <a:gd name="T91" fmla="*/ 0 h 34"/>
                  <a:gd name="T92" fmla="*/ 0 w 4931"/>
                  <a:gd name="T93" fmla="*/ 0 h 34"/>
                  <a:gd name="T94" fmla="*/ 0 w 4931"/>
                  <a:gd name="T95" fmla="*/ 0 h 34"/>
                  <a:gd name="T96" fmla="*/ 0 w 4931"/>
                  <a:gd name="T97" fmla="*/ 0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31"/>
                  <a:gd name="T148" fmla="*/ 0 h 34"/>
                  <a:gd name="T149" fmla="*/ 4931 w 4931"/>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31" h="34">
                    <a:moveTo>
                      <a:pt x="194" y="34"/>
                    </a:moveTo>
                    <a:lnTo>
                      <a:pt x="181" y="34"/>
                    </a:lnTo>
                    <a:lnTo>
                      <a:pt x="168" y="33"/>
                    </a:lnTo>
                    <a:lnTo>
                      <a:pt x="156" y="33"/>
                    </a:lnTo>
                    <a:lnTo>
                      <a:pt x="143" y="32"/>
                    </a:lnTo>
                    <a:lnTo>
                      <a:pt x="130" y="31"/>
                    </a:lnTo>
                    <a:lnTo>
                      <a:pt x="118" y="31"/>
                    </a:lnTo>
                    <a:lnTo>
                      <a:pt x="105" y="29"/>
                    </a:lnTo>
                    <a:lnTo>
                      <a:pt x="93" y="28"/>
                    </a:lnTo>
                    <a:lnTo>
                      <a:pt x="81" y="27"/>
                    </a:lnTo>
                    <a:lnTo>
                      <a:pt x="69" y="26"/>
                    </a:lnTo>
                    <a:lnTo>
                      <a:pt x="58" y="25"/>
                    </a:lnTo>
                    <a:lnTo>
                      <a:pt x="46" y="24"/>
                    </a:lnTo>
                    <a:lnTo>
                      <a:pt x="34" y="23"/>
                    </a:lnTo>
                    <a:lnTo>
                      <a:pt x="22" y="22"/>
                    </a:lnTo>
                    <a:lnTo>
                      <a:pt x="10" y="21"/>
                    </a:lnTo>
                    <a:lnTo>
                      <a:pt x="0" y="20"/>
                    </a:lnTo>
                    <a:lnTo>
                      <a:pt x="54" y="0"/>
                    </a:lnTo>
                    <a:lnTo>
                      <a:pt x="569" y="0"/>
                    </a:lnTo>
                    <a:lnTo>
                      <a:pt x="556" y="4"/>
                    </a:lnTo>
                    <a:lnTo>
                      <a:pt x="542" y="7"/>
                    </a:lnTo>
                    <a:lnTo>
                      <a:pt x="529" y="10"/>
                    </a:lnTo>
                    <a:lnTo>
                      <a:pt x="514" y="13"/>
                    </a:lnTo>
                    <a:lnTo>
                      <a:pt x="500" y="16"/>
                    </a:lnTo>
                    <a:lnTo>
                      <a:pt x="486" y="18"/>
                    </a:lnTo>
                    <a:lnTo>
                      <a:pt x="471" y="21"/>
                    </a:lnTo>
                    <a:lnTo>
                      <a:pt x="456" y="23"/>
                    </a:lnTo>
                    <a:lnTo>
                      <a:pt x="441" y="25"/>
                    </a:lnTo>
                    <a:lnTo>
                      <a:pt x="427" y="27"/>
                    </a:lnTo>
                    <a:lnTo>
                      <a:pt x="411" y="28"/>
                    </a:lnTo>
                    <a:lnTo>
                      <a:pt x="396" y="29"/>
                    </a:lnTo>
                    <a:lnTo>
                      <a:pt x="381" y="32"/>
                    </a:lnTo>
                    <a:lnTo>
                      <a:pt x="365" y="33"/>
                    </a:lnTo>
                    <a:lnTo>
                      <a:pt x="349" y="33"/>
                    </a:lnTo>
                    <a:lnTo>
                      <a:pt x="333" y="34"/>
                    </a:lnTo>
                    <a:lnTo>
                      <a:pt x="194" y="34"/>
                    </a:lnTo>
                    <a:close/>
                    <a:moveTo>
                      <a:pt x="4622" y="34"/>
                    </a:moveTo>
                    <a:lnTo>
                      <a:pt x="4615" y="29"/>
                    </a:lnTo>
                    <a:lnTo>
                      <a:pt x="4608" y="25"/>
                    </a:lnTo>
                    <a:lnTo>
                      <a:pt x="4601" y="21"/>
                    </a:lnTo>
                    <a:lnTo>
                      <a:pt x="4595" y="16"/>
                    </a:lnTo>
                    <a:lnTo>
                      <a:pt x="4588" y="12"/>
                    </a:lnTo>
                    <a:lnTo>
                      <a:pt x="4581" y="8"/>
                    </a:lnTo>
                    <a:lnTo>
                      <a:pt x="4573" y="4"/>
                    </a:lnTo>
                    <a:lnTo>
                      <a:pt x="4566" y="0"/>
                    </a:lnTo>
                    <a:lnTo>
                      <a:pt x="4866" y="0"/>
                    </a:lnTo>
                    <a:lnTo>
                      <a:pt x="4931" y="34"/>
                    </a:lnTo>
                    <a:lnTo>
                      <a:pt x="4622" y="34"/>
                    </a:lnTo>
                    <a:close/>
                  </a:path>
                </a:pathLst>
              </a:custGeom>
              <a:solidFill>
                <a:srgbClr val="CCCCCC"/>
              </a:solidFill>
              <a:ln w="9525">
                <a:noFill/>
                <a:round/>
                <a:headEnd/>
                <a:tailEnd/>
              </a:ln>
            </p:spPr>
            <p:txBody>
              <a:bodyPr/>
              <a:lstStyle/>
              <a:p>
                <a:endParaRPr lang="ru-RU"/>
              </a:p>
            </p:txBody>
          </p:sp>
          <p:sp>
            <p:nvSpPr>
              <p:cNvPr id="15021" name="Freeform 194"/>
              <p:cNvSpPr>
                <a:spLocks noEditPoints="1"/>
              </p:cNvSpPr>
              <p:nvPr/>
            </p:nvSpPr>
            <p:spPr bwMode="auto">
              <a:xfrm>
                <a:off x="4264" y="257"/>
                <a:ext cx="802" cy="7"/>
              </a:xfrm>
              <a:custGeom>
                <a:avLst/>
                <a:gdLst>
                  <a:gd name="T0" fmla="*/ 0 w 4812"/>
                  <a:gd name="T1" fmla="*/ 0 h 34"/>
                  <a:gd name="T2" fmla="*/ 0 w 4812"/>
                  <a:gd name="T3" fmla="*/ 0 h 34"/>
                  <a:gd name="T4" fmla="*/ 0 w 4812"/>
                  <a:gd name="T5" fmla="*/ 0 h 34"/>
                  <a:gd name="T6" fmla="*/ 0 w 4812"/>
                  <a:gd name="T7" fmla="*/ 0 h 34"/>
                  <a:gd name="T8" fmla="*/ 0 w 4812"/>
                  <a:gd name="T9" fmla="*/ 0 h 34"/>
                  <a:gd name="T10" fmla="*/ 0 w 4812"/>
                  <a:gd name="T11" fmla="*/ 0 h 34"/>
                  <a:gd name="T12" fmla="*/ 0 w 4812"/>
                  <a:gd name="T13" fmla="*/ 0 h 34"/>
                  <a:gd name="T14" fmla="*/ 0 w 4812"/>
                  <a:gd name="T15" fmla="*/ 0 h 34"/>
                  <a:gd name="T16" fmla="*/ 0 w 4812"/>
                  <a:gd name="T17" fmla="*/ 0 h 34"/>
                  <a:gd name="T18" fmla="*/ 0 w 4812"/>
                  <a:gd name="T19" fmla="*/ 0 h 34"/>
                  <a:gd name="T20" fmla="*/ 0 w 4812"/>
                  <a:gd name="T21" fmla="*/ 0 h 34"/>
                  <a:gd name="T22" fmla="*/ 0 w 4812"/>
                  <a:gd name="T23" fmla="*/ 0 h 34"/>
                  <a:gd name="T24" fmla="*/ 0 w 4812"/>
                  <a:gd name="T25" fmla="*/ 0 h 34"/>
                  <a:gd name="T26" fmla="*/ 0 w 4812"/>
                  <a:gd name="T27" fmla="*/ 0 h 34"/>
                  <a:gd name="T28" fmla="*/ 0 w 4812"/>
                  <a:gd name="T29" fmla="*/ 0 h 34"/>
                  <a:gd name="T30" fmla="*/ 0 w 4812"/>
                  <a:gd name="T31" fmla="*/ 0 h 34"/>
                  <a:gd name="T32" fmla="*/ 0 w 4812"/>
                  <a:gd name="T33" fmla="*/ 0 h 34"/>
                  <a:gd name="T34" fmla="*/ 0 w 4812"/>
                  <a:gd name="T35" fmla="*/ 0 h 34"/>
                  <a:gd name="T36" fmla="*/ 0 w 4812"/>
                  <a:gd name="T37" fmla="*/ 0 h 34"/>
                  <a:gd name="T38" fmla="*/ 0 w 4812"/>
                  <a:gd name="T39" fmla="*/ 0 h 34"/>
                  <a:gd name="T40" fmla="*/ 0 w 4812"/>
                  <a:gd name="T41" fmla="*/ 0 h 34"/>
                  <a:gd name="T42" fmla="*/ 0 w 4812"/>
                  <a:gd name="T43" fmla="*/ 0 h 34"/>
                  <a:gd name="T44" fmla="*/ 0 w 4812"/>
                  <a:gd name="T45" fmla="*/ 0 h 34"/>
                  <a:gd name="T46" fmla="*/ 0 w 4812"/>
                  <a:gd name="T47" fmla="*/ 0 h 34"/>
                  <a:gd name="T48" fmla="*/ 0 w 4812"/>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12"/>
                  <a:gd name="T76" fmla="*/ 0 h 34"/>
                  <a:gd name="T77" fmla="*/ 4812 w 4812"/>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12" h="34">
                    <a:moveTo>
                      <a:pt x="0" y="34"/>
                    </a:moveTo>
                    <a:lnTo>
                      <a:pt x="90" y="0"/>
                    </a:lnTo>
                    <a:lnTo>
                      <a:pt x="600" y="0"/>
                    </a:lnTo>
                    <a:lnTo>
                      <a:pt x="590" y="5"/>
                    </a:lnTo>
                    <a:lnTo>
                      <a:pt x="580" y="9"/>
                    </a:lnTo>
                    <a:lnTo>
                      <a:pt x="569" y="15"/>
                    </a:lnTo>
                    <a:lnTo>
                      <a:pt x="560" y="19"/>
                    </a:lnTo>
                    <a:lnTo>
                      <a:pt x="548" y="23"/>
                    </a:lnTo>
                    <a:lnTo>
                      <a:pt x="537" y="27"/>
                    </a:lnTo>
                    <a:lnTo>
                      <a:pt x="527" y="31"/>
                    </a:lnTo>
                    <a:lnTo>
                      <a:pt x="515" y="34"/>
                    </a:lnTo>
                    <a:lnTo>
                      <a:pt x="0" y="34"/>
                    </a:lnTo>
                    <a:close/>
                    <a:moveTo>
                      <a:pt x="4512" y="34"/>
                    </a:moveTo>
                    <a:lnTo>
                      <a:pt x="4505" y="30"/>
                    </a:lnTo>
                    <a:lnTo>
                      <a:pt x="4499" y="26"/>
                    </a:lnTo>
                    <a:lnTo>
                      <a:pt x="4492" y="22"/>
                    </a:lnTo>
                    <a:lnTo>
                      <a:pt x="4486" y="17"/>
                    </a:lnTo>
                    <a:lnTo>
                      <a:pt x="4479" y="12"/>
                    </a:lnTo>
                    <a:lnTo>
                      <a:pt x="4472" y="8"/>
                    </a:lnTo>
                    <a:lnTo>
                      <a:pt x="4466" y="4"/>
                    </a:lnTo>
                    <a:lnTo>
                      <a:pt x="4459" y="0"/>
                    </a:lnTo>
                    <a:lnTo>
                      <a:pt x="4747" y="0"/>
                    </a:lnTo>
                    <a:lnTo>
                      <a:pt x="4812" y="34"/>
                    </a:lnTo>
                    <a:lnTo>
                      <a:pt x="4512" y="34"/>
                    </a:lnTo>
                    <a:close/>
                  </a:path>
                </a:pathLst>
              </a:custGeom>
              <a:solidFill>
                <a:srgbClr val="BFBFBF"/>
              </a:solidFill>
              <a:ln w="9525">
                <a:noFill/>
                <a:round/>
                <a:headEnd/>
                <a:tailEnd/>
              </a:ln>
            </p:spPr>
            <p:txBody>
              <a:bodyPr/>
              <a:lstStyle/>
              <a:p>
                <a:endParaRPr lang="ru-RU"/>
              </a:p>
            </p:txBody>
          </p:sp>
          <p:sp>
            <p:nvSpPr>
              <p:cNvPr id="15022" name="Freeform 195"/>
              <p:cNvSpPr>
                <a:spLocks noEditPoints="1"/>
              </p:cNvSpPr>
              <p:nvPr/>
            </p:nvSpPr>
            <p:spPr bwMode="auto">
              <a:xfrm>
                <a:off x="4279" y="250"/>
                <a:ext cx="776" cy="7"/>
              </a:xfrm>
              <a:custGeom>
                <a:avLst/>
                <a:gdLst>
                  <a:gd name="T0" fmla="*/ 0 w 4657"/>
                  <a:gd name="T1" fmla="*/ 0 h 34"/>
                  <a:gd name="T2" fmla="*/ 0 w 4657"/>
                  <a:gd name="T3" fmla="*/ 0 h 34"/>
                  <a:gd name="T4" fmla="*/ 0 w 4657"/>
                  <a:gd name="T5" fmla="*/ 0 h 34"/>
                  <a:gd name="T6" fmla="*/ 0 w 4657"/>
                  <a:gd name="T7" fmla="*/ 0 h 34"/>
                  <a:gd name="T8" fmla="*/ 0 w 4657"/>
                  <a:gd name="T9" fmla="*/ 0 h 34"/>
                  <a:gd name="T10" fmla="*/ 0 w 4657"/>
                  <a:gd name="T11" fmla="*/ 0 h 34"/>
                  <a:gd name="T12" fmla="*/ 0 w 4657"/>
                  <a:gd name="T13" fmla="*/ 0 h 34"/>
                  <a:gd name="T14" fmla="*/ 0 w 4657"/>
                  <a:gd name="T15" fmla="*/ 0 h 34"/>
                  <a:gd name="T16" fmla="*/ 0 w 4657"/>
                  <a:gd name="T17" fmla="*/ 0 h 34"/>
                  <a:gd name="T18" fmla="*/ 0 w 4657"/>
                  <a:gd name="T19" fmla="*/ 0 h 34"/>
                  <a:gd name="T20" fmla="*/ 0 w 4657"/>
                  <a:gd name="T21" fmla="*/ 0 h 34"/>
                  <a:gd name="T22" fmla="*/ 0 w 4657"/>
                  <a:gd name="T23" fmla="*/ 0 h 34"/>
                  <a:gd name="T24" fmla="*/ 0 w 4657"/>
                  <a:gd name="T25" fmla="*/ 0 h 34"/>
                  <a:gd name="T26" fmla="*/ 0 w 4657"/>
                  <a:gd name="T27" fmla="*/ 0 h 34"/>
                  <a:gd name="T28" fmla="*/ 0 w 4657"/>
                  <a:gd name="T29" fmla="*/ 0 h 34"/>
                  <a:gd name="T30" fmla="*/ 0 w 4657"/>
                  <a:gd name="T31" fmla="*/ 0 h 34"/>
                  <a:gd name="T32" fmla="*/ 0 w 4657"/>
                  <a:gd name="T33" fmla="*/ 0 h 34"/>
                  <a:gd name="T34" fmla="*/ 0 w 4657"/>
                  <a:gd name="T35" fmla="*/ 0 h 34"/>
                  <a:gd name="T36" fmla="*/ 0 w 4657"/>
                  <a:gd name="T37" fmla="*/ 0 h 34"/>
                  <a:gd name="T38" fmla="*/ 0 w 4657"/>
                  <a:gd name="T39" fmla="*/ 0 h 34"/>
                  <a:gd name="T40" fmla="*/ 0 w 4657"/>
                  <a:gd name="T41" fmla="*/ 0 h 34"/>
                  <a:gd name="T42" fmla="*/ 0 w 4657"/>
                  <a:gd name="T43" fmla="*/ 0 h 34"/>
                  <a:gd name="T44" fmla="*/ 0 w 4657"/>
                  <a:gd name="T45" fmla="*/ 0 h 34"/>
                  <a:gd name="T46" fmla="*/ 0 w 4657"/>
                  <a:gd name="T47" fmla="*/ 0 h 34"/>
                  <a:gd name="T48" fmla="*/ 0 w 4657"/>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657"/>
                  <a:gd name="T76" fmla="*/ 0 h 34"/>
                  <a:gd name="T77" fmla="*/ 4657 w 4657"/>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657" h="34">
                    <a:moveTo>
                      <a:pt x="0" y="34"/>
                    </a:moveTo>
                    <a:lnTo>
                      <a:pt x="92" y="0"/>
                    </a:lnTo>
                    <a:lnTo>
                      <a:pt x="566" y="0"/>
                    </a:lnTo>
                    <a:lnTo>
                      <a:pt x="557" y="5"/>
                    </a:lnTo>
                    <a:lnTo>
                      <a:pt x="550" y="10"/>
                    </a:lnTo>
                    <a:lnTo>
                      <a:pt x="542" y="16"/>
                    </a:lnTo>
                    <a:lnTo>
                      <a:pt x="534" y="21"/>
                    </a:lnTo>
                    <a:lnTo>
                      <a:pt x="528" y="25"/>
                    </a:lnTo>
                    <a:lnTo>
                      <a:pt x="522" y="28"/>
                    </a:lnTo>
                    <a:lnTo>
                      <a:pt x="516" y="31"/>
                    </a:lnTo>
                    <a:lnTo>
                      <a:pt x="510" y="34"/>
                    </a:lnTo>
                    <a:lnTo>
                      <a:pt x="0" y="34"/>
                    </a:lnTo>
                    <a:close/>
                    <a:moveTo>
                      <a:pt x="4369" y="34"/>
                    </a:moveTo>
                    <a:lnTo>
                      <a:pt x="4362" y="30"/>
                    </a:lnTo>
                    <a:lnTo>
                      <a:pt x="4354" y="26"/>
                    </a:lnTo>
                    <a:lnTo>
                      <a:pt x="4347" y="21"/>
                    </a:lnTo>
                    <a:lnTo>
                      <a:pt x="4339" y="17"/>
                    </a:lnTo>
                    <a:lnTo>
                      <a:pt x="4332" y="13"/>
                    </a:lnTo>
                    <a:lnTo>
                      <a:pt x="4325" y="8"/>
                    </a:lnTo>
                    <a:lnTo>
                      <a:pt x="4318" y="4"/>
                    </a:lnTo>
                    <a:lnTo>
                      <a:pt x="4311" y="0"/>
                    </a:lnTo>
                    <a:lnTo>
                      <a:pt x="4590" y="0"/>
                    </a:lnTo>
                    <a:lnTo>
                      <a:pt x="4657" y="34"/>
                    </a:lnTo>
                    <a:lnTo>
                      <a:pt x="4369" y="34"/>
                    </a:lnTo>
                    <a:close/>
                  </a:path>
                </a:pathLst>
              </a:custGeom>
              <a:solidFill>
                <a:srgbClr val="B2B2B2"/>
              </a:solidFill>
              <a:ln w="9525">
                <a:noFill/>
                <a:round/>
                <a:headEnd/>
                <a:tailEnd/>
              </a:ln>
            </p:spPr>
            <p:txBody>
              <a:bodyPr/>
              <a:lstStyle/>
              <a:p>
                <a:endParaRPr lang="ru-RU"/>
              </a:p>
            </p:txBody>
          </p:sp>
          <p:sp>
            <p:nvSpPr>
              <p:cNvPr id="15023" name="Freeform 196"/>
              <p:cNvSpPr>
                <a:spLocks noEditPoints="1"/>
              </p:cNvSpPr>
              <p:nvPr/>
            </p:nvSpPr>
            <p:spPr bwMode="auto">
              <a:xfrm>
                <a:off x="4295" y="243"/>
                <a:ext cx="749" cy="7"/>
              </a:xfrm>
              <a:custGeom>
                <a:avLst/>
                <a:gdLst>
                  <a:gd name="T0" fmla="*/ 0 w 4498"/>
                  <a:gd name="T1" fmla="*/ 0 h 34"/>
                  <a:gd name="T2" fmla="*/ 0 w 4498"/>
                  <a:gd name="T3" fmla="*/ 0 h 34"/>
                  <a:gd name="T4" fmla="*/ 0 w 4498"/>
                  <a:gd name="T5" fmla="*/ 0 h 34"/>
                  <a:gd name="T6" fmla="*/ 0 w 4498"/>
                  <a:gd name="T7" fmla="*/ 0 h 34"/>
                  <a:gd name="T8" fmla="*/ 0 w 4498"/>
                  <a:gd name="T9" fmla="*/ 0 h 34"/>
                  <a:gd name="T10" fmla="*/ 0 w 4498"/>
                  <a:gd name="T11" fmla="*/ 0 h 34"/>
                  <a:gd name="T12" fmla="*/ 0 w 4498"/>
                  <a:gd name="T13" fmla="*/ 0 h 34"/>
                  <a:gd name="T14" fmla="*/ 0 w 4498"/>
                  <a:gd name="T15" fmla="*/ 0 h 34"/>
                  <a:gd name="T16" fmla="*/ 0 w 4498"/>
                  <a:gd name="T17" fmla="*/ 0 h 34"/>
                  <a:gd name="T18" fmla="*/ 0 w 4498"/>
                  <a:gd name="T19" fmla="*/ 0 h 34"/>
                  <a:gd name="T20" fmla="*/ 0 w 4498"/>
                  <a:gd name="T21" fmla="*/ 0 h 34"/>
                  <a:gd name="T22" fmla="*/ 0 w 4498"/>
                  <a:gd name="T23" fmla="*/ 0 h 34"/>
                  <a:gd name="T24" fmla="*/ 0 w 4498"/>
                  <a:gd name="T25" fmla="*/ 0 h 34"/>
                  <a:gd name="T26" fmla="*/ 0 w 4498"/>
                  <a:gd name="T27" fmla="*/ 0 h 34"/>
                  <a:gd name="T28" fmla="*/ 0 w 4498"/>
                  <a:gd name="T29" fmla="*/ 0 h 34"/>
                  <a:gd name="T30" fmla="*/ 0 w 4498"/>
                  <a:gd name="T31" fmla="*/ 0 h 34"/>
                  <a:gd name="T32" fmla="*/ 0 w 4498"/>
                  <a:gd name="T33" fmla="*/ 0 h 34"/>
                  <a:gd name="T34" fmla="*/ 0 w 4498"/>
                  <a:gd name="T35" fmla="*/ 0 h 34"/>
                  <a:gd name="T36" fmla="*/ 0 w 4498"/>
                  <a:gd name="T37" fmla="*/ 0 h 34"/>
                  <a:gd name="T38" fmla="*/ 0 w 4498"/>
                  <a:gd name="T39" fmla="*/ 0 h 34"/>
                  <a:gd name="T40" fmla="*/ 0 w 4498"/>
                  <a:gd name="T41" fmla="*/ 0 h 34"/>
                  <a:gd name="T42" fmla="*/ 0 w 4498"/>
                  <a:gd name="T43" fmla="*/ 0 h 34"/>
                  <a:gd name="T44" fmla="*/ 0 w 4498"/>
                  <a:gd name="T45" fmla="*/ 0 h 34"/>
                  <a:gd name="T46" fmla="*/ 0 w 4498"/>
                  <a:gd name="T47" fmla="*/ 0 h 34"/>
                  <a:gd name="T48" fmla="*/ 0 w 4498"/>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98"/>
                  <a:gd name="T76" fmla="*/ 0 h 34"/>
                  <a:gd name="T77" fmla="*/ 4498 w 4498"/>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98" h="34">
                    <a:moveTo>
                      <a:pt x="0" y="34"/>
                    </a:moveTo>
                    <a:lnTo>
                      <a:pt x="90" y="0"/>
                    </a:lnTo>
                    <a:lnTo>
                      <a:pt x="526" y="0"/>
                    </a:lnTo>
                    <a:lnTo>
                      <a:pt x="519" y="4"/>
                    </a:lnTo>
                    <a:lnTo>
                      <a:pt x="513" y="8"/>
                    </a:lnTo>
                    <a:lnTo>
                      <a:pt x="506" y="12"/>
                    </a:lnTo>
                    <a:lnTo>
                      <a:pt x="500" y="16"/>
                    </a:lnTo>
                    <a:lnTo>
                      <a:pt x="494" y="21"/>
                    </a:lnTo>
                    <a:lnTo>
                      <a:pt x="487" y="25"/>
                    </a:lnTo>
                    <a:lnTo>
                      <a:pt x="481" y="29"/>
                    </a:lnTo>
                    <a:lnTo>
                      <a:pt x="474" y="34"/>
                    </a:lnTo>
                    <a:lnTo>
                      <a:pt x="0" y="34"/>
                    </a:lnTo>
                    <a:close/>
                    <a:moveTo>
                      <a:pt x="4219" y="34"/>
                    </a:moveTo>
                    <a:lnTo>
                      <a:pt x="4212" y="29"/>
                    </a:lnTo>
                    <a:lnTo>
                      <a:pt x="4206" y="25"/>
                    </a:lnTo>
                    <a:lnTo>
                      <a:pt x="4199" y="21"/>
                    </a:lnTo>
                    <a:lnTo>
                      <a:pt x="4192" y="16"/>
                    </a:lnTo>
                    <a:lnTo>
                      <a:pt x="4185" y="12"/>
                    </a:lnTo>
                    <a:lnTo>
                      <a:pt x="4178" y="8"/>
                    </a:lnTo>
                    <a:lnTo>
                      <a:pt x="4172" y="4"/>
                    </a:lnTo>
                    <a:lnTo>
                      <a:pt x="4165" y="0"/>
                    </a:lnTo>
                    <a:lnTo>
                      <a:pt x="4432" y="0"/>
                    </a:lnTo>
                    <a:lnTo>
                      <a:pt x="4498" y="34"/>
                    </a:lnTo>
                    <a:lnTo>
                      <a:pt x="4219" y="34"/>
                    </a:lnTo>
                    <a:close/>
                  </a:path>
                </a:pathLst>
              </a:custGeom>
              <a:solidFill>
                <a:srgbClr val="A5A5A5"/>
              </a:solidFill>
              <a:ln w="9525">
                <a:noFill/>
                <a:round/>
                <a:headEnd/>
                <a:tailEnd/>
              </a:ln>
            </p:spPr>
            <p:txBody>
              <a:bodyPr/>
              <a:lstStyle/>
              <a:p>
                <a:endParaRPr lang="ru-RU"/>
              </a:p>
            </p:txBody>
          </p:sp>
          <p:sp>
            <p:nvSpPr>
              <p:cNvPr id="15024" name="Freeform 197"/>
              <p:cNvSpPr>
                <a:spLocks noEditPoints="1"/>
              </p:cNvSpPr>
              <p:nvPr/>
            </p:nvSpPr>
            <p:spPr bwMode="auto">
              <a:xfrm>
                <a:off x="4310" y="237"/>
                <a:ext cx="723" cy="6"/>
              </a:xfrm>
              <a:custGeom>
                <a:avLst/>
                <a:gdLst>
                  <a:gd name="T0" fmla="*/ 0 w 4342"/>
                  <a:gd name="T1" fmla="*/ 0 h 34"/>
                  <a:gd name="T2" fmla="*/ 0 w 4342"/>
                  <a:gd name="T3" fmla="*/ 0 h 34"/>
                  <a:gd name="T4" fmla="*/ 0 w 4342"/>
                  <a:gd name="T5" fmla="*/ 0 h 34"/>
                  <a:gd name="T6" fmla="*/ 0 w 4342"/>
                  <a:gd name="T7" fmla="*/ 0 h 34"/>
                  <a:gd name="T8" fmla="*/ 0 w 4342"/>
                  <a:gd name="T9" fmla="*/ 0 h 34"/>
                  <a:gd name="T10" fmla="*/ 0 w 4342"/>
                  <a:gd name="T11" fmla="*/ 0 h 34"/>
                  <a:gd name="T12" fmla="*/ 0 w 4342"/>
                  <a:gd name="T13" fmla="*/ 0 h 34"/>
                  <a:gd name="T14" fmla="*/ 0 w 4342"/>
                  <a:gd name="T15" fmla="*/ 0 h 34"/>
                  <a:gd name="T16" fmla="*/ 0 w 4342"/>
                  <a:gd name="T17" fmla="*/ 0 h 34"/>
                  <a:gd name="T18" fmla="*/ 0 w 4342"/>
                  <a:gd name="T19" fmla="*/ 0 h 34"/>
                  <a:gd name="T20" fmla="*/ 0 w 4342"/>
                  <a:gd name="T21" fmla="*/ 0 h 34"/>
                  <a:gd name="T22" fmla="*/ 0 w 4342"/>
                  <a:gd name="T23" fmla="*/ 0 h 34"/>
                  <a:gd name="T24" fmla="*/ 0 w 4342"/>
                  <a:gd name="T25" fmla="*/ 0 h 34"/>
                  <a:gd name="T26" fmla="*/ 0 w 4342"/>
                  <a:gd name="T27" fmla="*/ 0 h 34"/>
                  <a:gd name="T28" fmla="*/ 0 w 4342"/>
                  <a:gd name="T29" fmla="*/ 0 h 34"/>
                  <a:gd name="T30" fmla="*/ 0 w 4342"/>
                  <a:gd name="T31" fmla="*/ 0 h 34"/>
                  <a:gd name="T32" fmla="*/ 0 w 4342"/>
                  <a:gd name="T33" fmla="*/ 0 h 34"/>
                  <a:gd name="T34" fmla="*/ 0 w 4342"/>
                  <a:gd name="T35" fmla="*/ 0 h 34"/>
                  <a:gd name="T36" fmla="*/ 0 w 4342"/>
                  <a:gd name="T37" fmla="*/ 0 h 34"/>
                  <a:gd name="T38" fmla="*/ 0 w 4342"/>
                  <a:gd name="T39" fmla="*/ 0 h 34"/>
                  <a:gd name="T40" fmla="*/ 0 w 4342"/>
                  <a:gd name="T41" fmla="*/ 0 h 34"/>
                  <a:gd name="T42" fmla="*/ 0 w 4342"/>
                  <a:gd name="T43" fmla="*/ 0 h 34"/>
                  <a:gd name="T44" fmla="*/ 0 w 4342"/>
                  <a:gd name="T45" fmla="*/ 0 h 34"/>
                  <a:gd name="T46" fmla="*/ 0 w 4342"/>
                  <a:gd name="T47" fmla="*/ 0 h 34"/>
                  <a:gd name="T48" fmla="*/ 0 w 4342"/>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342"/>
                  <a:gd name="T76" fmla="*/ 0 h 34"/>
                  <a:gd name="T77" fmla="*/ 4342 w 4342"/>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342" h="34">
                    <a:moveTo>
                      <a:pt x="0" y="34"/>
                    </a:moveTo>
                    <a:lnTo>
                      <a:pt x="90" y="0"/>
                    </a:lnTo>
                    <a:lnTo>
                      <a:pt x="490" y="0"/>
                    </a:lnTo>
                    <a:lnTo>
                      <a:pt x="483" y="4"/>
                    </a:lnTo>
                    <a:lnTo>
                      <a:pt x="476" y="8"/>
                    </a:lnTo>
                    <a:lnTo>
                      <a:pt x="469" y="12"/>
                    </a:lnTo>
                    <a:lnTo>
                      <a:pt x="463" y="17"/>
                    </a:lnTo>
                    <a:lnTo>
                      <a:pt x="456" y="22"/>
                    </a:lnTo>
                    <a:lnTo>
                      <a:pt x="449" y="26"/>
                    </a:lnTo>
                    <a:lnTo>
                      <a:pt x="443" y="30"/>
                    </a:lnTo>
                    <a:lnTo>
                      <a:pt x="436" y="34"/>
                    </a:lnTo>
                    <a:lnTo>
                      <a:pt x="0" y="34"/>
                    </a:lnTo>
                    <a:close/>
                    <a:moveTo>
                      <a:pt x="4075" y="34"/>
                    </a:moveTo>
                    <a:lnTo>
                      <a:pt x="4068" y="30"/>
                    </a:lnTo>
                    <a:lnTo>
                      <a:pt x="4060" y="26"/>
                    </a:lnTo>
                    <a:lnTo>
                      <a:pt x="4053" y="22"/>
                    </a:lnTo>
                    <a:lnTo>
                      <a:pt x="4046" y="17"/>
                    </a:lnTo>
                    <a:lnTo>
                      <a:pt x="4039" y="12"/>
                    </a:lnTo>
                    <a:lnTo>
                      <a:pt x="4032" y="8"/>
                    </a:lnTo>
                    <a:lnTo>
                      <a:pt x="4025" y="4"/>
                    </a:lnTo>
                    <a:lnTo>
                      <a:pt x="4018" y="0"/>
                    </a:lnTo>
                    <a:lnTo>
                      <a:pt x="4277" y="0"/>
                    </a:lnTo>
                    <a:lnTo>
                      <a:pt x="4342" y="34"/>
                    </a:lnTo>
                    <a:lnTo>
                      <a:pt x="4075" y="34"/>
                    </a:lnTo>
                    <a:close/>
                  </a:path>
                </a:pathLst>
              </a:custGeom>
              <a:solidFill>
                <a:srgbClr val="999999"/>
              </a:solidFill>
              <a:ln w="9525">
                <a:noFill/>
                <a:round/>
                <a:headEnd/>
                <a:tailEnd/>
              </a:ln>
            </p:spPr>
            <p:txBody>
              <a:bodyPr/>
              <a:lstStyle/>
              <a:p>
                <a:endParaRPr lang="ru-RU"/>
              </a:p>
            </p:txBody>
          </p:sp>
          <p:sp>
            <p:nvSpPr>
              <p:cNvPr id="15025" name="Freeform 198"/>
              <p:cNvSpPr>
                <a:spLocks noEditPoints="1"/>
              </p:cNvSpPr>
              <p:nvPr/>
            </p:nvSpPr>
            <p:spPr bwMode="auto">
              <a:xfrm>
                <a:off x="4325" y="230"/>
                <a:ext cx="697" cy="7"/>
              </a:xfrm>
              <a:custGeom>
                <a:avLst/>
                <a:gdLst>
                  <a:gd name="T0" fmla="*/ 0 w 4187"/>
                  <a:gd name="T1" fmla="*/ 0 h 33"/>
                  <a:gd name="T2" fmla="*/ 0 w 4187"/>
                  <a:gd name="T3" fmla="*/ 0 h 33"/>
                  <a:gd name="T4" fmla="*/ 0 w 4187"/>
                  <a:gd name="T5" fmla="*/ 0 h 33"/>
                  <a:gd name="T6" fmla="*/ 0 w 4187"/>
                  <a:gd name="T7" fmla="*/ 0 h 33"/>
                  <a:gd name="T8" fmla="*/ 0 w 4187"/>
                  <a:gd name="T9" fmla="*/ 0 h 33"/>
                  <a:gd name="T10" fmla="*/ 0 w 4187"/>
                  <a:gd name="T11" fmla="*/ 0 h 33"/>
                  <a:gd name="T12" fmla="*/ 0 w 4187"/>
                  <a:gd name="T13" fmla="*/ 0 h 33"/>
                  <a:gd name="T14" fmla="*/ 0 w 4187"/>
                  <a:gd name="T15" fmla="*/ 0 h 33"/>
                  <a:gd name="T16" fmla="*/ 0 w 4187"/>
                  <a:gd name="T17" fmla="*/ 0 h 33"/>
                  <a:gd name="T18" fmla="*/ 0 w 4187"/>
                  <a:gd name="T19" fmla="*/ 0 h 33"/>
                  <a:gd name="T20" fmla="*/ 0 w 4187"/>
                  <a:gd name="T21" fmla="*/ 0 h 33"/>
                  <a:gd name="T22" fmla="*/ 0 w 4187"/>
                  <a:gd name="T23" fmla="*/ 0 h 33"/>
                  <a:gd name="T24" fmla="*/ 0 w 4187"/>
                  <a:gd name="T25" fmla="*/ 0 h 33"/>
                  <a:gd name="T26" fmla="*/ 0 w 4187"/>
                  <a:gd name="T27" fmla="*/ 0 h 33"/>
                  <a:gd name="T28" fmla="*/ 0 w 4187"/>
                  <a:gd name="T29" fmla="*/ 0 h 33"/>
                  <a:gd name="T30" fmla="*/ 0 w 4187"/>
                  <a:gd name="T31" fmla="*/ 0 h 33"/>
                  <a:gd name="T32" fmla="*/ 0 w 4187"/>
                  <a:gd name="T33" fmla="*/ 0 h 33"/>
                  <a:gd name="T34" fmla="*/ 0 w 4187"/>
                  <a:gd name="T35" fmla="*/ 0 h 33"/>
                  <a:gd name="T36" fmla="*/ 0 w 4187"/>
                  <a:gd name="T37" fmla="*/ 0 h 33"/>
                  <a:gd name="T38" fmla="*/ 0 w 4187"/>
                  <a:gd name="T39" fmla="*/ 0 h 33"/>
                  <a:gd name="T40" fmla="*/ 0 w 4187"/>
                  <a:gd name="T41" fmla="*/ 0 h 33"/>
                  <a:gd name="T42" fmla="*/ 0 w 4187"/>
                  <a:gd name="T43" fmla="*/ 0 h 33"/>
                  <a:gd name="T44" fmla="*/ 0 w 4187"/>
                  <a:gd name="T45" fmla="*/ 0 h 33"/>
                  <a:gd name="T46" fmla="*/ 0 w 4187"/>
                  <a:gd name="T47" fmla="*/ 0 h 33"/>
                  <a:gd name="T48" fmla="*/ 0 w 4187"/>
                  <a:gd name="T49" fmla="*/ 0 h 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187"/>
                  <a:gd name="T76" fmla="*/ 0 h 33"/>
                  <a:gd name="T77" fmla="*/ 4187 w 4187"/>
                  <a:gd name="T78" fmla="*/ 33 h 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187" h="33">
                    <a:moveTo>
                      <a:pt x="0" y="33"/>
                    </a:moveTo>
                    <a:lnTo>
                      <a:pt x="90" y="0"/>
                    </a:lnTo>
                    <a:lnTo>
                      <a:pt x="456" y="0"/>
                    </a:lnTo>
                    <a:lnTo>
                      <a:pt x="449" y="4"/>
                    </a:lnTo>
                    <a:lnTo>
                      <a:pt x="441" y="8"/>
                    </a:lnTo>
                    <a:lnTo>
                      <a:pt x="434" y="12"/>
                    </a:lnTo>
                    <a:lnTo>
                      <a:pt x="427" y="16"/>
                    </a:lnTo>
                    <a:lnTo>
                      <a:pt x="420" y="21"/>
                    </a:lnTo>
                    <a:lnTo>
                      <a:pt x="413" y="25"/>
                    </a:lnTo>
                    <a:lnTo>
                      <a:pt x="407" y="29"/>
                    </a:lnTo>
                    <a:lnTo>
                      <a:pt x="400" y="33"/>
                    </a:lnTo>
                    <a:lnTo>
                      <a:pt x="0" y="33"/>
                    </a:lnTo>
                    <a:close/>
                    <a:moveTo>
                      <a:pt x="3928" y="33"/>
                    </a:moveTo>
                    <a:lnTo>
                      <a:pt x="3921" y="29"/>
                    </a:lnTo>
                    <a:lnTo>
                      <a:pt x="3914" y="25"/>
                    </a:lnTo>
                    <a:lnTo>
                      <a:pt x="3907" y="21"/>
                    </a:lnTo>
                    <a:lnTo>
                      <a:pt x="3901" y="16"/>
                    </a:lnTo>
                    <a:lnTo>
                      <a:pt x="3894" y="12"/>
                    </a:lnTo>
                    <a:lnTo>
                      <a:pt x="3886" y="8"/>
                    </a:lnTo>
                    <a:lnTo>
                      <a:pt x="3879" y="4"/>
                    </a:lnTo>
                    <a:lnTo>
                      <a:pt x="3872" y="0"/>
                    </a:lnTo>
                    <a:lnTo>
                      <a:pt x="4122" y="0"/>
                    </a:lnTo>
                    <a:lnTo>
                      <a:pt x="4187" y="33"/>
                    </a:lnTo>
                    <a:lnTo>
                      <a:pt x="3928" y="33"/>
                    </a:lnTo>
                    <a:close/>
                  </a:path>
                </a:pathLst>
              </a:custGeom>
              <a:solidFill>
                <a:srgbClr val="898989"/>
              </a:solidFill>
              <a:ln w="9525">
                <a:noFill/>
                <a:round/>
                <a:headEnd/>
                <a:tailEnd/>
              </a:ln>
            </p:spPr>
            <p:txBody>
              <a:bodyPr/>
              <a:lstStyle/>
              <a:p>
                <a:endParaRPr lang="ru-RU"/>
              </a:p>
            </p:txBody>
          </p:sp>
          <p:sp>
            <p:nvSpPr>
              <p:cNvPr id="15026" name="Freeform 199"/>
              <p:cNvSpPr>
                <a:spLocks noEditPoints="1"/>
              </p:cNvSpPr>
              <p:nvPr/>
            </p:nvSpPr>
            <p:spPr bwMode="auto">
              <a:xfrm>
                <a:off x="4340" y="223"/>
                <a:ext cx="672" cy="7"/>
              </a:xfrm>
              <a:custGeom>
                <a:avLst/>
                <a:gdLst>
                  <a:gd name="T0" fmla="*/ 0 w 4032"/>
                  <a:gd name="T1" fmla="*/ 0 h 34"/>
                  <a:gd name="T2" fmla="*/ 0 w 4032"/>
                  <a:gd name="T3" fmla="*/ 0 h 34"/>
                  <a:gd name="T4" fmla="*/ 0 w 4032"/>
                  <a:gd name="T5" fmla="*/ 0 h 34"/>
                  <a:gd name="T6" fmla="*/ 0 w 4032"/>
                  <a:gd name="T7" fmla="*/ 0 h 34"/>
                  <a:gd name="T8" fmla="*/ 0 w 4032"/>
                  <a:gd name="T9" fmla="*/ 0 h 34"/>
                  <a:gd name="T10" fmla="*/ 0 w 4032"/>
                  <a:gd name="T11" fmla="*/ 0 h 34"/>
                  <a:gd name="T12" fmla="*/ 0 w 4032"/>
                  <a:gd name="T13" fmla="*/ 0 h 34"/>
                  <a:gd name="T14" fmla="*/ 0 w 4032"/>
                  <a:gd name="T15" fmla="*/ 0 h 34"/>
                  <a:gd name="T16" fmla="*/ 0 w 4032"/>
                  <a:gd name="T17" fmla="*/ 0 h 34"/>
                  <a:gd name="T18" fmla="*/ 0 w 4032"/>
                  <a:gd name="T19" fmla="*/ 0 h 34"/>
                  <a:gd name="T20" fmla="*/ 0 w 4032"/>
                  <a:gd name="T21" fmla="*/ 0 h 34"/>
                  <a:gd name="T22" fmla="*/ 0 w 4032"/>
                  <a:gd name="T23" fmla="*/ 0 h 34"/>
                  <a:gd name="T24" fmla="*/ 0 w 4032"/>
                  <a:gd name="T25" fmla="*/ 0 h 34"/>
                  <a:gd name="T26" fmla="*/ 0 w 4032"/>
                  <a:gd name="T27" fmla="*/ 0 h 34"/>
                  <a:gd name="T28" fmla="*/ 0 w 4032"/>
                  <a:gd name="T29" fmla="*/ 0 h 34"/>
                  <a:gd name="T30" fmla="*/ 0 w 4032"/>
                  <a:gd name="T31" fmla="*/ 0 h 34"/>
                  <a:gd name="T32" fmla="*/ 0 w 4032"/>
                  <a:gd name="T33" fmla="*/ 0 h 34"/>
                  <a:gd name="T34" fmla="*/ 0 w 4032"/>
                  <a:gd name="T35" fmla="*/ 0 h 34"/>
                  <a:gd name="T36" fmla="*/ 0 w 4032"/>
                  <a:gd name="T37" fmla="*/ 0 h 34"/>
                  <a:gd name="T38" fmla="*/ 0 w 4032"/>
                  <a:gd name="T39" fmla="*/ 0 h 34"/>
                  <a:gd name="T40" fmla="*/ 0 w 4032"/>
                  <a:gd name="T41" fmla="*/ 0 h 34"/>
                  <a:gd name="T42" fmla="*/ 0 w 4032"/>
                  <a:gd name="T43" fmla="*/ 0 h 34"/>
                  <a:gd name="T44" fmla="*/ 0 w 4032"/>
                  <a:gd name="T45" fmla="*/ 0 h 34"/>
                  <a:gd name="T46" fmla="*/ 0 w 4032"/>
                  <a:gd name="T47" fmla="*/ 0 h 34"/>
                  <a:gd name="T48" fmla="*/ 0 w 4032"/>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32"/>
                  <a:gd name="T76" fmla="*/ 0 h 34"/>
                  <a:gd name="T77" fmla="*/ 4032 w 4032"/>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32" h="34">
                    <a:moveTo>
                      <a:pt x="0" y="34"/>
                    </a:moveTo>
                    <a:lnTo>
                      <a:pt x="90" y="0"/>
                    </a:lnTo>
                    <a:lnTo>
                      <a:pt x="422" y="0"/>
                    </a:lnTo>
                    <a:lnTo>
                      <a:pt x="415" y="4"/>
                    </a:lnTo>
                    <a:lnTo>
                      <a:pt x="408" y="8"/>
                    </a:lnTo>
                    <a:lnTo>
                      <a:pt x="401" y="12"/>
                    </a:lnTo>
                    <a:lnTo>
                      <a:pt x="394" y="16"/>
                    </a:lnTo>
                    <a:lnTo>
                      <a:pt x="387" y="21"/>
                    </a:lnTo>
                    <a:lnTo>
                      <a:pt x="380" y="25"/>
                    </a:lnTo>
                    <a:lnTo>
                      <a:pt x="373" y="29"/>
                    </a:lnTo>
                    <a:lnTo>
                      <a:pt x="366" y="34"/>
                    </a:lnTo>
                    <a:lnTo>
                      <a:pt x="0" y="34"/>
                    </a:lnTo>
                    <a:close/>
                    <a:moveTo>
                      <a:pt x="3782" y="34"/>
                    </a:moveTo>
                    <a:lnTo>
                      <a:pt x="3775" y="29"/>
                    </a:lnTo>
                    <a:lnTo>
                      <a:pt x="3768" y="25"/>
                    </a:lnTo>
                    <a:lnTo>
                      <a:pt x="3761" y="21"/>
                    </a:lnTo>
                    <a:lnTo>
                      <a:pt x="3754" y="16"/>
                    </a:lnTo>
                    <a:lnTo>
                      <a:pt x="3747" y="12"/>
                    </a:lnTo>
                    <a:lnTo>
                      <a:pt x="3740" y="8"/>
                    </a:lnTo>
                    <a:lnTo>
                      <a:pt x="3731" y="4"/>
                    </a:lnTo>
                    <a:lnTo>
                      <a:pt x="3724" y="0"/>
                    </a:lnTo>
                    <a:lnTo>
                      <a:pt x="3967" y="0"/>
                    </a:lnTo>
                    <a:lnTo>
                      <a:pt x="4032" y="34"/>
                    </a:lnTo>
                    <a:lnTo>
                      <a:pt x="3782" y="34"/>
                    </a:lnTo>
                    <a:close/>
                  </a:path>
                </a:pathLst>
              </a:custGeom>
              <a:solidFill>
                <a:srgbClr val="7C7C7C"/>
              </a:solidFill>
              <a:ln w="9525">
                <a:noFill/>
                <a:round/>
                <a:headEnd/>
                <a:tailEnd/>
              </a:ln>
            </p:spPr>
            <p:txBody>
              <a:bodyPr/>
              <a:lstStyle/>
              <a:p>
                <a:endParaRPr lang="ru-RU"/>
              </a:p>
            </p:txBody>
          </p:sp>
          <p:sp>
            <p:nvSpPr>
              <p:cNvPr id="15027" name="Freeform 200"/>
              <p:cNvSpPr>
                <a:spLocks noEditPoints="1"/>
              </p:cNvSpPr>
              <p:nvPr/>
            </p:nvSpPr>
            <p:spPr bwMode="auto">
              <a:xfrm>
                <a:off x="4355" y="216"/>
                <a:ext cx="646" cy="7"/>
              </a:xfrm>
              <a:custGeom>
                <a:avLst/>
                <a:gdLst>
                  <a:gd name="T0" fmla="*/ 0 w 3877"/>
                  <a:gd name="T1" fmla="*/ 0 h 34"/>
                  <a:gd name="T2" fmla="*/ 0 w 3877"/>
                  <a:gd name="T3" fmla="*/ 0 h 34"/>
                  <a:gd name="T4" fmla="*/ 0 w 3877"/>
                  <a:gd name="T5" fmla="*/ 0 h 34"/>
                  <a:gd name="T6" fmla="*/ 0 w 3877"/>
                  <a:gd name="T7" fmla="*/ 0 h 34"/>
                  <a:gd name="T8" fmla="*/ 0 w 3877"/>
                  <a:gd name="T9" fmla="*/ 0 h 34"/>
                  <a:gd name="T10" fmla="*/ 0 w 3877"/>
                  <a:gd name="T11" fmla="*/ 0 h 34"/>
                  <a:gd name="T12" fmla="*/ 0 w 3877"/>
                  <a:gd name="T13" fmla="*/ 0 h 34"/>
                  <a:gd name="T14" fmla="*/ 0 w 3877"/>
                  <a:gd name="T15" fmla="*/ 0 h 34"/>
                  <a:gd name="T16" fmla="*/ 0 w 3877"/>
                  <a:gd name="T17" fmla="*/ 0 h 34"/>
                  <a:gd name="T18" fmla="*/ 0 w 3877"/>
                  <a:gd name="T19" fmla="*/ 0 h 34"/>
                  <a:gd name="T20" fmla="*/ 0 w 3877"/>
                  <a:gd name="T21" fmla="*/ 0 h 34"/>
                  <a:gd name="T22" fmla="*/ 0 w 3877"/>
                  <a:gd name="T23" fmla="*/ 0 h 34"/>
                  <a:gd name="T24" fmla="*/ 0 w 3877"/>
                  <a:gd name="T25" fmla="*/ 0 h 34"/>
                  <a:gd name="T26" fmla="*/ 0 w 3877"/>
                  <a:gd name="T27" fmla="*/ 0 h 34"/>
                  <a:gd name="T28" fmla="*/ 0 w 3877"/>
                  <a:gd name="T29" fmla="*/ 0 h 34"/>
                  <a:gd name="T30" fmla="*/ 0 w 3877"/>
                  <a:gd name="T31" fmla="*/ 0 h 34"/>
                  <a:gd name="T32" fmla="*/ 0 w 3877"/>
                  <a:gd name="T33" fmla="*/ 0 h 34"/>
                  <a:gd name="T34" fmla="*/ 0 w 3877"/>
                  <a:gd name="T35" fmla="*/ 0 h 34"/>
                  <a:gd name="T36" fmla="*/ 0 w 3877"/>
                  <a:gd name="T37" fmla="*/ 0 h 34"/>
                  <a:gd name="T38" fmla="*/ 0 w 3877"/>
                  <a:gd name="T39" fmla="*/ 0 h 34"/>
                  <a:gd name="T40" fmla="*/ 0 w 3877"/>
                  <a:gd name="T41" fmla="*/ 0 h 34"/>
                  <a:gd name="T42" fmla="*/ 0 w 3877"/>
                  <a:gd name="T43" fmla="*/ 0 h 34"/>
                  <a:gd name="T44" fmla="*/ 0 w 3877"/>
                  <a:gd name="T45" fmla="*/ 0 h 34"/>
                  <a:gd name="T46" fmla="*/ 0 w 3877"/>
                  <a:gd name="T47" fmla="*/ 0 h 34"/>
                  <a:gd name="T48" fmla="*/ 0 w 3877"/>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77"/>
                  <a:gd name="T76" fmla="*/ 0 h 34"/>
                  <a:gd name="T77" fmla="*/ 3877 w 3877"/>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77" h="34">
                    <a:moveTo>
                      <a:pt x="0" y="34"/>
                    </a:moveTo>
                    <a:lnTo>
                      <a:pt x="90" y="0"/>
                    </a:lnTo>
                    <a:lnTo>
                      <a:pt x="394" y="0"/>
                    </a:lnTo>
                    <a:lnTo>
                      <a:pt x="386" y="4"/>
                    </a:lnTo>
                    <a:lnTo>
                      <a:pt x="379" y="8"/>
                    </a:lnTo>
                    <a:lnTo>
                      <a:pt x="370" y="12"/>
                    </a:lnTo>
                    <a:lnTo>
                      <a:pt x="363" y="17"/>
                    </a:lnTo>
                    <a:lnTo>
                      <a:pt x="355" y="22"/>
                    </a:lnTo>
                    <a:lnTo>
                      <a:pt x="348" y="26"/>
                    </a:lnTo>
                    <a:lnTo>
                      <a:pt x="340" y="30"/>
                    </a:lnTo>
                    <a:lnTo>
                      <a:pt x="332" y="34"/>
                    </a:lnTo>
                    <a:lnTo>
                      <a:pt x="0" y="34"/>
                    </a:lnTo>
                    <a:close/>
                    <a:moveTo>
                      <a:pt x="3634" y="34"/>
                    </a:moveTo>
                    <a:lnTo>
                      <a:pt x="3627" y="30"/>
                    </a:lnTo>
                    <a:lnTo>
                      <a:pt x="3620" y="26"/>
                    </a:lnTo>
                    <a:lnTo>
                      <a:pt x="3613" y="22"/>
                    </a:lnTo>
                    <a:lnTo>
                      <a:pt x="3606" y="17"/>
                    </a:lnTo>
                    <a:lnTo>
                      <a:pt x="3599" y="12"/>
                    </a:lnTo>
                    <a:lnTo>
                      <a:pt x="3592" y="8"/>
                    </a:lnTo>
                    <a:lnTo>
                      <a:pt x="3585" y="4"/>
                    </a:lnTo>
                    <a:lnTo>
                      <a:pt x="3577" y="0"/>
                    </a:lnTo>
                    <a:lnTo>
                      <a:pt x="3812" y="0"/>
                    </a:lnTo>
                    <a:lnTo>
                      <a:pt x="3877" y="34"/>
                    </a:lnTo>
                    <a:lnTo>
                      <a:pt x="3634" y="34"/>
                    </a:lnTo>
                    <a:close/>
                  </a:path>
                </a:pathLst>
              </a:custGeom>
              <a:solidFill>
                <a:srgbClr val="707070"/>
              </a:solidFill>
              <a:ln w="9525">
                <a:noFill/>
                <a:round/>
                <a:headEnd/>
                <a:tailEnd/>
              </a:ln>
            </p:spPr>
            <p:txBody>
              <a:bodyPr/>
              <a:lstStyle/>
              <a:p>
                <a:endParaRPr lang="ru-RU"/>
              </a:p>
            </p:txBody>
          </p:sp>
          <p:sp>
            <p:nvSpPr>
              <p:cNvPr id="15028" name="Freeform 201"/>
              <p:cNvSpPr>
                <a:spLocks noEditPoints="1"/>
              </p:cNvSpPr>
              <p:nvPr/>
            </p:nvSpPr>
            <p:spPr bwMode="auto">
              <a:xfrm>
                <a:off x="4370" y="210"/>
                <a:ext cx="620" cy="6"/>
              </a:xfrm>
              <a:custGeom>
                <a:avLst/>
                <a:gdLst>
                  <a:gd name="T0" fmla="*/ 0 w 3722"/>
                  <a:gd name="T1" fmla="*/ 0 h 34"/>
                  <a:gd name="T2" fmla="*/ 0 w 3722"/>
                  <a:gd name="T3" fmla="*/ 0 h 34"/>
                  <a:gd name="T4" fmla="*/ 0 w 3722"/>
                  <a:gd name="T5" fmla="*/ 0 h 34"/>
                  <a:gd name="T6" fmla="*/ 0 w 3722"/>
                  <a:gd name="T7" fmla="*/ 0 h 34"/>
                  <a:gd name="T8" fmla="*/ 0 w 3722"/>
                  <a:gd name="T9" fmla="*/ 0 h 34"/>
                  <a:gd name="T10" fmla="*/ 0 w 3722"/>
                  <a:gd name="T11" fmla="*/ 0 h 34"/>
                  <a:gd name="T12" fmla="*/ 0 w 3722"/>
                  <a:gd name="T13" fmla="*/ 0 h 34"/>
                  <a:gd name="T14" fmla="*/ 0 w 3722"/>
                  <a:gd name="T15" fmla="*/ 0 h 34"/>
                  <a:gd name="T16" fmla="*/ 0 w 3722"/>
                  <a:gd name="T17" fmla="*/ 0 h 34"/>
                  <a:gd name="T18" fmla="*/ 0 w 3722"/>
                  <a:gd name="T19" fmla="*/ 0 h 34"/>
                  <a:gd name="T20" fmla="*/ 0 w 3722"/>
                  <a:gd name="T21" fmla="*/ 0 h 34"/>
                  <a:gd name="T22" fmla="*/ 0 w 3722"/>
                  <a:gd name="T23" fmla="*/ 0 h 34"/>
                  <a:gd name="T24" fmla="*/ 0 w 3722"/>
                  <a:gd name="T25" fmla="*/ 0 h 34"/>
                  <a:gd name="T26" fmla="*/ 0 w 3722"/>
                  <a:gd name="T27" fmla="*/ 0 h 34"/>
                  <a:gd name="T28" fmla="*/ 0 w 3722"/>
                  <a:gd name="T29" fmla="*/ 0 h 34"/>
                  <a:gd name="T30" fmla="*/ 0 w 3722"/>
                  <a:gd name="T31" fmla="*/ 0 h 34"/>
                  <a:gd name="T32" fmla="*/ 0 w 3722"/>
                  <a:gd name="T33" fmla="*/ 0 h 34"/>
                  <a:gd name="T34" fmla="*/ 0 w 3722"/>
                  <a:gd name="T35" fmla="*/ 0 h 34"/>
                  <a:gd name="T36" fmla="*/ 0 w 3722"/>
                  <a:gd name="T37" fmla="*/ 0 h 34"/>
                  <a:gd name="T38" fmla="*/ 0 w 3722"/>
                  <a:gd name="T39" fmla="*/ 0 h 34"/>
                  <a:gd name="T40" fmla="*/ 0 w 3722"/>
                  <a:gd name="T41" fmla="*/ 0 h 34"/>
                  <a:gd name="T42" fmla="*/ 0 w 3722"/>
                  <a:gd name="T43" fmla="*/ 0 h 34"/>
                  <a:gd name="T44" fmla="*/ 0 w 3722"/>
                  <a:gd name="T45" fmla="*/ 0 h 34"/>
                  <a:gd name="T46" fmla="*/ 0 w 3722"/>
                  <a:gd name="T47" fmla="*/ 0 h 34"/>
                  <a:gd name="T48" fmla="*/ 0 w 3722"/>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722"/>
                  <a:gd name="T76" fmla="*/ 0 h 34"/>
                  <a:gd name="T77" fmla="*/ 3722 w 3722"/>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722" h="34">
                    <a:moveTo>
                      <a:pt x="0" y="34"/>
                    </a:moveTo>
                    <a:lnTo>
                      <a:pt x="92" y="0"/>
                    </a:lnTo>
                    <a:lnTo>
                      <a:pt x="368" y="0"/>
                    </a:lnTo>
                    <a:lnTo>
                      <a:pt x="360" y="4"/>
                    </a:lnTo>
                    <a:lnTo>
                      <a:pt x="353" y="8"/>
                    </a:lnTo>
                    <a:lnTo>
                      <a:pt x="344" y="13"/>
                    </a:lnTo>
                    <a:lnTo>
                      <a:pt x="336" y="17"/>
                    </a:lnTo>
                    <a:lnTo>
                      <a:pt x="328" y="21"/>
                    </a:lnTo>
                    <a:lnTo>
                      <a:pt x="321" y="26"/>
                    </a:lnTo>
                    <a:lnTo>
                      <a:pt x="312" y="30"/>
                    </a:lnTo>
                    <a:lnTo>
                      <a:pt x="304" y="34"/>
                    </a:lnTo>
                    <a:lnTo>
                      <a:pt x="0" y="34"/>
                    </a:lnTo>
                    <a:close/>
                    <a:moveTo>
                      <a:pt x="3487" y="34"/>
                    </a:moveTo>
                    <a:lnTo>
                      <a:pt x="3480" y="30"/>
                    </a:lnTo>
                    <a:lnTo>
                      <a:pt x="3472" y="25"/>
                    </a:lnTo>
                    <a:lnTo>
                      <a:pt x="3465" y="21"/>
                    </a:lnTo>
                    <a:lnTo>
                      <a:pt x="3458" y="17"/>
                    </a:lnTo>
                    <a:lnTo>
                      <a:pt x="3450" y="12"/>
                    </a:lnTo>
                    <a:lnTo>
                      <a:pt x="3442" y="8"/>
                    </a:lnTo>
                    <a:lnTo>
                      <a:pt x="3434" y="4"/>
                    </a:lnTo>
                    <a:lnTo>
                      <a:pt x="3427" y="0"/>
                    </a:lnTo>
                    <a:lnTo>
                      <a:pt x="3654" y="0"/>
                    </a:lnTo>
                    <a:lnTo>
                      <a:pt x="3722" y="34"/>
                    </a:lnTo>
                    <a:lnTo>
                      <a:pt x="3487" y="34"/>
                    </a:lnTo>
                    <a:close/>
                  </a:path>
                </a:pathLst>
              </a:custGeom>
              <a:solidFill>
                <a:srgbClr val="606060"/>
              </a:solidFill>
              <a:ln w="9525">
                <a:noFill/>
                <a:round/>
                <a:headEnd/>
                <a:tailEnd/>
              </a:ln>
            </p:spPr>
            <p:txBody>
              <a:bodyPr/>
              <a:lstStyle/>
              <a:p>
                <a:endParaRPr lang="ru-RU"/>
              </a:p>
            </p:txBody>
          </p:sp>
          <p:sp>
            <p:nvSpPr>
              <p:cNvPr id="15029" name="Freeform 202"/>
              <p:cNvSpPr>
                <a:spLocks noEditPoints="1"/>
              </p:cNvSpPr>
              <p:nvPr/>
            </p:nvSpPr>
            <p:spPr bwMode="auto">
              <a:xfrm>
                <a:off x="4385" y="203"/>
                <a:ext cx="594" cy="7"/>
              </a:xfrm>
              <a:custGeom>
                <a:avLst/>
                <a:gdLst>
                  <a:gd name="T0" fmla="*/ 0 w 3562"/>
                  <a:gd name="T1" fmla="*/ 0 h 34"/>
                  <a:gd name="T2" fmla="*/ 0 w 3562"/>
                  <a:gd name="T3" fmla="*/ 0 h 34"/>
                  <a:gd name="T4" fmla="*/ 0 w 3562"/>
                  <a:gd name="T5" fmla="*/ 0 h 34"/>
                  <a:gd name="T6" fmla="*/ 0 w 3562"/>
                  <a:gd name="T7" fmla="*/ 0 h 34"/>
                  <a:gd name="T8" fmla="*/ 0 w 3562"/>
                  <a:gd name="T9" fmla="*/ 0 h 34"/>
                  <a:gd name="T10" fmla="*/ 0 w 3562"/>
                  <a:gd name="T11" fmla="*/ 0 h 34"/>
                  <a:gd name="T12" fmla="*/ 0 w 3562"/>
                  <a:gd name="T13" fmla="*/ 0 h 34"/>
                  <a:gd name="T14" fmla="*/ 0 w 3562"/>
                  <a:gd name="T15" fmla="*/ 0 h 34"/>
                  <a:gd name="T16" fmla="*/ 0 w 3562"/>
                  <a:gd name="T17" fmla="*/ 0 h 34"/>
                  <a:gd name="T18" fmla="*/ 0 w 3562"/>
                  <a:gd name="T19" fmla="*/ 0 h 34"/>
                  <a:gd name="T20" fmla="*/ 0 w 3562"/>
                  <a:gd name="T21" fmla="*/ 0 h 34"/>
                  <a:gd name="T22" fmla="*/ 0 w 3562"/>
                  <a:gd name="T23" fmla="*/ 0 h 34"/>
                  <a:gd name="T24" fmla="*/ 0 w 3562"/>
                  <a:gd name="T25" fmla="*/ 0 h 34"/>
                  <a:gd name="T26" fmla="*/ 0 w 3562"/>
                  <a:gd name="T27" fmla="*/ 0 h 34"/>
                  <a:gd name="T28" fmla="*/ 0 w 3562"/>
                  <a:gd name="T29" fmla="*/ 0 h 34"/>
                  <a:gd name="T30" fmla="*/ 0 w 3562"/>
                  <a:gd name="T31" fmla="*/ 0 h 34"/>
                  <a:gd name="T32" fmla="*/ 0 w 3562"/>
                  <a:gd name="T33" fmla="*/ 0 h 34"/>
                  <a:gd name="T34" fmla="*/ 0 w 3562"/>
                  <a:gd name="T35" fmla="*/ 0 h 34"/>
                  <a:gd name="T36" fmla="*/ 0 w 3562"/>
                  <a:gd name="T37" fmla="*/ 0 h 34"/>
                  <a:gd name="T38" fmla="*/ 0 w 3562"/>
                  <a:gd name="T39" fmla="*/ 0 h 34"/>
                  <a:gd name="T40" fmla="*/ 0 w 3562"/>
                  <a:gd name="T41" fmla="*/ 0 h 34"/>
                  <a:gd name="T42" fmla="*/ 0 w 3562"/>
                  <a:gd name="T43" fmla="*/ 0 h 34"/>
                  <a:gd name="T44" fmla="*/ 0 w 3562"/>
                  <a:gd name="T45" fmla="*/ 0 h 34"/>
                  <a:gd name="T46" fmla="*/ 0 w 3562"/>
                  <a:gd name="T47" fmla="*/ 0 h 34"/>
                  <a:gd name="T48" fmla="*/ 0 w 3562"/>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562"/>
                  <a:gd name="T76" fmla="*/ 0 h 34"/>
                  <a:gd name="T77" fmla="*/ 3562 w 3562"/>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562" h="34">
                    <a:moveTo>
                      <a:pt x="0" y="34"/>
                    </a:moveTo>
                    <a:lnTo>
                      <a:pt x="90" y="0"/>
                    </a:lnTo>
                    <a:lnTo>
                      <a:pt x="341" y="0"/>
                    </a:lnTo>
                    <a:lnTo>
                      <a:pt x="333" y="4"/>
                    </a:lnTo>
                    <a:lnTo>
                      <a:pt x="324" y="8"/>
                    </a:lnTo>
                    <a:lnTo>
                      <a:pt x="316" y="12"/>
                    </a:lnTo>
                    <a:lnTo>
                      <a:pt x="308" y="16"/>
                    </a:lnTo>
                    <a:lnTo>
                      <a:pt x="300" y="21"/>
                    </a:lnTo>
                    <a:lnTo>
                      <a:pt x="293" y="25"/>
                    </a:lnTo>
                    <a:lnTo>
                      <a:pt x="284" y="29"/>
                    </a:lnTo>
                    <a:lnTo>
                      <a:pt x="276" y="34"/>
                    </a:lnTo>
                    <a:lnTo>
                      <a:pt x="0" y="34"/>
                    </a:lnTo>
                    <a:close/>
                    <a:moveTo>
                      <a:pt x="3335" y="34"/>
                    </a:moveTo>
                    <a:lnTo>
                      <a:pt x="3328" y="29"/>
                    </a:lnTo>
                    <a:lnTo>
                      <a:pt x="3320" y="25"/>
                    </a:lnTo>
                    <a:lnTo>
                      <a:pt x="3313" y="21"/>
                    </a:lnTo>
                    <a:lnTo>
                      <a:pt x="3305" y="16"/>
                    </a:lnTo>
                    <a:lnTo>
                      <a:pt x="3298" y="12"/>
                    </a:lnTo>
                    <a:lnTo>
                      <a:pt x="3291" y="8"/>
                    </a:lnTo>
                    <a:lnTo>
                      <a:pt x="3283" y="4"/>
                    </a:lnTo>
                    <a:lnTo>
                      <a:pt x="3276" y="0"/>
                    </a:lnTo>
                    <a:lnTo>
                      <a:pt x="3497" y="0"/>
                    </a:lnTo>
                    <a:lnTo>
                      <a:pt x="3562" y="34"/>
                    </a:lnTo>
                    <a:lnTo>
                      <a:pt x="3335" y="34"/>
                    </a:lnTo>
                    <a:close/>
                  </a:path>
                </a:pathLst>
              </a:custGeom>
              <a:solidFill>
                <a:srgbClr val="545454"/>
              </a:solidFill>
              <a:ln w="9525">
                <a:noFill/>
                <a:round/>
                <a:headEnd/>
                <a:tailEnd/>
              </a:ln>
            </p:spPr>
            <p:txBody>
              <a:bodyPr/>
              <a:lstStyle/>
              <a:p>
                <a:endParaRPr lang="ru-RU"/>
              </a:p>
            </p:txBody>
          </p:sp>
          <p:sp>
            <p:nvSpPr>
              <p:cNvPr id="15030" name="Freeform 203"/>
              <p:cNvSpPr>
                <a:spLocks noEditPoints="1"/>
              </p:cNvSpPr>
              <p:nvPr/>
            </p:nvSpPr>
            <p:spPr bwMode="auto">
              <a:xfrm>
                <a:off x="4400" y="196"/>
                <a:ext cx="568" cy="7"/>
              </a:xfrm>
              <a:custGeom>
                <a:avLst/>
                <a:gdLst>
                  <a:gd name="T0" fmla="*/ 0 w 3407"/>
                  <a:gd name="T1" fmla="*/ 0 h 34"/>
                  <a:gd name="T2" fmla="*/ 0 w 3407"/>
                  <a:gd name="T3" fmla="*/ 0 h 34"/>
                  <a:gd name="T4" fmla="*/ 0 w 3407"/>
                  <a:gd name="T5" fmla="*/ 0 h 34"/>
                  <a:gd name="T6" fmla="*/ 0 w 3407"/>
                  <a:gd name="T7" fmla="*/ 0 h 34"/>
                  <a:gd name="T8" fmla="*/ 0 w 3407"/>
                  <a:gd name="T9" fmla="*/ 0 h 34"/>
                  <a:gd name="T10" fmla="*/ 0 w 3407"/>
                  <a:gd name="T11" fmla="*/ 0 h 34"/>
                  <a:gd name="T12" fmla="*/ 0 w 3407"/>
                  <a:gd name="T13" fmla="*/ 0 h 34"/>
                  <a:gd name="T14" fmla="*/ 0 w 3407"/>
                  <a:gd name="T15" fmla="*/ 0 h 34"/>
                  <a:gd name="T16" fmla="*/ 0 w 3407"/>
                  <a:gd name="T17" fmla="*/ 0 h 34"/>
                  <a:gd name="T18" fmla="*/ 0 w 3407"/>
                  <a:gd name="T19" fmla="*/ 0 h 34"/>
                  <a:gd name="T20" fmla="*/ 0 w 3407"/>
                  <a:gd name="T21" fmla="*/ 0 h 34"/>
                  <a:gd name="T22" fmla="*/ 0 w 3407"/>
                  <a:gd name="T23" fmla="*/ 0 h 34"/>
                  <a:gd name="T24" fmla="*/ 0 w 3407"/>
                  <a:gd name="T25" fmla="*/ 0 h 34"/>
                  <a:gd name="T26" fmla="*/ 0 w 3407"/>
                  <a:gd name="T27" fmla="*/ 0 h 34"/>
                  <a:gd name="T28" fmla="*/ 0 w 3407"/>
                  <a:gd name="T29" fmla="*/ 0 h 34"/>
                  <a:gd name="T30" fmla="*/ 0 w 3407"/>
                  <a:gd name="T31" fmla="*/ 0 h 34"/>
                  <a:gd name="T32" fmla="*/ 0 w 3407"/>
                  <a:gd name="T33" fmla="*/ 0 h 34"/>
                  <a:gd name="T34" fmla="*/ 0 w 3407"/>
                  <a:gd name="T35" fmla="*/ 0 h 34"/>
                  <a:gd name="T36" fmla="*/ 0 w 3407"/>
                  <a:gd name="T37" fmla="*/ 0 h 34"/>
                  <a:gd name="T38" fmla="*/ 0 w 3407"/>
                  <a:gd name="T39" fmla="*/ 0 h 34"/>
                  <a:gd name="T40" fmla="*/ 0 w 3407"/>
                  <a:gd name="T41" fmla="*/ 0 h 34"/>
                  <a:gd name="T42" fmla="*/ 0 w 3407"/>
                  <a:gd name="T43" fmla="*/ 0 h 34"/>
                  <a:gd name="T44" fmla="*/ 0 w 3407"/>
                  <a:gd name="T45" fmla="*/ 0 h 34"/>
                  <a:gd name="T46" fmla="*/ 0 w 3407"/>
                  <a:gd name="T47" fmla="*/ 0 h 34"/>
                  <a:gd name="T48" fmla="*/ 0 w 3407"/>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07"/>
                  <a:gd name="T76" fmla="*/ 0 h 34"/>
                  <a:gd name="T77" fmla="*/ 3407 w 3407"/>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07" h="34">
                    <a:moveTo>
                      <a:pt x="0" y="34"/>
                    </a:moveTo>
                    <a:lnTo>
                      <a:pt x="90" y="0"/>
                    </a:lnTo>
                    <a:lnTo>
                      <a:pt x="320" y="0"/>
                    </a:lnTo>
                    <a:lnTo>
                      <a:pt x="311" y="4"/>
                    </a:lnTo>
                    <a:lnTo>
                      <a:pt x="302" y="8"/>
                    </a:lnTo>
                    <a:lnTo>
                      <a:pt x="294" y="12"/>
                    </a:lnTo>
                    <a:lnTo>
                      <a:pt x="285" y="16"/>
                    </a:lnTo>
                    <a:lnTo>
                      <a:pt x="276" y="22"/>
                    </a:lnTo>
                    <a:lnTo>
                      <a:pt x="268" y="26"/>
                    </a:lnTo>
                    <a:lnTo>
                      <a:pt x="259" y="30"/>
                    </a:lnTo>
                    <a:lnTo>
                      <a:pt x="251" y="34"/>
                    </a:lnTo>
                    <a:lnTo>
                      <a:pt x="0" y="34"/>
                    </a:lnTo>
                    <a:close/>
                    <a:moveTo>
                      <a:pt x="3186" y="34"/>
                    </a:moveTo>
                    <a:lnTo>
                      <a:pt x="3179" y="30"/>
                    </a:lnTo>
                    <a:lnTo>
                      <a:pt x="3171" y="26"/>
                    </a:lnTo>
                    <a:lnTo>
                      <a:pt x="3163" y="22"/>
                    </a:lnTo>
                    <a:lnTo>
                      <a:pt x="3156" y="16"/>
                    </a:lnTo>
                    <a:lnTo>
                      <a:pt x="3148" y="12"/>
                    </a:lnTo>
                    <a:lnTo>
                      <a:pt x="3141" y="8"/>
                    </a:lnTo>
                    <a:lnTo>
                      <a:pt x="3134" y="4"/>
                    </a:lnTo>
                    <a:lnTo>
                      <a:pt x="3127" y="0"/>
                    </a:lnTo>
                    <a:lnTo>
                      <a:pt x="3342" y="0"/>
                    </a:lnTo>
                    <a:lnTo>
                      <a:pt x="3407" y="34"/>
                    </a:lnTo>
                    <a:lnTo>
                      <a:pt x="3186" y="34"/>
                    </a:lnTo>
                    <a:close/>
                  </a:path>
                </a:pathLst>
              </a:custGeom>
              <a:solidFill>
                <a:srgbClr val="474747"/>
              </a:solidFill>
              <a:ln w="9525">
                <a:noFill/>
                <a:round/>
                <a:headEnd/>
                <a:tailEnd/>
              </a:ln>
            </p:spPr>
            <p:txBody>
              <a:bodyPr/>
              <a:lstStyle/>
              <a:p>
                <a:endParaRPr lang="ru-RU"/>
              </a:p>
            </p:txBody>
          </p:sp>
          <p:sp>
            <p:nvSpPr>
              <p:cNvPr id="15031" name="Freeform 204"/>
              <p:cNvSpPr>
                <a:spLocks noEditPoints="1"/>
              </p:cNvSpPr>
              <p:nvPr/>
            </p:nvSpPr>
            <p:spPr bwMode="auto">
              <a:xfrm>
                <a:off x="4415" y="189"/>
                <a:ext cx="542" cy="7"/>
              </a:xfrm>
              <a:custGeom>
                <a:avLst/>
                <a:gdLst>
                  <a:gd name="T0" fmla="*/ 0 w 3252"/>
                  <a:gd name="T1" fmla="*/ 0 h 33"/>
                  <a:gd name="T2" fmla="*/ 0 w 3252"/>
                  <a:gd name="T3" fmla="*/ 0 h 33"/>
                  <a:gd name="T4" fmla="*/ 0 w 3252"/>
                  <a:gd name="T5" fmla="*/ 0 h 33"/>
                  <a:gd name="T6" fmla="*/ 0 w 3252"/>
                  <a:gd name="T7" fmla="*/ 0 h 33"/>
                  <a:gd name="T8" fmla="*/ 0 w 3252"/>
                  <a:gd name="T9" fmla="*/ 0 h 33"/>
                  <a:gd name="T10" fmla="*/ 0 w 3252"/>
                  <a:gd name="T11" fmla="*/ 0 h 33"/>
                  <a:gd name="T12" fmla="*/ 0 w 3252"/>
                  <a:gd name="T13" fmla="*/ 0 h 33"/>
                  <a:gd name="T14" fmla="*/ 0 w 3252"/>
                  <a:gd name="T15" fmla="*/ 0 h 33"/>
                  <a:gd name="T16" fmla="*/ 0 w 3252"/>
                  <a:gd name="T17" fmla="*/ 0 h 33"/>
                  <a:gd name="T18" fmla="*/ 0 w 3252"/>
                  <a:gd name="T19" fmla="*/ 0 h 33"/>
                  <a:gd name="T20" fmla="*/ 0 w 3252"/>
                  <a:gd name="T21" fmla="*/ 0 h 33"/>
                  <a:gd name="T22" fmla="*/ 0 w 3252"/>
                  <a:gd name="T23" fmla="*/ 0 h 33"/>
                  <a:gd name="T24" fmla="*/ 0 w 3252"/>
                  <a:gd name="T25" fmla="*/ 0 h 33"/>
                  <a:gd name="T26" fmla="*/ 0 w 3252"/>
                  <a:gd name="T27" fmla="*/ 0 h 33"/>
                  <a:gd name="T28" fmla="*/ 0 w 3252"/>
                  <a:gd name="T29" fmla="*/ 0 h 33"/>
                  <a:gd name="T30" fmla="*/ 0 w 3252"/>
                  <a:gd name="T31" fmla="*/ 0 h 33"/>
                  <a:gd name="T32" fmla="*/ 0 w 3252"/>
                  <a:gd name="T33" fmla="*/ 0 h 33"/>
                  <a:gd name="T34" fmla="*/ 0 w 3252"/>
                  <a:gd name="T35" fmla="*/ 0 h 33"/>
                  <a:gd name="T36" fmla="*/ 0 w 3252"/>
                  <a:gd name="T37" fmla="*/ 0 h 33"/>
                  <a:gd name="T38" fmla="*/ 0 w 3252"/>
                  <a:gd name="T39" fmla="*/ 0 h 33"/>
                  <a:gd name="T40" fmla="*/ 0 w 3252"/>
                  <a:gd name="T41" fmla="*/ 0 h 33"/>
                  <a:gd name="T42" fmla="*/ 0 w 3252"/>
                  <a:gd name="T43" fmla="*/ 0 h 33"/>
                  <a:gd name="T44" fmla="*/ 0 w 3252"/>
                  <a:gd name="T45" fmla="*/ 0 h 33"/>
                  <a:gd name="T46" fmla="*/ 0 w 3252"/>
                  <a:gd name="T47" fmla="*/ 0 h 33"/>
                  <a:gd name="T48" fmla="*/ 0 w 3252"/>
                  <a:gd name="T49" fmla="*/ 0 h 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52"/>
                  <a:gd name="T76" fmla="*/ 0 h 33"/>
                  <a:gd name="T77" fmla="*/ 3252 w 3252"/>
                  <a:gd name="T78" fmla="*/ 33 h 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52" h="33">
                    <a:moveTo>
                      <a:pt x="0" y="33"/>
                    </a:moveTo>
                    <a:lnTo>
                      <a:pt x="90" y="0"/>
                    </a:lnTo>
                    <a:lnTo>
                      <a:pt x="301" y="0"/>
                    </a:lnTo>
                    <a:lnTo>
                      <a:pt x="292" y="4"/>
                    </a:lnTo>
                    <a:lnTo>
                      <a:pt x="283" y="8"/>
                    </a:lnTo>
                    <a:lnTo>
                      <a:pt x="275" y="12"/>
                    </a:lnTo>
                    <a:lnTo>
                      <a:pt x="265" y="16"/>
                    </a:lnTo>
                    <a:lnTo>
                      <a:pt x="257" y="21"/>
                    </a:lnTo>
                    <a:lnTo>
                      <a:pt x="247" y="25"/>
                    </a:lnTo>
                    <a:lnTo>
                      <a:pt x="239" y="29"/>
                    </a:lnTo>
                    <a:lnTo>
                      <a:pt x="230" y="33"/>
                    </a:lnTo>
                    <a:lnTo>
                      <a:pt x="0" y="33"/>
                    </a:lnTo>
                    <a:close/>
                    <a:moveTo>
                      <a:pt x="3037" y="33"/>
                    </a:moveTo>
                    <a:lnTo>
                      <a:pt x="3030" y="29"/>
                    </a:lnTo>
                    <a:lnTo>
                      <a:pt x="3021" y="25"/>
                    </a:lnTo>
                    <a:lnTo>
                      <a:pt x="3014" y="21"/>
                    </a:lnTo>
                    <a:lnTo>
                      <a:pt x="3006" y="16"/>
                    </a:lnTo>
                    <a:lnTo>
                      <a:pt x="2998" y="12"/>
                    </a:lnTo>
                    <a:lnTo>
                      <a:pt x="2991" y="8"/>
                    </a:lnTo>
                    <a:lnTo>
                      <a:pt x="2982" y="4"/>
                    </a:lnTo>
                    <a:lnTo>
                      <a:pt x="2975" y="0"/>
                    </a:lnTo>
                    <a:lnTo>
                      <a:pt x="3187" y="0"/>
                    </a:lnTo>
                    <a:lnTo>
                      <a:pt x="3252" y="33"/>
                    </a:lnTo>
                    <a:lnTo>
                      <a:pt x="3037" y="33"/>
                    </a:lnTo>
                    <a:close/>
                  </a:path>
                </a:pathLst>
              </a:custGeom>
              <a:solidFill>
                <a:srgbClr val="3A3A3A"/>
              </a:solidFill>
              <a:ln w="9525">
                <a:noFill/>
                <a:round/>
                <a:headEnd/>
                <a:tailEnd/>
              </a:ln>
            </p:spPr>
            <p:txBody>
              <a:bodyPr/>
              <a:lstStyle/>
              <a:p>
                <a:endParaRPr lang="ru-RU"/>
              </a:p>
            </p:txBody>
          </p:sp>
          <p:sp>
            <p:nvSpPr>
              <p:cNvPr id="15032" name="Freeform 205"/>
              <p:cNvSpPr>
                <a:spLocks noEditPoints="1"/>
              </p:cNvSpPr>
              <p:nvPr/>
            </p:nvSpPr>
            <p:spPr bwMode="auto">
              <a:xfrm>
                <a:off x="4430" y="183"/>
                <a:ext cx="516" cy="6"/>
              </a:xfrm>
              <a:custGeom>
                <a:avLst/>
                <a:gdLst>
                  <a:gd name="T0" fmla="*/ 0 w 3097"/>
                  <a:gd name="T1" fmla="*/ 0 h 34"/>
                  <a:gd name="T2" fmla="*/ 0 w 3097"/>
                  <a:gd name="T3" fmla="*/ 0 h 34"/>
                  <a:gd name="T4" fmla="*/ 0 w 3097"/>
                  <a:gd name="T5" fmla="*/ 0 h 34"/>
                  <a:gd name="T6" fmla="*/ 0 w 3097"/>
                  <a:gd name="T7" fmla="*/ 0 h 34"/>
                  <a:gd name="T8" fmla="*/ 0 w 3097"/>
                  <a:gd name="T9" fmla="*/ 0 h 34"/>
                  <a:gd name="T10" fmla="*/ 0 w 3097"/>
                  <a:gd name="T11" fmla="*/ 0 h 34"/>
                  <a:gd name="T12" fmla="*/ 0 w 3097"/>
                  <a:gd name="T13" fmla="*/ 0 h 34"/>
                  <a:gd name="T14" fmla="*/ 0 w 3097"/>
                  <a:gd name="T15" fmla="*/ 0 h 34"/>
                  <a:gd name="T16" fmla="*/ 0 w 3097"/>
                  <a:gd name="T17" fmla="*/ 0 h 34"/>
                  <a:gd name="T18" fmla="*/ 0 w 3097"/>
                  <a:gd name="T19" fmla="*/ 0 h 34"/>
                  <a:gd name="T20" fmla="*/ 0 w 3097"/>
                  <a:gd name="T21" fmla="*/ 0 h 34"/>
                  <a:gd name="T22" fmla="*/ 0 w 3097"/>
                  <a:gd name="T23" fmla="*/ 0 h 34"/>
                  <a:gd name="T24" fmla="*/ 0 w 3097"/>
                  <a:gd name="T25" fmla="*/ 0 h 34"/>
                  <a:gd name="T26" fmla="*/ 0 w 3097"/>
                  <a:gd name="T27" fmla="*/ 0 h 34"/>
                  <a:gd name="T28" fmla="*/ 0 w 3097"/>
                  <a:gd name="T29" fmla="*/ 0 h 34"/>
                  <a:gd name="T30" fmla="*/ 0 w 3097"/>
                  <a:gd name="T31" fmla="*/ 0 h 34"/>
                  <a:gd name="T32" fmla="*/ 0 w 3097"/>
                  <a:gd name="T33" fmla="*/ 0 h 34"/>
                  <a:gd name="T34" fmla="*/ 0 w 3097"/>
                  <a:gd name="T35" fmla="*/ 0 h 34"/>
                  <a:gd name="T36" fmla="*/ 0 w 3097"/>
                  <a:gd name="T37" fmla="*/ 0 h 34"/>
                  <a:gd name="T38" fmla="*/ 0 w 3097"/>
                  <a:gd name="T39" fmla="*/ 0 h 34"/>
                  <a:gd name="T40" fmla="*/ 0 w 3097"/>
                  <a:gd name="T41" fmla="*/ 0 h 34"/>
                  <a:gd name="T42" fmla="*/ 0 w 3097"/>
                  <a:gd name="T43" fmla="*/ 0 h 34"/>
                  <a:gd name="T44" fmla="*/ 0 w 3097"/>
                  <a:gd name="T45" fmla="*/ 0 h 34"/>
                  <a:gd name="T46" fmla="*/ 0 w 3097"/>
                  <a:gd name="T47" fmla="*/ 0 h 34"/>
                  <a:gd name="T48" fmla="*/ 0 w 3097"/>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97"/>
                  <a:gd name="T76" fmla="*/ 0 h 34"/>
                  <a:gd name="T77" fmla="*/ 3097 w 3097"/>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97" h="34">
                    <a:moveTo>
                      <a:pt x="0" y="34"/>
                    </a:moveTo>
                    <a:lnTo>
                      <a:pt x="90" y="0"/>
                    </a:lnTo>
                    <a:lnTo>
                      <a:pt x="285" y="0"/>
                    </a:lnTo>
                    <a:lnTo>
                      <a:pt x="276" y="4"/>
                    </a:lnTo>
                    <a:lnTo>
                      <a:pt x="266" y="8"/>
                    </a:lnTo>
                    <a:lnTo>
                      <a:pt x="257" y="12"/>
                    </a:lnTo>
                    <a:lnTo>
                      <a:pt x="249" y="16"/>
                    </a:lnTo>
                    <a:lnTo>
                      <a:pt x="239" y="21"/>
                    </a:lnTo>
                    <a:lnTo>
                      <a:pt x="230" y="25"/>
                    </a:lnTo>
                    <a:lnTo>
                      <a:pt x="220" y="29"/>
                    </a:lnTo>
                    <a:lnTo>
                      <a:pt x="211" y="34"/>
                    </a:lnTo>
                    <a:lnTo>
                      <a:pt x="0" y="34"/>
                    </a:lnTo>
                    <a:close/>
                    <a:moveTo>
                      <a:pt x="2885" y="34"/>
                    </a:moveTo>
                    <a:lnTo>
                      <a:pt x="2878" y="29"/>
                    </a:lnTo>
                    <a:lnTo>
                      <a:pt x="2870" y="25"/>
                    </a:lnTo>
                    <a:lnTo>
                      <a:pt x="2863" y="21"/>
                    </a:lnTo>
                    <a:lnTo>
                      <a:pt x="2854" y="16"/>
                    </a:lnTo>
                    <a:lnTo>
                      <a:pt x="2847" y="12"/>
                    </a:lnTo>
                    <a:lnTo>
                      <a:pt x="2839" y="8"/>
                    </a:lnTo>
                    <a:lnTo>
                      <a:pt x="2832" y="4"/>
                    </a:lnTo>
                    <a:lnTo>
                      <a:pt x="2824" y="0"/>
                    </a:lnTo>
                    <a:lnTo>
                      <a:pt x="3032" y="0"/>
                    </a:lnTo>
                    <a:lnTo>
                      <a:pt x="3097" y="34"/>
                    </a:lnTo>
                    <a:lnTo>
                      <a:pt x="2885" y="34"/>
                    </a:lnTo>
                    <a:close/>
                  </a:path>
                </a:pathLst>
              </a:custGeom>
              <a:solidFill>
                <a:srgbClr val="2D2D2D"/>
              </a:solidFill>
              <a:ln w="9525">
                <a:noFill/>
                <a:round/>
                <a:headEnd/>
                <a:tailEnd/>
              </a:ln>
            </p:spPr>
            <p:txBody>
              <a:bodyPr/>
              <a:lstStyle/>
              <a:p>
                <a:endParaRPr lang="ru-RU"/>
              </a:p>
            </p:txBody>
          </p:sp>
        </p:grpSp>
        <p:grpSp>
          <p:nvGrpSpPr>
            <p:cNvPr id="14344" name="Group 206"/>
            <p:cNvGrpSpPr>
              <a:grpSpLocks/>
            </p:cNvGrpSpPr>
            <p:nvPr/>
          </p:nvGrpSpPr>
          <p:grpSpPr bwMode="auto">
            <a:xfrm>
              <a:off x="4255" y="162"/>
              <a:ext cx="1251" cy="439"/>
              <a:chOff x="4255" y="162"/>
              <a:chExt cx="1251" cy="439"/>
            </a:xfrm>
          </p:grpSpPr>
          <p:sp>
            <p:nvSpPr>
              <p:cNvPr id="14633" name="Freeform 207"/>
              <p:cNvSpPr>
                <a:spLocks noEditPoints="1"/>
              </p:cNvSpPr>
              <p:nvPr/>
            </p:nvSpPr>
            <p:spPr bwMode="auto">
              <a:xfrm>
                <a:off x="4445" y="176"/>
                <a:ext cx="490" cy="7"/>
              </a:xfrm>
              <a:custGeom>
                <a:avLst/>
                <a:gdLst>
                  <a:gd name="T0" fmla="*/ 0 w 2942"/>
                  <a:gd name="T1" fmla="*/ 0 h 34"/>
                  <a:gd name="T2" fmla="*/ 0 w 2942"/>
                  <a:gd name="T3" fmla="*/ 0 h 34"/>
                  <a:gd name="T4" fmla="*/ 0 w 2942"/>
                  <a:gd name="T5" fmla="*/ 0 h 34"/>
                  <a:gd name="T6" fmla="*/ 0 w 2942"/>
                  <a:gd name="T7" fmla="*/ 0 h 34"/>
                  <a:gd name="T8" fmla="*/ 0 w 2942"/>
                  <a:gd name="T9" fmla="*/ 0 h 34"/>
                  <a:gd name="T10" fmla="*/ 0 w 2942"/>
                  <a:gd name="T11" fmla="*/ 0 h 34"/>
                  <a:gd name="T12" fmla="*/ 0 w 2942"/>
                  <a:gd name="T13" fmla="*/ 0 h 34"/>
                  <a:gd name="T14" fmla="*/ 0 w 2942"/>
                  <a:gd name="T15" fmla="*/ 0 h 34"/>
                  <a:gd name="T16" fmla="*/ 0 w 2942"/>
                  <a:gd name="T17" fmla="*/ 0 h 34"/>
                  <a:gd name="T18" fmla="*/ 0 w 2942"/>
                  <a:gd name="T19" fmla="*/ 0 h 34"/>
                  <a:gd name="T20" fmla="*/ 0 w 2942"/>
                  <a:gd name="T21" fmla="*/ 0 h 34"/>
                  <a:gd name="T22" fmla="*/ 0 w 2942"/>
                  <a:gd name="T23" fmla="*/ 0 h 34"/>
                  <a:gd name="T24" fmla="*/ 0 w 2942"/>
                  <a:gd name="T25" fmla="*/ 0 h 34"/>
                  <a:gd name="T26" fmla="*/ 0 w 2942"/>
                  <a:gd name="T27" fmla="*/ 0 h 34"/>
                  <a:gd name="T28" fmla="*/ 0 w 2942"/>
                  <a:gd name="T29" fmla="*/ 0 h 34"/>
                  <a:gd name="T30" fmla="*/ 0 w 2942"/>
                  <a:gd name="T31" fmla="*/ 0 h 34"/>
                  <a:gd name="T32" fmla="*/ 0 w 2942"/>
                  <a:gd name="T33" fmla="*/ 0 h 34"/>
                  <a:gd name="T34" fmla="*/ 0 w 2942"/>
                  <a:gd name="T35" fmla="*/ 0 h 34"/>
                  <a:gd name="T36" fmla="*/ 0 w 2942"/>
                  <a:gd name="T37" fmla="*/ 0 h 34"/>
                  <a:gd name="T38" fmla="*/ 0 w 2942"/>
                  <a:gd name="T39" fmla="*/ 0 h 34"/>
                  <a:gd name="T40" fmla="*/ 0 w 2942"/>
                  <a:gd name="T41" fmla="*/ 0 h 34"/>
                  <a:gd name="T42" fmla="*/ 0 w 2942"/>
                  <a:gd name="T43" fmla="*/ 0 h 34"/>
                  <a:gd name="T44" fmla="*/ 0 w 2942"/>
                  <a:gd name="T45" fmla="*/ 0 h 34"/>
                  <a:gd name="T46" fmla="*/ 0 w 2942"/>
                  <a:gd name="T47" fmla="*/ 0 h 34"/>
                  <a:gd name="T48" fmla="*/ 0 w 2942"/>
                  <a:gd name="T49" fmla="*/ 0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942"/>
                  <a:gd name="T76" fmla="*/ 0 h 34"/>
                  <a:gd name="T77" fmla="*/ 2942 w 2942"/>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942" h="34">
                    <a:moveTo>
                      <a:pt x="0" y="34"/>
                    </a:moveTo>
                    <a:lnTo>
                      <a:pt x="90" y="0"/>
                    </a:lnTo>
                    <a:lnTo>
                      <a:pt x="276" y="0"/>
                    </a:lnTo>
                    <a:lnTo>
                      <a:pt x="265" y="4"/>
                    </a:lnTo>
                    <a:lnTo>
                      <a:pt x="256" y="8"/>
                    </a:lnTo>
                    <a:lnTo>
                      <a:pt x="245" y="12"/>
                    </a:lnTo>
                    <a:lnTo>
                      <a:pt x="235" y="16"/>
                    </a:lnTo>
                    <a:lnTo>
                      <a:pt x="225" y="22"/>
                    </a:lnTo>
                    <a:lnTo>
                      <a:pt x="215" y="26"/>
                    </a:lnTo>
                    <a:lnTo>
                      <a:pt x="205" y="30"/>
                    </a:lnTo>
                    <a:lnTo>
                      <a:pt x="195" y="34"/>
                    </a:lnTo>
                    <a:lnTo>
                      <a:pt x="0" y="34"/>
                    </a:lnTo>
                    <a:close/>
                    <a:moveTo>
                      <a:pt x="2734" y="34"/>
                    </a:moveTo>
                    <a:lnTo>
                      <a:pt x="2730" y="32"/>
                    </a:lnTo>
                    <a:lnTo>
                      <a:pt x="2728" y="30"/>
                    </a:lnTo>
                    <a:lnTo>
                      <a:pt x="2724" y="29"/>
                    </a:lnTo>
                    <a:lnTo>
                      <a:pt x="2721" y="27"/>
                    </a:lnTo>
                    <a:lnTo>
                      <a:pt x="2706" y="20"/>
                    </a:lnTo>
                    <a:lnTo>
                      <a:pt x="2696" y="13"/>
                    </a:lnTo>
                    <a:lnTo>
                      <a:pt x="2689" y="6"/>
                    </a:lnTo>
                    <a:lnTo>
                      <a:pt x="2686" y="0"/>
                    </a:lnTo>
                    <a:lnTo>
                      <a:pt x="2877" y="0"/>
                    </a:lnTo>
                    <a:lnTo>
                      <a:pt x="2942" y="34"/>
                    </a:lnTo>
                    <a:lnTo>
                      <a:pt x="2734" y="34"/>
                    </a:lnTo>
                    <a:close/>
                  </a:path>
                </a:pathLst>
              </a:custGeom>
              <a:solidFill>
                <a:srgbClr val="1E1E1E"/>
              </a:solidFill>
              <a:ln w="9525">
                <a:noFill/>
                <a:round/>
                <a:headEnd/>
                <a:tailEnd/>
              </a:ln>
            </p:spPr>
            <p:txBody>
              <a:bodyPr/>
              <a:lstStyle/>
              <a:p>
                <a:endParaRPr lang="ru-RU"/>
              </a:p>
            </p:txBody>
          </p:sp>
          <p:sp>
            <p:nvSpPr>
              <p:cNvPr id="14634" name="Freeform 208"/>
              <p:cNvSpPr>
                <a:spLocks noEditPoints="1"/>
              </p:cNvSpPr>
              <p:nvPr/>
            </p:nvSpPr>
            <p:spPr bwMode="auto">
              <a:xfrm>
                <a:off x="4460" y="169"/>
                <a:ext cx="464" cy="7"/>
              </a:xfrm>
              <a:custGeom>
                <a:avLst/>
                <a:gdLst>
                  <a:gd name="T0" fmla="*/ 0 w 2787"/>
                  <a:gd name="T1" fmla="*/ 0 h 35"/>
                  <a:gd name="T2" fmla="*/ 0 w 2787"/>
                  <a:gd name="T3" fmla="*/ 0 h 35"/>
                  <a:gd name="T4" fmla="*/ 0 w 2787"/>
                  <a:gd name="T5" fmla="*/ 0 h 35"/>
                  <a:gd name="T6" fmla="*/ 0 w 2787"/>
                  <a:gd name="T7" fmla="*/ 0 h 35"/>
                  <a:gd name="T8" fmla="*/ 0 w 2787"/>
                  <a:gd name="T9" fmla="*/ 0 h 35"/>
                  <a:gd name="T10" fmla="*/ 0 w 2787"/>
                  <a:gd name="T11" fmla="*/ 0 h 35"/>
                  <a:gd name="T12" fmla="*/ 0 w 2787"/>
                  <a:gd name="T13" fmla="*/ 0 h 35"/>
                  <a:gd name="T14" fmla="*/ 0 w 2787"/>
                  <a:gd name="T15" fmla="*/ 0 h 35"/>
                  <a:gd name="T16" fmla="*/ 0 w 2787"/>
                  <a:gd name="T17" fmla="*/ 0 h 35"/>
                  <a:gd name="T18" fmla="*/ 0 w 2787"/>
                  <a:gd name="T19" fmla="*/ 0 h 35"/>
                  <a:gd name="T20" fmla="*/ 0 w 2787"/>
                  <a:gd name="T21" fmla="*/ 0 h 35"/>
                  <a:gd name="T22" fmla="*/ 0 w 2787"/>
                  <a:gd name="T23" fmla="*/ 0 h 35"/>
                  <a:gd name="T24" fmla="*/ 0 w 2787"/>
                  <a:gd name="T25" fmla="*/ 0 h 35"/>
                  <a:gd name="T26" fmla="*/ 0 w 2787"/>
                  <a:gd name="T27" fmla="*/ 0 h 35"/>
                  <a:gd name="T28" fmla="*/ 0 w 2787"/>
                  <a:gd name="T29" fmla="*/ 0 h 35"/>
                  <a:gd name="T30" fmla="*/ 0 w 2787"/>
                  <a:gd name="T31" fmla="*/ 0 h 35"/>
                  <a:gd name="T32" fmla="*/ 0 w 2787"/>
                  <a:gd name="T33" fmla="*/ 0 h 35"/>
                  <a:gd name="T34" fmla="*/ 0 w 2787"/>
                  <a:gd name="T35" fmla="*/ 0 h 35"/>
                  <a:gd name="T36" fmla="*/ 0 w 2787"/>
                  <a:gd name="T37" fmla="*/ 0 h 35"/>
                  <a:gd name="T38" fmla="*/ 0 w 2787"/>
                  <a:gd name="T39" fmla="*/ 0 h 35"/>
                  <a:gd name="T40" fmla="*/ 0 w 2787"/>
                  <a:gd name="T41" fmla="*/ 0 h 35"/>
                  <a:gd name="T42" fmla="*/ 0 w 2787"/>
                  <a:gd name="T43" fmla="*/ 0 h 35"/>
                  <a:gd name="T44" fmla="*/ 0 w 2787"/>
                  <a:gd name="T45" fmla="*/ 0 h 35"/>
                  <a:gd name="T46" fmla="*/ 0 w 2787"/>
                  <a:gd name="T47" fmla="*/ 0 h 35"/>
                  <a:gd name="T48" fmla="*/ 0 w 2787"/>
                  <a:gd name="T49" fmla="*/ 0 h 35"/>
                  <a:gd name="T50" fmla="*/ 0 w 2787"/>
                  <a:gd name="T51" fmla="*/ 0 h 35"/>
                  <a:gd name="T52" fmla="*/ 0 w 2787"/>
                  <a:gd name="T53" fmla="*/ 0 h 35"/>
                  <a:gd name="T54" fmla="*/ 0 w 2787"/>
                  <a:gd name="T55" fmla="*/ 0 h 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87"/>
                  <a:gd name="T85" fmla="*/ 0 h 35"/>
                  <a:gd name="T86" fmla="*/ 2787 w 2787"/>
                  <a:gd name="T87" fmla="*/ 35 h 3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87" h="35">
                    <a:moveTo>
                      <a:pt x="0" y="35"/>
                    </a:moveTo>
                    <a:lnTo>
                      <a:pt x="92" y="0"/>
                    </a:lnTo>
                    <a:lnTo>
                      <a:pt x="258" y="0"/>
                    </a:lnTo>
                    <a:lnTo>
                      <a:pt x="256" y="5"/>
                    </a:lnTo>
                    <a:lnTo>
                      <a:pt x="251" y="8"/>
                    </a:lnTo>
                    <a:lnTo>
                      <a:pt x="245" y="12"/>
                    </a:lnTo>
                    <a:lnTo>
                      <a:pt x="237" y="15"/>
                    </a:lnTo>
                    <a:lnTo>
                      <a:pt x="229" y="18"/>
                    </a:lnTo>
                    <a:lnTo>
                      <a:pt x="224" y="20"/>
                    </a:lnTo>
                    <a:lnTo>
                      <a:pt x="216" y="23"/>
                    </a:lnTo>
                    <a:lnTo>
                      <a:pt x="211" y="25"/>
                    </a:lnTo>
                    <a:lnTo>
                      <a:pt x="205" y="27"/>
                    </a:lnTo>
                    <a:lnTo>
                      <a:pt x="199" y="30"/>
                    </a:lnTo>
                    <a:lnTo>
                      <a:pt x="192" y="32"/>
                    </a:lnTo>
                    <a:lnTo>
                      <a:pt x="186" y="35"/>
                    </a:lnTo>
                    <a:lnTo>
                      <a:pt x="0" y="35"/>
                    </a:lnTo>
                    <a:close/>
                    <a:moveTo>
                      <a:pt x="2596" y="35"/>
                    </a:moveTo>
                    <a:lnTo>
                      <a:pt x="2597" y="29"/>
                    </a:lnTo>
                    <a:lnTo>
                      <a:pt x="2602" y="23"/>
                    </a:lnTo>
                    <a:lnTo>
                      <a:pt x="2612" y="18"/>
                    </a:lnTo>
                    <a:lnTo>
                      <a:pt x="2627" y="13"/>
                    </a:lnTo>
                    <a:lnTo>
                      <a:pt x="2645" y="10"/>
                    </a:lnTo>
                    <a:lnTo>
                      <a:pt x="2669" y="7"/>
                    </a:lnTo>
                    <a:lnTo>
                      <a:pt x="2696" y="6"/>
                    </a:lnTo>
                    <a:lnTo>
                      <a:pt x="2728" y="5"/>
                    </a:lnTo>
                    <a:lnTo>
                      <a:pt x="2787" y="35"/>
                    </a:lnTo>
                    <a:lnTo>
                      <a:pt x="2596" y="35"/>
                    </a:lnTo>
                    <a:close/>
                  </a:path>
                </a:pathLst>
              </a:custGeom>
              <a:solidFill>
                <a:srgbClr val="111111"/>
              </a:solidFill>
              <a:ln w="9525">
                <a:noFill/>
                <a:round/>
                <a:headEnd/>
                <a:tailEnd/>
              </a:ln>
            </p:spPr>
            <p:txBody>
              <a:bodyPr/>
              <a:lstStyle/>
              <a:p>
                <a:endParaRPr lang="ru-RU"/>
              </a:p>
            </p:txBody>
          </p:sp>
          <p:sp>
            <p:nvSpPr>
              <p:cNvPr id="14635" name="Freeform 209"/>
              <p:cNvSpPr>
                <a:spLocks/>
              </p:cNvSpPr>
              <p:nvPr/>
            </p:nvSpPr>
            <p:spPr bwMode="auto">
              <a:xfrm>
                <a:off x="4475" y="162"/>
                <a:ext cx="28" cy="7"/>
              </a:xfrm>
              <a:custGeom>
                <a:avLst/>
                <a:gdLst>
                  <a:gd name="T0" fmla="*/ 0 w 166"/>
                  <a:gd name="T1" fmla="*/ 0 h 33"/>
                  <a:gd name="T2" fmla="*/ 0 w 166"/>
                  <a:gd name="T3" fmla="*/ 0 h 33"/>
                  <a:gd name="T4" fmla="*/ 0 w 166"/>
                  <a:gd name="T5" fmla="*/ 0 h 33"/>
                  <a:gd name="T6" fmla="*/ 0 w 166"/>
                  <a:gd name="T7" fmla="*/ 0 h 33"/>
                  <a:gd name="T8" fmla="*/ 0 w 166"/>
                  <a:gd name="T9" fmla="*/ 0 h 33"/>
                  <a:gd name="T10" fmla="*/ 0 w 166"/>
                  <a:gd name="T11" fmla="*/ 0 h 33"/>
                  <a:gd name="T12" fmla="*/ 0 w 166"/>
                  <a:gd name="T13" fmla="*/ 0 h 33"/>
                  <a:gd name="T14" fmla="*/ 0 w 166"/>
                  <a:gd name="T15" fmla="*/ 0 h 33"/>
                  <a:gd name="T16" fmla="*/ 0 w 166"/>
                  <a:gd name="T17" fmla="*/ 0 h 33"/>
                  <a:gd name="T18" fmla="*/ 0 w 166"/>
                  <a:gd name="T19" fmla="*/ 0 h 33"/>
                  <a:gd name="T20" fmla="*/ 0 w 166"/>
                  <a:gd name="T21" fmla="*/ 0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6"/>
                  <a:gd name="T34" fmla="*/ 0 h 33"/>
                  <a:gd name="T35" fmla="*/ 166 w 166"/>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6" h="33">
                    <a:moveTo>
                      <a:pt x="0" y="33"/>
                    </a:moveTo>
                    <a:lnTo>
                      <a:pt x="90" y="0"/>
                    </a:lnTo>
                    <a:lnTo>
                      <a:pt x="104" y="2"/>
                    </a:lnTo>
                    <a:lnTo>
                      <a:pt x="119" y="5"/>
                    </a:lnTo>
                    <a:lnTo>
                      <a:pt x="132" y="9"/>
                    </a:lnTo>
                    <a:lnTo>
                      <a:pt x="143" y="13"/>
                    </a:lnTo>
                    <a:lnTo>
                      <a:pt x="154" y="18"/>
                    </a:lnTo>
                    <a:lnTo>
                      <a:pt x="161" y="23"/>
                    </a:lnTo>
                    <a:lnTo>
                      <a:pt x="166" y="28"/>
                    </a:lnTo>
                    <a:lnTo>
                      <a:pt x="166" y="33"/>
                    </a:lnTo>
                    <a:lnTo>
                      <a:pt x="0" y="33"/>
                    </a:lnTo>
                    <a:close/>
                  </a:path>
                </a:pathLst>
              </a:custGeom>
              <a:solidFill>
                <a:srgbClr val="000000"/>
              </a:solidFill>
              <a:ln w="9525">
                <a:noFill/>
                <a:round/>
                <a:headEnd/>
                <a:tailEnd/>
              </a:ln>
            </p:spPr>
            <p:txBody>
              <a:bodyPr/>
              <a:lstStyle/>
              <a:p>
                <a:endParaRPr lang="ru-RU"/>
              </a:p>
            </p:txBody>
          </p:sp>
          <p:sp>
            <p:nvSpPr>
              <p:cNvPr id="14636" name="Freeform 210"/>
              <p:cNvSpPr>
                <a:spLocks/>
              </p:cNvSpPr>
              <p:nvPr/>
            </p:nvSpPr>
            <p:spPr bwMode="auto">
              <a:xfrm>
                <a:off x="4255" y="254"/>
                <a:ext cx="113" cy="17"/>
              </a:xfrm>
              <a:custGeom>
                <a:avLst/>
                <a:gdLst>
                  <a:gd name="T0" fmla="*/ 0 w 679"/>
                  <a:gd name="T1" fmla="*/ 0 h 84"/>
                  <a:gd name="T2" fmla="*/ 0 w 679"/>
                  <a:gd name="T3" fmla="*/ 0 h 84"/>
                  <a:gd name="T4" fmla="*/ 0 w 679"/>
                  <a:gd name="T5" fmla="*/ 0 h 84"/>
                  <a:gd name="T6" fmla="*/ 0 w 679"/>
                  <a:gd name="T7" fmla="*/ 0 h 84"/>
                  <a:gd name="T8" fmla="*/ 0 w 679"/>
                  <a:gd name="T9" fmla="*/ 0 h 84"/>
                  <a:gd name="T10" fmla="*/ 0 w 679"/>
                  <a:gd name="T11" fmla="*/ 0 h 84"/>
                  <a:gd name="T12" fmla="*/ 0 w 679"/>
                  <a:gd name="T13" fmla="*/ 0 h 84"/>
                  <a:gd name="T14" fmla="*/ 0 w 679"/>
                  <a:gd name="T15" fmla="*/ 0 h 84"/>
                  <a:gd name="T16" fmla="*/ 0 w 679"/>
                  <a:gd name="T17" fmla="*/ 0 h 84"/>
                  <a:gd name="T18" fmla="*/ 0 w 679"/>
                  <a:gd name="T19" fmla="*/ 0 h 84"/>
                  <a:gd name="T20" fmla="*/ 0 w 679"/>
                  <a:gd name="T21" fmla="*/ 0 h 84"/>
                  <a:gd name="T22" fmla="*/ 0 w 679"/>
                  <a:gd name="T23" fmla="*/ 0 h 84"/>
                  <a:gd name="T24" fmla="*/ 0 w 679"/>
                  <a:gd name="T25" fmla="*/ 0 h 84"/>
                  <a:gd name="T26" fmla="*/ 0 w 679"/>
                  <a:gd name="T27" fmla="*/ 0 h 84"/>
                  <a:gd name="T28" fmla="*/ 0 w 679"/>
                  <a:gd name="T29" fmla="*/ 0 h 84"/>
                  <a:gd name="T30" fmla="*/ 0 w 679"/>
                  <a:gd name="T31" fmla="*/ 0 h 84"/>
                  <a:gd name="T32" fmla="*/ 0 w 679"/>
                  <a:gd name="T33" fmla="*/ 0 h 84"/>
                  <a:gd name="T34" fmla="*/ 0 w 679"/>
                  <a:gd name="T35" fmla="*/ 0 h 84"/>
                  <a:gd name="T36" fmla="*/ 0 w 679"/>
                  <a:gd name="T37" fmla="*/ 0 h 84"/>
                  <a:gd name="T38" fmla="*/ 0 w 679"/>
                  <a:gd name="T39" fmla="*/ 0 h 84"/>
                  <a:gd name="T40" fmla="*/ 0 w 679"/>
                  <a:gd name="T41" fmla="*/ 0 h 84"/>
                  <a:gd name="T42" fmla="*/ 0 w 679"/>
                  <a:gd name="T43" fmla="*/ 0 h 84"/>
                  <a:gd name="T44" fmla="*/ 0 w 679"/>
                  <a:gd name="T45" fmla="*/ 0 h 84"/>
                  <a:gd name="T46" fmla="*/ 0 w 679"/>
                  <a:gd name="T47" fmla="*/ 0 h 84"/>
                  <a:gd name="T48" fmla="*/ 0 w 679"/>
                  <a:gd name="T49" fmla="*/ 0 h 84"/>
                  <a:gd name="T50" fmla="*/ 0 w 679"/>
                  <a:gd name="T51" fmla="*/ 0 h 84"/>
                  <a:gd name="T52" fmla="*/ 0 w 679"/>
                  <a:gd name="T53" fmla="*/ 0 h 84"/>
                  <a:gd name="T54" fmla="*/ 0 w 679"/>
                  <a:gd name="T55" fmla="*/ 0 h 84"/>
                  <a:gd name="T56" fmla="*/ 0 w 679"/>
                  <a:gd name="T57" fmla="*/ 0 h 84"/>
                  <a:gd name="T58" fmla="*/ 0 w 679"/>
                  <a:gd name="T59" fmla="*/ 0 h 84"/>
                  <a:gd name="T60" fmla="*/ 0 w 679"/>
                  <a:gd name="T61" fmla="*/ 0 h 84"/>
                  <a:gd name="T62" fmla="*/ 0 w 679"/>
                  <a:gd name="T63" fmla="*/ 0 h 84"/>
                  <a:gd name="T64" fmla="*/ 0 w 679"/>
                  <a:gd name="T65" fmla="*/ 0 h 84"/>
                  <a:gd name="T66" fmla="*/ 0 w 679"/>
                  <a:gd name="T67" fmla="*/ 0 h 84"/>
                  <a:gd name="T68" fmla="*/ 0 w 679"/>
                  <a:gd name="T69" fmla="*/ 0 h 84"/>
                  <a:gd name="T70" fmla="*/ 0 w 679"/>
                  <a:gd name="T71" fmla="*/ 0 h 84"/>
                  <a:gd name="T72" fmla="*/ 0 w 679"/>
                  <a:gd name="T73" fmla="*/ 0 h 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9"/>
                  <a:gd name="T112" fmla="*/ 0 h 84"/>
                  <a:gd name="T113" fmla="*/ 679 w 679"/>
                  <a:gd name="T114" fmla="*/ 84 h 8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9" h="84">
                    <a:moveTo>
                      <a:pt x="676" y="0"/>
                    </a:moveTo>
                    <a:lnTo>
                      <a:pt x="676" y="0"/>
                    </a:lnTo>
                    <a:lnTo>
                      <a:pt x="644" y="17"/>
                    </a:lnTo>
                    <a:lnTo>
                      <a:pt x="609" y="33"/>
                    </a:lnTo>
                    <a:lnTo>
                      <a:pt x="572" y="46"/>
                    </a:lnTo>
                    <a:lnTo>
                      <a:pt x="533" y="56"/>
                    </a:lnTo>
                    <a:lnTo>
                      <a:pt x="491" y="64"/>
                    </a:lnTo>
                    <a:lnTo>
                      <a:pt x="447" y="71"/>
                    </a:lnTo>
                    <a:lnTo>
                      <a:pt x="402" y="76"/>
                    </a:lnTo>
                    <a:lnTo>
                      <a:pt x="357" y="80"/>
                    </a:lnTo>
                    <a:lnTo>
                      <a:pt x="310" y="82"/>
                    </a:lnTo>
                    <a:lnTo>
                      <a:pt x="263" y="82"/>
                    </a:lnTo>
                    <a:lnTo>
                      <a:pt x="217" y="82"/>
                    </a:lnTo>
                    <a:lnTo>
                      <a:pt x="171" y="80"/>
                    </a:lnTo>
                    <a:lnTo>
                      <a:pt x="126" y="77"/>
                    </a:lnTo>
                    <a:lnTo>
                      <a:pt x="82" y="74"/>
                    </a:lnTo>
                    <a:lnTo>
                      <a:pt x="40" y="71"/>
                    </a:lnTo>
                    <a:lnTo>
                      <a:pt x="0" y="67"/>
                    </a:lnTo>
                    <a:lnTo>
                      <a:pt x="0" y="69"/>
                    </a:lnTo>
                    <a:lnTo>
                      <a:pt x="40" y="73"/>
                    </a:lnTo>
                    <a:lnTo>
                      <a:pt x="82" y="76"/>
                    </a:lnTo>
                    <a:lnTo>
                      <a:pt x="126" y="80"/>
                    </a:lnTo>
                    <a:lnTo>
                      <a:pt x="171" y="82"/>
                    </a:lnTo>
                    <a:lnTo>
                      <a:pt x="217" y="84"/>
                    </a:lnTo>
                    <a:lnTo>
                      <a:pt x="263" y="84"/>
                    </a:lnTo>
                    <a:lnTo>
                      <a:pt x="310" y="84"/>
                    </a:lnTo>
                    <a:lnTo>
                      <a:pt x="357" y="82"/>
                    </a:lnTo>
                    <a:lnTo>
                      <a:pt x="402" y="79"/>
                    </a:lnTo>
                    <a:lnTo>
                      <a:pt x="447" y="73"/>
                    </a:lnTo>
                    <a:lnTo>
                      <a:pt x="491" y="66"/>
                    </a:lnTo>
                    <a:lnTo>
                      <a:pt x="533" y="58"/>
                    </a:lnTo>
                    <a:lnTo>
                      <a:pt x="572" y="48"/>
                    </a:lnTo>
                    <a:lnTo>
                      <a:pt x="611" y="35"/>
                    </a:lnTo>
                    <a:lnTo>
                      <a:pt x="647" y="19"/>
                    </a:lnTo>
                    <a:lnTo>
                      <a:pt x="679" y="2"/>
                    </a:lnTo>
                    <a:lnTo>
                      <a:pt x="676" y="0"/>
                    </a:lnTo>
                    <a:close/>
                  </a:path>
                </a:pathLst>
              </a:custGeom>
              <a:solidFill>
                <a:srgbClr val="000000"/>
              </a:solidFill>
              <a:ln w="9525">
                <a:noFill/>
                <a:round/>
                <a:headEnd/>
                <a:tailEnd/>
              </a:ln>
            </p:spPr>
            <p:txBody>
              <a:bodyPr/>
              <a:lstStyle/>
              <a:p>
                <a:endParaRPr lang="ru-RU"/>
              </a:p>
            </p:txBody>
          </p:sp>
          <p:sp>
            <p:nvSpPr>
              <p:cNvPr id="14637" name="Freeform 211"/>
              <p:cNvSpPr>
                <a:spLocks/>
              </p:cNvSpPr>
              <p:nvPr/>
            </p:nvSpPr>
            <p:spPr bwMode="auto">
              <a:xfrm>
                <a:off x="4368" y="172"/>
                <a:ext cx="132" cy="83"/>
              </a:xfrm>
              <a:custGeom>
                <a:avLst/>
                <a:gdLst>
                  <a:gd name="T0" fmla="*/ 0 w 790"/>
                  <a:gd name="T1" fmla="*/ 0 h 415"/>
                  <a:gd name="T2" fmla="*/ 0 w 790"/>
                  <a:gd name="T3" fmla="*/ 0 h 415"/>
                  <a:gd name="T4" fmla="*/ 0 w 790"/>
                  <a:gd name="T5" fmla="*/ 0 h 415"/>
                  <a:gd name="T6" fmla="*/ 0 w 790"/>
                  <a:gd name="T7" fmla="*/ 0 h 415"/>
                  <a:gd name="T8" fmla="*/ 0 w 790"/>
                  <a:gd name="T9" fmla="*/ 0 h 415"/>
                  <a:gd name="T10" fmla="*/ 0 w 790"/>
                  <a:gd name="T11" fmla="*/ 0 h 415"/>
                  <a:gd name="T12" fmla="*/ 0 w 790"/>
                  <a:gd name="T13" fmla="*/ 0 h 415"/>
                  <a:gd name="T14" fmla="*/ 0 w 790"/>
                  <a:gd name="T15" fmla="*/ 0 h 415"/>
                  <a:gd name="T16" fmla="*/ 0 w 790"/>
                  <a:gd name="T17" fmla="*/ 0 h 415"/>
                  <a:gd name="T18" fmla="*/ 0 w 790"/>
                  <a:gd name="T19" fmla="*/ 0 h 415"/>
                  <a:gd name="T20" fmla="*/ 0 w 790"/>
                  <a:gd name="T21" fmla="*/ 0 h 415"/>
                  <a:gd name="T22" fmla="*/ 0 w 790"/>
                  <a:gd name="T23" fmla="*/ 0 h 415"/>
                  <a:gd name="T24" fmla="*/ 0 w 790"/>
                  <a:gd name="T25" fmla="*/ 0 h 415"/>
                  <a:gd name="T26" fmla="*/ 0 w 790"/>
                  <a:gd name="T27" fmla="*/ 0 h 415"/>
                  <a:gd name="T28" fmla="*/ 0 w 790"/>
                  <a:gd name="T29" fmla="*/ 0 h 415"/>
                  <a:gd name="T30" fmla="*/ 0 w 790"/>
                  <a:gd name="T31" fmla="*/ 0 h 415"/>
                  <a:gd name="T32" fmla="*/ 0 w 790"/>
                  <a:gd name="T33" fmla="*/ 0 h 415"/>
                  <a:gd name="T34" fmla="*/ 0 w 790"/>
                  <a:gd name="T35" fmla="*/ 0 h 415"/>
                  <a:gd name="T36" fmla="*/ 0 w 790"/>
                  <a:gd name="T37" fmla="*/ 0 h 415"/>
                  <a:gd name="T38" fmla="*/ 0 w 790"/>
                  <a:gd name="T39" fmla="*/ 0 h 415"/>
                  <a:gd name="T40" fmla="*/ 0 w 790"/>
                  <a:gd name="T41" fmla="*/ 0 h 415"/>
                  <a:gd name="T42" fmla="*/ 0 w 790"/>
                  <a:gd name="T43" fmla="*/ 0 h 415"/>
                  <a:gd name="T44" fmla="*/ 0 w 790"/>
                  <a:gd name="T45" fmla="*/ 0 h 415"/>
                  <a:gd name="T46" fmla="*/ 0 w 790"/>
                  <a:gd name="T47" fmla="*/ 0 h 415"/>
                  <a:gd name="T48" fmla="*/ 0 w 790"/>
                  <a:gd name="T49" fmla="*/ 0 h 415"/>
                  <a:gd name="T50" fmla="*/ 0 w 790"/>
                  <a:gd name="T51" fmla="*/ 0 h 415"/>
                  <a:gd name="T52" fmla="*/ 0 w 790"/>
                  <a:gd name="T53" fmla="*/ 0 h 415"/>
                  <a:gd name="T54" fmla="*/ 0 w 790"/>
                  <a:gd name="T55" fmla="*/ 0 h 415"/>
                  <a:gd name="T56" fmla="*/ 0 w 790"/>
                  <a:gd name="T57" fmla="*/ 0 h 415"/>
                  <a:gd name="T58" fmla="*/ 0 w 790"/>
                  <a:gd name="T59" fmla="*/ 0 h 415"/>
                  <a:gd name="T60" fmla="*/ 0 w 790"/>
                  <a:gd name="T61" fmla="*/ 0 h 415"/>
                  <a:gd name="T62" fmla="*/ 0 w 790"/>
                  <a:gd name="T63" fmla="*/ 0 h 415"/>
                  <a:gd name="T64" fmla="*/ 0 w 790"/>
                  <a:gd name="T65" fmla="*/ 0 h 415"/>
                  <a:gd name="T66" fmla="*/ 0 w 790"/>
                  <a:gd name="T67" fmla="*/ 0 h 41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90"/>
                  <a:gd name="T103" fmla="*/ 0 h 415"/>
                  <a:gd name="T104" fmla="*/ 790 w 790"/>
                  <a:gd name="T105" fmla="*/ 415 h 41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90" h="415">
                    <a:moveTo>
                      <a:pt x="787" y="0"/>
                    </a:moveTo>
                    <a:lnTo>
                      <a:pt x="787" y="0"/>
                    </a:lnTo>
                    <a:lnTo>
                      <a:pt x="760" y="11"/>
                    </a:lnTo>
                    <a:lnTo>
                      <a:pt x="733" y="21"/>
                    </a:lnTo>
                    <a:lnTo>
                      <a:pt x="707" y="32"/>
                    </a:lnTo>
                    <a:lnTo>
                      <a:pt x="680" y="44"/>
                    </a:lnTo>
                    <a:lnTo>
                      <a:pt x="654" y="55"/>
                    </a:lnTo>
                    <a:lnTo>
                      <a:pt x="628" y="67"/>
                    </a:lnTo>
                    <a:lnTo>
                      <a:pt x="600" y="78"/>
                    </a:lnTo>
                    <a:lnTo>
                      <a:pt x="574" y="91"/>
                    </a:lnTo>
                    <a:lnTo>
                      <a:pt x="550" y="103"/>
                    </a:lnTo>
                    <a:lnTo>
                      <a:pt x="523" y="115"/>
                    </a:lnTo>
                    <a:lnTo>
                      <a:pt x="497" y="127"/>
                    </a:lnTo>
                    <a:lnTo>
                      <a:pt x="473" y="140"/>
                    </a:lnTo>
                    <a:lnTo>
                      <a:pt x="448" y="152"/>
                    </a:lnTo>
                    <a:lnTo>
                      <a:pt x="422" y="165"/>
                    </a:lnTo>
                    <a:lnTo>
                      <a:pt x="397" y="177"/>
                    </a:lnTo>
                    <a:lnTo>
                      <a:pt x="373" y="191"/>
                    </a:lnTo>
                    <a:lnTo>
                      <a:pt x="348" y="204"/>
                    </a:lnTo>
                    <a:lnTo>
                      <a:pt x="324" y="217"/>
                    </a:lnTo>
                    <a:lnTo>
                      <a:pt x="300" y="230"/>
                    </a:lnTo>
                    <a:lnTo>
                      <a:pt x="275" y="244"/>
                    </a:lnTo>
                    <a:lnTo>
                      <a:pt x="251" y="257"/>
                    </a:lnTo>
                    <a:lnTo>
                      <a:pt x="228" y="271"/>
                    </a:lnTo>
                    <a:lnTo>
                      <a:pt x="204" y="284"/>
                    </a:lnTo>
                    <a:lnTo>
                      <a:pt x="181" y="299"/>
                    </a:lnTo>
                    <a:lnTo>
                      <a:pt x="158" y="313"/>
                    </a:lnTo>
                    <a:lnTo>
                      <a:pt x="135" y="326"/>
                    </a:lnTo>
                    <a:lnTo>
                      <a:pt x="112" y="341"/>
                    </a:lnTo>
                    <a:lnTo>
                      <a:pt x="89" y="355"/>
                    </a:lnTo>
                    <a:lnTo>
                      <a:pt x="67" y="369"/>
                    </a:lnTo>
                    <a:lnTo>
                      <a:pt x="44" y="383"/>
                    </a:lnTo>
                    <a:lnTo>
                      <a:pt x="23" y="399"/>
                    </a:lnTo>
                    <a:lnTo>
                      <a:pt x="0" y="413"/>
                    </a:lnTo>
                    <a:lnTo>
                      <a:pt x="3" y="415"/>
                    </a:lnTo>
                    <a:lnTo>
                      <a:pt x="25" y="401"/>
                    </a:lnTo>
                    <a:lnTo>
                      <a:pt x="47" y="385"/>
                    </a:lnTo>
                    <a:lnTo>
                      <a:pt x="69" y="371"/>
                    </a:lnTo>
                    <a:lnTo>
                      <a:pt x="92" y="357"/>
                    </a:lnTo>
                    <a:lnTo>
                      <a:pt x="114" y="343"/>
                    </a:lnTo>
                    <a:lnTo>
                      <a:pt x="138" y="328"/>
                    </a:lnTo>
                    <a:lnTo>
                      <a:pt x="160" y="315"/>
                    </a:lnTo>
                    <a:lnTo>
                      <a:pt x="184" y="301"/>
                    </a:lnTo>
                    <a:lnTo>
                      <a:pt x="206" y="286"/>
                    </a:lnTo>
                    <a:lnTo>
                      <a:pt x="230" y="273"/>
                    </a:lnTo>
                    <a:lnTo>
                      <a:pt x="254" y="259"/>
                    </a:lnTo>
                    <a:lnTo>
                      <a:pt x="277" y="246"/>
                    </a:lnTo>
                    <a:lnTo>
                      <a:pt x="302" y="232"/>
                    </a:lnTo>
                    <a:lnTo>
                      <a:pt x="326" y="219"/>
                    </a:lnTo>
                    <a:lnTo>
                      <a:pt x="351" y="206"/>
                    </a:lnTo>
                    <a:lnTo>
                      <a:pt x="376" y="193"/>
                    </a:lnTo>
                    <a:lnTo>
                      <a:pt x="399" y="179"/>
                    </a:lnTo>
                    <a:lnTo>
                      <a:pt x="424" y="167"/>
                    </a:lnTo>
                    <a:lnTo>
                      <a:pt x="450" y="154"/>
                    </a:lnTo>
                    <a:lnTo>
                      <a:pt x="475" y="142"/>
                    </a:lnTo>
                    <a:lnTo>
                      <a:pt x="500" y="129"/>
                    </a:lnTo>
                    <a:lnTo>
                      <a:pt x="526" y="117"/>
                    </a:lnTo>
                    <a:lnTo>
                      <a:pt x="552" y="105"/>
                    </a:lnTo>
                    <a:lnTo>
                      <a:pt x="577" y="93"/>
                    </a:lnTo>
                    <a:lnTo>
                      <a:pt x="603" y="80"/>
                    </a:lnTo>
                    <a:lnTo>
                      <a:pt x="630" y="69"/>
                    </a:lnTo>
                    <a:lnTo>
                      <a:pt x="656" y="57"/>
                    </a:lnTo>
                    <a:lnTo>
                      <a:pt x="682" y="46"/>
                    </a:lnTo>
                    <a:lnTo>
                      <a:pt x="709" y="34"/>
                    </a:lnTo>
                    <a:lnTo>
                      <a:pt x="735" y="23"/>
                    </a:lnTo>
                    <a:lnTo>
                      <a:pt x="763" y="13"/>
                    </a:lnTo>
                    <a:lnTo>
                      <a:pt x="790" y="2"/>
                    </a:lnTo>
                    <a:lnTo>
                      <a:pt x="787" y="0"/>
                    </a:lnTo>
                    <a:close/>
                  </a:path>
                </a:pathLst>
              </a:custGeom>
              <a:solidFill>
                <a:srgbClr val="000000"/>
              </a:solidFill>
              <a:ln w="9525">
                <a:noFill/>
                <a:round/>
                <a:headEnd/>
                <a:tailEnd/>
              </a:ln>
            </p:spPr>
            <p:txBody>
              <a:bodyPr/>
              <a:lstStyle/>
              <a:p>
                <a:endParaRPr lang="ru-RU"/>
              </a:p>
            </p:txBody>
          </p:sp>
          <p:sp>
            <p:nvSpPr>
              <p:cNvPr id="14638" name="Freeform 212"/>
              <p:cNvSpPr>
                <a:spLocks/>
              </p:cNvSpPr>
              <p:nvPr/>
            </p:nvSpPr>
            <p:spPr bwMode="auto">
              <a:xfrm>
                <a:off x="4490" y="162"/>
                <a:ext cx="13" cy="10"/>
              </a:xfrm>
              <a:custGeom>
                <a:avLst/>
                <a:gdLst>
                  <a:gd name="T0" fmla="*/ 0 w 78"/>
                  <a:gd name="T1" fmla="*/ 0 h 50"/>
                  <a:gd name="T2" fmla="*/ 0 w 78"/>
                  <a:gd name="T3" fmla="*/ 0 h 50"/>
                  <a:gd name="T4" fmla="*/ 0 w 78"/>
                  <a:gd name="T5" fmla="*/ 0 h 50"/>
                  <a:gd name="T6" fmla="*/ 0 w 78"/>
                  <a:gd name="T7" fmla="*/ 0 h 50"/>
                  <a:gd name="T8" fmla="*/ 0 w 78"/>
                  <a:gd name="T9" fmla="*/ 0 h 50"/>
                  <a:gd name="T10" fmla="*/ 0 w 78"/>
                  <a:gd name="T11" fmla="*/ 0 h 50"/>
                  <a:gd name="T12" fmla="*/ 0 w 78"/>
                  <a:gd name="T13" fmla="*/ 0 h 50"/>
                  <a:gd name="T14" fmla="*/ 0 w 78"/>
                  <a:gd name="T15" fmla="*/ 0 h 50"/>
                  <a:gd name="T16" fmla="*/ 0 w 78"/>
                  <a:gd name="T17" fmla="*/ 0 h 50"/>
                  <a:gd name="T18" fmla="*/ 0 w 78"/>
                  <a:gd name="T19" fmla="*/ 0 h 50"/>
                  <a:gd name="T20" fmla="*/ 0 w 78"/>
                  <a:gd name="T21" fmla="*/ 0 h 50"/>
                  <a:gd name="T22" fmla="*/ 0 w 78"/>
                  <a:gd name="T23" fmla="*/ 0 h 50"/>
                  <a:gd name="T24" fmla="*/ 0 w 78"/>
                  <a:gd name="T25" fmla="*/ 0 h 50"/>
                  <a:gd name="T26" fmla="*/ 0 w 78"/>
                  <a:gd name="T27" fmla="*/ 0 h 50"/>
                  <a:gd name="T28" fmla="*/ 0 w 78"/>
                  <a:gd name="T29" fmla="*/ 0 h 50"/>
                  <a:gd name="T30" fmla="*/ 0 w 78"/>
                  <a:gd name="T31" fmla="*/ 0 h 50"/>
                  <a:gd name="T32" fmla="*/ 0 w 78"/>
                  <a:gd name="T33" fmla="*/ 0 h 50"/>
                  <a:gd name="T34" fmla="*/ 0 w 78"/>
                  <a:gd name="T35" fmla="*/ 0 h 50"/>
                  <a:gd name="T36" fmla="*/ 0 w 78"/>
                  <a:gd name="T37" fmla="*/ 0 h 50"/>
                  <a:gd name="T38" fmla="*/ 0 w 78"/>
                  <a:gd name="T39" fmla="*/ 0 h 50"/>
                  <a:gd name="T40" fmla="*/ 0 w 78"/>
                  <a:gd name="T41" fmla="*/ 0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8"/>
                  <a:gd name="T64" fmla="*/ 0 h 50"/>
                  <a:gd name="T65" fmla="*/ 78 w 78"/>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8" h="50">
                    <a:moveTo>
                      <a:pt x="2" y="2"/>
                    </a:moveTo>
                    <a:lnTo>
                      <a:pt x="1" y="2"/>
                    </a:lnTo>
                    <a:lnTo>
                      <a:pt x="19" y="5"/>
                    </a:lnTo>
                    <a:lnTo>
                      <a:pt x="38" y="9"/>
                    </a:lnTo>
                    <a:lnTo>
                      <a:pt x="52" y="14"/>
                    </a:lnTo>
                    <a:lnTo>
                      <a:pt x="65" y="21"/>
                    </a:lnTo>
                    <a:lnTo>
                      <a:pt x="73" y="27"/>
                    </a:lnTo>
                    <a:lnTo>
                      <a:pt x="76" y="33"/>
                    </a:lnTo>
                    <a:lnTo>
                      <a:pt x="70" y="41"/>
                    </a:lnTo>
                    <a:lnTo>
                      <a:pt x="54" y="48"/>
                    </a:lnTo>
                    <a:lnTo>
                      <a:pt x="57" y="50"/>
                    </a:lnTo>
                    <a:lnTo>
                      <a:pt x="72" y="43"/>
                    </a:lnTo>
                    <a:lnTo>
                      <a:pt x="78" y="33"/>
                    </a:lnTo>
                    <a:lnTo>
                      <a:pt x="76" y="25"/>
                    </a:lnTo>
                    <a:lnTo>
                      <a:pt x="67" y="19"/>
                    </a:lnTo>
                    <a:lnTo>
                      <a:pt x="54" y="12"/>
                    </a:lnTo>
                    <a:lnTo>
                      <a:pt x="38" y="7"/>
                    </a:lnTo>
                    <a:lnTo>
                      <a:pt x="19" y="3"/>
                    </a:lnTo>
                    <a:lnTo>
                      <a:pt x="1" y="0"/>
                    </a:lnTo>
                    <a:lnTo>
                      <a:pt x="0" y="0"/>
                    </a:lnTo>
                    <a:lnTo>
                      <a:pt x="2" y="2"/>
                    </a:lnTo>
                    <a:close/>
                  </a:path>
                </a:pathLst>
              </a:custGeom>
              <a:solidFill>
                <a:srgbClr val="000000"/>
              </a:solidFill>
              <a:ln w="9525">
                <a:noFill/>
                <a:round/>
                <a:headEnd/>
                <a:tailEnd/>
              </a:ln>
            </p:spPr>
            <p:txBody>
              <a:bodyPr/>
              <a:lstStyle/>
              <a:p>
                <a:endParaRPr lang="ru-RU"/>
              </a:p>
            </p:txBody>
          </p:sp>
          <p:sp>
            <p:nvSpPr>
              <p:cNvPr id="14639" name="Freeform 213"/>
              <p:cNvSpPr>
                <a:spLocks/>
              </p:cNvSpPr>
              <p:nvPr/>
            </p:nvSpPr>
            <p:spPr bwMode="auto">
              <a:xfrm>
                <a:off x="4255" y="162"/>
                <a:ext cx="236" cy="106"/>
              </a:xfrm>
              <a:custGeom>
                <a:avLst/>
                <a:gdLst>
                  <a:gd name="T0" fmla="*/ 0 w 1413"/>
                  <a:gd name="T1" fmla="*/ 0 h 530"/>
                  <a:gd name="T2" fmla="*/ 0 w 1413"/>
                  <a:gd name="T3" fmla="*/ 0 h 530"/>
                  <a:gd name="T4" fmla="*/ 0 w 1413"/>
                  <a:gd name="T5" fmla="*/ 0 h 530"/>
                  <a:gd name="T6" fmla="*/ 0 w 1413"/>
                  <a:gd name="T7" fmla="*/ 0 h 530"/>
                  <a:gd name="T8" fmla="*/ 0 w 1413"/>
                  <a:gd name="T9" fmla="*/ 0 h 530"/>
                  <a:gd name="T10" fmla="*/ 0 w 1413"/>
                  <a:gd name="T11" fmla="*/ 0 h 530"/>
                  <a:gd name="T12" fmla="*/ 0 w 1413"/>
                  <a:gd name="T13" fmla="*/ 0 h 530"/>
                  <a:gd name="T14" fmla="*/ 0 60000 65536"/>
                  <a:gd name="T15" fmla="*/ 0 60000 65536"/>
                  <a:gd name="T16" fmla="*/ 0 60000 65536"/>
                  <a:gd name="T17" fmla="*/ 0 60000 65536"/>
                  <a:gd name="T18" fmla="*/ 0 60000 65536"/>
                  <a:gd name="T19" fmla="*/ 0 60000 65536"/>
                  <a:gd name="T20" fmla="*/ 0 60000 65536"/>
                  <a:gd name="T21" fmla="*/ 0 w 1413"/>
                  <a:gd name="T22" fmla="*/ 0 h 530"/>
                  <a:gd name="T23" fmla="*/ 1413 w 1413"/>
                  <a:gd name="T24" fmla="*/ 530 h 5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13" h="530">
                    <a:moveTo>
                      <a:pt x="2" y="528"/>
                    </a:moveTo>
                    <a:lnTo>
                      <a:pt x="3" y="530"/>
                    </a:lnTo>
                    <a:lnTo>
                      <a:pt x="1413" y="2"/>
                    </a:lnTo>
                    <a:lnTo>
                      <a:pt x="1411" y="0"/>
                    </a:lnTo>
                    <a:lnTo>
                      <a:pt x="0" y="528"/>
                    </a:lnTo>
                    <a:lnTo>
                      <a:pt x="2" y="530"/>
                    </a:lnTo>
                    <a:lnTo>
                      <a:pt x="2" y="528"/>
                    </a:lnTo>
                    <a:close/>
                  </a:path>
                </a:pathLst>
              </a:custGeom>
              <a:solidFill>
                <a:srgbClr val="000000"/>
              </a:solidFill>
              <a:ln w="9525">
                <a:noFill/>
                <a:round/>
                <a:headEnd/>
                <a:tailEnd/>
              </a:ln>
            </p:spPr>
            <p:txBody>
              <a:bodyPr/>
              <a:lstStyle/>
              <a:p>
                <a:endParaRPr lang="ru-RU"/>
              </a:p>
            </p:txBody>
          </p:sp>
          <p:sp>
            <p:nvSpPr>
              <p:cNvPr id="14640" name="Freeform 214"/>
              <p:cNvSpPr>
                <a:spLocks/>
              </p:cNvSpPr>
              <p:nvPr/>
            </p:nvSpPr>
            <p:spPr bwMode="auto">
              <a:xfrm>
                <a:off x="4255" y="268"/>
                <a:ext cx="1" cy="1"/>
              </a:xfrm>
              <a:custGeom>
                <a:avLst/>
                <a:gdLst>
                  <a:gd name="T0" fmla="*/ 0 w 1"/>
                  <a:gd name="T1" fmla="*/ 0 h 2"/>
                  <a:gd name="T2" fmla="*/ 0 w 1"/>
                  <a:gd name="T3" fmla="*/ 1 h 2"/>
                  <a:gd name="T4" fmla="*/ 0 w 1"/>
                  <a:gd name="T5" fmla="*/ 1 h 2"/>
                  <a:gd name="T6" fmla="*/ 0 w 1"/>
                  <a:gd name="T7" fmla="*/ 1 h 2"/>
                  <a:gd name="T8" fmla="*/ 0 w 1"/>
                  <a:gd name="T9" fmla="*/ 1 h 2"/>
                  <a:gd name="T10" fmla="*/ 0 w 1"/>
                  <a:gd name="T11" fmla="*/ 1 h 2"/>
                  <a:gd name="T12" fmla="*/ 0 w 1"/>
                  <a:gd name="T13" fmla="*/ 0 h 2"/>
                  <a:gd name="T14" fmla="*/ 0 60000 65536"/>
                  <a:gd name="T15" fmla="*/ 0 60000 65536"/>
                  <a:gd name="T16" fmla="*/ 0 60000 65536"/>
                  <a:gd name="T17" fmla="*/ 0 60000 65536"/>
                  <a:gd name="T18" fmla="*/ 0 60000 65536"/>
                  <a:gd name="T19" fmla="*/ 0 60000 65536"/>
                  <a:gd name="T20" fmla="*/ 0 60000 65536"/>
                  <a:gd name="T21" fmla="*/ 0 w 1"/>
                  <a:gd name="T22" fmla="*/ 0 h 2"/>
                  <a:gd name="T23" fmla="*/ 1 w 1"/>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2">
                    <a:moveTo>
                      <a:pt x="0" y="0"/>
                    </a:moveTo>
                    <a:lnTo>
                      <a:pt x="0" y="1"/>
                    </a:lnTo>
                    <a:lnTo>
                      <a:pt x="0" y="2"/>
                    </a:lnTo>
                    <a:lnTo>
                      <a:pt x="0" y="0"/>
                    </a:lnTo>
                    <a:close/>
                  </a:path>
                </a:pathLst>
              </a:custGeom>
              <a:solidFill>
                <a:srgbClr val="000000"/>
              </a:solidFill>
              <a:ln w="9525">
                <a:noFill/>
                <a:round/>
                <a:headEnd/>
                <a:tailEnd/>
              </a:ln>
            </p:spPr>
            <p:txBody>
              <a:bodyPr/>
              <a:lstStyle/>
              <a:p>
                <a:endParaRPr lang="ru-RU"/>
              </a:p>
            </p:txBody>
          </p:sp>
          <p:sp>
            <p:nvSpPr>
              <p:cNvPr id="14641" name="Freeform 215"/>
              <p:cNvSpPr>
                <a:spLocks/>
              </p:cNvSpPr>
              <p:nvPr/>
            </p:nvSpPr>
            <p:spPr bwMode="auto">
              <a:xfrm>
                <a:off x="5040" y="281"/>
                <a:ext cx="67" cy="11"/>
              </a:xfrm>
              <a:custGeom>
                <a:avLst/>
                <a:gdLst>
                  <a:gd name="T0" fmla="*/ 0 w 399"/>
                  <a:gd name="T1" fmla="*/ 0 h 55"/>
                  <a:gd name="T2" fmla="*/ 0 w 399"/>
                  <a:gd name="T3" fmla="*/ 0 h 55"/>
                  <a:gd name="T4" fmla="*/ 0 w 399"/>
                  <a:gd name="T5" fmla="*/ 0 h 55"/>
                  <a:gd name="T6" fmla="*/ 0 w 399"/>
                  <a:gd name="T7" fmla="*/ 0 h 55"/>
                  <a:gd name="T8" fmla="*/ 0 w 399"/>
                  <a:gd name="T9" fmla="*/ 0 h 55"/>
                  <a:gd name="T10" fmla="*/ 0 w 399"/>
                  <a:gd name="T11" fmla="*/ 0 h 55"/>
                  <a:gd name="T12" fmla="*/ 0 w 399"/>
                  <a:gd name="T13" fmla="*/ 0 h 55"/>
                  <a:gd name="T14" fmla="*/ 0 w 399"/>
                  <a:gd name="T15" fmla="*/ 0 h 55"/>
                  <a:gd name="T16" fmla="*/ 0 w 399"/>
                  <a:gd name="T17" fmla="*/ 0 h 55"/>
                  <a:gd name="T18" fmla="*/ 0 w 399"/>
                  <a:gd name="T19" fmla="*/ 0 h 55"/>
                  <a:gd name="T20" fmla="*/ 0 w 399"/>
                  <a:gd name="T21" fmla="*/ 0 h 55"/>
                  <a:gd name="T22" fmla="*/ 0 w 399"/>
                  <a:gd name="T23" fmla="*/ 0 h 55"/>
                  <a:gd name="T24" fmla="*/ 0 w 399"/>
                  <a:gd name="T25" fmla="*/ 0 h 55"/>
                  <a:gd name="T26" fmla="*/ 0 w 399"/>
                  <a:gd name="T27" fmla="*/ 0 h 55"/>
                  <a:gd name="T28" fmla="*/ 0 w 399"/>
                  <a:gd name="T29" fmla="*/ 0 h 55"/>
                  <a:gd name="T30" fmla="*/ 0 w 399"/>
                  <a:gd name="T31" fmla="*/ 0 h 55"/>
                  <a:gd name="T32" fmla="*/ 0 w 399"/>
                  <a:gd name="T33" fmla="*/ 0 h 55"/>
                  <a:gd name="T34" fmla="*/ 0 w 399"/>
                  <a:gd name="T35" fmla="*/ 0 h 55"/>
                  <a:gd name="T36" fmla="*/ 0 w 399"/>
                  <a:gd name="T37" fmla="*/ 0 h 55"/>
                  <a:gd name="T38" fmla="*/ 0 w 399"/>
                  <a:gd name="T39" fmla="*/ 0 h 55"/>
                  <a:gd name="T40" fmla="*/ 0 w 399"/>
                  <a:gd name="T41" fmla="*/ 0 h 55"/>
                  <a:gd name="T42" fmla="*/ 0 w 399"/>
                  <a:gd name="T43" fmla="*/ 0 h 55"/>
                  <a:gd name="T44" fmla="*/ 0 w 399"/>
                  <a:gd name="T45" fmla="*/ 0 h 55"/>
                  <a:gd name="T46" fmla="*/ 0 w 399"/>
                  <a:gd name="T47" fmla="*/ 0 h 55"/>
                  <a:gd name="T48" fmla="*/ 0 w 399"/>
                  <a:gd name="T49" fmla="*/ 0 h 55"/>
                  <a:gd name="T50" fmla="*/ 0 w 399"/>
                  <a:gd name="T51" fmla="*/ 0 h 55"/>
                  <a:gd name="T52" fmla="*/ 0 w 399"/>
                  <a:gd name="T53" fmla="*/ 0 h 55"/>
                  <a:gd name="T54" fmla="*/ 0 w 399"/>
                  <a:gd name="T55" fmla="*/ 0 h 55"/>
                  <a:gd name="T56" fmla="*/ 0 w 399"/>
                  <a:gd name="T57" fmla="*/ 0 h 55"/>
                  <a:gd name="T58" fmla="*/ 0 w 399"/>
                  <a:gd name="T59" fmla="*/ 0 h 55"/>
                  <a:gd name="T60" fmla="*/ 0 w 399"/>
                  <a:gd name="T61" fmla="*/ 0 h 55"/>
                  <a:gd name="T62" fmla="*/ 0 w 399"/>
                  <a:gd name="T63" fmla="*/ 0 h 55"/>
                  <a:gd name="T64" fmla="*/ 0 w 399"/>
                  <a:gd name="T65" fmla="*/ 0 h 55"/>
                  <a:gd name="T66" fmla="*/ 0 w 399"/>
                  <a:gd name="T67" fmla="*/ 0 h 55"/>
                  <a:gd name="T68" fmla="*/ 0 w 399"/>
                  <a:gd name="T69" fmla="*/ 0 h 55"/>
                  <a:gd name="T70" fmla="*/ 0 w 399"/>
                  <a:gd name="T71" fmla="*/ 0 h 55"/>
                  <a:gd name="T72" fmla="*/ 0 w 399"/>
                  <a:gd name="T73" fmla="*/ 0 h 5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9"/>
                  <a:gd name="T112" fmla="*/ 0 h 55"/>
                  <a:gd name="T113" fmla="*/ 399 w 399"/>
                  <a:gd name="T114" fmla="*/ 55 h 5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9" h="55">
                    <a:moveTo>
                      <a:pt x="0" y="2"/>
                    </a:moveTo>
                    <a:lnTo>
                      <a:pt x="0" y="2"/>
                    </a:lnTo>
                    <a:lnTo>
                      <a:pt x="26" y="16"/>
                    </a:lnTo>
                    <a:lnTo>
                      <a:pt x="52" y="27"/>
                    </a:lnTo>
                    <a:lnTo>
                      <a:pt x="77" y="35"/>
                    </a:lnTo>
                    <a:lnTo>
                      <a:pt x="103" y="42"/>
                    </a:lnTo>
                    <a:lnTo>
                      <a:pt x="128" y="48"/>
                    </a:lnTo>
                    <a:lnTo>
                      <a:pt x="152" y="51"/>
                    </a:lnTo>
                    <a:lnTo>
                      <a:pt x="177" y="53"/>
                    </a:lnTo>
                    <a:lnTo>
                      <a:pt x="200" y="55"/>
                    </a:lnTo>
                    <a:lnTo>
                      <a:pt x="225" y="54"/>
                    </a:lnTo>
                    <a:lnTo>
                      <a:pt x="249" y="52"/>
                    </a:lnTo>
                    <a:lnTo>
                      <a:pt x="274" y="51"/>
                    </a:lnTo>
                    <a:lnTo>
                      <a:pt x="299" y="48"/>
                    </a:lnTo>
                    <a:lnTo>
                      <a:pt x="323" y="46"/>
                    </a:lnTo>
                    <a:lnTo>
                      <a:pt x="348" y="42"/>
                    </a:lnTo>
                    <a:lnTo>
                      <a:pt x="373" y="40"/>
                    </a:lnTo>
                    <a:lnTo>
                      <a:pt x="399" y="38"/>
                    </a:lnTo>
                    <a:lnTo>
                      <a:pt x="399" y="36"/>
                    </a:lnTo>
                    <a:lnTo>
                      <a:pt x="373" y="38"/>
                    </a:lnTo>
                    <a:lnTo>
                      <a:pt x="348" y="40"/>
                    </a:lnTo>
                    <a:lnTo>
                      <a:pt x="323" y="43"/>
                    </a:lnTo>
                    <a:lnTo>
                      <a:pt x="299" y="46"/>
                    </a:lnTo>
                    <a:lnTo>
                      <a:pt x="274" y="49"/>
                    </a:lnTo>
                    <a:lnTo>
                      <a:pt x="249" y="50"/>
                    </a:lnTo>
                    <a:lnTo>
                      <a:pt x="225" y="52"/>
                    </a:lnTo>
                    <a:lnTo>
                      <a:pt x="200" y="51"/>
                    </a:lnTo>
                    <a:lnTo>
                      <a:pt x="177" y="51"/>
                    </a:lnTo>
                    <a:lnTo>
                      <a:pt x="152" y="49"/>
                    </a:lnTo>
                    <a:lnTo>
                      <a:pt x="128" y="46"/>
                    </a:lnTo>
                    <a:lnTo>
                      <a:pt x="103" y="40"/>
                    </a:lnTo>
                    <a:lnTo>
                      <a:pt x="80" y="33"/>
                    </a:lnTo>
                    <a:lnTo>
                      <a:pt x="55" y="25"/>
                    </a:lnTo>
                    <a:lnTo>
                      <a:pt x="29" y="14"/>
                    </a:lnTo>
                    <a:lnTo>
                      <a:pt x="3" y="0"/>
                    </a:lnTo>
                    <a:lnTo>
                      <a:pt x="0" y="2"/>
                    </a:lnTo>
                    <a:close/>
                  </a:path>
                </a:pathLst>
              </a:custGeom>
              <a:solidFill>
                <a:srgbClr val="000000"/>
              </a:solidFill>
              <a:ln w="9525">
                <a:noFill/>
                <a:round/>
                <a:headEnd/>
                <a:tailEnd/>
              </a:ln>
            </p:spPr>
            <p:txBody>
              <a:bodyPr/>
              <a:lstStyle/>
              <a:p>
                <a:endParaRPr lang="ru-RU"/>
              </a:p>
            </p:txBody>
          </p:sp>
          <p:sp>
            <p:nvSpPr>
              <p:cNvPr id="14642" name="Freeform 216"/>
              <p:cNvSpPr>
                <a:spLocks/>
              </p:cNvSpPr>
              <p:nvPr/>
            </p:nvSpPr>
            <p:spPr bwMode="auto">
              <a:xfrm>
                <a:off x="4898" y="181"/>
                <a:ext cx="142" cy="101"/>
              </a:xfrm>
              <a:custGeom>
                <a:avLst/>
                <a:gdLst>
                  <a:gd name="T0" fmla="*/ 0 w 854"/>
                  <a:gd name="T1" fmla="*/ 0 h 503"/>
                  <a:gd name="T2" fmla="*/ 0 w 854"/>
                  <a:gd name="T3" fmla="*/ 0 h 503"/>
                  <a:gd name="T4" fmla="*/ 0 w 854"/>
                  <a:gd name="T5" fmla="*/ 0 h 503"/>
                  <a:gd name="T6" fmla="*/ 0 w 854"/>
                  <a:gd name="T7" fmla="*/ 0 h 503"/>
                  <a:gd name="T8" fmla="*/ 0 w 854"/>
                  <a:gd name="T9" fmla="*/ 0 h 503"/>
                  <a:gd name="T10" fmla="*/ 0 w 854"/>
                  <a:gd name="T11" fmla="*/ 0 h 503"/>
                  <a:gd name="T12" fmla="*/ 0 w 854"/>
                  <a:gd name="T13" fmla="*/ 0 h 503"/>
                  <a:gd name="T14" fmla="*/ 0 w 854"/>
                  <a:gd name="T15" fmla="*/ 0 h 503"/>
                  <a:gd name="T16" fmla="*/ 0 w 854"/>
                  <a:gd name="T17" fmla="*/ 0 h 503"/>
                  <a:gd name="T18" fmla="*/ 0 w 854"/>
                  <a:gd name="T19" fmla="*/ 0 h 503"/>
                  <a:gd name="T20" fmla="*/ 0 w 854"/>
                  <a:gd name="T21" fmla="*/ 0 h 503"/>
                  <a:gd name="T22" fmla="*/ 0 w 854"/>
                  <a:gd name="T23" fmla="*/ 0 h 503"/>
                  <a:gd name="T24" fmla="*/ 0 w 854"/>
                  <a:gd name="T25" fmla="*/ 0 h 503"/>
                  <a:gd name="T26" fmla="*/ 0 w 854"/>
                  <a:gd name="T27" fmla="*/ 0 h 503"/>
                  <a:gd name="T28" fmla="*/ 0 w 854"/>
                  <a:gd name="T29" fmla="*/ 0 h 503"/>
                  <a:gd name="T30" fmla="*/ 0 w 854"/>
                  <a:gd name="T31" fmla="*/ 0 h 503"/>
                  <a:gd name="T32" fmla="*/ 0 w 854"/>
                  <a:gd name="T33" fmla="*/ 0 h 503"/>
                  <a:gd name="T34" fmla="*/ 0 w 854"/>
                  <a:gd name="T35" fmla="*/ 0 h 503"/>
                  <a:gd name="T36" fmla="*/ 0 w 854"/>
                  <a:gd name="T37" fmla="*/ 0 h 503"/>
                  <a:gd name="T38" fmla="*/ 0 w 854"/>
                  <a:gd name="T39" fmla="*/ 0 h 503"/>
                  <a:gd name="T40" fmla="*/ 0 w 854"/>
                  <a:gd name="T41" fmla="*/ 0 h 503"/>
                  <a:gd name="T42" fmla="*/ 0 w 854"/>
                  <a:gd name="T43" fmla="*/ 0 h 503"/>
                  <a:gd name="T44" fmla="*/ 0 w 854"/>
                  <a:gd name="T45" fmla="*/ 0 h 503"/>
                  <a:gd name="T46" fmla="*/ 0 w 854"/>
                  <a:gd name="T47" fmla="*/ 0 h 503"/>
                  <a:gd name="T48" fmla="*/ 0 w 854"/>
                  <a:gd name="T49" fmla="*/ 0 h 503"/>
                  <a:gd name="T50" fmla="*/ 0 w 854"/>
                  <a:gd name="T51" fmla="*/ 0 h 503"/>
                  <a:gd name="T52" fmla="*/ 0 w 854"/>
                  <a:gd name="T53" fmla="*/ 0 h 503"/>
                  <a:gd name="T54" fmla="*/ 0 w 854"/>
                  <a:gd name="T55" fmla="*/ 0 h 503"/>
                  <a:gd name="T56" fmla="*/ 0 w 854"/>
                  <a:gd name="T57" fmla="*/ 0 h 503"/>
                  <a:gd name="T58" fmla="*/ 0 w 854"/>
                  <a:gd name="T59" fmla="*/ 0 h 503"/>
                  <a:gd name="T60" fmla="*/ 0 w 854"/>
                  <a:gd name="T61" fmla="*/ 0 h 503"/>
                  <a:gd name="T62" fmla="*/ 0 w 854"/>
                  <a:gd name="T63" fmla="*/ 0 h 503"/>
                  <a:gd name="T64" fmla="*/ 0 w 854"/>
                  <a:gd name="T65" fmla="*/ 0 h 503"/>
                  <a:gd name="T66" fmla="*/ 0 w 854"/>
                  <a:gd name="T67" fmla="*/ 0 h 50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54"/>
                  <a:gd name="T103" fmla="*/ 0 h 503"/>
                  <a:gd name="T104" fmla="*/ 854 w 854"/>
                  <a:gd name="T105" fmla="*/ 503 h 50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54" h="503">
                    <a:moveTo>
                      <a:pt x="0" y="2"/>
                    </a:moveTo>
                    <a:lnTo>
                      <a:pt x="0" y="2"/>
                    </a:lnTo>
                    <a:lnTo>
                      <a:pt x="29" y="17"/>
                    </a:lnTo>
                    <a:lnTo>
                      <a:pt x="57" y="32"/>
                    </a:lnTo>
                    <a:lnTo>
                      <a:pt x="84" y="48"/>
                    </a:lnTo>
                    <a:lnTo>
                      <a:pt x="112" y="63"/>
                    </a:lnTo>
                    <a:lnTo>
                      <a:pt x="140" y="78"/>
                    </a:lnTo>
                    <a:lnTo>
                      <a:pt x="167" y="94"/>
                    </a:lnTo>
                    <a:lnTo>
                      <a:pt x="193" y="109"/>
                    </a:lnTo>
                    <a:lnTo>
                      <a:pt x="221" y="124"/>
                    </a:lnTo>
                    <a:lnTo>
                      <a:pt x="248" y="139"/>
                    </a:lnTo>
                    <a:lnTo>
                      <a:pt x="274" y="155"/>
                    </a:lnTo>
                    <a:lnTo>
                      <a:pt x="301" y="170"/>
                    </a:lnTo>
                    <a:lnTo>
                      <a:pt x="327" y="185"/>
                    </a:lnTo>
                    <a:lnTo>
                      <a:pt x="353" y="201"/>
                    </a:lnTo>
                    <a:lnTo>
                      <a:pt x="379" y="216"/>
                    </a:lnTo>
                    <a:lnTo>
                      <a:pt x="405" y="231"/>
                    </a:lnTo>
                    <a:lnTo>
                      <a:pt x="431" y="247"/>
                    </a:lnTo>
                    <a:lnTo>
                      <a:pt x="457" y="262"/>
                    </a:lnTo>
                    <a:lnTo>
                      <a:pt x="483" y="278"/>
                    </a:lnTo>
                    <a:lnTo>
                      <a:pt x="509" y="294"/>
                    </a:lnTo>
                    <a:lnTo>
                      <a:pt x="535" y="309"/>
                    </a:lnTo>
                    <a:lnTo>
                      <a:pt x="561" y="325"/>
                    </a:lnTo>
                    <a:lnTo>
                      <a:pt x="587" y="340"/>
                    </a:lnTo>
                    <a:lnTo>
                      <a:pt x="613" y="357"/>
                    </a:lnTo>
                    <a:lnTo>
                      <a:pt x="639" y="372"/>
                    </a:lnTo>
                    <a:lnTo>
                      <a:pt x="666" y="388"/>
                    </a:lnTo>
                    <a:lnTo>
                      <a:pt x="692" y="405"/>
                    </a:lnTo>
                    <a:lnTo>
                      <a:pt x="719" y="421"/>
                    </a:lnTo>
                    <a:lnTo>
                      <a:pt x="745" y="437"/>
                    </a:lnTo>
                    <a:lnTo>
                      <a:pt x="771" y="453"/>
                    </a:lnTo>
                    <a:lnTo>
                      <a:pt x="798" y="470"/>
                    </a:lnTo>
                    <a:lnTo>
                      <a:pt x="824" y="486"/>
                    </a:lnTo>
                    <a:lnTo>
                      <a:pt x="851" y="503"/>
                    </a:lnTo>
                    <a:lnTo>
                      <a:pt x="854" y="501"/>
                    </a:lnTo>
                    <a:lnTo>
                      <a:pt x="826" y="484"/>
                    </a:lnTo>
                    <a:lnTo>
                      <a:pt x="800" y="468"/>
                    </a:lnTo>
                    <a:lnTo>
                      <a:pt x="773" y="451"/>
                    </a:lnTo>
                    <a:lnTo>
                      <a:pt x="747" y="435"/>
                    </a:lnTo>
                    <a:lnTo>
                      <a:pt x="721" y="419"/>
                    </a:lnTo>
                    <a:lnTo>
                      <a:pt x="694" y="403"/>
                    </a:lnTo>
                    <a:lnTo>
                      <a:pt x="668" y="386"/>
                    </a:lnTo>
                    <a:lnTo>
                      <a:pt x="642" y="370"/>
                    </a:lnTo>
                    <a:lnTo>
                      <a:pt x="616" y="355"/>
                    </a:lnTo>
                    <a:lnTo>
                      <a:pt x="590" y="338"/>
                    </a:lnTo>
                    <a:lnTo>
                      <a:pt x="564" y="323"/>
                    </a:lnTo>
                    <a:lnTo>
                      <a:pt x="538" y="307"/>
                    </a:lnTo>
                    <a:lnTo>
                      <a:pt x="512" y="291"/>
                    </a:lnTo>
                    <a:lnTo>
                      <a:pt x="486" y="276"/>
                    </a:lnTo>
                    <a:lnTo>
                      <a:pt x="460" y="260"/>
                    </a:lnTo>
                    <a:lnTo>
                      <a:pt x="434" y="245"/>
                    </a:lnTo>
                    <a:lnTo>
                      <a:pt x="408" y="229"/>
                    </a:lnTo>
                    <a:lnTo>
                      <a:pt x="382" y="214"/>
                    </a:lnTo>
                    <a:lnTo>
                      <a:pt x="355" y="199"/>
                    </a:lnTo>
                    <a:lnTo>
                      <a:pt x="329" y="183"/>
                    </a:lnTo>
                    <a:lnTo>
                      <a:pt x="303" y="168"/>
                    </a:lnTo>
                    <a:lnTo>
                      <a:pt x="276" y="153"/>
                    </a:lnTo>
                    <a:lnTo>
                      <a:pt x="250" y="137"/>
                    </a:lnTo>
                    <a:lnTo>
                      <a:pt x="223" y="122"/>
                    </a:lnTo>
                    <a:lnTo>
                      <a:pt x="196" y="107"/>
                    </a:lnTo>
                    <a:lnTo>
                      <a:pt x="170" y="91"/>
                    </a:lnTo>
                    <a:lnTo>
                      <a:pt x="142" y="76"/>
                    </a:lnTo>
                    <a:lnTo>
                      <a:pt x="114" y="61"/>
                    </a:lnTo>
                    <a:lnTo>
                      <a:pt x="87" y="46"/>
                    </a:lnTo>
                    <a:lnTo>
                      <a:pt x="60" y="30"/>
                    </a:lnTo>
                    <a:lnTo>
                      <a:pt x="31" y="15"/>
                    </a:lnTo>
                    <a:lnTo>
                      <a:pt x="3" y="0"/>
                    </a:lnTo>
                    <a:lnTo>
                      <a:pt x="0" y="2"/>
                    </a:lnTo>
                    <a:close/>
                  </a:path>
                </a:pathLst>
              </a:custGeom>
              <a:solidFill>
                <a:srgbClr val="000000"/>
              </a:solidFill>
              <a:ln w="9525">
                <a:noFill/>
                <a:round/>
                <a:headEnd/>
                <a:tailEnd/>
              </a:ln>
            </p:spPr>
            <p:txBody>
              <a:bodyPr/>
              <a:lstStyle/>
              <a:p>
                <a:endParaRPr lang="ru-RU"/>
              </a:p>
            </p:txBody>
          </p:sp>
          <p:sp>
            <p:nvSpPr>
              <p:cNvPr id="14643" name="Freeform 217"/>
              <p:cNvSpPr>
                <a:spLocks/>
              </p:cNvSpPr>
              <p:nvPr/>
            </p:nvSpPr>
            <p:spPr bwMode="auto">
              <a:xfrm>
                <a:off x="4893" y="170"/>
                <a:ext cx="22" cy="11"/>
              </a:xfrm>
              <a:custGeom>
                <a:avLst/>
                <a:gdLst>
                  <a:gd name="T0" fmla="*/ 0 w 134"/>
                  <a:gd name="T1" fmla="*/ 0 h 59"/>
                  <a:gd name="T2" fmla="*/ 0 w 134"/>
                  <a:gd name="T3" fmla="*/ 0 h 59"/>
                  <a:gd name="T4" fmla="*/ 0 w 134"/>
                  <a:gd name="T5" fmla="*/ 0 h 59"/>
                  <a:gd name="T6" fmla="*/ 0 w 134"/>
                  <a:gd name="T7" fmla="*/ 0 h 59"/>
                  <a:gd name="T8" fmla="*/ 0 w 134"/>
                  <a:gd name="T9" fmla="*/ 0 h 59"/>
                  <a:gd name="T10" fmla="*/ 0 w 134"/>
                  <a:gd name="T11" fmla="*/ 0 h 59"/>
                  <a:gd name="T12" fmla="*/ 0 w 134"/>
                  <a:gd name="T13" fmla="*/ 0 h 59"/>
                  <a:gd name="T14" fmla="*/ 0 w 134"/>
                  <a:gd name="T15" fmla="*/ 0 h 59"/>
                  <a:gd name="T16" fmla="*/ 0 w 134"/>
                  <a:gd name="T17" fmla="*/ 0 h 59"/>
                  <a:gd name="T18" fmla="*/ 0 w 134"/>
                  <a:gd name="T19" fmla="*/ 0 h 59"/>
                  <a:gd name="T20" fmla="*/ 0 w 134"/>
                  <a:gd name="T21" fmla="*/ 0 h 59"/>
                  <a:gd name="T22" fmla="*/ 0 w 134"/>
                  <a:gd name="T23" fmla="*/ 0 h 59"/>
                  <a:gd name="T24" fmla="*/ 0 w 134"/>
                  <a:gd name="T25" fmla="*/ 0 h 59"/>
                  <a:gd name="T26" fmla="*/ 0 w 134"/>
                  <a:gd name="T27" fmla="*/ 0 h 59"/>
                  <a:gd name="T28" fmla="*/ 0 w 134"/>
                  <a:gd name="T29" fmla="*/ 0 h 59"/>
                  <a:gd name="T30" fmla="*/ 0 w 134"/>
                  <a:gd name="T31" fmla="*/ 0 h 59"/>
                  <a:gd name="T32" fmla="*/ 0 w 134"/>
                  <a:gd name="T33" fmla="*/ 0 h 59"/>
                  <a:gd name="T34" fmla="*/ 0 w 134"/>
                  <a:gd name="T35" fmla="*/ 0 h 59"/>
                  <a:gd name="T36" fmla="*/ 0 w 134"/>
                  <a:gd name="T37" fmla="*/ 0 h 59"/>
                  <a:gd name="T38" fmla="*/ 0 w 134"/>
                  <a:gd name="T39" fmla="*/ 0 h 59"/>
                  <a:gd name="T40" fmla="*/ 0 w 134"/>
                  <a:gd name="T41" fmla="*/ 0 h 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4"/>
                  <a:gd name="T64" fmla="*/ 0 h 59"/>
                  <a:gd name="T65" fmla="*/ 134 w 134"/>
                  <a:gd name="T66" fmla="*/ 59 h 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4" h="59">
                    <a:moveTo>
                      <a:pt x="134" y="0"/>
                    </a:moveTo>
                    <a:lnTo>
                      <a:pt x="133" y="0"/>
                    </a:lnTo>
                    <a:lnTo>
                      <a:pt x="89" y="1"/>
                    </a:lnTo>
                    <a:lnTo>
                      <a:pt x="53" y="4"/>
                    </a:lnTo>
                    <a:lnTo>
                      <a:pt x="26" y="10"/>
                    </a:lnTo>
                    <a:lnTo>
                      <a:pt x="8" y="16"/>
                    </a:lnTo>
                    <a:lnTo>
                      <a:pt x="0" y="26"/>
                    </a:lnTo>
                    <a:lnTo>
                      <a:pt x="1" y="36"/>
                    </a:lnTo>
                    <a:lnTo>
                      <a:pt x="13" y="47"/>
                    </a:lnTo>
                    <a:lnTo>
                      <a:pt x="34" y="59"/>
                    </a:lnTo>
                    <a:lnTo>
                      <a:pt x="37" y="57"/>
                    </a:lnTo>
                    <a:lnTo>
                      <a:pt x="16" y="45"/>
                    </a:lnTo>
                    <a:lnTo>
                      <a:pt x="4" y="34"/>
                    </a:lnTo>
                    <a:lnTo>
                      <a:pt x="2" y="26"/>
                    </a:lnTo>
                    <a:lnTo>
                      <a:pt x="11" y="18"/>
                    </a:lnTo>
                    <a:lnTo>
                      <a:pt x="26" y="12"/>
                    </a:lnTo>
                    <a:lnTo>
                      <a:pt x="53" y="6"/>
                    </a:lnTo>
                    <a:lnTo>
                      <a:pt x="89" y="3"/>
                    </a:lnTo>
                    <a:lnTo>
                      <a:pt x="133" y="2"/>
                    </a:lnTo>
                    <a:lnTo>
                      <a:pt x="131" y="2"/>
                    </a:lnTo>
                    <a:lnTo>
                      <a:pt x="134" y="0"/>
                    </a:lnTo>
                    <a:close/>
                  </a:path>
                </a:pathLst>
              </a:custGeom>
              <a:solidFill>
                <a:srgbClr val="000000"/>
              </a:solidFill>
              <a:ln w="9525">
                <a:noFill/>
                <a:round/>
                <a:headEnd/>
                <a:tailEnd/>
              </a:ln>
            </p:spPr>
            <p:txBody>
              <a:bodyPr/>
              <a:lstStyle/>
              <a:p>
                <a:endParaRPr lang="ru-RU"/>
              </a:p>
            </p:txBody>
          </p:sp>
          <p:sp>
            <p:nvSpPr>
              <p:cNvPr id="14644" name="Freeform 218"/>
              <p:cNvSpPr>
                <a:spLocks/>
              </p:cNvSpPr>
              <p:nvPr/>
            </p:nvSpPr>
            <p:spPr bwMode="auto">
              <a:xfrm>
                <a:off x="4914" y="170"/>
                <a:ext cx="193" cy="119"/>
              </a:xfrm>
              <a:custGeom>
                <a:avLst/>
                <a:gdLst>
                  <a:gd name="T0" fmla="*/ 0 w 1154"/>
                  <a:gd name="T1" fmla="*/ 0 h 596"/>
                  <a:gd name="T2" fmla="*/ 0 w 1154"/>
                  <a:gd name="T3" fmla="*/ 0 h 596"/>
                  <a:gd name="T4" fmla="*/ 0 w 1154"/>
                  <a:gd name="T5" fmla="*/ 0 h 596"/>
                  <a:gd name="T6" fmla="*/ 0 w 1154"/>
                  <a:gd name="T7" fmla="*/ 0 h 596"/>
                  <a:gd name="T8" fmla="*/ 0 w 1154"/>
                  <a:gd name="T9" fmla="*/ 0 h 596"/>
                  <a:gd name="T10" fmla="*/ 0 w 1154"/>
                  <a:gd name="T11" fmla="*/ 0 h 596"/>
                  <a:gd name="T12" fmla="*/ 0 w 1154"/>
                  <a:gd name="T13" fmla="*/ 0 h 596"/>
                  <a:gd name="T14" fmla="*/ 0 60000 65536"/>
                  <a:gd name="T15" fmla="*/ 0 60000 65536"/>
                  <a:gd name="T16" fmla="*/ 0 60000 65536"/>
                  <a:gd name="T17" fmla="*/ 0 60000 65536"/>
                  <a:gd name="T18" fmla="*/ 0 60000 65536"/>
                  <a:gd name="T19" fmla="*/ 0 60000 65536"/>
                  <a:gd name="T20" fmla="*/ 0 60000 65536"/>
                  <a:gd name="T21" fmla="*/ 0 w 1154"/>
                  <a:gd name="T22" fmla="*/ 0 h 596"/>
                  <a:gd name="T23" fmla="*/ 1154 w 1154"/>
                  <a:gd name="T24" fmla="*/ 596 h 5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4" h="596">
                    <a:moveTo>
                      <a:pt x="1153" y="596"/>
                    </a:moveTo>
                    <a:lnTo>
                      <a:pt x="1154" y="594"/>
                    </a:lnTo>
                    <a:lnTo>
                      <a:pt x="3" y="0"/>
                    </a:lnTo>
                    <a:lnTo>
                      <a:pt x="0" y="2"/>
                    </a:lnTo>
                    <a:lnTo>
                      <a:pt x="1152" y="596"/>
                    </a:lnTo>
                    <a:lnTo>
                      <a:pt x="1153" y="594"/>
                    </a:lnTo>
                    <a:lnTo>
                      <a:pt x="1153" y="596"/>
                    </a:lnTo>
                    <a:close/>
                  </a:path>
                </a:pathLst>
              </a:custGeom>
              <a:solidFill>
                <a:srgbClr val="000000"/>
              </a:solidFill>
              <a:ln w="9525">
                <a:noFill/>
                <a:round/>
                <a:headEnd/>
                <a:tailEnd/>
              </a:ln>
            </p:spPr>
            <p:txBody>
              <a:bodyPr/>
              <a:lstStyle/>
              <a:p>
                <a:endParaRPr lang="ru-RU"/>
              </a:p>
            </p:txBody>
          </p:sp>
          <p:sp>
            <p:nvSpPr>
              <p:cNvPr id="14645" name="Freeform 219"/>
              <p:cNvSpPr>
                <a:spLocks/>
              </p:cNvSpPr>
              <p:nvPr/>
            </p:nvSpPr>
            <p:spPr bwMode="auto">
              <a:xfrm>
                <a:off x="5431" y="360"/>
                <a:ext cx="74" cy="46"/>
              </a:xfrm>
              <a:custGeom>
                <a:avLst/>
                <a:gdLst>
                  <a:gd name="T0" fmla="*/ 0 w 444"/>
                  <a:gd name="T1" fmla="*/ 0 h 232"/>
                  <a:gd name="T2" fmla="*/ 0 w 444"/>
                  <a:gd name="T3" fmla="*/ 0 h 232"/>
                  <a:gd name="T4" fmla="*/ 0 w 444"/>
                  <a:gd name="T5" fmla="*/ 0 h 232"/>
                  <a:gd name="T6" fmla="*/ 0 w 444"/>
                  <a:gd name="T7" fmla="*/ 0 h 232"/>
                  <a:gd name="T8" fmla="*/ 0 w 444"/>
                  <a:gd name="T9" fmla="*/ 0 h 232"/>
                  <a:gd name="T10" fmla="*/ 0 w 444"/>
                  <a:gd name="T11" fmla="*/ 0 h 232"/>
                  <a:gd name="T12" fmla="*/ 0 w 444"/>
                  <a:gd name="T13" fmla="*/ 0 h 232"/>
                  <a:gd name="T14" fmla="*/ 0 w 444"/>
                  <a:gd name="T15" fmla="*/ 0 h 232"/>
                  <a:gd name="T16" fmla="*/ 0 w 444"/>
                  <a:gd name="T17" fmla="*/ 0 h 232"/>
                  <a:gd name="T18" fmla="*/ 0 w 444"/>
                  <a:gd name="T19" fmla="*/ 0 h 232"/>
                  <a:gd name="T20" fmla="*/ 0 w 444"/>
                  <a:gd name="T21" fmla="*/ 0 h 232"/>
                  <a:gd name="T22" fmla="*/ 0 w 444"/>
                  <a:gd name="T23" fmla="*/ 0 h 232"/>
                  <a:gd name="T24" fmla="*/ 0 w 444"/>
                  <a:gd name="T25" fmla="*/ 0 h 232"/>
                  <a:gd name="T26" fmla="*/ 0 w 444"/>
                  <a:gd name="T27" fmla="*/ 0 h 232"/>
                  <a:gd name="T28" fmla="*/ 0 w 444"/>
                  <a:gd name="T29" fmla="*/ 0 h 232"/>
                  <a:gd name="T30" fmla="*/ 0 w 444"/>
                  <a:gd name="T31" fmla="*/ 0 h 232"/>
                  <a:gd name="T32" fmla="*/ 0 w 444"/>
                  <a:gd name="T33" fmla="*/ 0 h 232"/>
                  <a:gd name="T34" fmla="*/ 0 w 444"/>
                  <a:gd name="T35" fmla="*/ 0 h 232"/>
                  <a:gd name="T36" fmla="*/ 0 w 444"/>
                  <a:gd name="T37" fmla="*/ 0 h 232"/>
                  <a:gd name="T38" fmla="*/ 0 w 444"/>
                  <a:gd name="T39" fmla="*/ 0 h 232"/>
                  <a:gd name="T40" fmla="*/ 0 w 444"/>
                  <a:gd name="T41" fmla="*/ 0 h 232"/>
                  <a:gd name="T42" fmla="*/ 0 w 444"/>
                  <a:gd name="T43" fmla="*/ 0 h 232"/>
                  <a:gd name="T44" fmla="*/ 0 w 444"/>
                  <a:gd name="T45" fmla="*/ 0 h 232"/>
                  <a:gd name="T46" fmla="*/ 0 w 444"/>
                  <a:gd name="T47" fmla="*/ 0 h 232"/>
                  <a:gd name="T48" fmla="*/ 0 w 444"/>
                  <a:gd name="T49" fmla="*/ 0 h 232"/>
                  <a:gd name="T50" fmla="*/ 0 w 444"/>
                  <a:gd name="T51" fmla="*/ 0 h 232"/>
                  <a:gd name="T52" fmla="*/ 0 w 444"/>
                  <a:gd name="T53" fmla="*/ 0 h 232"/>
                  <a:gd name="T54" fmla="*/ 0 w 444"/>
                  <a:gd name="T55" fmla="*/ 0 h 232"/>
                  <a:gd name="T56" fmla="*/ 0 w 444"/>
                  <a:gd name="T57" fmla="*/ 0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44"/>
                  <a:gd name="T88" fmla="*/ 0 h 232"/>
                  <a:gd name="T89" fmla="*/ 444 w 444"/>
                  <a:gd name="T90" fmla="*/ 232 h 23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44" h="232">
                    <a:moveTo>
                      <a:pt x="345" y="0"/>
                    </a:moveTo>
                    <a:lnTo>
                      <a:pt x="71" y="0"/>
                    </a:lnTo>
                    <a:lnTo>
                      <a:pt x="62" y="0"/>
                    </a:lnTo>
                    <a:lnTo>
                      <a:pt x="55" y="1"/>
                    </a:lnTo>
                    <a:lnTo>
                      <a:pt x="48" y="4"/>
                    </a:lnTo>
                    <a:lnTo>
                      <a:pt x="41" y="6"/>
                    </a:lnTo>
                    <a:lnTo>
                      <a:pt x="36" y="9"/>
                    </a:lnTo>
                    <a:lnTo>
                      <a:pt x="32" y="12"/>
                    </a:lnTo>
                    <a:lnTo>
                      <a:pt x="29" y="16"/>
                    </a:lnTo>
                    <a:lnTo>
                      <a:pt x="28" y="21"/>
                    </a:lnTo>
                    <a:lnTo>
                      <a:pt x="0" y="207"/>
                    </a:lnTo>
                    <a:lnTo>
                      <a:pt x="0" y="215"/>
                    </a:lnTo>
                    <a:lnTo>
                      <a:pt x="3" y="221"/>
                    </a:lnTo>
                    <a:lnTo>
                      <a:pt x="6" y="225"/>
                    </a:lnTo>
                    <a:lnTo>
                      <a:pt x="14" y="228"/>
                    </a:lnTo>
                    <a:lnTo>
                      <a:pt x="21" y="230"/>
                    </a:lnTo>
                    <a:lnTo>
                      <a:pt x="29" y="231"/>
                    </a:lnTo>
                    <a:lnTo>
                      <a:pt x="40" y="232"/>
                    </a:lnTo>
                    <a:lnTo>
                      <a:pt x="50" y="232"/>
                    </a:lnTo>
                    <a:lnTo>
                      <a:pt x="444" y="232"/>
                    </a:lnTo>
                    <a:lnTo>
                      <a:pt x="396" y="65"/>
                    </a:lnTo>
                    <a:lnTo>
                      <a:pt x="391" y="56"/>
                    </a:lnTo>
                    <a:lnTo>
                      <a:pt x="385" y="46"/>
                    </a:lnTo>
                    <a:lnTo>
                      <a:pt x="380" y="38"/>
                    </a:lnTo>
                    <a:lnTo>
                      <a:pt x="374" y="30"/>
                    </a:lnTo>
                    <a:lnTo>
                      <a:pt x="367" y="22"/>
                    </a:lnTo>
                    <a:lnTo>
                      <a:pt x="361" y="15"/>
                    </a:lnTo>
                    <a:lnTo>
                      <a:pt x="353" y="8"/>
                    </a:lnTo>
                    <a:lnTo>
                      <a:pt x="345" y="0"/>
                    </a:lnTo>
                    <a:close/>
                  </a:path>
                </a:pathLst>
              </a:custGeom>
              <a:solidFill>
                <a:srgbClr val="000000"/>
              </a:solidFill>
              <a:ln w="9525">
                <a:noFill/>
                <a:round/>
                <a:headEnd/>
                <a:tailEnd/>
              </a:ln>
            </p:spPr>
            <p:txBody>
              <a:bodyPr/>
              <a:lstStyle/>
              <a:p>
                <a:endParaRPr lang="ru-RU"/>
              </a:p>
            </p:txBody>
          </p:sp>
          <p:sp>
            <p:nvSpPr>
              <p:cNvPr id="14646" name="Freeform 220"/>
              <p:cNvSpPr>
                <a:spLocks/>
              </p:cNvSpPr>
              <p:nvPr/>
            </p:nvSpPr>
            <p:spPr bwMode="auto">
              <a:xfrm>
                <a:off x="5442" y="359"/>
                <a:ext cx="46" cy="2"/>
              </a:xfrm>
              <a:custGeom>
                <a:avLst/>
                <a:gdLst>
                  <a:gd name="T0" fmla="*/ 0 w 278"/>
                  <a:gd name="T1" fmla="*/ 0 h 11"/>
                  <a:gd name="T2" fmla="*/ 0 w 278"/>
                  <a:gd name="T3" fmla="*/ 0 h 11"/>
                  <a:gd name="T4" fmla="*/ 0 w 278"/>
                  <a:gd name="T5" fmla="*/ 0 h 11"/>
                  <a:gd name="T6" fmla="*/ 0 w 278"/>
                  <a:gd name="T7" fmla="*/ 0 h 11"/>
                  <a:gd name="T8" fmla="*/ 0 w 278"/>
                  <a:gd name="T9" fmla="*/ 0 h 11"/>
                  <a:gd name="T10" fmla="*/ 0 w 278"/>
                  <a:gd name="T11" fmla="*/ 0 h 11"/>
                  <a:gd name="T12" fmla="*/ 0 w 278"/>
                  <a:gd name="T13" fmla="*/ 0 h 11"/>
                  <a:gd name="T14" fmla="*/ 0 w 278"/>
                  <a:gd name="T15" fmla="*/ 0 h 11"/>
                  <a:gd name="T16" fmla="*/ 0 w 278"/>
                  <a:gd name="T17" fmla="*/ 0 h 11"/>
                  <a:gd name="T18" fmla="*/ 0 w 278"/>
                  <a:gd name="T19" fmla="*/ 0 h 11"/>
                  <a:gd name="T20" fmla="*/ 0 w 278"/>
                  <a:gd name="T21" fmla="*/ 0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8"/>
                  <a:gd name="T34" fmla="*/ 0 h 11"/>
                  <a:gd name="T35" fmla="*/ 278 w 278"/>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8" h="11">
                    <a:moveTo>
                      <a:pt x="4" y="11"/>
                    </a:moveTo>
                    <a:lnTo>
                      <a:pt x="4" y="11"/>
                    </a:lnTo>
                    <a:lnTo>
                      <a:pt x="278" y="11"/>
                    </a:lnTo>
                    <a:lnTo>
                      <a:pt x="278" y="0"/>
                    </a:lnTo>
                    <a:lnTo>
                      <a:pt x="4" y="0"/>
                    </a:lnTo>
                    <a:lnTo>
                      <a:pt x="1" y="2"/>
                    </a:lnTo>
                    <a:lnTo>
                      <a:pt x="0" y="5"/>
                    </a:lnTo>
                    <a:lnTo>
                      <a:pt x="1" y="9"/>
                    </a:lnTo>
                    <a:lnTo>
                      <a:pt x="4" y="11"/>
                    </a:lnTo>
                    <a:close/>
                  </a:path>
                </a:pathLst>
              </a:custGeom>
              <a:solidFill>
                <a:srgbClr val="000000"/>
              </a:solidFill>
              <a:ln w="9525">
                <a:noFill/>
                <a:round/>
                <a:headEnd/>
                <a:tailEnd/>
              </a:ln>
            </p:spPr>
            <p:txBody>
              <a:bodyPr/>
              <a:lstStyle/>
              <a:p>
                <a:endParaRPr lang="ru-RU"/>
              </a:p>
            </p:txBody>
          </p:sp>
          <p:sp>
            <p:nvSpPr>
              <p:cNvPr id="14647" name="Freeform 221"/>
              <p:cNvSpPr>
                <a:spLocks/>
              </p:cNvSpPr>
              <p:nvPr/>
            </p:nvSpPr>
            <p:spPr bwMode="auto">
              <a:xfrm>
                <a:off x="5434" y="359"/>
                <a:ext cx="8" cy="6"/>
              </a:xfrm>
              <a:custGeom>
                <a:avLst/>
                <a:gdLst>
                  <a:gd name="T0" fmla="*/ 0 w 49"/>
                  <a:gd name="T1" fmla="*/ 0 h 30"/>
                  <a:gd name="T2" fmla="*/ 0 w 49"/>
                  <a:gd name="T3" fmla="*/ 0 h 30"/>
                  <a:gd name="T4" fmla="*/ 0 w 49"/>
                  <a:gd name="T5" fmla="*/ 0 h 30"/>
                  <a:gd name="T6" fmla="*/ 0 w 49"/>
                  <a:gd name="T7" fmla="*/ 0 h 30"/>
                  <a:gd name="T8" fmla="*/ 0 w 49"/>
                  <a:gd name="T9" fmla="*/ 0 h 30"/>
                  <a:gd name="T10" fmla="*/ 0 w 49"/>
                  <a:gd name="T11" fmla="*/ 0 h 30"/>
                  <a:gd name="T12" fmla="*/ 0 w 49"/>
                  <a:gd name="T13" fmla="*/ 0 h 30"/>
                  <a:gd name="T14" fmla="*/ 0 w 49"/>
                  <a:gd name="T15" fmla="*/ 0 h 30"/>
                  <a:gd name="T16" fmla="*/ 0 w 49"/>
                  <a:gd name="T17" fmla="*/ 0 h 30"/>
                  <a:gd name="T18" fmla="*/ 0 w 49"/>
                  <a:gd name="T19" fmla="*/ 0 h 30"/>
                  <a:gd name="T20" fmla="*/ 0 w 49"/>
                  <a:gd name="T21" fmla="*/ 0 h 30"/>
                  <a:gd name="T22" fmla="*/ 0 w 49"/>
                  <a:gd name="T23" fmla="*/ 0 h 30"/>
                  <a:gd name="T24" fmla="*/ 0 w 49"/>
                  <a:gd name="T25" fmla="*/ 0 h 30"/>
                  <a:gd name="T26" fmla="*/ 0 w 49"/>
                  <a:gd name="T27" fmla="*/ 0 h 30"/>
                  <a:gd name="T28" fmla="*/ 0 w 49"/>
                  <a:gd name="T29" fmla="*/ 0 h 30"/>
                  <a:gd name="T30" fmla="*/ 0 w 49"/>
                  <a:gd name="T31" fmla="*/ 0 h 30"/>
                  <a:gd name="T32" fmla="*/ 0 w 49"/>
                  <a:gd name="T33" fmla="*/ 0 h 30"/>
                  <a:gd name="T34" fmla="*/ 0 w 49"/>
                  <a:gd name="T35" fmla="*/ 0 h 30"/>
                  <a:gd name="T36" fmla="*/ 0 w 49"/>
                  <a:gd name="T37" fmla="*/ 0 h 30"/>
                  <a:gd name="T38" fmla="*/ 0 w 49"/>
                  <a:gd name="T39" fmla="*/ 0 h 30"/>
                  <a:gd name="T40" fmla="*/ 0 w 49"/>
                  <a:gd name="T41" fmla="*/ 0 h 30"/>
                  <a:gd name="T42" fmla="*/ 0 w 49"/>
                  <a:gd name="T43" fmla="*/ 0 h 30"/>
                  <a:gd name="T44" fmla="*/ 0 w 49"/>
                  <a:gd name="T45" fmla="*/ 0 h 30"/>
                  <a:gd name="T46" fmla="*/ 0 w 49"/>
                  <a:gd name="T47" fmla="*/ 0 h 30"/>
                  <a:gd name="T48" fmla="*/ 0 w 49"/>
                  <a:gd name="T49" fmla="*/ 0 h 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30"/>
                  <a:gd name="T77" fmla="*/ 49 w 49"/>
                  <a:gd name="T78" fmla="*/ 30 h 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30">
                    <a:moveTo>
                      <a:pt x="12" y="27"/>
                    </a:moveTo>
                    <a:lnTo>
                      <a:pt x="12" y="27"/>
                    </a:lnTo>
                    <a:lnTo>
                      <a:pt x="12" y="23"/>
                    </a:lnTo>
                    <a:lnTo>
                      <a:pt x="15" y="20"/>
                    </a:lnTo>
                    <a:lnTo>
                      <a:pt x="18" y="18"/>
                    </a:lnTo>
                    <a:lnTo>
                      <a:pt x="21" y="15"/>
                    </a:lnTo>
                    <a:lnTo>
                      <a:pt x="27" y="13"/>
                    </a:lnTo>
                    <a:lnTo>
                      <a:pt x="34" y="11"/>
                    </a:lnTo>
                    <a:lnTo>
                      <a:pt x="40" y="11"/>
                    </a:lnTo>
                    <a:lnTo>
                      <a:pt x="49" y="11"/>
                    </a:lnTo>
                    <a:lnTo>
                      <a:pt x="49" y="0"/>
                    </a:lnTo>
                    <a:lnTo>
                      <a:pt x="40" y="0"/>
                    </a:lnTo>
                    <a:lnTo>
                      <a:pt x="32" y="2"/>
                    </a:lnTo>
                    <a:lnTo>
                      <a:pt x="25" y="4"/>
                    </a:lnTo>
                    <a:lnTo>
                      <a:pt x="16" y="6"/>
                    </a:lnTo>
                    <a:lnTo>
                      <a:pt x="10" y="10"/>
                    </a:lnTo>
                    <a:lnTo>
                      <a:pt x="6" y="14"/>
                    </a:lnTo>
                    <a:lnTo>
                      <a:pt x="2" y="19"/>
                    </a:lnTo>
                    <a:lnTo>
                      <a:pt x="0" y="25"/>
                    </a:lnTo>
                    <a:lnTo>
                      <a:pt x="1" y="29"/>
                    </a:lnTo>
                    <a:lnTo>
                      <a:pt x="5" y="30"/>
                    </a:lnTo>
                    <a:lnTo>
                      <a:pt x="9" y="30"/>
                    </a:lnTo>
                    <a:lnTo>
                      <a:pt x="12" y="27"/>
                    </a:lnTo>
                    <a:close/>
                  </a:path>
                </a:pathLst>
              </a:custGeom>
              <a:solidFill>
                <a:srgbClr val="000000"/>
              </a:solidFill>
              <a:ln w="9525">
                <a:noFill/>
                <a:round/>
                <a:headEnd/>
                <a:tailEnd/>
              </a:ln>
            </p:spPr>
            <p:txBody>
              <a:bodyPr/>
              <a:lstStyle/>
              <a:p>
                <a:endParaRPr lang="ru-RU"/>
              </a:p>
            </p:txBody>
          </p:sp>
          <p:sp>
            <p:nvSpPr>
              <p:cNvPr id="14648" name="Freeform 222"/>
              <p:cNvSpPr>
                <a:spLocks/>
              </p:cNvSpPr>
              <p:nvPr/>
            </p:nvSpPr>
            <p:spPr bwMode="auto">
              <a:xfrm>
                <a:off x="5430" y="364"/>
                <a:ext cx="6" cy="38"/>
              </a:xfrm>
              <a:custGeom>
                <a:avLst/>
                <a:gdLst>
                  <a:gd name="T0" fmla="*/ 0 w 39"/>
                  <a:gd name="T1" fmla="*/ 0 h 191"/>
                  <a:gd name="T2" fmla="*/ 0 w 39"/>
                  <a:gd name="T3" fmla="*/ 0 h 191"/>
                  <a:gd name="T4" fmla="*/ 0 w 39"/>
                  <a:gd name="T5" fmla="*/ 0 h 191"/>
                  <a:gd name="T6" fmla="*/ 0 w 39"/>
                  <a:gd name="T7" fmla="*/ 0 h 191"/>
                  <a:gd name="T8" fmla="*/ 0 w 39"/>
                  <a:gd name="T9" fmla="*/ 0 h 191"/>
                  <a:gd name="T10" fmla="*/ 0 w 39"/>
                  <a:gd name="T11" fmla="*/ 0 h 191"/>
                  <a:gd name="T12" fmla="*/ 0 w 39"/>
                  <a:gd name="T13" fmla="*/ 0 h 191"/>
                  <a:gd name="T14" fmla="*/ 0 w 39"/>
                  <a:gd name="T15" fmla="*/ 0 h 191"/>
                  <a:gd name="T16" fmla="*/ 0 w 39"/>
                  <a:gd name="T17" fmla="*/ 0 h 191"/>
                  <a:gd name="T18" fmla="*/ 0 w 39"/>
                  <a:gd name="T19" fmla="*/ 0 h 191"/>
                  <a:gd name="T20" fmla="*/ 0 w 39"/>
                  <a:gd name="T21" fmla="*/ 0 h 19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191"/>
                  <a:gd name="T35" fmla="*/ 39 w 39"/>
                  <a:gd name="T36" fmla="*/ 191 h 19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191">
                    <a:moveTo>
                      <a:pt x="11" y="188"/>
                    </a:moveTo>
                    <a:lnTo>
                      <a:pt x="11" y="188"/>
                    </a:lnTo>
                    <a:lnTo>
                      <a:pt x="39" y="2"/>
                    </a:lnTo>
                    <a:lnTo>
                      <a:pt x="27" y="0"/>
                    </a:lnTo>
                    <a:lnTo>
                      <a:pt x="0" y="186"/>
                    </a:lnTo>
                    <a:lnTo>
                      <a:pt x="1" y="190"/>
                    </a:lnTo>
                    <a:lnTo>
                      <a:pt x="4" y="191"/>
                    </a:lnTo>
                    <a:lnTo>
                      <a:pt x="9" y="191"/>
                    </a:lnTo>
                    <a:lnTo>
                      <a:pt x="11" y="188"/>
                    </a:lnTo>
                    <a:close/>
                  </a:path>
                </a:pathLst>
              </a:custGeom>
              <a:solidFill>
                <a:srgbClr val="000000"/>
              </a:solidFill>
              <a:ln w="9525">
                <a:noFill/>
                <a:round/>
                <a:headEnd/>
                <a:tailEnd/>
              </a:ln>
            </p:spPr>
            <p:txBody>
              <a:bodyPr/>
              <a:lstStyle/>
              <a:p>
                <a:endParaRPr lang="ru-RU"/>
              </a:p>
            </p:txBody>
          </p:sp>
          <p:sp>
            <p:nvSpPr>
              <p:cNvPr id="14649" name="Freeform 223"/>
              <p:cNvSpPr>
                <a:spLocks/>
              </p:cNvSpPr>
              <p:nvPr/>
            </p:nvSpPr>
            <p:spPr bwMode="auto">
              <a:xfrm>
                <a:off x="5430" y="401"/>
                <a:ext cx="10" cy="6"/>
              </a:xfrm>
              <a:custGeom>
                <a:avLst/>
                <a:gdLst>
                  <a:gd name="T0" fmla="*/ 0 w 61"/>
                  <a:gd name="T1" fmla="*/ 0 h 31"/>
                  <a:gd name="T2" fmla="*/ 0 w 61"/>
                  <a:gd name="T3" fmla="*/ 0 h 31"/>
                  <a:gd name="T4" fmla="*/ 0 w 61"/>
                  <a:gd name="T5" fmla="*/ 0 h 31"/>
                  <a:gd name="T6" fmla="*/ 0 w 61"/>
                  <a:gd name="T7" fmla="*/ 0 h 31"/>
                  <a:gd name="T8" fmla="*/ 0 w 61"/>
                  <a:gd name="T9" fmla="*/ 0 h 31"/>
                  <a:gd name="T10" fmla="*/ 0 w 61"/>
                  <a:gd name="T11" fmla="*/ 0 h 31"/>
                  <a:gd name="T12" fmla="*/ 0 w 61"/>
                  <a:gd name="T13" fmla="*/ 0 h 31"/>
                  <a:gd name="T14" fmla="*/ 0 w 61"/>
                  <a:gd name="T15" fmla="*/ 0 h 31"/>
                  <a:gd name="T16" fmla="*/ 0 w 61"/>
                  <a:gd name="T17" fmla="*/ 0 h 31"/>
                  <a:gd name="T18" fmla="*/ 0 w 61"/>
                  <a:gd name="T19" fmla="*/ 0 h 31"/>
                  <a:gd name="T20" fmla="*/ 0 w 61"/>
                  <a:gd name="T21" fmla="*/ 0 h 31"/>
                  <a:gd name="T22" fmla="*/ 0 w 61"/>
                  <a:gd name="T23" fmla="*/ 0 h 31"/>
                  <a:gd name="T24" fmla="*/ 0 w 61"/>
                  <a:gd name="T25" fmla="*/ 0 h 31"/>
                  <a:gd name="T26" fmla="*/ 0 w 61"/>
                  <a:gd name="T27" fmla="*/ 0 h 31"/>
                  <a:gd name="T28" fmla="*/ 0 w 61"/>
                  <a:gd name="T29" fmla="*/ 0 h 31"/>
                  <a:gd name="T30" fmla="*/ 0 w 61"/>
                  <a:gd name="T31" fmla="*/ 0 h 31"/>
                  <a:gd name="T32" fmla="*/ 0 w 61"/>
                  <a:gd name="T33" fmla="*/ 0 h 31"/>
                  <a:gd name="T34" fmla="*/ 0 w 61"/>
                  <a:gd name="T35" fmla="*/ 0 h 31"/>
                  <a:gd name="T36" fmla="*/ 0 w 61"/>
                  <a:gd name="T37" fmla="*/ 0 h 31"/>
                  <a:gd name="T38" fmla="*/ 0 w 61"/>
                  <a:gd name="T39" fmla="*/ 0 h 31"/>
                  <a:gd name="T40" fmla="*/ 0 w 61"/>
                  <a:gd name="T41" fmla="*/ 0 h 31"/>
                  <a:gd name="T42" fmla="*/ 0 w 61"/>
                  <a:gd name="T43" fmla="*/ 0 h 31"/>
                  <a:gd name="T44" fmla="*/ 0 w 61"/>
                  <a:gd name="T45" fmla="*/ 0 h 31"/>
                  <a:gd name="T46" fmla="*/ 0 w 61"/>
                  <a:gd name="T47" fmla="*/ 0 h 31"/>
                  <a:gd name="T48" fmla="*/ 0 w 61"/>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
                  <a:gd name="T76" fmla="*/ 0 h 31"/>
                  <a:gd name="T77" fmla="*/ 61 w 61"/>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 h="31">
                    <a:moveTo>
                      <a:pt x="55" y="21"/>
                    </a:moveTo>
                    <a:lnTo>
                      <a:pt x="55" y="21"/>
                    </a:lnTo>
                    <a:lnTo>
                      <a:pt x="45" y="21"/>
                    </a:lnTo>
                    <a:lnTo>
                      <a:pt x="35" y="20"/>
                    </a:lnTo>
                    <a:lnTo>
                      <a:pt x="27" y="20"/>
                    </a:lnTo>
                    <a:lnTo>
                      <a:pt x="21" y="18"/>
                    </a:lnTo>
                    <a:lnTo>
                      <a:pt x="15" y="15"/>
                    </a:lnTo>
                    <a:lnTo>
                      <a:pt x="13" y="13"/>
                    </a:lnTo>
                    <a:lnTo>
                      <a:pt x="11" y="8"/>
                    </a:lnTo>
                    <a:lnTo>
                      <a:pt x="11" y="2"/>
                    </a:lnTo>
                    <a:lnTo>
                      <a:pt x="0" y="0"/>
                    </a:lnTo>
                    <a:lnTo>
                      <a:pt x="0" y="10"/>
                    </a:lnTo>
                    <a:lnTo>
                      <a:pt x="3" y="17"/>
                    </a:lnTo>
                    <a:lnTo>
                      <a:pt x="8" y="23"/>
                    </a:lnTo>
                    <a:lnTo>
                      <a:pt x="16" y="26"/>
                    </a:lnTo>
                    <a:lnTo>
                      <a:pt x="24" y="28"/>
                    </a:lnTo>
                    <a:lnTo>
                      <a:pt x="33" y="30"/>
                    </a:lnTo>
                    <a:lnTo>
                      <a:pt x="45" y="31"/>
                    </a:lnTo>
                    <a:lnTo>
                      <a:pt x="55" y="31"/>
                    </a:lnTo>
                    <a:lnTo>
                      <a:pt x="59" y="29"/>
                    </a:lnTo>
                    <a:lnTo>
                      <a:pt x="61" y="26"/>
                    </a:lnTo>
                    <a:lnTo>
                      <a:pt x="59" y="23"/>
                    </a:lnTo>
                    <a:lnTo>
                      <a:pt x="55" y="21"/>
                    </a:lnTo>
                    <a:close/>
                  </a:path>
                </a:pathLst>
              </a:custGeom>
              <a:solidFill>
                <a:srgbClr val="000000"/>
              </a:solidFill>
              <a:ln w="9525">
                <a:noFill/>
                <a:round/>
                <a:headEnd/>
                <a:tailEnd/>
              </a:ln>
            </p:spPr>
            <p:txBody>
              <a:bodyPr/>
              <a:lstStyle/>
              <a:p>
                <a:endParaRPr lang="ru-RU"/>
              </a:p>
            </p:txBody>
          </p:sp>
          <p:sp>
            <p:nvSpPr>
              <p:cNvPr id="14650" name="Freeform 224"/>
              <p:cNvSpPr>
                <a:spLocks/>
              </p:cNvSpPr>
              <p:nvPr/>
            </p:nvSpPr>
            <p:spPr bwMode="auto">
              <a:xfrm>
                <a:off x="5439" y="405"/>
                <a:ext cx="67" cy="2"/>
              </a:xfrm>
              <a:custGeom>
                <a:avLst/>
                <a:gdLst>
                  <a:gd name="T0" fmla="*/ 0 w 400"/>
                  <a:gd name="T1" fmla="*/ 0 h 10"/>
                  <a:gd name="T2" fmla="*/ 0 w 400"/>
                  <a:gd name="T3" fmla="*/ 0 h 10"/>
                  <a:gd name="T4" fmla="*/ 0 w 400"/>
                  <a:gd name="T5" fmla="*/ 0 h 10"/>
                  <a:gd name="T6" fmla="*/ 0 w 400"/>
                  <a:gd name="T7" fmla="*/ 0 h 10"/>
                  <a:gd name="T8" fmla="*/ 0 w 400"/>
                  <a:gd name="T9" fmla="*/ 0 h 10"/>
                  <a:gd name="T10" fmla="*/ 0 w 400"/>
                  <a:gd name="T11" fmla="*/ 0 h 10"/>
                  <a:gd name="T12" fmla="*/ 0 w 400"/>
                  <a:gd name="T13" fmla="*/ 0 h 10"/>
                  <a:gd name="T14" fmla="*/ 0 w 400"/>
                  <a:gd name="T15" fmla="*/ 0 h 10"/>
                  <a:gd name="T16" fmla="*/ 0 w 400"/>
                  <a:gd name="T17" fmla="*/ 0 h 10"/>
                  <a:gd name="T18" fmla="*/ 0 w 400"/>
                  <a:gd name="T19" fmla="*/ 0 h 10"/>
                  <a:gd name="T20" fmla="*/ 0 w 400"/>
                  <a:gd name="T21" fmla="*/ 0 h 10"/>
                  <a:gd name="T22" fmla="*/ 0 w 400"/>
                  <a:gd name="T23" fmla="*/ 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0"/>
                  <a:gd name="T37" fmla="*/ 0 h 10"/>
                  <a:gd name="T38" fmla="*/ 400 w 400"/>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0" h="10">
                    <a:moveTo>
                      <a:pt x="390" y="6"/>
                    </a:moveTo>
                    <a:lnTo>
                      <a:pt x="394" y="0"/>
                    </a:lnTo>
                    <a:lnTo>
                      <a:pt x="0" y="0"/>
                    </a:lnTo>
                    <a:lnTo>
                      <a:pt x="0" y="10"/>
                    </a:lnTo>
                    <a:lnTo>
                      <a:pt x="394" y="10"/>
                    </a:lnTo>
                    <a:lnTo>
                      <a:pt x="399" y="4"/>
                    </a:lnTo>
                    <a:lnTo>
                      <a:pt x="394" y="10"/>
                    </a:lnTo>
                    <a:lnTo>
                      <a:pt x="398" y="8"/>
                    </a:lnTo>
                    <a:lnTo>
                      <a:pt x="400" y="5"/>
                    </a:lnTo>
                    <a:lnTo>
                      <a:pt x="398" y="2"/>
                    </a:lnTo>
                    <a:lnTo>
                      <a:pt x="394" y="0"/>
                    </a:lnTo>
                    <a:lnTo>
                      <a:pt x="390" y="6"/>
                    </a:lnTo>
                    <a:close/>
                  </a:path>
                </a:pathLst>
              </a:custGeom>
              <a:solidFill>
                <a:srgbClr val="000000"/>
              </a:solidFill>
              <a:ln w="9525">
                <a:noFill/>
                <a:round/>
                <a:headEnd/>
                <a:tailEnd/>
              </a:ln>
            </p:spPr>
            <p:txBody>
              <a:bodyPr/>
              <a:lstStyle/>
              <a:p>
                <a:endParaRPr lang="ru-RU"/>
              </a:p>
            </p:txBody>
          </p:sp>
          <p:sp>
            <p:nvSpPr>
              <p:cNvPr id="14651" name="Freeform 225"/>
              <p:cNvSpPr>
                <a:spLocks/>
              </p:cNvSpPr>
              <p:nvPr/>
            </p:nvSpPr>
            <p:spPr bwMode="auto">
              <a:xfrm>
                <a:off x="5496" y="372"/>
                <a:ext cx="9" cy="35"/>
              </a:xfrm>
              <a:custGeom>
                <a:avLst/>
                <a:gdLst>
                  <a:gd name="T0" fmla="*/ 0 w 58"/>
                  <a:gd name="T1" fmla="*/ 0 h 172"/>
                  <a:gd name="T2" fmla="*/ 0 w 58"/>
                  <a:gd name="T3" fmla="*/ 0 h 172"/>
                  <a:gd name="T4" fmla="*/ 0 w 58"/>
                  <a:gd name="T5" fmla="*/ 0 h 172"/>
                  <a:gd name="T6" fmla="*/ 0 w 58"/>
                  <a:gd name="T7" fmla="*/ 0 h 172"/>
                  <a:gd name="T8" fmla="*/ 0 w 58"/>
                  <a:gd name="T9" fmla="*/ 0 h 172"/>
                  <a:gd name="T10" fmla="*/ 0 w 58"/>
                  <a:gd name="T11" fmla="*/ 0 h 172"/>
                  <a:gd name="T12" fmla="*/ 0 w 58"/>
                  <a:gd name="T13" fmla="*/ 0 h 172"/>
                  <a:gd name="T14" fmla="*/ 0 w 58"/>
                  <a:gd name="T15" fmla="*/ 0 h 172"/>
                  <a:gd name="T16" fmla="*/ 0 w 58"/>
                  <a:gd name="T17" fmla="*/ 0 h 172"/>
                  <a:gd name="T18" fmla="*/ 0 w 58"/>
                  <a:gd name="T19" fmla="*/ 0 h 172"/>
                  <a:gd name="T20" fmla="*/ 0 w 58"/>
                  <a:gd name="T21" fmla="*/ 0 h 172"/>
                  <a:gd name="T22" fmla="*/ 0 w 58"/>
                  <a:gd name="T23" fmla="*/ 0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8"/>
                  <a:gd name="T37" fmla="*/ 0 h 172"/>
                  <a:gd name="T38" fmla="*/ 58 w 58"/>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8" h="172">
                    <a:moveTo>
                      <a:pt x="0" y="6"/>
                    </a:moveTo>
                    <a:lnTo>
                      <a:pt x="0" y="5"/>
                    </a:lnTo>
                    <a:lnTo>
                      <a:pt x="49" y="172"/>
                    </a:lnTo>
                    <a:lnTo>
                      <a:pt x="58" y="170"/>
                    </a:lnTo>
                    <a:lnTo>
                      <a:pt x="9" y="3"/>
                    </a:lnTo>
                    <a:lnTo>
                      <a:pt x="9" y="2"/>
                    </a:lnTo>
                    <a:lnTo>
                      <a:pt x="9" y="3"/>
                    </a:lnTo>
                    <a:lnTo>
                      <a:pt x="7" y="0"/>
                    </a:lnTo>
                    <a:lnTo>
                      <a:pt x="4" y="0"/>
                    </a:lnTo>
                    <a:lnTo>
                      <a:pt x="1" y="2"/>
                    </a:lnTo>
                    <a:lnTo>
                      <a:pt x="0" y="5"/>
                    </a:lnTo>
                    <a:lnTo>
                      <a:pt x="0" y="6"/>
                    </a:lnTo>
                    <a:close/>
                  </a:path>
                </a:pathLst>
              </a:custGeom>
              <a:solidFill>
                <a:srgbClr val="000000"/>
              </a:solidFill>
              <a:ln w="9525">
                <a:noFill/>
                <a:round/>
                <a:headEnd/>
                <a:tailEnd/>
              </a:ln>
            </p:spPr>
            <p:txBody>
              <a:bodyPr/>
              <a:lstStyle/>
              <a:p>
                <a:endParaRPr lang="ru-RU"/>
              </a:p>
            </p:txBody>
          </p:sp>
          <p:sp>
            <p:nvSpPr>
              <p:cNvPr id="14652" name="Freeform 226"/>
              <p:cNvSpPr>
                <a:spLocks/>
              </p:cNvSpPr>
              <p:nvPr/>
            </p:nvSpPr>
            <p:spPr bwMode="auto">
              <a:xfrm>
                <a:off x="5487" y="359"/>
                <a:ext cx="10" cy="14"/>
              </a:xfrm>
              <a:custGeom>
                <a:avLst/>
                <a:gdLst>
                  <a:gd name="T0" fmla="*/ 0 w 60"/>
                  <a:gd name="T1" fmla="*/ 0 h 72"/>
                  <a:gd name="T2" fmla="*/ 0 w 60"/>
                  <a:gd name="T3" fmla="*/ 0 h 72"/>
                  <a:gd name="T4" fmla="*/ 0 w 60"/>
                  <a:gd name="T5" fmla="*/ 0 h 72"/>
                  <a:gd name="T6" fmla="*/ 0 w 60"/>
                  <a:gd name="T7" fmla="*/ 0 h 72"/>
                  <a:gd name="T8" fmla="*/ 0 w 60"/>
                  <a:gd name="T9" fmla="*/ 0 h 72"/>
                  <a:gd name="T10" fmla="*/ 0 w 60"/>
                  <a:gd name="T11" fmla="*/ 0 h 72"/>
                  <a:gd name="T12" fmla="*/ 0 w 60"/>
                  <a:gd name="T13" fmla="*/ 0 h 72"/>
                  <a:gd name="T14" fmla="*/ 0 w 60"/>
                  <a:gd name="T15" fmla="*/ 0 h 72"/>
                  <a:gd name="T16" fmla="*/ 0 w 60"/>
                  <a:gd name="T17" fmla="*/ 0 h 72"/>
                  <a:gd name="T18" fmla="*/ 0 w 60"/>
                  <a:gd name="T19" fmla="*/ 0 h 72"/>
                  <a:gd name="T20" fmla="*/ 0 w 60"/>
                  <a:gd name="T21" fmla="*/ 0 h 72"/>
                  <a:gd name="T22" fmla="*/ 0 w 60"/>
                  <a:gd name="T23" fmla="*/ 0 h 72"/>
                  <a:gd name="T24" fmla="*/ 0 w 60"/>
                  <a:gd name="T25" fmla="*/ 0 h 72"/>
                  <a:gd name="T26" fmla="*/ 0 w 60"/>
                  <a:gd name="T27" fmla="*/ 0 h 72"/>
                  <a:gd name="T28" fmla="*/ 0 w 60"/>
                  <a:gd name="T29" fmla="*/ 0 h 72"/>
                  <a:gd name="T30" fmla="*/ 0 w 60"/>
                  <a:gd name="T31" fmla="*/ 0 h 72"/>
                  <a:gd name="T32" fmla="*/ 0 w 60"/>
                  <a:gd name="T33" fmla="*/ 0 h 72"/>
                  <a:gd name="T34" fmla="*/ 0 w 60"/>
                  <a:gd name="T35" fmla="*/ 0 h 72"/>
                  <a:gd name="T36" fmla="*/ 0 w 60"/>
                  <a:gd name="T37" fmla="*/ 0 h 72"/>
                  <a:gd name="T38" fmla="*/ 0 w 60"/>
                  <a:gd name="T39" fmla="*/ 0 h 72"/>
                  <a:gd name="T40" fmla="*/ 0 w 60"/>
                  <a:gd name="T41" fmla="*/ 0 h 72"/>
                  <a:gd name="T42" fmla="*/ 0 w 60"/>
                  <a:gd name="T43" fmla="*/ 0 h 72"/>
                  <a:gd name="T44" fmla="*/ 0 w 60"/>
                  <a:gd name="T45" fmla="*/ 0 h 72"/>
                  <a:gd name="T46" fmla="*/ 0 w 60"/>
                  <a:gd name="T47" fmla="*/ 0 h 72"/>
                  <a:gd name="T48" fmla="*/ 0 w 60"/>
                  <a:gd name="T49" fmla="*/ 0 h 72"/>
                  <a:gd name="T50" fmla="*/ 0 w 60"/>
                  <a:gd name="T51" fmla="*/ 0 h 7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0"/>
                  <a:gd name="T79" fmla="*/ 0 h 72"/>
                  <a:gd name="T80" fmla="*/ 60 w 60"/>
                  <a:gd name="T81" fmla="*/ 72 h 7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0" h="72">
                    <a:moveTo>
                      <a:pt x="5" y="11"/>
                    </a:moveTo>
                    <a:lnTo>
                      <a:pt x="1" y="9"/>
                    </a:lnTo>
                    <a:lnTo>
                      <a:pt x="10" y="16"/>
                    </a:lnTo>
                    <a:lnTo>
                      <a:pt x="18" y="23"/>
                    </a:lnTo>
                    <a:lnTo>
                      <a:pt x="23" y="30"/>
                    </a:lnTo>
                    <a:lnTo>
                      <a:pt x="30" y="38"/>
                    </a:lnTo>
                    <a:lnTo>
                      <a:pt x="36" y="45"/>
                    </a:lnTo>
                    <a:lnTo>
                      <a:pt x="40" y="53"/>
                    </a:lnTo>
                    <a:lnTo>
                      <a:pt x="46" y="63"/>
                    </a:lnTo>
                    <a:lnTo>
                      <a:pt x="51" y="72"/>
                    </a:lnTo>
                    <a:lnTo>
                      <a:pt x="60" y="68"/>
                    </a:lnTo>
                    <a:lnTo>
                      <a:pt x="56" y="59"/>
                    </a:lnTo>
                    <a:lnTo>
                      <a:pt x="50" y="49"/>
                    </a:lnTo>
                    <a:lnTo>
                      <a:pt x="45" y="41"/>
                    </a:lnTo>
                    <a:lnTo>
                      <a:pt x="39" y="32"/>
                    </a:lnTo>
                    <a:lnTo>
                      <a:pt x="32" y="24"/>
                    </a:lnTo>
                    <a:lnTo>
                      <a:pt x="25" y="17"/>
                    </a:lnTo>
                    <a:lnTo>
                      <a:pt x="17" y="10"/>
                    </a:lnTo>
                    <a:lnTo>
                      <a:pt x="8" y="2"/>
                    </a:lnTo>
                    <a:lnTo>
                      <a:pt x="5" y="0"/>
                    </a:lnTo>
                    <a:lnTo>
                      <a:pt x="8" y="2"/>
                    </a:lnTo>
                    <a:lnTo>
                      <a:pt x="5" y="1"/>
                    </a:lnTo>
                    <a:lnTo>
                      <a:pt x="1" y="2"/>
                    </a:lnTo>
                    <a:lnTo>
                      <a:pt x="0" y="5"/>
                    </a:lnTo>
                    <a:lnTo>
                      <a:pt x="1" y="9"/>
                    </a:lnTo>
                    <a:lnTo>
                      <a:pt x="5" y="11"/>
                    </a:lnTo>
                    <a:close/>
                  </a:path>
                </a:pathLst>
              </a:custGeom>
              <a:solidFill>
                <a:srgbClr val="000000"/>
              </a:solidFill>
              <a:ln w="9525">
                <a:noFill/>
                <a:round/>
                <a:headEnd/>
                <a:tailEnd/>
              </a:ln>
            </p:spPr>
            <p:txBody>
              <a:bodyPr/>
              <a:lstStyle/>
              <a:p>
                <a:endParaRPr lang="ru-RU"/>
              </a:p>
            </p:txBody>
          </p:sp>
          <p:sp>
            <p:nvSpPr>
              <p:cNvPr id="14653" name="Freeform 227"/>
              <p:cNvSpPr>
                <a:spLocks/>
              </p:cNvSpPr>
              <p:nvPr/>
            </p:nvSpPr>
            <p:spPr bwMode="auto">
              <a:xfrm>
                <a:off x="5432" y="361"/>
                <a:ext cx="42" cy="44"/>
              </a:xfrm>
              <a:custGeom>
                <a:avLst/>
                <a:gdLst>
                  <a:gd name="T0" fmla="*/ 0 w 255"/>
                  <a:gd name="T1" fmla="*/ 0 h 221"/>
                  <a:gd name="T2" fmla="*/ 0 w 255"/>
                  <a:gd name="T3" fmla="*/ 0 h 221"/>
                  <a:gd name="T4" fmla="*/ 0 w 255"/>
                  <a:gd name="T5" fmla="*/ 0 h 221"/>
                  <a:gd name="T6" fmla="*/ 0 w 255"/>
                  <a:gd name="T7" fmla="*/ 0 h 221"/>
                  <a:gd name="T8" fmla="*/ 0 w 255"/>
                  <a:gd name="T9" fmla="*/ 0 h 221"/>
                  <a:gd name="T10" fmla="*/ 0 w 255"/>
                  <a:gd name="T11" fmla="*/ 0 h 221"/>
                  <a:gd name="T12" fmla="*/ 0 w 255"/>
                  <a:gd name="T13" fmla="*/ 0 h 221"/>
                  <a:gd name="T14" fmla="*/ 0 w 255"/>
                  <a:gd name="T15" fmla="*/ 0 h 221"/>
                  <a:gd name="T16" fmla="*/ 0 w 255"/>
                  <a:gd name="T17" fmla="*/ 0 h 221"/>
                  <a:gd name="T18" fmla="*/ 0 w 255"/>
                  <a:gd name="T19" fmla="*/ 0 h 221"/>
                  <a:gd name="T20" fmla="*/ 0 w 255"/>
                  <a:gd name="T21" fmla="*/ 0 h 221"/>
                  <a:gd name="T22" fmla="*/ 0 w 255"/>
                  <a:gd name="T23" fmla="*/ 0 h 221"/>
                  <a:gd name="T24" fmla="*/ 0 w 255"/>
                  <a:gd name="T25" fmla="*/ 0 h 221"/>
                  <a:gd name="T26" fmla="*/ 0 w 255"/>
                  <a:gd name="T27" fmla="*/ 0 h 221"/>
                  <a:gd name="T28" fmla="*/ 0 w 255"/>
                  <a:gd name="T29" fmla="*/ 0 h 221"/>
                  <a:gd name="T30" fmla="*/ 0 w 255"/>
                  <a:gd name="T31" fmla="*/ 0 h 221"/>
                  <a:gd name="T32" fmla="*/ 0 w 255"/>
                  <a:gd name="T33" fmla="*/ 0 h 2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221"/>
                  <a:gd name="T53" fmla="*/ 255 w 255"/>
                  <a:gd name="T54" fmla="*/ 221 h 2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221">
                    <a:moveTo>
                      <a:pt x="28" y="18"/>
                    </a:moveTo>
                    <a:lnTo>
                      <a:pt x="30" y="14"/>
                    </a:lnTo>
                    <a:lnTo>
                      <a:pt x="34" y="10"/>
                    </a:lnTo>
                    <a:lnTo>
                      <a:pt x="37" y="7"/>
                    </a:lnTo>
                    <a:lnTo>
                      <a:pt x="42" y="4"/>
                    </a:lnTo>
                    <a:lnTo>
                      <a:pt x="47" y="3"/>
                    </a:lnTo>
                    <a:lnTo>
                      <a:pt x="52" y="1"/>
                    </a:lnTo>
                    <a:lnTo>
                      <a:pt x="58" y="1"/>
                    </a:lnTo>
                    <a:lnTo>
                      <a:pt x="65" y="0"/>
                    </a:lnTo>
                    <a:lnTo>
                      <a:pt x="229" y="0"/>
                    </a:lnTo>
                    <a:lnTo>
                      <a:pt x="255" y="221"/>
                    </a:lnTo>
                    <a:lnTo>
                      <a:pt x="29" y="221"/>
                    </a:lnTo>
                    <a:lnTo>
                      <a:pt x="17" y="219"/>
                    </a:lnTo>
                    <a:lnTo>
                      <a:pt x="8" y="215"/>
                    </a:lnTo>
                    <a:lnTo>
                      <a:pt x="2" y="209"/>
                    </a:lnTo>
                    <a:lnTo>
                      <a:pt x="0" y="201"/>
                    </a:lnTo>
                    <a:lnTo>
                      <a:pt x="28" y="18"/>
                    </a:lnTo>
                    <a:close/>
                  </a:path>
                </a:pathLst>
              </a:custGeom>
              <a:solidFill>
                <a:srgbClr val="3333CC"/>
              </a:solidFill>
              <a:ln w="9525">
                <a:noFill/>
                <a:round/>
                <a:headEnd/>
                <a:tailEnd/>
              </a:ln>
            </p:spPr>
            <p:txBody>
              <a:bodyPr/>
              <a:lstStyle/>
              <a:p>
                <a:endParaRPr lang="ru-RU"/>
              </a:p>
            </p:txBody>
          </p:sp>
          <p:sp>
            <p:nvSpPr>
              <p:cNvPr id="14654" name="Freeform 228"/>
              <p:cNvSpPr>
                <a:spLocks/>
              </p:cNvSpPr>
              <p:nvPr/>
            </p:nvSpPr>
            <p:spPr bwMode="auto">
              <a:xfrm>
                <a:off x="5435" y="360"/>
                <a:ext cx="8" cy="5"/>
              </a:xfrm>
              <a:custGeom>
                <a:avLst/>
                <a:gdLst>
                  <a:gd name="T0" fmla="*/ 0 w 48"/>
                  <a:gd name="T1" fmla="*/ 0 h 26"/>
                  <a:gd name="T2" fmla="*/ 0 w 48"/>
                  <a:gd name="T3" fmla="*/ 0 h 26"/>
                  <a:gd name="T4" fmla="*/ 0 w 48"/>
                  <a:gd name="T5" fmla="*/ 0 h 26"/>
                  <a:gd name="T6" fmla="*/ 0 w 48"/>
                  <a:gd name="T7" fmla="*/ 0 h 26"/>
                  <a:gd name="T8" fmla="*/ 0 w 48"/>
                  <a:gd name="T9" fmla="*/ 0 h 26"/>
                  <a:gd name="T10" fmla="*/ 0 w 48"/>
                  <a:gd name="T11" fmla="*/ 0 h 26"/>
                  <a:gd name="T12" fmla="*/ 0 w 48"/>
                  <a:gd name="T13" fmla="*/ 0 h 26"/>
                  <a:gd name="T14" fmla="*/ 0 w 48"/>
                  <a:gd name="T15" fmla="*/ 0 h 26"/>
                  <a:gd name="T16" fmla="*/ 0 w 48"/>
                  <a:gd name="T17" fmla="*/ 0 h 26"/>
                  <a:gd name="T18" fmla="*/ 0 w 48"/>
                  <a:gd name="T19" fmla="*/ 0 h 26"/>
                  <a:gd name="T20" fmla="*/ 0 w 48"/>
                  <a:gd name="T21" fmla="*/ 0 h 26"/>
                  <a:gd name="T22" fmla="*/ 0 w 48"/>
                  <a:gd name="T23" fmla="*/ 0 h 26"/>
                  <a:gd name="T24" fmla="*/ 0 w 48"/>
                  <a:gd name="T25" fmla="*/ 0 h 26"/>
                  <a:gd name="T26" fmla="*/ 0 w 48"/>
                  <a:gd name="T27" fmla="*/ 0 h 26"/>
                  <a:gd name="T28" fmla="*/ 0 w 48"/>
                  <a:gd name="T29" fmla="*/ 0 h 26"/>
                  <a:gd name="T30" fmla="*/ 0 w 48"/>
                  <a:gd name="T31" fmla="*/ 0 h 26"/>
                  <a:gd name="T32" fmla="*/ 0 w 48"/>
                  <a:gd name="T33" fmla="*/ 0 h 26"/>
                  <a:gd name="T34" fmla="*/ 0 w 48"/>
                  <a:gd name="T35" fmla="*/ 0 h 26"/>
                  <a:gd name="T36" fmla="*/ 0 w 48"/>
                  <a:gd name="T37" fmla="*/ 0 h 26"/>
                  <a:gd name="T38" fmla="*/ 0 w 48"/>
                  <a:gd name="T39" fmla="*/ 0 h 26"/>
                  <a:gd name="T40" fmla="*/ 0 w 48"/>
                  <a:gd name="T41" fmla="*/ 0 h 26"/>
                  <a:gd name="T42" fmla="*/ 0 w 48"/>
                  <a:gd name="T43" fmla="*/ 0 h 26"/>
                  <a:gd name="T44" fmla="*/ 0 w 48"/>
                  <a:gd name="T45" fmla="*/ 0 h 26"/>
                  <a:gd name="T46" fmla="*/ 0 w 48"/>
                  <a:gd name="T47" fmla="*/ 0 h 26"/>
                  <a:gd name="T48" fmla="*/ 0 w 48"/>
                  <a:gd name="T49" fmla="*/ 0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
                  <a:gd name="T76" fmla="*/ 0 h 26"/>
                  <a:gd name="T77" fmla="*/ 48 w 48"/>
                  <a:gd name="T78" fmla="*/ 26 h 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 h="26">
                    <a:moveTo>
                      <a:pt x="42" y="0"/>
                    </a:moveTo>
                    <a:lnTo>
                      <a:pt x="42" y="0"/>
                    </a:lnTo>
                    <a:lnTo>
                      <a:pt x="34" y="1"/>
                    </a:lnTo>
                    <a:lnTo>
                      <a:pt x="28" y="1"/>
                    </a:lnTo>
                    <a:lnTo>
                      <a:pt x="21" y="5"/>
                    </a:lnTo>
                    <a:lnTo>
                      <a:pt x="16" y="6"/>
                    </a:lnTo>
                    <a:lnTo>
                      <a:pt x="11" y="9"/>
                    </a:lnTo>
                    <a:lnTo>
                      <a:pt x="6" y="13"/>
                    </a:lnTo>
                    <a:lnTo>
                      <a:pt x="2" y="17"/>
                    </a:lnTo>
                    <a:lnTo>
                      <a:pt x="0" y="22"/>
                    </a:lnTo>
                    <a:lnTo>
                      <a:pt x="9" y="26"/>
                    </a:lnTo>
                    <a:lnTo>
                      <a:pt x="12" y="23"/>
                    </a:lnTo>
                    <a:lnTo>
                      <a:pt x="15" y="19"/>
                    </a:lnTo>
                    <a:lnTo>
                      <a:pt x="18" y="17"/>
                    </a:lnTo>
                    <a:lnTo>
                      <a:pt x="21" y="14"/>
                    </a:lnTo>
                    <a:lnTo>
                      <a:pt x="26" y="13"/>
                    </a:lnTo>
                    <a:lnTo>
                      <a:pt x="31" y="12"/>
                    </a:lnTo>
                    <a:lnTo>
                      <a:pt x="37" y="12"/>
                    </a:lnTo>
                    <a:lnTo>
                      <a:pt x="42" y="11"/>
                    </a:lnTo>
                    <a:lnTo>
                      <a:pt x="46" y="9"/>
                    </a:lnTo>
                    <a:lnTo>
                      <a:pt x="48" y="6"/>
                    </a:lnTo>
                    <a:lnTo>
                      <a:pt x="46" y="2"/>
                    </a:lnTo>
                    <a:lnTo>
                      <a:pt x="42" y="0"/>
                    </a:lnTo>
                    <a:close/>
                  </a:path>
                </a:pathLst>
              </a:custGeom>
              <a:solidFill>
                <a:srgbClr val="000000"/>
              </a:solidFill>
              <a:ln w="9525">
                <a:noFill/>
                <a:round/>
                <a:headEnd/>
                <a:tailEnd/>
              </a:ln>
            </p:spPr>
            <p:txBody>
              <a:bodyPr/>
              <a:lstStyle/>
              <a:p>
                <a:endParaRPr lang="ru-RU"/>
              </a:p>
            </p:txBody>
          </p:sp>
          <p:sp>
            <p:nvSpPr>
              <p:cNvPr id="14655" name="Freeform 229"/>
              <p:cNvSpPr>
                <a:spLocks/>
              </p:cNvSpPr>
              <p:nvPr/>
            </p:nvSpPr>
            <p:spPr bwMode="auto">
              <a:xfrm>
                <a:off x="5442" y="360"/>
                <a:ext cx="29" cy="2"/>
              </a:xfrm>
              <a:custGeom>
                <a:avLst/>
                <a:gdLst>
                  <a:gd name="T0" fmla="*/ 0 w 170"/>
                  <a:gd name="T1" fmla="*/ 0 h 11"/>
                  <a:gd name="T2" fmla="*/ 0 w 170"/>
                  <a:gd name="T3" fmla="*/ 0 h 11"/>
                  <a:gd name="T4" fmla="*/ 0 w 170"/>
                  <a:gd name="T5" fmla="*/ 0 h 11"/>
                  <a:gd name="T6" fmla="*/ 0 w 170"/>
                  <a:gd name="T7" fmla="*/ 0 h 11"/>
                  <a:gd name="T8" fmla="*/ 0 w 170"/>
                  <a:gd name="T9" fmla="*/ 0 h 11"/>
                  <a:gd name="T10" fmla="*/ 0 w 170"/>
                  <a:gd name="T11" fmla="*/ 0 h 11"/>
                  <a:gd name="T12" fmla="*/ 0 w 170"/>
                  <a:gd name="T13" fmla="*/ 0 h 11"/>
                  <a:gd name="T14" fmla="*/ 0 w 170"/>
                  <a:gd name="T15" fmla="*/ 0 h 11"/>
                  <a:gd name="T16" fmla="*/ 0 w 170"/>
                  <a:gd name="T17" fmla="*/ 0 h 11"/>
                  <a:gd name="T18" fmla="*/ 0 w 170"/>
                  <a:gd name="T19" fmla="*/ 0 h 11"/>
                  <a:gd name="T20" fmla="*/ 0 w 170"/>
                  <a:gd name="T21" fmla="*/ 0 h 11"/>
                  <a:gd name="T22" fmla="*/ 0 w 170"/>
                  <a:gd name="T23" fmla="*/ 0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0"/>
                  <a:gd name="T37" fmla="*/ 0 h 11"/>
                  <a:gd name="T38" fmla="*/ 170 w 170"/>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0" h="11">
                    <a:moveTo>
                      <a:pt x="170" y="6"/>
                    </a:moveTo>
                    <a:lnTo>
                      <a:pt x="164" y="0"/>
                    </a:lnTo>
                    <a:lnTo>
                      <a:pt x="0" y="0"/>
                    </a:lnTo>
                    <a:lnTo>
                      <a:pt x="0" y="11"/>
                    </a:lnTo>
                    <a:lnTo>
                      <a:pt x="164" y="11"/>
                    </a:lnTo>
                    <a:lnTo>
                      <a:pt x="158" y="6"/>
                    </a:lnTo>
                    <a:lnTo>
                      <a:pt x="164" y="11"/>
                    </a:lnTo>
                    <a:lnTo>
                      <a:pt x="167" y="9"/>
                    </a:lnTo>
                    <a:lnTo>
                      <a:pt x="170" y="6"/>
                    </a:lnTo>
                    <a:lnTo>
                      <a:pt x="167" y="2"/>
                    </a:lnTo>
                    <a:lnTo>
                      <a:pt x="164" y="0"/>
                    </a:lnTo>
                    <a:lnTo>
                      <a:pt x="170" y="6"/>
                    </a:lnTo>
                    <a:close/>
                  </a:path>
                </a:pathLst>
              </a:custGeom>
              <a:solidFill>
                <a:srgbClr val="000000"/>
              </a:solidFill>
              <a:ln w="9525">
                <a:noFill/>
                <a:round/>
                <a:headEnd/>
                <a:tailEnd/>
              </a:ln>
            </p:spPr>
            <p:txBody>
              <a:bodyPr/>
              <a:lstStyle/>
              <a:p>
                <a:endParaRPr lang="ru-RU"/>
              </a:p>
            </p:txBody>
          </p:sp>
          <p:sp>
            <p:nvSpPr>
              <p:cNvPr id="14656" name="Freeform 230"/>
              <p:cNvSpPr>
                <a:spLocks/>
              </p:cNvSpPr>
              <p:nvPr/>
            </p:nvSpPr>
            <p:spPr bwMode="auto">
              <a:xfrm>
                <a:off x="5469" y="361"/>
                <a:ext cx="6" cy="45"/>
              </a:xfrm>
              <a:custGeom>
                <a:avLst/>
                <a:gdLst>
                  <a:gd name="T0" fmla="*/ 0 w 38"/>
                  <a:gd name="T1" fmla="*/ 0 h 226"/>
                  <a:gd name="T2" fmla="*/ 0 w 38"/>
                  <a:gd name="T3" fmla="*/ 0 h 226"/>
                  <a:gd name="T4" fmla="*/ 0 w 38"/>
                  <a:gd name="T5" fmla="*/ 0 h 226"/>
                  <a:gd name="T6" fmla="*/ 0 w 38"/>
                  <a:gd name="T7" fmla="*/ 0 h 226"/>
                  <a:gd name="T8" fmla="*/ 0 w 38"/>
                  <a:gd name="T9" fmla="*/ 0 h 226"/>
                  <a:gd name="T10" fmla="*/ 0 w 38"/>
                  <a:gd name="T11" fmla="*/ 0 h 226"/>
                  <a:gd name="T12" fmla="*/ 0 w 38"/>
                  <a:gd name="T13" fmla="*/ 0 h 226"/>
                  <a:gd name="T14" fmla="*/ 0 w 38"/>
                  <a:gd name="T15" fmla="*/ 0 h 226"/>
                  <a:gd name="T16" fmla="*/ 0 w 38"/>
                  <a:gd name="T17" fmla="*/ 0 h 226"/>
                  <a:gd name="T18" fmla="*/ 0 w 38"/>
                  <a:gd name="T19" fmla="*/ 0 h 226"/>
                  <a:gd name="T20" fmla="*/ 0 w 38"/>
                  <a:gd name="T21" fmla="*/ 0 h 226"/>
                  <a:gd name="T22" fmla="*/ 0 w 38"/>
                  <a:gd name="T23" fmla="*/ 0 h 2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
                  <a:gd name="T37" fmla="*/ 0 h 226"/>
                  <a:gd name="T38" fmla="*/ 38 w 38"/>
                  <a:gd name="T39" fmla="*/ 226 h 2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 h="226">
                    <a:moveTo>
                      <a:pt x="32" y="226"/>
                    </a:moveTo>
                    <a:lnTo>
                      <a:pt x="38" y="221"/>
                    </a:lnTo>
                    <a:lnTo>
                      <a:pt x="12" y="0"/>
                    </a:lnTo>
                    <a:lnTo>
                      <a:pt x="0" y="0"/>
                    </a:lnTo>
                    <a:lnTo>
                      <a:pt x="26" y="221"/>
                    </a:lnTo>
                    <a:lnTo>
                      <a:pt x="32" y="216"/>
                    </a:lnTo>
                    <a:lnTo>
                      <a:pt x="26" y="221"/>
                    </a:lnTo>
                    <a:lnTo>
                      <a:pt x="28" y="224"/>
                    </a:lnTo>
                    <a:lnTo>
                      <a:pt x="32" y="225"/>
                    </a:lnTo>
                    <a:lnTo>
                      <a:pt x="35" y="224"/>
                    </a:lnTo>
                    <a:lnTo>
                      <a:pt x="38" y="221"/>
                    </a:lnTo>
                    <a:lnTo>
                      <a:pt x="32" y="226"/>
                    </a:lnTo>
                    <a:close/>
                  </a:path>
                </a:pathLst>
              </a:custGeom>
              <a:solidFill>
                <a:srgbClr val="000000"/>
              </a:solidFill>
              <a:ln w="9525">
                <a:noFill/>
                <a:round/>
                <a:headEnd/>
                <a:tailEnd/>
              </a:ln>
            </p:spPr>
            <p:txBody>
              <a:bodyPr/>
              <a:lstStyle/>
              <a:p>
                <a:endParaRPr lang="ru-RU"/>
              </a:p>
            </p:txBody>
          </p:sp>
          <p:sp>
            <p:nvSpPr>
              <p:cNvPr id="14657" name="Freeform 231"/>
              <p:cNvSpPr>
                <a:spLocks/>
              </p:cNvSpPr>
              <p:nvPr/>
            </p:nvSpPr>
            <p:spPr bwMode="auto">
              <a:xfrm>
                <a:off x="5436" y="404"/>
                <a:ext cx="38" cy="2"/>
              </a:xfrm>
              <a:custGeom>
                <a:avLst/>
                <a:gdLst>
                  <a:gd name="T0" fmla="*/ 0 w 231"/>
                  <a:gd name="T1" fmla="*/ 0 h 10"/>
                  <a:gd name="T2" fmla="*/ 0 w 231"/>
                  <a:gd name="T3" fmla="*/ 0 h 10"/>
                  <a:gd name="T4" fmla="*/ 0 w 231"/>
                  <a:gd name="T5" fmla="*/ 0 h 10"/>
                  <a:gd name="T6" fmla="*/ 0 w 231"/>
                  <a:gd name="T7" fmla="*/ 0 h 10"/>
                  <a:gd name="T8" fmla="*/ 0 w 231"/>
                  <a:gd name="T9" fmla="*/ 0 h 10"/>
                  <a:gd name="T10" fmla="*/ 0 w 231"/>
                  <a:gd name="T11" fmla="*/ 0 h 10"/>
                  <a:gd name="T12" fmla="*/ 0 w 231"/>
                  <a:gd name="T13" fmla="*/ 0 h 10"/>
                  <a:gd name="T14" fmla="*/ 0 w 231"/>
                  <a:gd name="T15" fmla="*/ 0 h 10"/>
                  <a:gd name="T16" fmla="*/ 0 w 231"/>
                  <a:gd name="T17" fmla="*/ 0 h 10"/>
                  <a:gd name="T18" fmla="*/ 0 w 231"/>
                  <a:gd name="T19" fmla="*/ 0 h 10"/>
                  <a:gd name="T20" fmla="*/ 0 w 231"/>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1"/>
                  <a:gd name="T34" fmla="*/ 0 h 10"/>
                  <a:gd name="T35" fmla="*/ 231 w 231"/>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1" h="10">
                    <a:moveTo>
                      <a:pt x="5" y="10"/>
                    </a:moveTo>
                    <a:lnTo>
                      <a:pt x="5" y="10"/>
                    </a:lnTo>
                    <a:lnTo>
                      <a:pt x="231" y="10"/>
                    </a:lnTo>
                    <a:lnTo>
                      <a:pt x="231" y="0"/>
                    </a:lnTo>
                    <a:lnTo>
                      <a:pt x="5" y="0"/>
                    </a:lnTo>
                    <a:lnTo>
                      <a:pt x="1" y="2"/>
                    </a:lnTo>
                    <a:lnTo>
                      <a:pt x="0" y="5"/>
                    </a:lnTo>
                    <a:lnTo>
                      <a:pt x="1" y="8"/>
                    </a:lnTo>
                    <a:lnTo>
                      <a:pt x="5" y="10"/>
                    </a:lnTo>
                    <a:close/>
                  </a:path>
                </a:pathLst>
              </a:custGeom>
              <a:solidFill>
                <a:srgbClr val="000000"/>
              </a:solidFill>
              <a:ln w="9525">
                <a:noFill/>
                <a:round/>
                <a:headEnd/>
                <a:tailEnd/>
              </a:ln>
            </p:spPr>
            <p:txBody>
              <a:bodyPr/>
              <a:lstStyle/>
              <a:p>
                <a:endParaRPr lang="ru-RU"/>
              </a:p>
            </p:txBody>
          </p:sp>
          <p:sp>
            <p:nvSpPr>
              <p:cNvPr id="14658" name="Freeform 232"/>
              <p:cNvSpPr>
                <a:spLocks/>
              </p:cNvSpPr>
              <p:nvPr/>
            </p:nvSpPr>
            <p:spPr bwMode="auto">
              <a:xfrm>
                <a:off x="5431" y="400"/>
                <a:ext cx="5" cy="6"/>
              </a:xfrm>
              <a:custGeom>
                <a:avLst/>
                <a:gdLst>
                  <a:gd name="T0" fmla="*/ 0 w 35"/>
                  <a:gd name="T1" fmla="*/ 0 h 31"/>
                  <a:gd name="T2" fmla="*/ 0 w 35"/>
                  <a:gd name="T3" fmla="*/ 0 h 31"/>
                  <a:gd name="T4" fmla="*/ 0 w 35"/>
                  <a:gd name="T5" fmla="*/ 0 h 31"/>
                  <a:gd name="T6" fmla="*/ 0 w 35"/>
                  <a:gd name="T7" fmla="*/ 0 h 31"/>
                  <a:gd name="T8" fmla="*/ 0 w 35"/>
                  <a:gd name="T9" fmla="*/ 0 h 31"/>
                  <a:gd name="T10" fmla="*/ 0 w 35"/>
                  <a:gd name="T11" fmla="*/ 0 h 31"/>
                  <a:gd name="T12" fmla="*/ 0 w 35"/>
                  <a:gd name="T13" fmla="*/ 0 h 31"/>
                  <a:gd name="T14" fmla="*/ 0 w 35"/>
                  <a:gd name="T15" fmla="*/ 0 h 31"/>
                  <a:gd name="T16" fmla="*/ 0 w 35"/>
                  <a:gd name="T17" fmla="*/ 0 h 31"/>
                  <a:gd name="T18" fmla="*/ 0 w 35"/>
                  <a:gd name="T19" fmla="*/ 0 h 31"/>
                  <a:gd name="T20" fmla="*/ 0 w 35"/>
                  <a:gd name="T21" fmla="*/ 0 h 31"/>
                  <a:gd name="T22" fmla="*/ 0 w 35"/>
                  <a:gd name="T23" fmla="*/ 0 h 31"/>
                  <a:gd name="T24" fmla="*/ 0 w 35"/>
                  <a:gd name="T25" fmla="*/ 0 h 31"/>
                  <a:gd name="T26" fmla="*/ 0 w 35"/>
                  <a:gd name="T27" fmla="*/ 0 h 31"/>
                  <a:gd name="T28" fmla="*/ 0 w 35"/>
                  <a:gd name="T29" fmla="*/ 0 h 31"/>
                  <a:gd name="T30" fmla="*/ 0 w 35"/>
                  <a:gd name="T31" fmla="*/ 0 h 31"/>
                  <a:gd name="T32" fmla="*/ 0 w 35"/>
                  <a:gd name="T33" fmla="*/ 0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31"/>
                  <a:gd name="T53" fmla="*/ 35 w 35"/>
                  <a:gd name="T54" fmla="*/ 31 h 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31">
                    <a:moveTo>
                      <a:pt x="0" y="5"/>
                    </a:moveTo>
                    <a:lnTo>
                      <a:pt x="0" y="6"/>
                    </a:lnTo>
                    <a:lnTo>
                      <a:pt x="3" y="16"/>
                    </a:lnTo>
                    <a:lnTo>
                      <a:pt x="10" y="24"/>
                    </a:lnTo>
                    <a:lnTo>
                      <a:pt x="22" y="28"/>
                    </a:lnTo>
                    <a:lnTo>
                      <a:pt x="35" y="31"/>
                    </a:lnTo>
                    <a:lnTo>
                      <a:pt x="35" y="21"/>
                    </a:lnTo>
                    <a:lnTo>
                      <a:pt x="24" y="20"/>
                    </a:lnTo>
                    <a:lnTo>
                      <a:pt x="17" y="16"/>
                    </a:lnTo>
                    <a:lnTo>
                      <a:pt x="12" y="12"/>
                    </a:lnTo>
                    <a:lnTo>
                      <a:pt x="12" y="6"/>
                    </a:lnTo>
                    <a:lnTo>
                      <a:pt x="12" y="7"/>
                    </a:lnTo>
                    <a:lnTo>
                      <a:pt x="11" y="2"/>
                    </a:lnTo>
                    <a:lnTo>
                      <a:pt x="8" y="0"/>
                    </a:lnTo>
                    <a:lnTo>
                      <a:pt x="3" y="1"/>
                    </a:lnTo>
                    <a:lnTo>
                      <a:pt x="0" y="5"/>
                    </a:lnTo>
                    <a:close/>
                  </a:path>
                </a:pathLst>
              </a:custGeom>
              <a:solidFill>
                <a:srgbClr val="000000"/>
              </a:solidFill>
              <a:ln w="9525">
                <a:noFill/>
                <a:round/>
                <a:headEnd/>
                <a:tailEnd/>
              </a:ln>
            </p:spPr>
            <p:txBody>
              <a:bodyPr/>
              <a:lstStyle/>
              <a:p>
                <a:endParaRPr lang="ru-RU"/>
              </a:p>
            </p:txBody>
          </p:sp>
          <p:sp>
            <p:nvSpPr>
              <p:cNvPr id="14659" name="Freeform 233"/>
              <p:cNvSpPr>
                <a:spLocks/>
              </p:cNvSpPr>
              <p:nvPr/>
            </p:nvSpPr>
            <p:spPr bwMode="auto">
              <a:xfrm>
                <a:off x="5431" y="364"/>
                <a:ext cx="6" cy="37"/>
              </a:xfrm>
              <a:custGeom>
                <a:avLst/>
                <a:gdLst>
                  <a:gd name="T0" fmla="*/ 0 w 40"/>
                  <a:gd name="T1" fmla="*/ 0 h 189"/>
                  <a:gd name="T2" fmla="*/ 0 w 40"/>
                  <a:gd name="T3" fmla="*/ 0 h 189"/>
                  <a:gd name="T4" fmla="*/ 0 w 40"/>
                  <a:gd name="T5" fmla="*/ 0 h 189"/>
                  <a:gd name="T6" fmla="*/ 0 w 40"/>
                  <a:gd name="T7" fmla="*/ 0 h 189"/>
                  <a:gd name="T8" fmla="*/ 0 w 40"/>
                  <a:gd name="T9" fmla="*/ 0 h 189"/>
                  <a:gd name="T10" fmla="*/ 0 w 40"/>
                  <a:gd name="T11" fmla="*/ 0 h 189"/>
                  <a:gd name="T12" fmla="*/ 0 w 40"/>
                  <a:gd name="T13" fmla="*/ 0 h 189"/>
                  <a:gd name="T14" fmla="*/ 0 w 40"/>
                  <a:gd name="T15" fmla="*/ 0 h 189"/>
                  <a:gd name="T16" fmla="*/ 0 w 40"/>
                  <a:gd name="T17" fmla="*/ 0 h 189"/>
                  <a:gd name="T18" fmla="*/ 0 w 40"/>
                  <a:gd name="T19" fmla="*/ 0 h 189"/>
                  <a:gd name="T20" fmla="*/ 0 w 40"/>
                  <a:gd name="T21" fmla="*/ 0 h 189"/>
                  <a:gd name="T22" fmla="*/ 0 w 40"/>
                  <a:gd name="T23" fmla="*/ 0 h 18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89"/>
                  <a:gd name="T38" fmla="*/ 40 w 40"/>
                  <a:gd name="T39" fmla="*/ 189 h 18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89">
                    <a:moveTo>
                      <a:pt x="29" y="3"/>
                    </a:moveTo>
                    <a:lnTo>
                      <a:pt x="28" y="4"/>
                    </a:lnTo>
                    <a:lnTo>
                      <a:pt x="0" y="187"/>
                    </a:lnTo>
                    <a:lnTo>
                      <a:pt x="12" y="189"/>
                    </a:lnTo>
                    <a:lnTo>
                      <a:pt x="40" y="6"/>
                    </a:lnTo>
                    <a:lnTo>
                      <a:pt x="38" y="7"/>
                    </a:lnTo>
                    <a:lnTo>
                      <a:pt x="40" y="6"/>
                    </a:lnTo>
                    <a:lnTo>
                      <a:pt x="38" y="2"/>
                    </a:lnTo>
                    <a:lnTo>
                      <a:pt x="35" y="0"/>
                    </a:lnTo>
                    <a:lnTo>
                      <a:pt x="30" y="1"/>
                    </a:lnTo>
                    <a:lnTo>
                      <a:pt x="28" y="4"/>
                    </a:lnTo>
                    <a:lnTo>
                      <a:pt x="29" y="3"/>
                    </a:lnTo>
                    <a:close/>
                  </a:path>
                </a:pathLst>
              </a:custGeom>
              <a:solidFill>
                <a:srgbClr val="000000"/>
              </a:solidFill>
              <a:ln w="9525">
                <a:noFill/>
                <a:round/>
                <a:headEnd/>
                <a:tailEnd/>
              </a:ln>
            </p:spPr>
            <p:txBody>
              <a:bodyPr/>
              <a:lstStyle/>
              <a:p>
                <a:endParaRPr lang="ru-RU"/>
              </a:p>
            </p:txBody>
          </p:sp>
          <p:sp>
            <p:nvSpPr>
              <p:cNvPr id="14660" name="Freeform 234"/>
              <p:cNvSpPr>
                <a:spLocks/>
              </p:cNvSpPr>
              <p:nvPr/>
            </p:nvSpPr>
            <p:spPr bwMode="auto">
              <a:xfrm>
                <a:off x="5464" y="362"/>
                <a:ext cx="2" cy="1"/>
              </a:xfrm>
              <a:custGeom>
                <a:avLst/>
                <a:gdLst>
                  <a:gd name="T0" fmla="*/ 0 w 12"/>
                  <a:gd name="T1" fmla="*/ 0 h 5"/>
                  <a:gd name="T2" fmla="*/ 0 w 12"/>
                  <a:gd name="T3" fmla="*/ 0 h 5"/>
                  <a:gd name="T4" fmla="*/ 0 w 12"/>
                  <a:gd name="T5" fmla="*/ 0 h 5"/>
                  <a:gd name="T6" fmla="*/ 0 w 12"/>
                  <a:gd name="T7" fmla="*/ 0 h 5"/>
                  <a:gd name="T8" fmla="*/ 0 w 12"/>
                  <a:gd name="T9" fmla="*/ 0 h 5"/>
                  <a:gd name="T10" fmla="*/ 0 w 12"/>
                  <a:gd name="T11" fmla="*/ 0 h 5"/>
                  <a:gd name="T12" fmla="*/ 0 60000 65536"/>
                  <a:gd name="T13" fmla="*/ 0 60000 65536"/>
                  <a:gd name="T14" fmla="*/ 0 60000 65536"/>
                  <a:gd name="T15" fmla="*/ 0 60000 65536"/>
                  <a:gd name="T16" fmla="*/ 0 60000 65536"/>
                  <a:gd name="T17" fmla="*/ 0 60000 65536"/>
                  <a:gd name="T18" fmla="*/ 0 w 12"/>
                  <a:gd name="T19" fmla="*/ 0 h 5"/>
                  <a:gd name="T20" fmla="*/ 12 w 12"/>
                  <a:gd name="T21" fmla="*/ 5 h 5"/>
                </a:gdLst>
                <a:ahLst/>
                <a:cxnLst>
                  <a:cxn ang="T12">
                    <a:pos x="T0" y="T1"/>
                  </a:cxn>
                  <a:cxn ang="T13">
                    <a:pos x="T2" y="T3"/>
                  </a:cxn>
                  <a:cxn ang="T14">
                    <a:pos x="T4" y="T5"/>
                  </a:cxn>
                  <a:cxn ang="T15">
                    <a:pos x="T6" y="T7"/>
                  </a:cxn>
                  <a:cxn ang="T16">
                    <a:pos x="T8" y="T9"/>
                  </a:cxn>
                  <a:cxn ang="T17">
                    <a:pos x="T10" y="T11"/>
                  </a:cxn>
                </a:cxnLst>
                <a:rect l="T18" t="T19" r="T20" b="T21"/>
                <a:pathLst>
                  <a:path w="12" h="5">
                    <a:moveTo>
                      <a:pt x="12" y="5"/>
                    </a:moveTo>
                    <a:lnTo>
                      <a:pt x="10" y="2"/>
                    </a:lnTo>
                    <a:lnTo>
                      <a:pt x="6" y="0"/>
                    </a:lnTo>
                    <a:lnTo>
                      <a:pt x="3" y="2"/>
                    </a:lnTo>
                    <a:lnTo>
                      <a:pt x="0" y="5"/>
                    </a:lnTo>
                    <a:lnTo>
                      <a:pt x="12" y="5"/>
                    </a:lnTo>
                    <a:close/>
                  </a:path>
                </a:pathLst>
              </a:custGeom>
              <a:solidFill>
                <a:srgbClr val="3333CC"/>
              </a:solidFill>
              <a:ln w="9525">
                <a:noFill/>
                <a:round/>
                <a:headEnd/>
                <a:tailEnd/>
              </a:ln>
            </p:spPr>
            <p:txBody>
              <a:bodyPr/>
              <a:lstStyle/>
              <a:p>
                <a:endParaRPr lang="ru-RU"/>
              </a:p>
            </p:txBody>
          </p:sp>
          <p:sp>
            <p:nvSpPr>
              <p:cNvPr id="14661" name="Freeform 235"/>
              <p:cNvSpPr>
                <a:spLocks/>
              </p:cNvSpPr>
              <p:nvPr/>
            </p:nvSpPr>
            <p:spPr bwMode="auto">
              <a:xfrm>
                <a:off x="5464" y="363"/>
                <a:ext cx="2" cy="40"/>
              </a:xfrm>
              <a:custGeom>
                <a:avLst/>
                <a:gdLst>
                  <a:gd name="T0" fmla="*/ 0 w 12"/>
                  <a:gd name="T1" fmla="*/ 0 h 196"/>
                  <a:gd name="T2" fmla="*/ 0 w 12"/>
                  <a:gd name="T3" fmla="*/ 0 h 196"/>
                  <a:gd name="T4" fmla="*/ 0 w 12"/>
                  <a:gd name="T5" fmla="*/ 0 h 196"/>
                  <a:gd name="T6" fmla="*/ 0 w 12"/>
                  <a:gd name="T7" fmla="*/ 0 h 196"/>
                  <a:gd name="T8" fmla="*/ 0 w 12"/>
                  <a:gd name="T9" fmla="*/ 0 h 196"/>
                  <a:gd name="T10" fmla="*/ 0 w 12"/>
                  <a:gd name="T11" fmla="*/ 0 h 196"/>
                  <a:gd name="T12" fmla="*/ 0 60000 65536"/>
                  <a:gd name="T13" fmla="*/ 0 60000 65536"/>
                  <a:gd name="T14" fmla="*/ 0 60000 65536"/>
                  <a:gd name="T15" fmla="*/ 0 60000 65536"/>
                  <a:gd name="T16" fmla="*/ 0 60000 65536"/>
                  <a:gd name="T17" fmla="*/ 0 60000 65536"/>
                  <a:gd name="T18" fmla="*/ 0 w 12"/>
                  <a:gd name="T19" fmla="*/ 0 h 196"/>
                  <a:gd name="T20" fmla="*/ 12 w 12"/>
                  <a:gd name="T21" fmla="*/ 196 h 196"/>
                </a:gdLst>
                <a:ahLst/>
                <a:cxnLst>
                  <a:cxn ang="T12">
                    <a:pos x="T0" y="T1"/>
                  </a:cxn>
                  <a:cxn ang="T13">
                    <a:pos x="T2" y="T3"/>
                  </a:cxn>
                  <a:cxn ang="T14">
                    <a:pos x="T4" y="T5"/>
                  </a:cxn>
                  <a:cxn ang="T15">
                    <a:pos x="T6" y="T7"/>
                  </a:cxn>
                  <a:cxn ang="T16">
                    <a:pos x="T8" y="T9"/>
                  </a:cxn>
                  <a:cxn ang="T17">
                    <a:pos x="T10" y="T11"/>
                  </a:cxn>
                </a:cxnLst>
                <a:rect l="T18" t="T19" r="T20" b="T21"/>
                <a:pathLst>
                  <a:path w="12" h="196">
                    <a:moveTo>
                      <a:pt x="6" y="196"/>
                    </a:moveTo>
                    <a:lnTo>
                      <a:pt x="12" y="196"/>
                    </a:lnTo>
                    <a:lnTo>
                      <a:pt x="12" y="0"/>
                    </a:lnTo>
                    <a:lnTo>
                      <a:pt x="0" y="0"/>
                    </a:lnTo>
                    <a:lnTo>
                      <a:pt x="0" y="196"/>
                    </a:lnTo>
                    <a:lnTo>
                      <a:pt x="6" y="196"/>
                    </a:lnTo>
                    <a:close/>
                  </a:path>
                </a:pathLst>
              </a:custGeom>
              <a:solidFill>
                <a:srgbClr val="3333CC"/>
              </a:solidFill>
              <a:ln w="9525">
                <a:noFill/>
                <a:round/>
                <a:headEnd/>
                <a:tailEnd/>
              </a:ln>
            </p:spPr>
            <p:txBody>
              <a:bodyPr/>
              <a:lstStyle/>
              <a:p>
                <a:endParaRPr lang="ru-RU"/>
              </a:p>
            </p:txBody>
          </p:sp>
          <p:sp>
            <p:nvSpPr>
              <p:cNvPr id="14662" name="Freeform 236"/>
              <p:cNvSpPr>
                <a:spLocks/>
              </p:cNvSpPr>
              <p:nvPr/>
            </p:nvSpPr>
            <p:spPr bwMode="auto">
              <a:xfrm>
                <a:off x="5464" y="403"/>
                <a:ext cx="2" cy="1"/>
              </a:xfrm>
              <a:custGeom>
                <a:avLst/>
                <a:gdLst>
                  <a:gd name="T0" fmla="*/ 0 w 12"/>
                  <a:gd name="T1" fmla="*/ 0 h 4"/>
                  <a:gd name="T2" fmla="*/ 0 w 12"/>
                  <a:gd name="T3" fmla="*/ 0 h 4"/>
                  <a:gd name="T4" fmla="*/ 0 w 12"/>
                  <a:gd name="T5" fmla="*/ 0 h 4"/>
                  <a:gd name="T6" fmla="*/ 0 w 12"/>
                  <a:gd name="T7" fmla="*/ 0 h 4"/>
                  <a:gd name="T8" fmla="*/ 0 w 12"/>
                  <a:gd name="T9" fmla="*/ 0 h 4"/>
                  <a:gd name="T10" fmla="*/ 0 w 12"/>
                  <a:gd name="T11" fmla="*/ 0 h 4"/>
                  <a:gd name="T12" fmla="*/ 0 60000 65536"/>
                  <a:gd name="T13" fmla="*/ 0 60000 65536"/>
                  <a:gd name="T14" fmla="*/ 0 60000 65536"/>
                  <a:gd name="T15" fmla="*/ 0 60000 65536"/>
                  <a:gd name="T16" fmla="*/ 0 60000 65536"/>
                  <a:gd name="T17" fmla="*/ 0 60000 65536"/>
                  <a:gd name="T18" fmla="*/ 0 w 12"/>
                  <a:gd name="T19" fmla="*/ 0 h 4"/>
                  <a:gd name="T20" fmla="*/ 12 w 12"/>
                  <a:gd name="T21" fmla="*/ 4 h 4"/>
                </a:gdLst>
                <a:ahLst/>
                <a:cxnLst>
                  <a:cxn ang="T12">
                    <a:pos x="T0" y="T1"/>
                  </a:cxn>
                  <a:cxn ang="T13">
                    <a:pos x="T2" y="T3"/>
                  </a:cxn>
                  <a:cxn ang="T14">
                    <a:pos x="T4" y="T5"/>
                  </a:cxn>
                  <a:cxn ang="T15">
                    <a:pos x="T6" y="T7"/>
                  </a:cxn>
                  <a:cxn ang="T16">
                    <a:pos x="T8" y="T9"/>
                  </a:cxn>
                  <a:cxn ang="T17">
                    <a:pos x="T10" y="T11"/>
                  </a:cxn>
                </a:cxnLst>
                <a:rect l="T18" t="T19" r="T20" b="T21"/>
                <a:pathLst>
                  <a:path w="12" h="4">
                    <a:moveTo>
                      <a:pt x="0" y="0"/>
                    </a:moveTo>
                    <a:lnTo>
                      <a:pt x="3" y="3"/>
                    </a:lnTo>
                    <a:lnTo>
                      <a:pt x="6" y="4"/>
                    </a:lnTo>
                    <a:lnTo>
                      <a:pt x="10" y="3"/>
                    </a:lnTo>
                    <a:lnTo>
                      <a:pt x="12" y="0"/>
                    </a:lnTo>
                    <a:lnTo>
                      <a:pt x="0" y="0"/>
                    </a:lnTo>
                    <a:close/>
                  </a:path>
                </a:pathLst>
              </a:custGeom>
              <a:solidFill>
                <a:srgbClr val="3333CC"/>
              </a:solidFill>
              <a:ln w="9525">
                <a:noFill/>
                <a:round/>
                <a:headEnd/>
                <a:tailEnd/>
              </a:ln>
            </p:spPr>
            <p:txBody>
              <a:bodyPr/>
              <a:lstStyle/>
              <a:p>
                <a:endParaRPr lang="ru-RU"/>
              </a:p>
            </p:txBody>
          </p:sp>
          <p:sp>
            <p:nvSpPr>
              <p:cNvPr id="14663" name="Freeform 237"/>
              <p:cNvSpPr>
                <a:spLocks/>
              </p:cNvSpPr>
              <p:nvPr/>
            </p:nvSpPr>
            <p:spPr bwMode="auto">
              <a:xfrm>
                <a:off x="5456" y="362"/>
                <a:ext cx="2" cy="1"/>
              </a:xfrm>
              <a:custGeom>
                <a:avLst/>
                <a:gdLst>
                  <a:gd name="T0" fmla="*/ 0 w 12"/>
                  <a:gd name="T1" fmla="*/ 0 h 5"/>
                  <a:gd name="T2" fmla="*/ 0 w 12"/>
                  <a:gd name="T3" fmla="*/ 0 h 5"/>
                  <a:gd name="T4" fmla="*/ 0 w 12"/>
                  <a:gd name="T5" fmla="*/ 0 h 5"/>
                  <a:gd name="T6" fmla="*/ 0 w 12"/>
                  <a:gd name="T7" fmla="*/ 0 h 5"/>
                  <a:gd name="T8" fmla="*/ 0 w 12"/>
                  <a:gd name="T9" fmla="*/ 0 h 5"/>
                  <a:gd name="T10" fmla="*/ 0 w 12"/>
                  <a:gd name="T11" fmla="*/ 0 h 5"/>
                  <a:gd name="T12" fmla="*/ 0 60000 65536"/>
                  <a:gd name="T13" fmla="*/ 0 60000 65536"/>
                  <a:gd name="T14" fmla="*/ 0 60000 65536"/>
                  <a:gd name="T15" fmla="*/ 0 60000 65536"/>
                  <a:gd name="T16" fmla="*/ 0 60000 65536"/>
                  <a:gd name="T17" fmla="*/ 0 60000 65536"/>
                  <a:gd name="T18" fmla="*/ 0 w 12"/>
                  <a:gd name="T19" fmla="*/ 0 h 5"/>
                  <a:gd name="T20" fmla="*/ 12 w 12"/>
                  <a:gd name="T21" fmla="*/ 5 h 5"/>
                </a:gdLst>
                <a:ahLst/>
                <a:cxnLst>
                  <a:cxn ang="T12">
                    <a:pos x="T0" y="T1"/>
                  </a:cxn>
                  <a:cxn ang="T13">
                    <a:pos x="T2" y="T3"/>
                  </a:cxn>
                  <a:cxn ang="T14">
                    <a:pos x="T4" y="T5"/>
                  </a:cxn>
                  <a:cxn ang="T15">
                    <a:pos x="T6" y="T7"/>
                  </a:cxn>
                  <a:cxn ang="T16">
                    <a:pos x="T8" y="T9"/>
                  </a:cxn>
                  <a:cxn ang="T17">
                    <a:pos x="T10" y="T11"/>
                  </a:cxn>
                </a:cxnLst>
                <a:rect l="T18" t="T19" r="T20" b="T21"/>
                <a:pathLst>
                  <a:path w="12" h="5">
                    <a:moveTo>
                      <a:pt x="12" y="5"/>
                    </a:moveTo>
                    <a:lnTo>
                      <a:pt x="9" y="2"/>
                    </a:lnTo>
                    <a:lnTo>
                      <a:pt x="6" y="0"/>
                    </a:lnTo>
                    <a:lnTo>
                      <a:pt x="2" y="2"/>
                    </a:lnTo>
                    <a:lnTo>
                      <a:pt x="0" y="5"/>
                    </a:lnTo>
                    <a:lnTo>
                      <a:pt x="12" y="5"/>
                    </a:lnTo>
                    <a:close/>
                  </a:path>
                </a:pathLst>
              </a:custGeom>
              <a:solidFill>
                <a:srgbClr val="3333CC"/>
              </a:solidFill>
              <a:ln w="9525">
                <a:noFill/>
                <a:round/>
                <a:headEnd/>
                <a:tailEnd/>
              </a:ln>
            </p:spPr>
            <p:txBody>
              <a:bodyPr/>
              <a:lstStyle/>
              <a:p>
                <a:endParaRPr lang="ru-RU"/>
              </a:p>
            </p:txBody>
          </p:sp>
          <p:sp>
            <p:nvSpPr>
              <p:cNvPr id="14664" name="Freeform 238"/>
              <p:cNvSpPr>
                <a:spLocks/>
              </p:cNvSpPr>
              <p:nvPr/>
            </p:nvSpPr>
            <p:spPr bwMode="auto">
              <a:xfrm>
                <a:off x="5456" y="363"/>
                <a:ext cx="2" cy="40"/>
              </a:xfrm>
              <a:custGeom>
                <a:avLst/>
                <a:gdLst>
                  <a:gd name="T0" fmla="*/ 0 w 12"/>
                  <a:gd name="T1" fmla="*/ 0 h 196"/>
                  <a:gd name="T2" fmla="*/ 0 w 12"/>
                  <a:gd name="T3" fmla="*/ 0 h 196"/>
                  <a:gd name="T4" fmla="*/ 0 w 12"/>
                  <a:gd name="T5" fmla="*/ 0 h 196"/>
                  <a:gd name="T6" fmla="*/ 0 w 12"/>
                  <a:gd name="T7" fmla="*/ 0 h 196"/>
                  <a:gd name="T8" fmla="*/ 0 w 12"/>
                  <a:gd name="T9" fmla="*/ 0 h 196"/>
                  <a:gd name="T10" fmla="*/ 0 w 12"/>
                  <a:gd name="T11" fmla="*/ 0 h 196"/>
                  <a:gd name="T12" fmla="*/ 0 60000 65536"/>
                  <a:gd name="T13" fmla="*/ 0 60000 65536"/>
                  <a:gd name="T14" fmla="*/ 0 60000 65536"/>
                  <a:gd name="T15" fmla="*/ 0 60000 65536"/>
                  <a:gd name="T16" fmla="*/ 0 60000 65536"/>
                  <a:gd name="T17" fmla="*/ 0 60000 65536"/>
                  <a:gd name="T18" fmla="*/ 0 w 12"/>
                  <a:gd name="T19" fmla="*/ 0 h 196"/>
                  <a:gd name="T20" fmla="*/ 12 w 12"/>
                  <a:gd name="T21" fmla="*/ 196 h 196"/>
                </a:gdLst>
                <a:ahLst/>
                <a:cxnLst>
                  <a:cxn ang="T12">
                    <a:pos x="T0" y="T1"/>
                  </a:cxn>
                  <a:cxn ang="T13">
                    <a:pos x="T2" y="T3"/>
                  </a:cxn>
                  <a:cxn ang="T14">
                    <a:pos x="T4" y="T5"/>
                  </a:cxn>
                  <a:cxn ang="T15">
                    <a:pos x="T6" y="T7"/>
                  </a:cxn>
                  <a:cxn ang="T16">
                    <a:pos x="T8" y="T9"/>
                  </a:cxn>
                  <a:cxn ang="T17">
                    <a:pos x="T10" y="T11"/>
                  </a:cxn>
                </a:cxnLst>
                <a:rect l="T18" t="T19" r="T20" b="T21"/>
                <a:pathLst>
                  <a:path w="12" h="196">
                    <a:moveTo>
                      <a:pt x="6" y="196"/>
                    </a:moveTo>
                    <a:lnTo>
                      <a:pt x="12" y="196"/>
                    </a:lnTo>
                    <a:lnTo>
                      <a:pt x="12" y="0"/>
                    </a:lnTo>
                    <a:lnTo>
                      <a:pt x="0" y="0"/>
                    </a:lnTo>
                    <a:lnTo>
                      <a:pt x="0" y="196"/>
                    </a:lnTo>
                    <a:lnTo>
                      <a:pt x="6" y="196"/>
                    </a:lnTo>
                    <a:close/>
                  </a:path>
                </a:pathLst>
              </a:custGeom>
              <a:solidFill>
                <a:srgbClr val="3333CC"/>
              </a:solidFill>
              <a:ln w="9525">
                <a:noFill/>
                <a:round/>
                <a:headEnd/>
                <a:tailEnd/>
              </a:ln>
            </p:spPr>
            <p:txBody>
              <a:bodyPr/>
              <a:lstStyle/>
              <a:p>
                <a:endParaRPr lang="ru-RU"/>
              </a:p>
            </p:txBody>
          </p:sp>
          <p:sp>
            <p:nvSpPr>
              <p:cNvPr id="14665" name="Freeform 239"/>
              <p:cNvSpPr>
                <a:spLocks/>
              </p:cNvSpPr>
              <p:nvPr/>
            </p:nvSpPr>
            <p:spPr bwMode="auto">
              <a:xfrm>
                <a:off x="5456" y="403"/>
                <a:ext cx="2" cy="1"/>
              </a:xfrm>
              <a:custGeom>
                <a:avLst/>
                <a:gdLst>
                  <a:gd name="T0" fmla="*/ 0 w 12"/>
                  <a:gd name="T1" fmla="*/ 0 h 4"/>
                  <a:gd name="T2" fmla="*/ 0 w 12"/>
                  <a:gd name="T3" fmla="*/ 0 h 4"/>
                  <a:gd name="T4" fmla="*/ 0 w 12"/>
                  <a:gd name="T5" fmla="*/ 0 h 4"/>
                  <a:gd name="T6" fmla="*/ 0 w 12"/>
                  <a:gd name="T7" fmla="*/ 0 h 4"/>
                  <a:gd name="T8" fmla="*/ 0 w 12"/>
                  <a:gd name="T9" fmla="*/ 0 h 4"/>
                  <a:gd name="T10" fmla="*/ 0 w 12"/>
                  <a:gd name="T11" fmla="*/ 0 h 4"/>
                  <a:gd name="T12" fmla="*/ 0 60000 65536"/>
                  <a:gd name="T13" fmla="*/ 0 60000 65536"/>
                  <a:gd name="T14" fmla="*/ 0 60000 65536"/>
                  <a:gd name="T15" fmla="*/ 0 60000 65536"/>
                  <a:gd name="T16" fmla="*/ 0 60000 65536"/>
                  <a:gd name="T17" fmla="*/ 0 60000 65536"/>
                  <a:gd name="T18" fmla="*/ 0 w 12"/>
                  <a:gd name="T19" fmla="*/ 0 h 4"/>
                  <a:gd name="T20" fmla="*/ 12 w 12"/>
                  <a:gd name="T21" fmla="*/ 4 h 4"/>
                </a:gdLst>
                <a:ahLst/>
                <a:cxnLst>
                  <a:cxn ang="T12">
                    <a:pos x="T0" y="T1"/>
                  </a:cxn>
                  <a:cxn ang="T13">
                    <a:pos x="T2" y="T3"/>
                  </a:cxn>
                  <a:cxn ang="T14">
                    <a:pos x="T4" y="T5"/>
                  </a:cxn>
                  <a:cxn ang="T15">
                    <a:pos x="T6" y="T7"/>
                  </a:cxn>
                  <a:cxn ang="T16">
                    <a:pos x="T8" y="T9"/>
                  </a:cxn>
                  <a:cxn ang="T17">
                    <a:pos x="T10" y="T11"/>
                  </a:cxn>
                </a:cxnLst>
                <a:rect l="T18" t="T19" r="T20" b="T21"/>
                <a:pathLst>
                  <a:path w="12" h="4">
                    <a:moveTo>
                      <a:pt x="0" y="0"/>
                    </a:moveTo>
                    <a:lnTo>
                      <a:pt x="2" y="3"/>
                    </a:lnTo>
                    <a:lnTo>
                      <a:pt x="6" y="4"/>
                    </a:lnTo>
                    <a:lnTo>
                      <a:pt x="9" y="3"/>
                    </a:lnTo>
                    <a:lnTo>
                      <a:pt x="12" y="0"/>
                    </a:lnTo>
                    <a:lnTo>
                      <a:pt x="0" y="0"/>
                    </a:lnTo>
                    <a:close/>
                  </a:path>
                </a:pathLst>
              </a:custGeom>
              <a:solidFill>
                <a:srgbClr val="3333CC"/>
              </a:solidFill>
              <a:ln w="9525">
                <a:noFill/>
                <a:round/>
                <a:headEnd/>
                <a:tailEnd/>
              </a:ln>
            </p:spPr>
            <p:txBody>
              <a:bodyPr/>
              <a:lstStyle/>
              <a:p>
                <a:endParaRPr lang="ru-RU"/>
              </a:p>
            </p:txBody>
          </p:sp>
          <p:sp>
            <p:nvSpPr>
              <p:cNvPr id="14666" name="Freeform 240"/>
              <p:cNvSpPr>
                <a:spLocks/>
              </p:cNvSpPr>
              <p:nvPr/>
            </p:nvSpPr>
            <p:spPr bwMode="auto">
              <a:xfrm>
                <a:off x="5448" y="362"/>
                <a:ext cx="2" cy="1"/>
              </a:xfrm>
              <a:custGeom>
                <a:avLst/>
                <a:gdLst>
                  <a:gd name="T0" fmla="*/ 0 w 12"/>
                  <a:gd name="T1" fmla="*/ 0 h 5"/>
                  <a:gd name="T2" fmla="*/ 0 w 12"/>
                  <a:gd name="T3" fmla="*/ 0 h 5"/>
                  <a:gd name="T4" fmla="*/ 0 w 12"/>
                  <a:gd name="T5" fmla="*/ 0 h 5"/>
                  <a:gd name="T6" fmla="*/ 0 w 12"/>
                  <a:gd name="T7" fmla="*/ 0 h 5"/>
                  <a:gd name="T8" fmla="*/ 0 w 12"/>
                  <a:gd name="T9" fmla="*/ 0 h 5"/>
                  <a:gd name="T10" fmla="*/ 0 w 12"/>
                  <a:gd name="T11" fmla="*/ 0 h 5"/>
                  <a:gd name="T12" fmla="*/ 0 60000 65536"/>
                  <a:gd name="T13" fmla="*/ 0 60000 65536"/>
                  <a:gd name="T14" fmla="*/ 0 60000 65536"/>
                  <a:gd name="T15" fmla="*/ 0 60000 65536"/>
                  <a:gd name="T16" fmla="*/ 0 60000 65536"/>
                  <a:gd name="T17" fmla="*/ 0 60000 65536"/>
                  <a:gd name="T18" fmla="*/ 0 w 12"/>
                  <a:gd name="T19" fmla="*/ 0 h 5"/>
                  <a:gd name="T20" fmla="*/ 12 w 12"/>
                  <a:gd name="T21" fmla="*/ 5 h 5"/>
                </a:gdLst>
                <a:ahLst/>
                <a:cxnLst>
                  <a:cxn ang="T12">
                    <a:pos x="T0" y="T1"/>
                  </a:cxn>
                  <a:cxn ang="T13">
                    <a:pos x="T2" y="T3"/>
                  </a:cxn>
                  <a:cxn ang="T14">
                    <a:pos x="T4" y="T5"/>
                  </a:cxn>
                  <a:cxn ang="T15">
                    <a:pos x="T6" y="T7"/>
                  </a:cxn>
                  <a:cxn ang="T16">
                    <a:pos x="T8" y="T9"/>
                  </a:cxn>
                  <a:cxn ang="T17">
                    <a:pos x="T10" y="T11"/>
                  </a:cxn>
                </a:cxnLst>
                <a:rect l="T18" t="T19" r="T20" b="T21"/>
                <a:pathLst>
                  <a:path w="12" h="5">
                    <a:moveTo>
                      <a:pt x="12" y="5"/>
                    </a:moveTo>
                    <a:lnTo>
                      <a:pt x="10" y="2"/>
                    </a:lnTo>
                    <a:lnTo>
                      <a:pt x="6" y="0"/>
                    </a:lnTo>
                    <a:lnTo>
                      <a:pt x="3" y="2"/>
                    </a:lnTo>
                    <a:lnTo>
                      <a:pt x="0" y="5"/>
                    </a:lnTo>
                    <a:lnTo>
                      <a:pt x="12" y="5"/>
                    </a:lnTo>
                    <a:close/>
                  </a:path>
                </a:pathLst>
              </a:custGeom>
              <a:solidFill>
                <a:srgbClr val="3333CC"/>
              </a:solidFill>
              <a:ln w="9525">
                <a:noFill/>
                <a:round/>
                <a:headEnd/>
                <a:tailEnd/>
              </a:ln>
            </p:spPr>
            <p:txBody>
              <a:bodyPr/>
              <a:lstStyle/>
              <a:p>
                <a:endParaRPr lang="ru-RU"/>
              </a:p>
            </p:txBody>
          </p:sp>
          <p:sp>
            <p:nvSpPr>
              <p:cNvPr id="14667" name="Freeform 241"/>
              <p:cNvSpPr>
                <a:spLocks/>
              </p:cNvSpPr>
              <p:nvPr/>
            </p:nvSpPr>
            <p:spPr bwMode="auto">
              <a:xfrm>
                <a:off x="5448" y="363"/>
                <a:ext cx="2" cy="40"/>
              </a:xfrm>
              <a:custGeom>
                <a:avLst/>
                <a:gdLst>
                  <a:gd name="T0" fmla="*/ 0 w 12"/>
                  <a:gd name="T1" fmla="*/ 0 h 196"/>
                  <a:gd name="T2" fmla="*/ 0 w 12"/>
                  <a:gd name="T3" fmla="*/ 0 h 196"/>
                  <a:gd name="T4" fmla="*/ 0 w 12"/>
                  <a:gd name="T5" fmla="*/ 0 h 196"/>
                  <a:gd name="T6" fmla="*/ 0 w 12"/>
                  <a:gd name="T7" fmla="*/ 0 h 196"/>
                  <a:gd name="T8" fmla="*/ 0 w 12"/>
                  <a:gd name="T9" fmla="*/ 0 h 196"/>
                  <a:gd name="T10" fmla="*/ 0 w 12"/>
                  <a:gd name="T11" fmla="*/ 0 h 196"/>
                  <a:gd name="T12" fmla="*/ 0 60000 65536"/>
                  <a:gd name="T13" fmla="*/ 0 60000 65536"/>
                  <a:gd name="T14" fmla="*/ 0 60000 65536"/>
                  <a:gd name="T15" fmla="*/ 0 60000 65536"/>
                  <a:gd name="T16" fmla="*/ 0 60000 65536"/>
                  <a:gd name="T17" fmla="*/ 0 60000 65536"/>
                  <a:gd name="T18" fmla="*/ 0 w 12"/>
                  <a:gd name="T19" fmla="*/ 0 h 196"/>
                  <a:gd name="T20" fmla="*/ 12 w 12"/>
                  <a:gd name="T21" fmla="*/ 196 h 196"/>
                </a:gdLst>
                <a:ahLst/>
                <a:cxnLst>
                  <a:cxn ang="T12">
                    <a:pos x="T0" y="T1"/>
                  </a:cxn>
                  <a:cxn ang="T13">
                    <a:pos x="T2" y="T3"/>
                  </a:cxn>
                  <a:cxn ang="T14">
                    <a:pos x="T4" y="T5"/>
                  </a:cxn>
                  <a:cxn ang="T15">
                    <a:pos x="T6" y="T7"/>
                  </a:cxn>
                  <a:cxn ang="T16">
                    <a:pos x="T8" y="T9"/>
                  </a:cxn>
                  <a:cxn ang="T17">
                    <a:pos x="T10" y="T11"/>
                  </a:cxn>
                </a:cxnLst>
                <a:rect l="T18" t="T19" r="T20" b="T21"/>
                <a:pathLst>
                  <a:path w="12" h="196">
                    <a:moveTo>
                      <a:pt x="6" y="196"/>
                    </a:moveTo>
                    <a:lnTo>
                      <a:pt x="12" y="196"/>
                    </a:lnTo>
                    <a:lnTo>
                      <a:pt x="12" y="0"/>
                    </a:lnTo>
                    <a:lnTo>
                      <a:pt x="0" y="0"/>
                    </a:lnTo>
                    <a:lnTo>
                      <a:pt x="0" y="196"/>
                    </a:lnTo>
                    <a:lnTo>
                      <a:pt x="6" y="196"/>
                    </a:lnTo>
                    <a:close/>
                  </a:path>
                </a:pathLst>
              </a:custGeom>
              <a:solidFill>
                <a:srgbClr val="3333CC"/>
              </a:solidFill>
              <a:ln w="9525">
                <a:noFill/>
                <a:round/>
                <a:headEnd/>
                <a:tailEnd/>
              </a:ln>
            </p:spPr>
            <p:txBody>
              <a:bodyPr/>
              <a:lstStyle/>
              <a:p>
                <a:endParaRPr lang="ru-RU"/>
              </a:p>
            </p:txBody>
          </p:sp>
          <p:sp>
            <p:nvSpPr>
              <p:cNvPr id="14668" name="Freeform 242"/>
              <p:cNvSpPr>
                <a:spLocks/>
              </p:cNvSpPr>
              <p:nvPr/>
            </p:nvSpPr>
            <p:spPr bwMode="auto">
              <a:xfrm>
                <a:off x="5448" y="403"/>
                <a:ext cx="2" cy="1"/>
              </a:xfrm>
              <a:custGeom>
                <a:avLst/>
                <a:gdLst>
                  <a:gd name="T0" fmla="*/ 0 w 12"/>
                  <a:gd name="T1" fmla="*/ 0 h 4"/>
                  <a:gd name="T2" fmla="*/ 0 w 12"/>
                  <a:gd name="T3" fmla="*/ 0 h 4"/>
                  <a:gd name="T4" fmla="*/ 0 w 12"/>
                  <a:gd name="T5" fmla="*/ 0 h 4"/>
                  <a:gd name="T6" fmla="*/ 0 w 12"/>
                  <a:gd name="T7" fmla="*/ 0 h 4"/>
                  <a:gd name="T8" fmla="*/ 0 w 12"/>
                  <a:gd name="T9" fmla="*/ 0 h 4"/>
                  <a:gd name="T10" fmla="*/ 0 w 12"/>
                  <a:gd name="T11" fmla="*/ 0 h 4"/>
                  <a:gd name="T12" fmla="*/ 0 60000 65536"/>
                  <a:gd name="T13" fmla="*/ 0 60000 65536"/>
                  <a:gd name="T14" fmla="*/ 0 60000 65536"/>
                  <a:gd name="T15" fmla="*/ 0 60000 65536"/>
                  <a:gd name="T16" fmla="*/ 0 60000 65536"/>
                  <a:gd name="T17" fmla="*/ 0 60000 65536"/>
                  <a:gd name="T18" fmla="*/ 0 w 12"/>
                  <a:gd name="T19" fmla="*/ 0 h 4"/>
                  <a:gd name="T20" fmla="*/ 12 w 12"/>
                  <a:gd name="T21" fmla="*/ 4 h 4"/>
                </a:gdLst>
                <a:ahLst/>
                <a:cxnLst>
                  <a:cxn ang="T12">
                    <a:pos x="T0" y="T1"/>
                  </a:cxn>
                  <a:cxn ang="T13">
                    <a:pos x="T2" y="T3"/>
                  </a:cxn>
                  <a:cxn ang="T14">
                    <a:pos x="T4" y="T5"/>
                  </a:cxn>
                  <a:cxn ang="T15">
                    <a:pos x="T6" y="T7"/>
                  </a:cxn>
                  <a:cxn ang="T16">
                    <a:pos x="T8" y="T9"/>
                  </a:cxn>
                  <a:cxn ang="T17">
                    <a:pos x="T10" y="T11"/>
                  </a:cxn>
                </a:cxnLst>
                <a:rect l="T18" t="T19" r="T20" b="T21"/>
                <a:pathLst>
                  <a:path w="12" h="4">
                    <a:moveTo>
                      <a:pt x="0" y="0"/>
                    </a:moveTo>
                    <a:lnTo>
                      <a:pt x="3" y="3"/>
                    </a:lnTo>
                    <a:lnTo>
                      <a:pt x="6" y="4"/>
                    </a:lnTo>
                    <a:lnTo>
                      <a:pt x="10" y="3"/>
                    </a:lnTo>
                    <a:lnTo>
                      <a:pt x="12" y="0"/>
                    </a:lnTo>
                    <a:lnTo>
                      <a:pt x="0" y="0"/>
                    </a:lnTo>
                    <a:close/>
                  </a:path>
                </a:pathLst>
              </a:custGeom>
              <a:solidFill>
                <a:srgbClr val="3333CC"/>
              </a:solidFill>
              <a:ln w="9525">
                <a:noFill/>
                <a:round/>
                <a:headEnd/>
                <a:tailEnd/>
              </a:ln>
            </p:spPr>
            <p:txBody>
              <a:bodyPr/>
              <a:lstStyle/>
              <a:p>
                <a:endParaRPr lang="ru-RU"/>
              </a:p>
            </p:txBody>
          </p:sp>
          <p:sp>
            <p:nvSpPr>
              <p:cNvPr id="14669" name="Freeform 243"/>
              <p:cNvSpPr>
                <a:spLocks/>
              </p:cNvSpPr>
              <p:nvPr/>
            </p:nvSpPr>
            <p:spPr bwMode="auto">
              <a:xfrm>
                <a:off x="5439" y="362"/>
                <a:ext cx="2" cy="1"/>
              </a:xfrm>
              <a:custGeom>
                <a:avLst/>
                <a:gdLst>
                  <a:gd name="T0" fmla="*/ 0 w 11"/>
                  <a:gd name="T1" fmla="*/ 0 h 5"/>
                  <a:gd name="T2" fmla="*/ 0 w 11"/>
                  <a:gd name="T3" fmla="*/ 0 h 5"/>
                  <a:gd name="T4" fmla="*/ 0 w 11"/>
                  <a:gd name="T5" fmla="*/ 0 h 5"/>
                  <a:gd name="T6" fmla="*/ 0 w 11"/>
                  <a:gd name="T7" fmla="*/ 0 h 5"/>
                  <a:gd name="T8" fmla="*/ 0 w 11"/>
                  <a:gd name="T9" fmla="*/ 0 h 5"/>
                  <a:gd name="T10" fmla="*/ 0 w 11"/>
                  <a:gd name="T11" fmla="*/ 0 h 5"/>
                  <a:gd name="T12" fmla="*/ 0 60000 65536"/>
                  <a:gd name="T13" fmla="*/ 0 60000 65536"/>
                  <a:gd name="T14" fmla="*/ 0 60000 65536"/>
                  <a:gd name="T15" fmla="*/ 0 60000 65536"/>
                  <a:gd name="T16" fmla="*/ 0 60000 65536"/>
                  <a:gd name="T17" fmla="*/ 0 60000 65536"/>
                  <a:gd name="T18" fmla="*/ 0 w 11"/>
                  <a:gd name="T19" fmla="*/ 0 h 5"/>
                  <a:gd name="T20" fmla="*/ 11 w 11"/>
                  <a:gd name="T21" fmla="*/ 5 h 5"/>
                </a:gdLst>
                <a:ahLst/>
                <a:cxnLst>
                  <a:cxn ang="T12">
                    <a:pos x="T0" y="T1"/>
                  </a:cxn>
                  <a:cxn ang="T13">
                    <a:pos x="T2" y="T3"/>
                  </a:cxn>
                  <a:cxn ang="T14">
                    <a:pos x="T4" y="T5"/>
                  </a:cxn>
                  <a:cxn ang="T15">
                    <a:pos x="T6" y="T7"/>
                  </a:cxn>
                  <a:cxn ang="T16">
                    <a:pos x="T8" y="T9"/>
                  </a:cxn>
                  <a:cxn ang="T17">
                    <a:pos x="T10" y="T11"/>
                  </a:cxn>
                </a:cxnLst>
                <a:rect l="T18" t="T19" r="T20" b="T21"/>
                <a:pathLst>
                  <a:path w="11" h="5">
                    <a:moveTo>
                      <a:pt x="11" y="5"/>
                    </a:moveTo>
                    <a:lnTo>
                      <a:pt x="9" y="2"/>
                    </a:lnTo>
                    <a:lnTo>
                      <a:pt x="5" y="0"/>
                    </a:lnTo>
                    <a:lnTo>
                      <a:pt x="2" y="2"/>
                    </a:lnTo>
                    <a:lnTo>
                      <a:pt x="0" y="5"/>
                    </a:lnTo>
                    <a:lnTo>
                      <a:pt x="11" y="5"/>
                    </a:lnTo>
                    <a:close/>
                  </a:path>
                </a:pathLst>
              </a:custGeom>
              <a:solidFill>
                <a:srgbClr val="3333CC"/>
              </a:solidFill>
              <a:ln w="9525">
                <a:noFill/>
                <a:round/>
                <a:headEnd/>
                <a:tailEnd/>
              </a:ln>
            </p:spPr>
            <p:txBody>
              <a:bodyPr/>
              <a:lstStyle/>
              <a:p>
                <a:endParaRPr lang="ru-RU"/>
              </a:p>
            </p:txBody>
          </p:sp>
          <p:sp>
            <p:nvSpPr>
              <p:cNvPr id="14670" name="Freeform 244"/>
              <p:cNvSpPr>
                <a:spLocks/>
              </p:cNvSpPr>
              <p:nvPr/>
            </p:nvSpPr>
            <p:spPr bwMode="auto">
              <a:xfrm>
                <a:off x="5439" y="363"/>
                <a:ext cx="2" cy="40"/>
              </a:xfrm>
              <a:custGeom>
                <a:avLst/>
                <a:gdLst>
                  <a:gd name="T0" fmla="*/ 0 w 11"/>
                  <a:gd name="T1" fmla="*/ 0 h 196"/>
                  <a:gd name="T2" fmla="*/ 0 w 11"/>
                  <a:gd name="T3" fmla="*/ 0 h 196"/>
                  <a:gd name="T4" fmla="*/ 0 w 11"/>
                  <a:gd name="T5" fmla="*/ 0 h 196"/>
                  <a:gd name="T6" fmla="*/ 0 w 11"/>
                  <a:gd name="T7" fmla="*/ 0 h 196"/>
                  <a:gd name="T8" fmla="*/ 0 w 11"/>
                  <a:gd name="T9" fmla="*/ 0 h 196"/>
                  <a:gd name="T10" fmla="*/ 0 w 11"/>
                  <a:gd name="T11" fmla="*/ 0 h 196"/>
                  <a:gd name="T12" fmla="*/ 0 60000 65536"/>
                  <a:gd name="T13" fmla="*/ 0 60000 65536"/>
                  <a:gd name="T14" fmla="*/ 0 60000 65536"/>
                  <a:gd name="T15" fmla="*/ 0 60000 65536"/>
                  <a:gd name="T16" fmla="*/ 0 60000 65536"/>
                  <a:gd name="T17" fmla="*/ 0 60000 65536"/>
                  <a:gd name="T18" fmla="*/ 0 w 11"/>
                  <a:gd name="T19" fmla="*/ 0 h 196"/>
                  <a:gd name="T20" fmla="*/ 11 w 11"/>
                  <a:gd name="T21" fmla="*/ 196 h 196"/>
                </a:gdLst>
                <a:ahLst/>
                <a:cxnLst>
                  <a:cxn ang="T12">
                    <a:pos x="T0" y="T1"/>
                  </a:cxn>
                  <a:cxn ang="T13">
                    <a:pos x="T2" y="T3"/>
                  </a:cxn>
                  <a:cxn ang="T14">
                    <a:pos x="T4" y="T5"/>
                  </a:cxn>
                  <a:cxn ang="T15">
                    <a:pos x="T6" y="T7"/>
                  </a:cxn>
                  <a:cxn ang="T16">
                    <a:pos x="T8" y="T9"/>
                  </a:cxn>
                  <a:cxn ang="T17">
                    <a:pos x="T10" y="T11"/>
                  </a:cxn>
                </a:cxnLst>
                <a:rect l="T18" t="T19" r="T20" b="T21"/>
                <a:pathLst>
                  <a:path w="11" h="196">
                    <a:moveTo>
                      <a:pt x="5" y="196"/>
                    </a:moveTo>
                    <a:lnTo>
                      <a:pt x="11" y="196"/>
                    </a:lnTo>
                    <a:lnTo>
                      <a:pt x="11" y="0"/>
                    </a:lnTo>
                    <a:lnTo>
                      <a:pt x="0" y="0"/>
                    </a:lnTo>
                    <a:lnTo>
                      <a:pt x="0" y="196"/>
                    </a:lnTo>
                    <a:lnTo>
                      <a:pt x="5" y="196"/>
                    </a:lnTo>
                    <a:close/>
                  </a:path>
                </a:pathLst>
              </a:custGeom>
              <a:solidFill>
                <a:srgbClr val="3333CC"/>
              </a:solidFill>
              <a:ln w="9525">
                <a:noFill/>
                <a:round/>
                <a:headEnd/>
                <a:tailEnd/>
              </a:ln>
            </p:spPr>
            <p:txBody>
              <a:bodyPr/>
              <a:lstStyle/>
              <a:p>
                <a:endParaRPr lang="ru-RU"/>
              </a:p>
            </p:txBody>
          </p:sp>
          <p:sp>
            <p:nvSpPr>
              <p:cNvPr id="14671" name="Freeform 245"/>
              <p:cNvSpPr>
                <a:spLocks/>
              </p:cNvSpPr>
              <p:nvPr/>
            </p:nvSpPr>
            <p:spPr bwMode="auto">
              <a:xfrm>
                <a:off x="5439" y="403"/>
                <a:ext cx="2" cy="1"/>
              </a:xfrm>
              <a:custGeom>
                <a:avLst/>
                <a:gdLst>
                  <a:gd name="T0" fmla="*/ 0 w 11"/>
                  <a:gd name="T1" fmla="*/ 0 h 4"/>
                  <a:gd name="T2" fmla="*/ 0 w 11"/>
                  <a:gd name="T3" fmla="*/ 0 h 4"/>
                  <a:gd name="T4" fmla="*/ 0 w 11"/>
                  <a:gd name="T5" fmla="*/ 0 h 4"/>
                  <a:gd name="T6" fmla="*/ 0 w 11"/>
                  <a:gd name="T7" fmla="*/ 0 h 4"/>
                  <a:gd name="T8" fmla="*/ 0 w 11"/>
                  <a:gd name="T9" fmla="*/ 0 h 4"/>
                  <a:gd name="T10" fmla="*/ 0 w 11"/>
                  <a:gd name="T11" fmla="*/ 0 h 4"/>
                  <a:gd name="T12" fmla="*/ 0 60000 65536"/>
                  <a:gd name="T13" fmla="*/ 0 60000 65536"/>
                  <a:gd name="T14" fmla="*/ 0 60000 65536"/>
                  <a:gd name="T15" fmla="*/ 0 60000 65536"/>
                  <a:gd name="T16" fmla="*/ 0 60000 65536"/>
                  <a:gd name="T17" fmla="*/ 0 60000 65536"/>
                  <a:gd name="T18" fmla="*/ 0 w 11"/>
                  <a:gd name="T19" fmla="*/ 0 h 4"/>
                  <a:gd name="T20" fmla="*/ 11 w 11"/>
                  <a:gd name="T21" fmla="*/ 4 h 4"/>
                </a:gdLst>
                <a:ahLst/>
                <a:cxnLst>
                  <a:cxn ang="T12">
                    <a:pos x="T0" y="T1"/>
                  </a:cxn>
                  <a:cxn ang="T13">
                    <a:pos x="T2" y="T3"/>
                  </a:cxn>
                  <a:cxn ang="T14">
                    <a:pos x="T4" y="T5"/>
                  </a:cxn>
                  <a:cxn ang="T15">
                    <a:pos x="T6" y="T7"/>
                  </a:cxn>
                  <a:cxn ang="T16">
                    <a:pos x="T8" y="T9"/>
                  </a:cxn>
                  <a:cxn ang="T17">
                    <a:pos x="T10" y="T11"/>
                  </a:cxn>
                </a:cxnLst>
                <a:rect l="T18" t="T19" r="T20" b="T21"/>
                <a:pathLst>
                  <a:path w="11" h="4">
                    <a:moveTo>
                      <a:pt x="0" y="0"/>
                    </a:moveTo>
                    <a:lnTo>
                      <a:pt x="2" y="3"/>
                    </a:lnTo>
                    <a:lnTo>
                      <a:pt x="5" y="4"/>
                    </a:lnTo>
                    <a:lnTo>
                      <a:pt x="9" y="3"/>
                    </a:lnTo>
                    <a:lnTo>
                      <a:pt x="11" y="0"/>
                    </a:lnTo>
                    <a:lnTo>
                      <a:pt x="0" y="0"/>
                    </a:lnTo>
                    <a:close/>
                  </a:path>
                </a:pathLst>
              </a:custGeom>
              <a:solidFill>
                <a:srgbClr val="3333CC"/>
              </a:solidFill>
              <a:ln w="9525">
                <a:noFill/>
                <a:round/>
                <a:headEnd/>
                <a:tailEnd/>
              </a:ln>
            </p:spPr>
            <p:txBody>
              <a:bodyPr/>
              <a:lstStyle/>
              <a:p>
                <a:endParaRPr lang="ru-RU"/>
              </a:p>
            </p:txBody>
          </p:sp>
          <p:sp>
            <p:nvSpPr>
              <p:cNvPr id="14672" name="Freeform 246"/>
              <p:cNvSpPr>
                <a:spLocks/>
              </p:cNvSpPr>
              <p:nvPr/>
            </p:nvSpPr>
            <p:spPr bwMode="auto">
              <a:xfrm>
                <a:off x="5471" y="361"/>
                <a:ext cx="33" cy="44"/>
              </a:xfrm>
              <a:custGeom>
                <a:avLst/>
                <a:gdLst>
                  <a:gd name="T0" fmla="*/ 0 w 199"/>
                  <a:gd name="T1" fmla="*/ 0 h 219"/>
                  <a:gd name="T2" fmla="*/ 0 w 199"/>
                  <a:gd name="T3" fmla="*/ 0 h 219"/>
                  <a:gd name="T4" fmla="*/ 0 w 199"/>
                  <a:gd name="T5" fmla="*/ 0 h 219"/>
                  <a:gd name="T6" fmla="*/ 0 w 199"/>
                  <a:gd name="T7" fmla="*/ 0 h 219"/>
                  <a:gd name="T8" fmla="*/ 0 w 199"/>
                  <a:gd name="T9" fmla="*/ 0 h 219"/>
                  <a:gd name="T10" fmla="*/ 0 w 199"/>
                  <a:gd name="T11" fmla="*/ 0 h 219"/>
                  <a:gd name="T12" fmla="*/ 0 w 199"/>
                  <a:gd name="T13" fmla="*/ 0 h 219"/>
                  <a:gd name="T14" fmla="*/ 0 w 199"/>
                  <a:gd name="T15" fmla="*/ 0 h 219"/>
                  <a:gd name="T16" fmla="*/ 0 w 199"/>
                  <a:gd name="T17" fmla="*/ 0 h 219"/>
                  <a:gd name="T18" fmla="*/ 0 w 199"/>
                  <a:gd name="T19" fmla="*/ 0 h 219"/>
                  <a:gd name="T20" fmla="*/ 0 w 199"/>
                  <a:gd name="T21" fmla="*/ 0 h 219"/>
                  <a:gd name="T22" fmla="*/ 0 w 199"/>
                  <a:gd name="T23" fmla="*/ 0 h 219"/>
                  <a:gd name="T24" fmla="*/ 0 w 199"/>
                  <a:gd name="T25" fmla="*/ 0 h 2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9"/>
                  <a:gd name="T40" fmla="*/ 0 h 219"/>
                  <a:gd name="T41" fmla="*/ 199 w 199"/>
                  <a:gd name="T42" fmla="*/ 219 h 2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9" h="219">
                    <a:moveTo>
                      <a:pt x="27" y="219"/>
                    </a:moveTo>
                    <a:lnTo>
                      <a:pt x="199" y="219"/>
                    </a:lnTo>
                    <a:lnTo>
                      <a:pt x="155" y="63"/>
                    </a:lnTo>
                    <a:lnTo>
                      <a:pt x="150" y="54"/>
                    </a:lnTo>
                    <a:lnTo>
                      <a:pt x="147" y="45"/>
                    </a:lnTo>
                    <a:lnTo>
                      <a:pt x="141" y="36"/>
                    </a:lnTo>
                    <a:lnTo>
                      <a:pt x="136" y="28"/>
                    </a:lnTo>
                    <a:lnTo>
                      <a:pt x="130" y="21"/>
                    </a:lnTo>
                    <a:lnTo>
                      <a:pt x="123" y="13"/>
                    </a:lnTo>
                    <a:lnTo>
                      <a:pt x="116" y="7"/>
                    </a:lnTo>
                    <a:lnTo>
                      <a:pt x="109" y="0"/>
                    </a:lnTo>
                    <a:lnTo>
                      <a:pt x="0" y="1"/>
                    </a:lnTo>
                    <a:lnTo>
                      <a:pt x="27" y="219"/>
                    </a:lnTo>
                    <a:close/>
                  </a:path>
                </a:pathLst>
              </a:custGeom>
              <a:solidFill>
                <a:srgbClr val="C1C1C1"/>
              </a:solidFill>
              <a:ln w="9525">
                <a:noFill/>
                <a:round/>
                <a:headEnd/>
                <a:tailEnd/>
              </a:ln>
            </p:spPr>
            <p:txBody>
              <a:bodyPr/>
              <a:lstStyle/>
              <a:p>
                <a:endParaRPr lang="ru-RU"/>
              </a:p>
            </p:txBody>
          </p:sp>
          <p:sp>
            <p:nvSpPr>
              <p:cNvPr id="14673" name="Freeform 247"/>
              <p:cNvSpPr>
                <a:spLocks/>
              </p:cNvSpPr>
              <p:nvPr/>
            </p:nvSpPr>
            <p:spPr bwMode="auto">
              <a:xfrm>
                <a:off x="5476" y="404"/>
                <a:ext cx="29" cy="2"/>
              </a:xfrm>
              <a:custGeom>
                <a:avLst/>
                <a:gdLst>
                  <a:gd name="T0" fmla="*/ 0 w 178"/>
                  <a:gd name="T1" fmla="*/ 0 h 10"/>
                  <a:gd name="T2" fmla="*/ 0 w 178"/>
                  <a:gd name="T3" fmla="*/ 0 h 10"/>
                  <a:gd name="T4" fmla="*/ 0 w 178"/>
                  <a:gd name="T5" fmla="*/ 0 h 10"/>
                  <a:gd name="T6" fmla="*/ 0 w 178"/>
                  <a:gd name="T7" fmla="*/ 0 h 10"/>
                  <a:gd name="T8" fmla="*/ 0 w 178"/>
                  <a:gd name="T9" fmla="*/ 0 h 10"/>
                  <a:gd name="T10" fmla="*/ 0 w 178"/>
                  <a:gd name="T11" fmla="*/ 0 h 10"/>
                  <a:gd name="T12" fmla="*/ 0 w 178"/>
                  <a:gd name="T13" fmla="*/ 0 h 10"/>
                  <a:gd name="T14" fmla="*/ 0 w 178"/>
                  <a:gd name="T15" fmla="*/ 0 h 10"/>
                  <a:gd name="T16" fmla="*/ 0 w 178"/>
                  <a:gd name="T17" fmla="*/ 0 h 10"/>
                  <a:gd name="T18" fmla="*/ 0 w 178"/>
                  <a:gd name="T19" fmla="*/ 0 h 10"/>
                  <a:gd name="T20" fmla="*/ 0 w 178"/>
                  <a:gd name="T21" fmla="*/ 0 h 10"/>
                  <a:gd name="T22" fmla="*/ 0 w 178"/>
                  <a:gd name="T23" fmla="*/ 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8"/>
                  <a:gd name="T37" fmla="*/ 0 h 10"/>
                  <a:gd name="T38" fmla="*/ 178 w 17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8" h="10">
                    <a:moveTo>
                      <a:pt x="167" y="6"/>
                    </a:moveTo>
                    <a:lnTo>
                      <a:pt x="172" y="0"/>
                    </a:lnTo>
                    <a:lnTo>
                      <a:pt x="0" y="0"/>
                    </a:lnTo>
                    <a:lnTo>
                      <a:pt x="0" y="10"/>
                    </a:lnTo>
                    <a:lnTo>
                      <a:pt x="172" y="10"/>
                    </a:lnTo>
                    <a:lnTo>
                      <a:pt x="177" y="4"/>
                    </a:lnTo>
                    <a:lnTo>
                      <a:pt x="172" y="10"/>
                    </a:lnTo>
                    <a:lnTo>
                      <a:pt x="175" y="8"/>
                    </a:lnTo>
                    <a:lnTo>
                      <a:pt x="178" y="5"/>
                    </a:lnTo>
                    <a:lnTo>
                      <a:pt x="175" y="2"/>
                    </a:lnTo>
                    <a:lnTo>
                      <a:pt x="172" y="0"/>
                    </a:lnTo>
                    <a:lnTo>
                      <a:pt x="167" y="6"/>
                    </a:lnTo>
                    <a:close/>
                  </a:path>
                </a:pathLst>
              </a:custGeom>
              <a:solidFill>
                <a:srgbClr val="000000"/>
              </a:solidFill>
              <a:ln w="9525">
                <a:noFill/>
                <a:round/>
                <a:headEnd/>
                <a:tailEnd/>
              </a:ln>
            </p:spPr>
            <p:txBody>
              <a:bodyPr/>
              <a:lstStyle/>
              <a:p>
                <a:endParaRPr lang="ru-RU"/>
              </a:p>
            </p:txBody>
          </p:sp>
          <p:sp>
            <p:nvSpPr>
              <p:cNvPr id="14674" name="Freeform 248"/>
              <p:cNvSpPr>
                <a:spLocks/>
              </p:cNvSpPr>
              <p:nvPr/>
            </p:nvSpPr>
            <p:spPr bwMode="auto">
              <a:xfrm>
                <a:off x="5496" y="373"/>
                <a:ext cx="9" cy="32"/>
              </a:xfrm>
              <a:custGeom>
                <a:avLst/>
                <a:gdLst>
                  <a:gd name="T0" fmla="*/ 0 w 54"/>
                  <a:gd name="T1" fmla="*/ 0 h 161"/>
                  <a:gd name="T2" fmla="*/ 0 w 54"/>
                  <a:gd name="T3" fmla="*/ 0 h 161"/>
                  <a:gd name="T4" fmla="*/ 0 w 54"/>
                  <a:gd name="T5" fmla="*/ 0 h 161"/>
                  <a:gd name="T6" fmla="*/ 0 w 54"/>
                  <a:gd name="T7" fmla="*/ 0 h 161"/>
                  <a:gd name="T8" fmla="*/ 0 w 54"/>
                  <a:gd name="T9" fmla="*/ 0 h 161"/>
                  <a:gd name="T10" fmla="*/ 0 w 54"/>
                  <a:gd name="T11" fmla="*/ 0 h 161"/>
                  <a:gd name="T12" fmla="*/ 0 w 54"/>
                  <a:gd name="T13" fmla="*/ 0 h 161"/>
                  <a:gd name="T14" fmla="*/ 0 w 54"/>
                  <a:gd name="T15" fmla="*/ 0 h 161"/>
                  <a:gd name="T16" fmla="*/ 0 w 54"/>
                  <a:gd name="T17" fmla="*/ 0 h 161"/>
                  <a:gd name="T18" fmla="*/ 0 w 54"/>
                  <a:gd name="T19" fmla="*/ 0 h 161"/>
                  <a:gd name="T20" fmla="*/ 0 w 54"/>
                  <a:gd name="T21" fmla="*/ 0 h 161"/>
                  <a:gd name="T22" fmla="*/ 0 w 54"/>
                  <a:gd name="T23" fmla="*/ 0 h 1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161"/>
                  <a:gd name="T38" fmla="*/ 54 w 54"/>
                  <a:gd name="T39" fmla="*/ 161 h 16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161">
                    <a:moveTo>
                      <a:pt x="0" y="6"/>
                    </a:moveTo>
                    <a:lnTo>
                      <a:pt x="0" y="5"/>
                    </a:lnTo>
                    <a:lnTo>
                      <a:pt x="44" y="161"/>
                    </a:lnTo>
                    <a:lnTo>
                      <a:pt x="54" y="159"/>
                    </a:lnTo>
                    <a:lnTo>
                      <a:pt x="10" y="3"/>
                    </a:lnTo>
                    <a:lnTo>
                      <a:pt x="10" y="2"/>
                    </a:lnTo>
                    <a:lnTo>
                      <a:pt x="10" y="3"/>
                    </a:lnTo>
                    <a:lnTo>
                      <a:pt x="7" y="0"/>
                    </a:lnTo>
                    <a:lnTo>
                      <a:pt x="4" y="0"/>
                    </a:lnTo>
                    <a:lnTo>
                      <a:pt x="2" y="2"/>
                    </a:lnTo>
                    <a:lnTo>
                      <a:pt x="0" y="5"/>
                    </a:lnTo>
                    <a:lnTo>
                      <a:pt x="0" y="6"/>
                    </a:lnTo>
                    <a:close/>
                  </a:path>
                </a:pathLst>
              </a:custGeom>
              <a:solidFill>
                <a:srgbClr val="000000"/>
              </a:solidFill>
              <a:ln w="9525">
                <a:noFill/>
                <a:round/>
                <a:headEnd/>
                <a:tailEnd/>
              </a:ln>
            </p:spPr>
            <p:txBody>
              <a:bodyPr/>
              <a:lstStyle/>
              <a:p>
                <a:endParaRPr lang="ru-RU"/>
              </a:p>
            </p:txBody>
          </p:sp>
          <p:sp>
            <p:nvSpPr>
              <p:cNvPr id="14675" name="Freeform 249"/>
              <p:cNvSpPr>
                <a:spLocks/>
              </p:cNvSpPr>
              <p:nvPr/>
            </p:nvSpPr>
            <p:spPr bwMode="auto">
              <a:xfrm>
                <a:off x="5488" y="360"/>
                <a:ext cx="10" cy="14"/>
              </a:xfrm>
              <a:custGeom>
                <a:avLst/>
                <a:gdLst>
                  <a:gd name="T0" fmla="*/ 0 w 56"/>
                  <a:gd name="T1" fmla="*/ 0 h 71"/>
                  <a:gd name="T2" fmla="*/ 0 w 56"/>
                  <a:gd name="T3" fmla="*/ 0 h 71"/>
                  <a:gd name="T4" fmla="*/ 0 w 56"/>
                  <a:gd name="T5" fmla="*/ 0 h 71"/>
                  <a:gd name="T6" fmla="*/ 0 w 56"/>
                  <a:gd name="T7" fmla="*/ 0 h 71"/>
                  <a:gd name="T8" fmla="*/ 0 w 56"/>
                  <a:gd name="T9" fmla="*/ 0 h 71"/>
                  <a:gd name="T10" fmla="*/ 0 w 56"/>
                  <a:gd name="T11" fmla="*/ 0 h 71"/>
                  <a:gd name="T12" fmla="*/ 0 w 56"/>
                  <a:gd name="T13" fmla="*/ 0 h 71"/>
                  <a:gd name="T14" fmla="*/ 0 w 56"/>
                  <a:gd name="T15" fmla="*/ 0 h 71"/>
                  <a:gd name="T16" fmla="*/ 0 w 56"/>
                  <a:gd name="T17" fmla="*/ 0 h 71"/>
                  <a:gd name="T18" fmla="*/ 0 w 56"/>
                  <a:gd name="T19" fmla="*/ 0 h 71"/>
                  <a:gd name="T20" fmla="*/ 0 w 56"/>
                  <a:gd name="T21" fmla="*/ 0 h 71"/>
                  <a:gd name="T22" fmla="*/ 0 w 56"/>
                  <a:gd name="T23" fmla="*/ 0 h 71"/>
                  <a:gd name="T24" fmla="*/ 0 w 56"/>
                  <a:gd name="T25" fmla="*/ 0 h 71"/>
                  <a:gd name="T26" fmla="*/ 0 w 56"/>
                  <a:gd name="T27" fmla="*/ 0 h 71"/>
                  <a:gd name="T28" fmla="*/ 0 w 56"/>
                  <a:gd name="T29" fmla="*/ 0 h 71"/>
                  <a:gd name="T30" fmla="*/ 0 w 56"/>
                  <a:gd name="T31" fmla="*/ 0 h 71"/>
                  <a:gd name="T32" fmla="*/ 0 w 56"/>
                  <a:gd name="T33" fmla="*/ 0 h 71"/>
                  <a:gd name="T34" fmla="*/ 0 w 56"/>
                  <a:gd name="T35" fmla="*/ 0 h 71"/>
                  <a:gd name="T36" fmla="*/ 0 w 56"/>
                  <a:gd name="T37" fmla="*/ 0 h 71"/>
                  <a:gd name="T38" fmla="*/ 0 w 56"/>
                  <a:gd name="T39" fmla="*/ 0 h 71"/>
                  <a:gd name="T40" fmla="*/ 0 w 56"/>
                  <a:gd name="T41" fmla="*/ 0 h 71"/>
                  <a:gd name="T42" fmla="*/ 0 w 56"/>
                  <a:gd name="T43" fmla="*/ 0 h 71"/>
                  <a:gd name="T44" fmla="*/ 0 w 56"/>
                  <a:gd name="T45" fmla="*/ 0 h 71"/>
                  <a:gd name="T46" fmla="*/ 0 w 56"/>
                  <a:gd name="T47" fmla="*/ 0 h 71"/>
                  <a:gd name="T48" fmla="*/ 0 w 56"/>
                  <a:gd name="T49" fmla="*/ 0 h 71"/>
                  <a:gd name="T50" fmla="*/ 0 w 56"/>
                  <a:gd name="T51" fmla="*/ 0 h 7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71"/>
                  <a:gd name="T80" fmla="*/ 56 w 56"/>
                  <a:gd name="T81" fmla="*/ 71 h 7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71">
                    <a:moveTo>
                      <a:pt x="5" y="11"/>
                    </a:moveTo>
                    <a:lnTo>
                      <a:pt x="1" y="9"/>
                    </a:lnTo>
                    <a:lnTo>
                      <a:pt x="9" y="16"/>
                    </a:lnTo>
                    <a:lnTo>
                      <a:pt x="16" y="22"/>
                    </a:lnTo>
                    <a:lnTo>
                      <a:pt x="22" y="30"/>
                    </a:lnTo>
                    <a:lnTo>
                      <a:pt x="27" y="36"/>
                    </a:lnTo>
                    <a:lnTo>
                      <a:pt x="32" y="44"/>
                    </a:lnTo>
                    <a:lnTo>
                      <a:pt x="38" y="54"/>
                    </a:lnTo>
                    <a:lnTo>
                      <a:pt x="42" y="62"/>
                    </a:lnTo>
                    <a:lnTo>
                      <a:pt x="46" y="71"/>
                    </a:lnTo>
                    <a:lnTo>
                      <a:pt x="56" y="67"/>
                    </a:lnTo>
                    <a:lnTo>
                      <a:pt x="51" y="58"/>
                    </a:lnTo>
                    <a:lnTo>
                      <a:pt x="48" y="49"/>
                    </a:lnTo>
                    <a:lnTo>
                      <a:pt x="42" y="40"/>
                    </a:lnTo>
                    <a:lnTo>
                      <a:pt x="37" y="32"/>
                    </a:lnTo>
                    <a:lnTo>
                      <a:pt x="31" y="24"/>
                    </a:lnTo>
                    <a:lnTo>
                      <a:pt x="23" y="16"/>
                    </a:lnTo>
                    <a:lnTo>
                      <a:pt x="16" y="10"/>
                    </a:lnTo>
                    <a:lnTo>
                      <a:pt x="9" y="3"/>
                    </a:lnTo>
                    <a:lnTo>
                      <a:pt x="5" y="0"/>
                    </a:lnTo>
                    <a:lnTo>
                      <a:pt x="9" y="3"/>
                    </a:lnTo>
                    <a:lnTo>
                      <a:pt x="5" y="1"/>
                    </a:lnTo>
                    <a:lnTo>
                      <a:pt x="1" y="3"/>
                    </a:lnTo>
                    <a:lnTo>
                      <a:pt x="0" y="6"/>
                    </a:lnTo>
                    <a:lnTo>
                      <a:pt x="1" y="9"/>
                    </a:lnTo>
                    <a:lnTo>
                      <a:pt x="5" y="11"/>
                    </a:lnTo>
                    <a:close/>
                  </a:path>
                </a:pathLst>
              </a:custGeom>
              <a:solidFill>
                <a:srgbClr val="000000"/>
              </a:solidFill>
              <a:ln w="9525">
                <a:noFill/>
                <a:round/>
                <a:headEnd/>
                <a:tailEnd/>
              </a:ln>
            </p:spPr>
            <p:txBody>
              <a:bodyPr/>
              <a:lstStyle/>
              <a:p>
                <a:endParaRPr lang="ru-RU"/>
              </a:p>
            </p:txBody>
          </p:sp>
          <p:sp>
            <p:nvSpPr>
              <p:cNvPr id="14676" name="Freeform 250"/>
              <p:cNvSpPr>
                <a:spLocks/>
              </p:cNvSpPr>
              <p:nvPr/>
            </p:nvSpPr>
            <p:spPr bwMode="auto">
              <a:xfrm>
                <a:off x="5470" y="360"/>
                <a:ext cx="19" cy="2"/>
              </a:xfrm>
              <a:custGeom>
                <a:avLst/>
                <a:gdLst>
                  <a:gd name="T0" fmla="*/ 0 w 115"/>
                  <a:gd name="T1" fmla="*/ 0 h 12"/>
                  <a:gd name="T2" fmla="*/ 0 w 115"/>
                  <a:gd name="T3" fmla="*/ 0 h 12"/>
                  <a:gd name="T4" fmla="*/ 0 w 115"/>
                  <a:gd name="T5" fmla="*/ 0 h 12"/>
                  <a:gd name="T6" fmla="*/ 0 w 115"/>
                  <a:gd name="T7" fmla="*/ 0 h 12"/>
                  <a:gd name="T8" fmla="*/ 0 w 115"/>
                  <a:gd name="T9" fmla="*/ 0 h 12"/>
                  <a:gd name="T10" fmla="*/ 0 w 115"/>
                  <a:gd name="T11" fmla="*/ 0 h 12"/>
                  <a:gd name="T12" fmla="*/ 0 w 115"/>
                  <a:gd name="T13" fmla="*/ 0 h 12"/>
                  <a:gd name="T14" fmla="*/ 0 w 115"/>
                  <a:gd name="T15" fmla="*/ 0 h 12"/>
                  <a:gd name="T16" fmla="*/ 0 w 115"/>
                  <a:gd name="T17" fmla="*/ 0 h 12"/>
                  <a:gd name="T18" fmla="*/ 0 w 115"/>
                  <a:gd name="T19" fmla="*/ 0 h 12"/>
                  <a:gd name="T20" fmla="*/ 0 w 115"/>
                  <a:gd name="T21" fmla="*/ 0 h 12"/>
                  <a:gd name="T22" fmla="*/ 0 w 115"/>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5"/>
                  <a:gd name="T37" fmla="*/ 0 h 12"/>
                  <a:gd name="T38" fmla="*/ 115 w 115"/>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5" h="12">
                    <a:moveTo>
                      <a:pt x="12" y="7"/>
                    </a:moveTo>
                    <a:lnTo>
                      <a:pt x="6" y="12"/>
                    </a:lnTo>
                    <a:lnTo>
                      <a:pt x="115" y="11"/>
                    </a:lnTo>
                    <a:lnTo>
                      <a:pt x="115" y="0"/>
                    </a:lnTo>
                    <a:lnTo>
                      <a:pt x="6" y="1"/>
                    </a:lnTo>
                    <a:lnTo>
                      <a:pt x="0" y="7"/>
                    </a:lnTo>
                    <a:lnTo>
                      <a:pt x="6" y="1"/>
                    </a:lnTo>
                    <a:lnTo>
                      <a:pt x="3" y="4"/>
                    </a:lnTo>
                    <a:lnTo>
                      <a:pt x="1" y="7"/>
                    </a:lnTo>
                    <a:lnTo>
                      <a:pt x="3" y="10"/>
                    </a:lnTo>
                    <a:lnTo>
                      <a:pt x="6" y="12"/>
                    </a:lnTo>
                    <a:lnTo>
                      <a:pt x="12" y="7"/>
                    </a:lnTo>
                    <a:close/>
                  </a:path>
                </a:pathLst>
              </a:custGeom>
              <a:solidFill>
                <a:srgbClr val="000000"/>
              </a:solidFill>
              <a:ln w="9525">
                <a:noFill/>
                <a:round/>
                <a:headEnd/>
                <a:tailEnd/>
              </a:ln>
            </p:spPr>
            <p:txBody>
              <a:bodyPr/>
              <a:lstStyle/>
              <a:p>
                <a:endParaRPr lang="ru-RU"/>
              </a:p>
            </p:txBody>
          </p:sp>
          <p:sp>
            <p:nvSpPr>
              <p:cNvPr id="14677" name="Freeform 251"/>
              <p:cNvSpPr>
                <a:spLocks/>
              </p:cNvSpPr>
              <p:nvPr/>
            </p:nvSpPr>
            <p:spPr bwMode="auto">
              <a:xfrm>
                <a:off x="5470" y="361"/>
                <a:ext cx="7" cy="45"/>
              </a:xfrm>
              <a:custGeom>
                <a:avLst/>
                <a:gdLst>
                  <a:gd name="T0" fmla="*/ 0 w 39"/>
                  <a:gd name="T1" fmla="*/ 0 h 223"/>
                  <a:gd name="T2" fmla="*/ 0 w 39"/>
                  <a:gd name="T3" fmla="*/ 0 h 223"/>
                  <a:gd name="T4" fmla="*/ 0 w 39"/>
                  <a:gd name="T5" fmla="*/ 0 h 223"/>
                  <a:gd name="T6" fmla="*/ 0 w 39"/>
                  <a:gd name="T7" fmla="*/ 0 h 223"/>
                  <a:gd name="T8" fmla="*/ 0 w 39"/>
                  <a:gd name="T9" fmla="*/ 0 h 223"/>
                  <a:gd name="T10" fmla="*/ 0 w 39"/>
                  <a:gd name="T11" fmla="*/ 0 h 223"/>
                  <a:gd name="T12" fmla="*/ 0 w 39"/>
                  <a:gd name="T13" fmla="*/ 0 h 223"/>
                  <a:gd name="T14" fmla="*/ 0 w 39"/>
                  <a:gd name="T15" fmla="*/ 0 h 223"/>
                  <a:gd name="T16" fmla="*/ 0 w 39"/>
                  <a:gd name="T17" fmla="*/ 0 h 223"/>
                  <a:gd name="T18" fmla="*/ 0 w 39"/>
                  <a:gd name="T19" fmla="*/ 0 h 223"/>
                  <a:gd name="T20" fmla="*/ 0 w 39"/>
                  <a:gd name="T21" fmla="*/ 0 h 223"/>
                  <a:gd name="T22" fmla="*/ 0 w 39"/>
                  <a:gd name="T23" fmla="*/ 0 h 2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223"/>
                  <a:gd name="T38" fmla="*/ 39 w 39"/>
                  <a:gd name="T39" fmla="*/ 223 h 2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223">
                    <a:moveTo>
                      <a:pt x="33" y="213"/>
                    </a:moveTo>
                    <a:lnTo>
                      <a:pt x="39" y="218"/>
                    </a:lnTo>
                    <a:lnTo>
                      <a:pt x="12" y="0"/>
                    </a:lnTo>
                    <a:lnTo>
                      <a:pt x="0" y="0"/>
                    </a:lnTo>
                    <a:lnTo>
                      <a:pt x="27" y="218"/>
                    </a:lnTo>
                    <a:lnTo>
                      <a:pt x="33" y="223"/>
                    </a:lnTo>
                    <a:lnTo>
                      <a:pt x="27" y="218"/>
                    </a:lnTo>
                    <a:lnTo>
                      <a:pt x="30" y="221"/>
                    </a:lnTo>
                    <a:lnTo>
                      <a:pt x="33" y="222"/>
                    </a:lnTo>
                    <a:lnTo>
                      <a:pt x="37" y="221"/>
                    </a:lnTo>
                    <a:lnTo>
                      <a:pt x="39" y="218"/>
                    </a:lnTo>
                    <a:lnTo>
                      <a:pt x="33" y="213"/>
                    </a:lnTo>
                    <a:close/>
                  </a:path>
                </a:pathLst>
              </a:custGeom>
              <a:solidFill>
                <a:srgbClr val="000000"/>
              </a:solidFill>
              <a:ln w="9525">
                <a:noFill/>
                <a:round/>
                <a:headEnd/>
                <a:tailEnd/>
              </a:ln>
            </p:spPr>
            <p:txBody>
              <a:bodyPr/>
              <a:lstStyle/>
              <a:p>
                <a:endParaRPr lang="ru-RU"/>
              </a:p>
            </p:txBody>
          </p:sp>
          <p:sp>
            <p:nvSpPr>
              <p:cNvPr id="14678" name="Freeform 252"/>
              <p:cNvSpPr>
                <a:spLocks/>
              </p:cNvSpPr>
              <p:nvPr/>
            </p:nvSpPr>
            <p:spPr bwMode="auto">
              <a:xfrm>
                <a:off x="5473" y="369"/>
                <a:ext cx="31" cy="36"/>
              </a:xfrm>
              <a:custGeom>
                <a:avLst/>
                <a:gdLst>
                  <a:gd name="T0" fmla="*/ 0 w 190"/>
                  <a:gd name="T1" fmla="*/ 0 h 180"/>
                  <a:gd name="T2" fmla="*/ 0 w 190"/>
                  <a:gd name="T3" fmla="*/ 0 h 180"/>
                  <a:gd name="T4" fmla="*/ 0 w 190"/>
                  <a:gd name="T5" fmla="*/ 0 h 180"/>
                  <a:gd name="T6" fmla="*/ 0 w 190"/>
                  <a:gd name="T7" fmla="*/ 0 h 180"/>
                  <a:gd name="T8" fmla="*/ 0 w 190"/>
                  <a:gd name="T9" fmla="*/ 0 h 180"/>
                  <a:gd name="T10" fmla="*/ 0 w 190"/>
                  <a:gd name="T11" fmla="*/ 0 h 180"/>
                  <a:gd name="T12" fmla="*/ 0 w 190"/>
                  <a:gd name="T13" fmla="*/ 0 h 180"/>
                  <a:gd name="T14" fmla="*/ 0 w 190"/>
                  <a:gd name="T15" fmla="*/ 0 h 180"/>
                  <a:gd name="T16" fmla="*/ 0 w 190"/>
                  <a:gd name="T17" fmla="*/ 0 h 180"/>
                  <a:gd name="T18" fmla="*/ 0 w 190"/>
                  <a:gd name="T19" fmla="*/ 0 h 180"/>
                  <a:gd name="T20" fmla="*/ 0 w 190"/>
                  <a:gd name="T21" fmla="*/ 0 h 180"/>
                  <a:gd name="T22" fmla="*/ 0 w 190"/>
                  <a:gd name="T23" fmla="*/ 0 h 180"/>
                  <a:gd name="T24" fmla="*/ 0 w 190"/>
                  <a:gd name="T25" fmla="*/ 0 h 180"/>
                  <a:gd name="T26" fmla="*/ 0 w 190"/>
                  <a:gd name="T27" fmla="*/ 0 h 180"/>
                  <a:gd name="T28" fmla="*/ 0 w 190"/>
                  <a:gd name="T29" fmla="*/ 0 h 180"/>
                  <a:gd name="T30" fmla="*/ 0 w 190"/>
                  <a:gd name="T31" fmla="*/ 0 h 180"/>
                  <a:gd name="T32" fmla="*/ 0 w 190"/>
                  <a:gd name="T33" fmla="*/ 0 h 180"/>
                  <a:gd name="T34" fmla="*/ 0 w 190"/>
                  <a:gd name="T35" fmla="*/ 0 h 180"/>
                  <a:gd name="T36" fmla="*/ 0 w 190"/>
                  <a:gd name="T37" fmla="*/ 0 h 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0"/>
                  <a:gd name="T58" fmla="*/ 0 h 180"/>
                  <a:gd name="T59" fmla="*/ 190 w 190"/>
                  <a:gd name="T60" fmla="*/ 180 h 1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0" h="180">
                    <a:moveTo>
                      <a:pt x="190" y="180"/>
                    </a:moveTo>
                    <a:lnTo>
                      <a:pt x="131" y="175"/>
                    </a:lnTo>
                    <a:lnTo>
                      <a:pt x="92" y="162"/>
                    </a:lnTo>
                    <a:lnTo>
                      <a:pt x="67" y="144"/>
                    </a:lnTo>
                    <a:lnTo>
                      <a:pt x="52" y="125"/>
                    </a:lnTo>
                    <a:lnTo>
                      <a:pt x="43" y="106"/>
                    </a:lnTo>
                    <a:lnTo>
                      <a:pt x="35" y="92"/>
                    </a:lnTo>
                    <a:lnTo>
                      <a:pt x="24" y="85"/>
                    </a:lnTo>
                    <a:lnTo>
                      <a:pt x="5" y="87"/>
                    </a:lnTo>
                    <a:lnTo>
                      <a:pt x="0" y="38"/>
                    </a:lnTo>
                    <a:lnTo>
                      <a:pt x="15" y="34"/>
                    </a:lnTo>
                    <a:lnTo>
                      <a:pt x="24" y="26"/>
                    </a:lnTo>
                    <a:lnTo>
                      <a:pt x="34" y="16"/>
                    </a:lnTo>
                    <a:lnTo>
                      <a:pt x="43" y="8"/>
                    </a:lnTo>
                    <a:lnTo>
                      <a:pt x="56" y="1"/>
                    </a:lnTo>
                    <a:lnTo>
                      <a:pt x="75" y="0"/>
                    </a:lnTo>
                    <a:lnTo>
                      <a:pt x="105" y="8"/>
                    </a:lnTo>
                    <a:lnTo>
                      <a:pt x="145" y="24"/>
                    </a:lnTo>
                    <a:lnTo>
                      <a:pt x="190" y="180"/>
                    </a:lnTo>
                    <a:close/>
                  </a:path>
                </a:pathLst>
              </a:custGeom>
              <a:solidFill>
                <a:srgbClr val="000000"/>
              </a:solidFill>
              <a:ln w="9525">
                <a:noFill/>
                <a:round/>
                <a:headEnd/>
                <a:tailEnd/>
              </a:ln>
            </p:spPr>
            <p:txBody>
              <a:bodyPr/>
              <a:lstStyle/>
              <a:p>
                <a:endParaRPr lang="ru-RU"/>
              </a:p>
            </p:txBody>
          </p:sp>
          <p:sp>
            <p:nvSpPr>
              <p:cNvPr id="14679" name="Freeform 253"/>
              <p:cNvSpPr>
                <a:spLocks/>
              </p:cNvSpPr>
              <p:nvPr/>
            </p:nvSpPr>
            <p:spPr bwMode="auto">
              <a:xfrm>
                <a:off x="5473" y="385"/>
                <a:ext cx="31" cy="21"/>
              </a:xfrm>
              <a:custGeom>
                <a:avLst/>
                <a:gdLst>
                  <a:gd name="T0" fmla="*/ 0 w 190"/>
                  <a:gd name="T1" fmla="*/ 0 h 105"/>
                  <a:gd name="T2" fmla="*/ 0 w 190"/>
                  <a:gd name="T3" fmla="*/ 0 h 105"/>
                  <a:gd name="T4" fmla="*/ 0 w 190"/>
                  <a:gd name="T5" fmla="*/ 0 h 105"/>
                  <a:gd name="T6" fmla="*/ 0 w 190"/>
                  <a:gd name="T7" fmla="*/ 0 h 105"/>
                  <a:gd name="T8" fmla="*/ 0 w 190"/>
                  <a:gd name="T9" fmla="*/ 0 h 105"/>
                  <a:gd name="T10" fmla="*/ 0 w 190"/>
                  <a:gd name="T11" fmla="*/ 0 h 105"/>
                  <a:gd name="T12" fmla="*/ 0 w 190"/>
                  <a:gd name="T13" fmla="*/ 0 h 105"/>
                  <a:gd name="T14" fmla="*/ 0 w 190"/>
                  <a:gd name="T15" fmla="*/ 0 h 105"/>
                  <a:gd name="T16" fmla="*/ 0 w 190"/>
                  <a:gd name="T17" fmla="*/ 0 h 105"/>
                  <a:gd name="T18" fmla="*/ 0 w 190"/>
                  <a:gd name="T19" fmla="*/ 0 h 105"/>
                  <a:gd name="T20" fmla="*/ 0 w 190"/>
                  <a:gd name="T21" fmla="*/ 0 h 105"/>
                  <a:gd name="T22" fmla="*/ 0 w 190"/>
                  <a:gd name="T23" fmla="*/ 0 h 105"/>
                  <a:gd name="T24" fmla="*/ 0 w 190"/>
                  <a:gd name="T25" fmla="*/ 0 h 105"/>
                  <a:gd name="T26" fmla="*/ 0 w 190"/>
                  <a:gd name="T27" fmla="*/ 0 h 105"/>
                  <a:gd name="T28" fmla="*/ 0 w 190"/>
                  <a:gd name="T29" fmla="*/ 0 h 105"/>
                  <a:gd name="T30" fmla="*/ 0 w 190"/>
                  <a:gd name="T31" fmla="*/ 0 h 105"/>
                  <a:gd name="T32" fmla="*/ 0 w 190"/>
                  <a:gd name="T33" fmla="*/ 0 h 105"/>
                  <a:gd name="T34" fmla="*/ 0 w 190"/>
                  <a:gd name="T35" fmla="*/ 0 h 105"/>
                  <a:gd name="T36" fmla="*/ 0 w 190"/>
                  <a:gd name="T37" fmla="*/ 0 h 105"/>
                  <a:gd name="T38" fmla="*/ 0 w 190"/>
                  <a:gd name="T39" fmla="*/ 0 h 105"/>
                  <a:gd name="T40" fmla="*/ 0 w 190"/>
                  <a:gd name="T41" fmla="*/ 0 h 105"/>
                  <a:gd name="T42" fmla="*/ 0 w 190"/>
                  <a:gd name="T43" fmla="*/ 0 h 105"/>
                  <a:gd name="T44" fmla="*/ 0 w 190"/>
                  <a:gd name="T45" fmla="*/ 0 h 105"/>
                  <a:gd name="T46" fmla="*/ 0 w 190"/>
                  <a:gd name="T47" fmla="*/ 0 h 105"/>
                  <a:gd name="T48" fmla="*/ 0 w 190"/>
                  <a:gd name="T49" fmla="*/ 0 h 105"/>
                  <a:gd name="T50" fmla="*/ 0 w 190"/>
                  <a:gd name="T51" fmla="*/ 0 h 10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0"/>
                  <a:gd name="T79" fmla="*/ 0 h 105"/>
                  <a:gd name="T80" fmla="*/ 190 w 190"/>
                  <a:gd name="T81" fmla="*/ 105 h 10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0" h="105">
                    <a:moveTo>
                      <a:pt x="0" y="7"/>
                    </a:moveTo>
                    <a:lnTo>
                      <a:pt x="8" y="11"/>
                    </a:lnTo>
                    <a:lnTo>
                      <a:pt x="23" y="10"/>
                    </a:lnTo>
                    <a:lnTo>
                      <a:pt x="30" y="15"/>
                    </a:lnTo>
                    <a:lnTo>
                      <a:pt x="39" y="29"/>
                    </a:lnTo>
                    <a:lnTo>
                      <a:pt x="47" y="47"/>
                    </a:lnTo>
                    <a:lnTo>
                      <a:pt x="63" y="67"/>
                    </a:lnTo>
                    <a:lnTo>
                      <a:pt x="89" y="86"/>
                    </a:lnTo>
                    <a:lnTo>
                      <a:pt x="130" y="100"/>
                    </a:lnTo>
                    <a:lnTo>
                      <a:pt x="190" y="105"/>
                    </a:lnTo>
                    <a:lnTo>
                      <a:pt x="190" y="95"/>
                    </a:lnTo>
                    <a:lnTo>
                      <a:pt x="132" y="90"/>
                    </a:lnTo>
                    <a:lnTo>
                      <a:pt x="94" y="77"/>
                    </a:lnTo>
                    <a:lnTo>
                      <a:pt x="71" y="61"/>
                    </a:lnTo>
                    <a:lnTo>
                      <a:pt x="56" y="43"/>
                    </a:lnTo>
                    <a:lnTo>
                      <a:pt x="48" y="24"/>
                    </a:lnTo>
                    <a:lnTo>
                      <a:pt x="40" y="9"/>
                    </a:lnTo>
                    <a:lnTo>
                      <a:pt x="26" y="0"/>
                    </a:lnTo>
                    <a:lnTo>
                      <a:pt x="3" y="3"/>
                    </a:lnTo>
                    <a:lnTo>
                      <a:pt x="11" y="7"/>
                    </a:lnTo>
                    <a:lnTo>
                      <a:pt x="3" y="3"/>
                    </a:lnTo>
                    <a:lnTo>
                      <a:pt x="1" y="5"/>
                    </a:lnTo>
                    <a:lnTo>
                      <a:pt x="1" y="8"/>
                    </a:lnTo>
                    <a:lnTo>
                      <a:pt x="4" y="11"/>
                    </a:lnTo>
                    <a:lnTo>
                      <a:pt x="8" y="11"/>
                    </a:lnTo>
                    <a:lnTo>
                      <a:pt x="0" y="7"/>
                    </a:lnTo>
                    <a:close/>
                  </a:path>
                </a:pathLst>
              </a:custGeom>
              <a:solidFill>
                <a:srgbClr val="000000"/>
              </a:solidFill>
              <a:ln w="9525">
                <a:noFill/>
                <a:round/>
                <a:headEnd/>
                <a:tailEnd/>
              </a:ln>
            </p:spPr>
            <p:txBody>
              <a:bodyPr/>
              <a:lstStyle/>
              <a:p>
                <a:endParaRPr lang="ru-RU"/>
              </a:p>
            </p:txBody>
          </p:sp>
          <p:sp>
            <p:nvSpPr>
              <p:cNvPr id="14680" name="Freeform 254"/>
              <p:cNvSpPr>
                <a:spLocks/>
              </p:cNvSpPr>
              <p:nvPr/>
            </p:nvSpPr>
            <p:spPr bwMode="auto">
              <a:xfrm>
                <a:off x="5472" y="376"/>
                <a:ext cx="3" cy="10"/>
              </a:xfrm>
              <a:custGeom>
                <a:avLst/>
                <a:gdLst>
                  <a:gd name="T0" fmla="*/ 0 w 17"/>
                  <a:gd name="T1" fmla="*/ 0 h 54"/>
                  <a:gd name="T2" fmla="*/ 0 w 17"/>
                  <a:gd name="T3" fmla="*/ 0 h 54"/>
                  <a:gd name="T4" fmla="*/ 0 w 17"/>
                  <a:gd name="T5" fmla="*/ 0 h 54"/>
                  <a:gd name="T6" fmla="*/ 0 w 17"/>
                  <a:gd name="T7" fmla="*/ 0 h 54"/>
                  <a:gd name="T8" fmla="*/ 0 w 17"/>
                  <a:gd name="T9" fmla="*/ 0 h 54"/>
                  <a:gd name="T10" fmla="*/ 0 w 17"/>
                  <a:gd name="T11" fmla="*/ 0 h 54"/>
                  <a:gd name="T12" fmla="*/ 0 w 17"/>
                  <a:gd name="T13" fmla="*/ 0 h 54"/>
                  <a:gd name="T14" fmla="*/ 0 w 17"/>
                  <a:gd name="T15" fmla="*/ 0 h 54"/>
                  <a:gd name="T16" fmla="*/ 0 w 17"/>
                  <a:gd name="T17" fmla="*/ 0 h 54"/>
                  <a:gd name="T18" fmla="*/ 0 w 17"/>
                  <a:gd name="T19" fmla="*/ 0 h 54"/>
                  <a:gd name="T20" fmla="*/ 0 w 17"/>
                  <a:gd name="T21" fmla="*/ 0 h 54"/>
                  <a:gd name="T22" fmla="*/ 0 w 17"/>
                  <a:gd name="T23" fmla="*/ 0 h 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54"/>
                  <a:gd name="T38" fmla="*/ 17 w 17"/>
                  <a:gd name="T39" fmla="*/ 54 h 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54">
                    <a:moveTo>
                      <a:pt x="4" y="0"/>
                    </a:moveTo>
                    <a:lnTo>
                      <a:pt x="0" y="5"/>
                    </a:lnTo>
                    <a:lnTo>
                      <a:pt x="6" y="54"/>
                    </a:lnTo>
                    <a:lnTo>
                      <a:pt x="17" y="54"/>
                    </a:lnTo>
                    <a:lnTo>
                      <a:pt x="11" y="5"/>
                    </a:lnTo>
                    <a:lnTo>
                      <a:pt x="7" y="10"/>
                    </a:lnTo>
                    <a:lnTo>
                      <a:pt x="11" y="5"/>
                    </a:lnTo>
                    <a:lnTo>
                      <a:pt x="9" y="2"/>
                    </a:lnTo>
                    <a:lnTo>
                      <a:pt x="6" y="0"/>
                    </a:lnTo>
                    <a:lnTo>
                      <a:pt x="2" y="2"/>
                    </a:lnTo>
                    <a:lnTo>
                      <a:pt x="0" y="5"/>
                    </a:lnTo>
                    <a:lnTo>
                      <a:pt x="4" y="0"/>
                    </a:lnTo>
                    <a:close/>
                  </a:path>
                </a:pathLst>
              </a:custGeom>
              <a:solidFill>
                <a:srgbClr val="000000"/>
              </a:solidFill>
              <a:ln w="9525">
                <a:noFill/>
                <a:round/>
                <a:headEnd/>
                <a:tailEnd/>
              </a:ln>
            </p:spPr>
            <p:txBody>
              <a:bodyPr/>
              <a:lstStyle/>
              <a:p>
                <a:endParaRPr lang="ru-RU"/>
              </a:p>
            </p:txBody>
          </p:sp>
          <p:sp>
            <p:nvSpPr>
              <p:cNvPr id="14681" name="Freeform 255"/>
              <p:cNvSpPr>
                <a:spLocks/>
              </p:cNvSpPr>
              <p:nvPr/>
            </p:nvSpPr>
            <p:spPr bwMode="auto">
              <a:xfrm>
                <a:off x="5472" y="368"/>
                <a:ext cx="26" cy="10"/>
              </a:xfrm>
              <a:custGeom>
                <a:avLst/>
                <a:gdLst>
                  <a:gd name="T0" fmla="*/ 0 w 152"/>
                  <a:gd name="T1" fmla="*/ 0 h 48"/>
                  <a:gd name="T2" fmla="*/ 0 w 152"/>
                  <a:gd name="T3" fmla="*/ 0 h 48"/>
                  <a:gd name="T4" fmla="*/ 0 w 152"/>
                  <a:gd name="T5" fmla="*/ 0 h 48"/>
                  <a:gd name="T6" fmla="*/ 0 w 152"/>
                  <a:gd name="T7" fmla="*/ 0 h 48"/>
                  <a:gd name="T8" fmla="*/ 0 w 152"/>
                  <a:gd name="T9" fmla="*/ 0 h 48"/>
                  <a:gd name="T10" fmla="*/ 0 w 152"/>
                  <a:gd name="T11" fmla="*/ 0 h 48"/>
                  <a:gd name="T12" fmla="*/ 0 w 152"/>
                  <a:gd name="T13" fmla="*/ 0 h 48"/>
                  <a:gd name="T14" fmla="*/ 0 w 152"/>
                  <a:gd name="T15" fmla="*/ 0 h 48"/>
                  <a:gd name="T16" fmla="*/ 0 w 152"/>
                  <a:gd name="T17" fmla="*/ 0 h 48"/>
                  <a:gd name="T18" fmla="*/ 0 w 152"/>
                  <a:gd name="T19" fmla="*/ 0 h 48"/>
                  <a:gd name="T20" fmla="*/ 0 w 152"/>
                  <a:gd name="T21" fmla="*/ 0 h 48"/>
                  <a:gd name="T22" fmla="*/ 0 w 152"/>
                  <a:gd name="T23" fmla="*/ 0 h 48"/>
                  <a:gd name="T24" fmla="*/ 0 w 152"/>
                  <a:gd name="T25" fmla="*/ 0 h 48"/>
                  <a:gd name="T26" fmla="*/ 0 w 152"/>
                  <a:gd name="T27" fmla="*/ 0 h 48"/>
                  <a:gd name="T28" fmla="*/ 0 w 152"/>
                  <a:gd name="T29" fmla="*/ 0 h 48"/>
                  <a:gd name="T30" fmla="*/ 0 w 152"/>
                  <a:gd name="T31" fmla="*/ 0 h 48"/>
                  <a:gd name="T32" fmla="*/ 0 w 152"/>
                  <a:gd name="T33" fmla="*/ 0 h 48"/>
                  <a:gd name="T34" fmla="*/ 0 w 152"/>
                  <a:gd name="T35" fmla="*/ 0 h 48"/>
                  <a:gd name="T36" fmla="*/ 0 w 152"/>
                  <a:gd name="T37" fmla="*/ 0 h 48"/>
                  <a:gd name="T38" fmla="*/ 0 w 152"/>
                  <a:gd name="T39" fmla="*/ 0 h 48"/>
                  <a:gd name="T40" fmla="*/ 0 w 152"/>
                  <a:gd name="T41" fmla="*/ 0 h 48"/>
                  <a:gd name="T42" fmla="*/ 0 w 152"/>
                  <a:gd name="T43" fmla="*/ 0 h 48"/>
                  <a:gd name="T44" fmla="*/ 0 w 152"/>
                  <a:gd name="T45" fmla="*/ 0 h 48"/>
                  <a:gd name="T46" fmla="*/ 0 w 152"/>
                  <a:gd name="T47" fmla="*/ 0 h 48"/>
                  <a:gd name="T48" fmla="*/ 0 w 152"/>
                  <a:gd name="T49" fmla="*/ 0 h 48"/>
                  <a:gd name="T50" fmla="*/ 0 w 152"/>
                  <a:gd name="T51" fmla="*/ 0 h 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2"/>
                  <a:gd name="T79" fmla="*/ 0 h 48"/>
                  <a:gd name="T80" fmla="*/ 152 w 152"/>
                  <a:gd name="T81" fmla="*/ 48 h 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2" h="48">
                    <a:moveTo>
                      <a:pt x="152" y="28"/>
                    </a:moveTo>
                    <a:lnTo>
                      <a:pt x="149" y="25"/>
                    </a:lnTo>
                    <a:lnTo>
                      <a:pt x="109" y="8"/>
                    </a:lnTo>
                    <a:lnTo>
                      <a:pt x="78" y="0"/>
                    </a:lnTo>
                    <a:lnTo>
                      <a:pt x="57" y="2"/>
                    </a:lnTo>
                    <a:lnTo>
                      <a:pt x="42" y="8"/>
                    </a:lnTo>
                    <a:lnTo>
                      <a:pt x="32" y="18"/>
                    </a:lnTo>
                    <a:lnTo>
                      <a:pt x="23" y="28"/>
                    </a:lnTo>
                    <a:lnTo>
                      <a:pt x="15" y="35"/>
                    </a:lnTo>
                    <a:lnTo>
                      <a:pt x="0" y="38"/>
                    </a:lnTo>
                    <a:lnTo>
                      <a:pt x="3" y="48"/>
                    </a:lnTo>
                    <a:lnTo>
                      <a:pt x="19" y="43"/>
                    </a:lnTo>
                    <a:lnTo>
                      <a:pt x="30" y="34"/>
                    </a:lnTo>
                    <a:lnTo>
                      <a:pt x="39" y="24"/>
                    </a:lnTo>
                    <a:lnTo>
                      <a:pt x="49" y="17"/>
                    </a:lnTo>
                    <a:lnTo>
                      <a:pt x="60" y="10"/>
                    </a:lnTo>
                    <a:lnTo>
                      <a:pt x="76" y="10"/>
                    </a:lnTo>
                    <a:lnTo>
                      <a:pt x="105" y="17"/>
                    </a:lnTo>
                    <a:lnTo>
                      <a:pt x="145" y="33"/>
                    </a:lnTo>
                    <a:lnTo>
                      <a:pt x="142" y="30"/>
                    </a:lnTo>
                    <a:lnTo>
                      <a:pt x="145" y="33"/>
                    </a:lnTo>
                    <a:lnTo>
                      <a:pt x="148" y="33"/>
                    </a:lnTo>
                    <a:lnTo>
                      <a:pt x="152" y="30"/>
                    </a:lnTo>
                    <a:lnTo>
                      <a:pt x="152" y="27"/>
                    </a:lnTo>
                    <a:lnTo>
                      <a:pt x="149" y="25"/>
                    </a:lnTo>
                    <a:lnTo>
                      <a:pt x="152" y="28"/>
                    </a:lnTo>
                    <a:close/>
                  </a:path>
                </a:pathLst>
              </a:custGeom>
              <a:solidFill>
                <a:srgbClr val="000000"/>
              </a:solidFill>
              <a:ln w="9525">
                <a:noFill/>
                <a:round/>
                <a:headEnd/>
                <a:tailEnd/>
              </a:ln>
            </p:spPr>
            <p:txBody>
              <a:bodyPr/>
              <a:lstStyle/>
              <a:p>
                <a:endParaRPr lang="ru-RU"/>
              </a:p>
            </p:txBody>
          </p:sp>
          <p:sp>
            <p:nvSpPr>
              <p:cNvPr id="14682" name="Freeform 256"/>
              <p:cNvSpPr>
                <a:spLocks/>
              </p:cNvSpPr>
              <p:nvPr/>
            </p:nvSpPr>
            <p:spPr bwMode="auto">
              <a:xfrm>
                <a:off x="5496" y="374"/>
                <a:ext cx="9" cy="32"/>
              </a:xfrm>
              <a:custGeom>
                <a:avLst/>
                <a:gdLst>
                  <a:gd name="T0" fmla="*/ 0 w 55"/>
                  <a:gd name="T1" fmla="*/ 0 h 162"/>
                  <a:gd name="T2" fmla="*/ 0 w 55"/>
                  <a:gd name="T3" fmla="*/ 0 h 162"/>
                  <a:gd name="T4" fmla="*/ 0 w 55"/>
                  <a:gd name="T5" fmla="*/ 0 h 162"/>
                  <a:gd name="T6" fmla="*/ 0 w 55"/>
                  <a:gd name="T7" fmla="*/ 0 h 162"/>
                  <a:gd name="T8" fmla="*/ 0 w 55"/>
                  <a:gd name="T9" fmla="*/ 0 h 162"/>
                  <a:gd name="T10" fmla="*/ 0 w 55"/>
                  <a:gd name="T11" fmla="*/ 0 h 162"/>
                  <a:gd name="T12" fmla="*/ 0 w 55"/>
                  <a:gd name="T13" fmla="*/ 0 h 162"/>
                  <a:gd name="T14" fmla="*/ 0 w 55"/>
                  <a:gd name="T15" fmla="*/ 0 h 162"/>
                  <a:gd name="T16" fmla="*/ 0 w 55"/>
                  <a:gd name="T17" fmla="*/ 0 h 162"/>
                  <a:gd name="T18" fmla="*/ 0 w 55"/>
                  <a:gd name="T19" fmla="*/ 0 h 162"/>
                  <a:gd name="T20" fmla="*/ 0 w 55"/>
                  <a:gd name="T21" fmla="*/ 0 h 162"/>
                  <a:gd name="T22" fmla="*/ 0 w 55"/>
                  <a:gd name="T23" fmla="*/ 0 h 1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5"/>
                  <a:gd name="T37" fmla="*/ 0 h 162"/>
                  <a:gd name="T38" fmla="*/ 55 w 55"/>
                  <a:gd name="T39" fmla="*/ 162 h 1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5" h="162">
                    <a:moveTo>
                      <a:pt x="50" y="162"/>
                    </a:moveTo>
                    <a:lnTo>
                      <a:pt x="55" y="156"/>
                    </a:lnTo>
                    <a:lnTo>
                      <a:pt x="10" y="0"/>
                    </a:lnTo>
                    <a:lnTo>
                      <a:pt x="0" y="2"/>
                    </a:lnTo>
                    <a:lnTo>
                      <a:pt x="45" y="158"/>
                    </a:lnTo>
                    <a:lnTo>
                      <a:pt x="50" y="152"/>
                    </a:lnTo>
                    <a:lnTo>
                      <a:pt x="45" y="158"/>
                    </a:lnTo>
                    <a:lnTo>
                      <a:pt x="48" y="160"/>
                    </a:lnTo>
                    <a:lnTo>
                      <a:pt x="51" y="161"/>
                    </a:lnTo>
                    <a:lnTo>
                      <a:pt x="54" y="159"/>
                    </a:lnTo>
                    <a:lnTo>
                      <a:pt x="55" y="156"/>
                    </a:lnTo>
                    <a:lnTo>
                      <a:pt x="50" y="162"/>
                    </a:lnTo>
                    <a:close/>
                  </a:path>
                </a:pathLst>
              </a:custGeom>
              <a:solidFill>
                <a:srgbClr val="000000"/>
              </a:solidFill>
              <a:ln w="9525">
                <a:noFill/>
                <a:round/>
                <a:headEnd/>
                <a:tailEnd/>
              </a:ln>
            </p:spPr>
            <p:txBody>
              <a:bodyPr/>
              <a:lstStyle/>
              <a:p>
                <a:endParaRPr lang="ru-RU"/>
              </a:p>
            </p:txBody>
          </p:sp>
          <p:sp>
            <p:nvSpPr>
              <p:cNvPr id="14683" name="Freeform 257"/>
              <p:cNvSpPr>
                <a:spLocks/>
              </p:cNvSpPr>
              <p:nvPr/>
            </p:nvSpPr>
            <p:spPr bwMode="auto">
              <a:xfrm>
                <a:off x="5475" y="370"/>
                <a:ext cx="4" cy="27"/>
              </a:xfrm>
              <a:custGeom>
                <a:avLst/>
                <a:gdLst>
                  <a:gd name="T0" fmla="*/ 0 w 27"/>
                  <a:gd name="T1" fmla="*/ 0 h 133"/>
                  <a:gd name="T2" fmla="*/ 0 w 27"/>
                  <a:gd name="T3" fmla="*/ 0 h 133"/>
                  <a:gd name="T4" fmla="*/ 0 w 27"/>
                  <a:gd name="T5" fmla="*/ 0 h 133"/>
                  <a:gd name="T6" fmla="*/ 0 w 27"/>
                  <a:gd name="T7" fmla="*/ 0 h 133"/>
                  <a:gd name="T8" fmla="*/ 0 w 27"/>
                  <a:gd name="T9" fmla="*/ 0 h 133"/>
                  <a:gd name="T10" fmla="*/ 0 w 27"/>
                  <a:gd name="T11" fmla="*/ 0 h 133"/>
                  <a:gd name="T12" fmla="*/ 0 w 27"/>
                  <a:gd name="T13" fmla="*/ 0 h 133"/>
                  <a:gd name="T14" fmla="*/ 0 w 27"/>
                  <a:gd name="T15" fmla="*/ 0 h 133"/>
                  <a:gd name="T16" fmla="*/ 0 w 27"/>
                  <a:gd name="T17" fmla="*/ 0 h 133"/>
                  <a:gd name="T18" fmla="*/ 0 w 27"/>
                  <a:gd name="T19" fmla="*/ 0 h 133"/>
                  <a:gd name="T20" fmla="*/ 0 w 27"/>
                  <a:gd name="T21" fmla="*/ 0 h 133"/>
                  <a:gd name="T22" fmla="*/ 0 w 27"/>
                  <a:gd name="T23" fmla="*/ 0 h 133"/>
                  <a:gd name="T24" fmla="*/ 0 w 27"/>
                  <a:gd name="T25" fmla="*/ 0 h 133"/>
                  <a:gd name="T26" fmla="*/ 0 w 27"/>
                  <a:gd name="T27" fmla="*/ 0 h 133"/>
                  <a:gd name="T28" fmla="*/ 0 w 27"/>
                  <a:gd name="T29" fmla="*/ 0 h 133"/>
                  <a:gd name="T30" fmla="*/ 0 w 27"/>
                  <a:gd name="T31" fmla="*/ 0 h 133"/>
                  <a:gd name="T32" fmla="*/ 0 w 27"/>
                  <a:gd name="T33" fmla="*/ 0 h 133"/>
                  <a:gd name="T34" fmla="*/ 0 w 27"/>
                  <a:gd name="T35" fmla="*/ 0 h 133"/>
                  <a:gd name="T36" fmla="*/ 0 w 27"/>
                  <a:gd name="T37" fmla="*/ 0 h 133"/>
                  <a:gd name="T38" fmla="*/ 0 w 27"/>
                  <a:gd name="T39" fmla="*/ 0 h 133"/>
                  <a:gd name="T40" fmla="*/ 0 w 27"/>
                  <a:gd name="T41" fmla="*/ 0 h 133"/>
                  <a:gd name="T42" fmla="*/ 0 w 27"/>
                  <a:gd name="T43" fmla="*/ 0 h 133"/>
                  <a:gd name="T44" fmla="*/ 0 w 27"/>
                  <a:gd name="T45" fmla="*/ 0 h 133"/>
                  <a:gd name="T46" fmla="*/ 0 w 27"/>
                  <a:gd name="T47" fmla="*/ 0 h 133"/>
                  <a:gd name="T48" fmla="*/ 0 w 27"/>
                  <a:gd name="T49" fmla="*/ 0 h 133"/>
                  <a:gd name="T50" fmla="*/ 0 w 27"/>
                  <a:gd name="T51" fmla="*/ 0 h 133"/>
                  <a:gd name="T52" fmla="*/ 0 w 27"/>
                  <a:gd name="T53" fmla="*/ 0 h 133"/>
                  <a:gd name="T54" fmla="*/ 0 w 27"/>
                  <a:gd name="T55" fmla="*/ 0 h 133"/>
                  <a:gd name="T56" fmla="*/ 0 w 27"/>
                  <a:gd name="T57" fmla="*/ 0 h 133"/>
                  <a:gd name="T58" fmla="*/ 0 w 27"/>
                  <a:gd name="T59" fmla="*/ 0 h 133"/>
                  <a:gd name="T60" fmla="*/ 0 w 27"/>
                  <a:gd name="T61" fmla="*/ 0 h 133"/>
                  <a:gd name="T62" fmla="*/ 0 w 27"/>
                  <a:gd name="T63" fmla="*/ 0 h 133"/>
                  <a:gd name="T64" fmla="*/ 0 w 27"/>
                  <a:gd name="T65" fmla="*/ 0 h 1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133"/>
                  <a:gd name="T101" fmla="*/ 27 w 27"/>
                  <a:gd name="T102" fmla="*/ 133 h 13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133">
                    <a:moveTo>
                      <a:pt x="13" y="0"/>
                    </a:moveTo>
                    <a:lnTo>
                      <a:pt x="15" y="2"/>
                    </a:lnTo>
                    <a:lnTo>
                      <a:pt x="18" y="6"/>
                    </a:lnTo>
                    <a:lnTo>
                      <a:pt x="20" y="12"/>
                    </a:lnTo>
                    <a:lnTo>
                      <a:pt x="22" y="20"/>
                    </a:lnTo>
                    <a:lnTo>
                      <a:pt x="25" y="30"/>
                    </a:lnTo>
                    <a:lnTo>
                      <a:pt x="26" y="41"/>
                    </a:lnTo>
                    <a:lnTo>
                      <a:pt x="27" y="54"/>
                    </a:lnTo>
                    <a:lnTo>
                      <a:pt x="27" y="67"/>
                    </a:lnTo>
                    <a:lnTo>
                      <a:pt x="27" y="80"/>
                    </a:lnTo>
                    <a:lnTo>
                      <a:pt x="26" y="92"/>
                    </a:lnTo>
                    <a:lnTo>
                      <a:pt x="25" y="104"/>
                    </a:lnTo>
                    <a:lnTo>
                      <a:pt x="22" y="114"/>
                    </a:lnTo>
                    <a:lnTo>
                      <a:pt x="20" y="122"/>
                    </a:lnTo>
                    <a:lnTo>
                      <a:pt x="18" y="128"/>
                    </a:lnTo>
                    <a:lnTo>
                      <a:pt x="15" y="132"/>
                    </a:lnTo>
                    <a:lnTo>
                      <a:pt x="13" y="133"/>
                    </a:lnTo>
                    <a:lnTo>
                      <a:pt x="10" y="132"/>
                    </a:lnTo>
                    <a:lnTo>
                      <a:pt x="8" y="128"/>
                    </a:lnTo>
                    <a:lnTo>
                      <a:pt x="6" y="122"/>
                    </a:lnTo>
                    <a:lnTo>
                      <a:pt x="3" y="114"/>
                    </a:lnTo>
                    <a:lnTo>
                      <a:pt x="2" y="104"/>
                    </a:lnTo>
                    <a:lnTo>
                      <a:pt x="1" y="92"/>
                    </a:lnTo>
                    <a:lnTo>
                      <a:pt x="0" y="80"/>
                    </a:lnTo>
                    <a:lnTo>
                      <a:pt x="0" y="67"/>
                    </a:lnTo>
                    <a:lnTo>
                      <a:pt x="0" y="54"/>
                    </a:lnTo>
                    <a:lnTo>
                      <a:pt x="1" y="41"/>
                    </a:lnTo>
                    <a:lnTo>
                      <a:pt x="2" y="30"/>
                    </a:lnTo>
                    <a:lnTo>
                      <a:pt x="3" y="20"/>
                    </a:lnTo>
                    <a:lnTo>
                      <a:pt x="6" y="12"/>
                    </a:lnTo>
                    <a:lnTo>
                      <a:pt x="8" y="6"/>
                    </a:lnTo>
                    <a:lnTo>
                      <a:pt x="10" y="2"/>
                    </a:lnTo>
                    <a:lnTo>
                      <a:pt x="13" y="0"/>
                    </a:lnTo>
                    <a:close/>
                  </a:path>
                </a:pathLst>
              </a:custGeom>
              <a:solidFill>
                <a:srgbClr val="FFFFFF"/>
              </a:solidFill>
              <a:ln w="9525">
                <a:noFill/>
                <a:round/>
                <a:headEnd/>
                <a:tailEnd/>
              </a:ln>
            </p:spPr>
            <p:txBody>
              <a:bodyPr/>
              <a:lstStyle/>
              <a:p>
                <a:endParaRPr lang="ru-RU"/>
              </a:p>
            </p:txBody>
          </p:sp>
          <p:sp>
            <p:nvSpPr>
              <p:cNvPr id="14684" name="Freeform 258"/>
              <p:cNvSpPr>
                <a:spLocks/>
              </p:cNvSpPr>
              <p:nvPr/>
            </p:nvSpPr>
            <p:spPr bwMode="auto">
              <a:xfrm>
                <a:off x="5486" y="363"/>
                <a:ext cx="2" cy="1"/>
              </a:xfrm>
              <a:custGeom>
                <a:avLst/>
                <a:gdLst>
                  <a:gd name="T0" fmla="*/ 0 w 12"/>
                  <a:gd name="T1" fmla="*/ 0 h 6"/>
                  <a:gd name="T2" fmla="*/ 0 w 12"/>
                  <a:gd name="T3" fmla="*/ 0 h 6"/>
                  <a:gd name="T4" fmla="*/ 0 w 12"/>
                  <a:gd name="T5" fmla="*/ 0 h 6"/>
                  <a:gd name="T6" fmla="*/ 0 w 12"/>
                  <a:gd name="T7" fmla="*/ 0 h 6"/>
                  <a:gd name="T8" fmla="*/ 0 w 12"/>
                  <a:gd name="T9" fmla="*/ 0 h 6"/>
                  <a:gd name="T10" fmla="*/ 0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12" y="4"/>
                    </a:moveTo>
                    <a:lnTo>
                      <a:pt x="9" y="1"/>
                    </a:lnTo>
                    <a:lnTo>
                      <a:pt x="5" y="0"/>
                    </a:lnTo>
                    <a:lnTo>
                      <a:pt x="1" y="2"/>
                    </a:lnTo>
                    <a:lnTo>
                      <a:pt x="0" y="6"/>
                    </a:lnTo>
                    <a:lnTo>
                      <a:pt x="12" y="4"/>
                    </a:lnTo>
                    <a:close/>
                  </a:path>
                </a:pathLst>
              </a:custGeom>
              <a:solidFill>
                <a:srgbClr val="E8E8E8"/>
              </a:solidFill>
              <a:ln w="9525">
                <a:noFill/>
                <a:round/>
                <a:headEnd/>
                <a:tailEnd/>
              </a:ln>
            </p:spPr>
            <p:txBody>
              <a:bodyPr/>
              <a:lstStyle/>
              <a:p>
                <a:endParaRPr lang="ru-RU"/>
              </a:p>
            </p:txBody>
          </p:sp>
          <p:sp>
            <p:nvSpPr>
              <p:cNvPr id="14685" name="Freeform 259"/>
              <p:cNvSpPr>
                <a:spLocks/>
              </p:cNvSpPr>
              <p:nvPr/>
            </p:nvSpPr>
            <p:spPr bwMode="auto">
              <a:xfrm>
                <a:off x="5486" y="364"/>
                <a:ext cx="7" cy="39"/>
              </a:xfrm>
              <a:custGeom>
                <a:avLst/>
                <a:gdLst>
                  <a:gd name="T0" fmla="*/ 0 w 44"/>
                  <a:gd name="T1" fmla="*/ 0 h 199"/>
                  <a:gd name="T2" fmla="*/ 0 w 44"/>
                  <a:gd name="T3" fmla="*/ 0 h 199"/>
                  <a:gd name="T4" fmla="*/ 0 w 44"/>
                  <a:gd name="T5" fmla="*/ 0 h 199"/>
                  <a:gd name="T6" fmla="*/ 0 w 44"/>
                  <a:gd name="T7" fmla="*/ 0 h 199"/>
                  <a:gd name="T8" fmla="*/ 0 w 44"/>
                  <a:gd name="T9" fmla="*/ 0 h 199"/>
                  <a:gd name="T10" fmla="*/ 0 w 44"/>
                  <a:gd name="T11" fmla="*/ 0 h 199"/>
                  <a:gd name="T12" fmla="*/ 0 60000 65536"/>
                  <a:gd name="T13" fmla="*/ 0 60000 65536"/>
                  <a:gd name="T14" fmla="*/ 0 60000 65536"/>
                  <a:gd name="T15" fmla="*/ 0 60000 65536"/>
                  <a:gd name="T16" fmla="*/ 0 60000 65536"/>
                  <a:gd name="T17" fmla="*/ 0 60000 65536"/>
                  <a:gd name="T18" fmla="*/ 0 w 44"/>
                  <a:gd name="T19" fmla="*/ 0 h 199"/>
                  <a:gd name="T20" fmla="*/ 44 w 44"/>
                  <a:gd name="T21" fmla="*/ 199 h 199"/>
                </a:gdLst>
                <a:ahLst/>
                <a:cxnLst>
                  <a:cxn ang="T12">
                    <a:pos x="T0" y="T1"/>
                  </a:cxn>
                  <a:cxn ang="T13">
                    <a:pos x="T2" y="T3"/>
                  </a:cxn>
                  <a:cxn ang="T14">
                    <a:pos x="T4" y="T5"/>
                  </a:cxn>
                  <a:cxn ang="T15">
                    <a:pos x="T6" y="T7"/>
                  </a:cxn>
                  <a:cxn ang="T16">
                    <a:pos x="T8" y="T9"/>
                  </a:cxn>
                  <a:cxn ang="T17">
                    <a:pos x="T10" y="T11"/>
                  </a:cxn>
                </a:cxnLst>
                <a:rect l="T18" t="T19" r="T20" b="T21"/>
                <a:pathLst>
                  <a:path w="44" h="199">
                    <a:moveTo>
                      <a:pt x="38" y="198"/>
                    </a:moveTo>
                    <a:lnTo>
                      <a:pt x="44" y="197"/>
                    </a:lnTo>
                    <a:lnTo>
                      <a:pt x="12" y="0"/>
                    </a:lnTo>
                    <a:lnTo>
                      <a:pt x="0" y="2"/>
                    </a:lnTo>
                    <a:lnTo>
                      <a:pt x="32" y="199"/>
                    </a:lnTo>
                    <a:lnTo>
                      <a:pt x="38" y="198"/>
                    </a:lnTo>
                    <a:close/>
                  </a:path>
                </a:pathLst>
              </a:custGeom>
              <a:solidFill>
                <a:srgbClr val="E8E8E8"/>
              </a:solidFill>
              <a:ln w="9525">
                <a:noFill/>
                <a:round/>
                <a:headEnd/>
                <a:tailEnd/>
              </a:ln>
            </p:spPr>
            <p:txBody>
              <a:bodyPr/>
              <a:lstStyle/>
              <a:p>
                <a:endParaRPr lang="ru-RU"/>
              </a:p>
            </p:txBody>
          </p:sp>
          <p:sp>
            <p:nvSpPr>
              <p:cNvPr id="14686" name="Freeform 260"/>
              <p:cNvSpPr>
                <a:spLocks/>
              </p:cNvSpPr>
              <p:nvPr/>
            </p:nvSpPr>
            <p:spPr bwMode="auto">
              <a:xfrm>
                <a:off x="5491" y="403"/>
                <a:ext cx="2" cy="1"/>
              </a:xfrm>
              <a:custGeom>
                <a:avLst/>
                <a:gdLst>
                  <a:gd name="T0" fmla="*/ 0 w 12"/>
                  <a:gd name="T1" fmla="*/ 0 h 5"/>
                  <a:gd name="T2" fmla="*/ 0 w 12"/>
                  <a:gd name="T3" fmla="*/ 0 h 5"/>
                  <a:gd name="T4" fmla="*/ 0 w 12"/>
                  <a:gd name="T5" fmla="*/ 0 h 5"/>
                  <a:gd name="T6" fmla="*/ 0 w 12"/>
                  <a:gd name="T7" fmla="*/ 0 h 5"/>
                  <a:gd name="T8" fmla="*/ 0 w 12"/>
                  <a:gd name="T9" fmla="*/ 0 h 5"/>
                  <a:gd name="T10" fmla="*/ 0 w 12"/>
                  <a:gd name="T11" fmla="*/ 0 h 5"/>
                  <a:gd name="T12" fmla="*/ 0 60000 65536"/>
                  <a:gd name="T13" fmla="*/ 0 60000 65536"/>
                  <a:gd name="T14" fmla="*/ 0 60000 65536"/>
                  <a:gd name="T15" fmla="*/ 0 60000 65536"/>
                  <a:gd name="T16" fmla="*/ 0 60000 65536"/>
                  <a:gd name="T17" fmla="*/ 0 60000 65536"/>
                  <a:gd name="T18" fmla="*/ 0 w 12"/>
                  <a:gd name="T19" fmla="*/ 0 h 5"/>
                  <a:gd name="T20" fmla="*/ 12 w 12"/>
                  <a:gd name="T21" fmla="*/ 5 h 5"/>
                </a:gdLst>
                <a:ahLst/>
                <a:cxnLst>
                  <a:cxn ang="T12">
                    <a:pos x="T0" y="T1"/>
                  </a:cxn>
                  <a:cxn ang="T13">
                    <a:pos x="T2" y="T3"/>
                  </a:cxn>
                  <a:cxn ang="T14">
                    <a:pos x="T4" y="T5"/>
                  </a:cxn>
                  <a:cxn ang="T15">
                    <a:pos x="T6" y="T7"/>
                  </a:cxn>
                  <a:cxn ang="T16">
                    <a:pos x="T8" y="T9"/>
                  </a:cxn>
                  <a:cxn ang="T17">
                    <a:pos x="T10" y="T11"/>
                  </a:cxn>
                </a:cxnLst>
                <a:rect l="T18" t="T19" r="T20" b="T21"/>
                <a:pathLst>
                  <a:path w="12" h="5">
                    <a:moveTo>
                      <a:pt x="0" y="2"/>
                    </a:moveTo>
                    <a:lnTo>
                      <a:pt x="2" y="5"/>
                    </a:lnTo>
                    <a:lnTo>
                      <a:pt x="7" y="5"/>
                    </a:lnTo>
                    <a:lnTo>
                      <a:pt x="10" y="4"/>
                    </a:lnTo>
                    <a:lnTo>
                      <a:pt x="12" y="0"/>
                    </a:lnTo>
                    <a:lnTo>
                      <a:pt x="0" y="2"/>
                    </a:lnTo>
                    <a:close/>
                  </a:path>
                </a:pathLst>
              </a:custGeom>
              <a:solidFill>
                <a:srgbClr val="E8E8E8"/>
              </a:solidFill>
              <a:ln w="9525">
                <a:noFill/>
                <a:round/>
                <a:headEnd/>
                <a:tailEnd/>
              </a:ln>
            </p:spPr>
            <p:txBody>
              <a:bodyPr/>
              <a:lstStyle/>
              <a:p>
                <a:endParaRPr lang="ru-RU"/>
              </a:p>
            </p:txBody>
          </p:sp>
          <p:sp>
            <p:nvSpPr>
              <p:cNvPr id="14687" name="Freeform 261"/>
              <p:cNvSpPr>
                <a:spLocks/>
              </p:cNvSpPr>
              <p:nvPr/>
            </p:nvSpPr>
            <p:spPr bwMode="auto">
              <a:xfrm>
                <a:off x="5479" y="363"/>
                <a:ext cx="2" cy="1"/>
              </a:xfrm>
              <a:custGeom>
                <a:avLst/>
                <a:gdLst>
                  <a:gd name="T0" fmla="*/ 0 w 12"/>
                  <a:gd name="T1" fmla="*/ 0 h 6"/>
                  <a:gd name="T2" fmla="*/ 0 w 12"/>
                  <a:gd name="T3" fmla="*/ 0 h 6"/>
                  <a:gd name="T4" fmla="*/ 0 w 12"/>
                  <a:gd name="T5" fmla="*/ 0 h 6"/>
                  <a:gd name="T6" fmla="*/ 0 w 12"/>
                  <a:gd name="T7" fmla="*/ 0 h 6"/>
                  <a:gd name="T8" fmla="*/ 0 w 12"/>
                  <a:gd name="T9" fmla="*/ 0 h 6"/>
                  <a:gd name="T10" fmla="*/ 0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12" y="4"/>
                    </a:moveTo>
                    <a:lnTo>
                      <a:pt x="9" y="1"/>
                    </a:lnTo>
                    <a:lnTo>
                      <a:pt x="5" y="0"/>
                    </a:lnTo>
                    <a:lnTo>
                      <a:pt x="1" y="2"/>
                    </a:lnTo>
                    <a:lnTo>
                      <a:pt x="0" y="6"/>
                    </a:lnTo>
                    <a:lnTo>
                      <a:pt x="12" y="4"/>
                    </a:lnTo>
                    <a:close/>
                  </a:path>
                </a:pathLst>
              </a:custGeom>
              <a:solidFill>
                <a:srgbClr val="E8E8E8"/>
              </a:solidFill>
              <a:ln w="9525">
                <a:noFill/>
                <a:round/>
                <a:headEnd/>
                <a:tailEnd/>
              </a:ln>
            </p:spPr>
            <p:txBody>
              <a:bodyPr/>
              <a:lstStyle/>
              <a:p>
                <a:endParaRPr lang="ru-RU"/>
              </a:p>
            </p:txBody>
          </p:sp>
          <p:sp>
            <p:nvSpPr>
              <p:cNvPr id="14688" name="Freeform 262"/>
              <p:cNvSpPr>
                <a:spLocks/>
              </p:cNvSpPr>
              <p:nvPr/>
            </p:nvSpPr>
            <p:spPr bwMode="auto">
              <a:xfrm>
                <a:off x="5479" y="364"/>
                <a:ext cx="8" cy="39"/>
              </a:xfrm>
              <a:custGeom>
                <a:avLst/>
                <a:gdLst>
                  <a:gd name="T0" fmla="*/ 0 w 44"/>
                  <a:gd name="T1" fmla="*/ 0 h 199"/>
                  <a:gd name="T2" fmla="*/ 0 w 44"/>
                  <a:gd name="T3" fmla="*/ 0 h 199"/>
                  <a:gd name="T4" fmla="*/ 0 w 44"/>
                  <a:gd name="T5" fmla="*/ 0 h 199"/>
                  <a:gd name="T6" fmla="*/ 0 w 44"/>
                  <a:gd name="T7" fmla="*/ 0 h 199"/>
                  <a:gd name="T8" fmla="*/ 0 w 44"/>
                  <a:gd name="T9" fmla="*/ 0 h 199"/>
                  <a:gd name="T10" fmla="*/ 0 w 44"/>
                  <a:gd name="T11" fmla="*/ 0 h 199"/>
                  <a:gd name="T12" fmla="*/ 0 60000 65536"/>
                  <a:gd name="T13" fmla="*/ 0 60000 65536"/>
                  <a:gd name="T14" fmla="*/ 0 60000 65536"/>
                  <a:gd name="T15" fmla="*/ 0 60000 65536"/>
                  <a:gd name="T16" fmla="*/ 0 60000 65536"/>
                  <a:gd name="T17" fmla="*/ 0 60000 65536"/>
                  <a:gd name="T18" fmla="*/ 0 w 44"/>
                  <a:gd name="T19" fmla="*/ 0 h 199"/>
                  <a:gd name="T20" fmla="*/ 44 w 44"/>
                  <a:gd name="T21" fmla="*/ 199 h 199"/>
                </a:gdLst>
                <a:ahLst/>
                <a:cxnLst>
                  <a:cxn ang="T12">
                    <a:pos x="T0" y="T1"/>
                  </a:cxn>
                  <a:cxn ang="T13">
                    <a:pos x="T2" y="T3"/>
                  </a:cxn>
                  <a:cxn ang="T14">
                    <a:pos x="T4" y="T5"/>
                  </a:cxn>
                  <a:cxn ang="T15">
                    <a:pos x="T6" y="T7"/>
                  </a:cxn>
                  <a:cxn ang="T16">
                    <a:pos x="T8" y="T9"/>
                  </a:cxn>
                  <a:cxn ang="T17">
                    <a:pos x="T10" y="T11"/>
                  </a:cxn>
                </a:cxnLst>
                <a:rect l="T18" t="T19" r="T20" b="T21"/>
                <a:pathLst>
                  <a:path w="44" h="199">
                    <a:moveTo>
                      <a:pt x="38" y="198"/>
                    </a:moveTo>
                    <a:lnTo>
                      <a:pt x="44" y="197"/>
                    </a:lnTo>
                    <a:lnTo>
                      <a:pt x="12" y="0"/>
                    </a:lnTo>
                    <a:lnTo>
                      <a:pt x="0" y="2"/>
                    </a:lnTo>
                    <a:lnTo>
                      <a:pt x="32" y="199"/>
                    </a:lnTo>
                    <a:lnTo>
                      <a:pt x="38" y="198"/>
                    </a:lnTo>
                    <a:close/>
                  </a:path>
                </a:pathLst>
              </a:custGeom>
              <a:solidFill>
                <a:srgbClr val="E8E8E8"/>
              </a:solidFill>
              <a:ln w="9525">
                <a:noFill/>
                <a:round/>
                <a:headEnd/>
                <a:tailEnd/>
              </a:ln>
            </p:spPr>
            <p:txBody>
              <a:bodyPr/>
              <a:lstStyle/>
              <a:p>
                <a:endParaRPr lang="ru-RU"/>
              </a:p>
            </p:txBody>
          </p:sp>
          <p:sp>
            <p:nvSpPr>
              <p:cNvPr id="14689" name="Freeform 263"/>
              <p:cNvSpPr>
                <a:spLocks/>
              </p:cNvSpPr>
              <p:nvPr/>
            </p:nvSpPr>
            <p:spPr bwMode="auto">
              <a:xfrm>
                <a:off x="5485" y="403"/>
                <a:ext cx="2" cy="1"/>
              </a:xfrm>
              <a:custGeom>
                <a:avLst/>
                <a:gdLst>
                  <a:gd name="T0" fmla="*/ 0 w 12"/>
                  <a:gd name="T1" fmla="*/ 0 h 5"/>
                  <a:gd name="T2" fmla="*/ 0 w 12"/>
                  <a:gd name="T3" fmla="*/ 0 h 5"/>
                  <a:gd name="T4" fmla="*/ 0 w 12"/>
                  <a:gd name="T5" fmla="*/ 0 h 5"/>
                  <a:gd name="T6" fmla="*/ 0 w 12"/>
                  <a:gd name="T7" fmla="*/ 0 h 5"/>
                  <a:gd name="T8" fmla="*/ 0 w 12"/>
                  <a:gd name="T9" fmla="*/ 0 h 5"/>
                  <a:gd name="T10" fmla="*/ 0 w 12"/>
                  <a:gd name="T11" fmla="*/ 0 h 5"/>
                  <a:gd name="T12" fmla="*/ 0 60000 65536"/>
                  <a:gd name="T13" fmla="*/ 0 60000 65536"/>
                  <a:gd name="T14" fmla="*/ 0 60000 65536"/>
                  <a:gd name="T15" fmla="*/ 0 60000 65536"/>
                  <a:gd name="T16" fmla="*/ 0 60000 65536"/>
                  <a:gd name="T17" fmla="*/ 0 60000 65536"/>
                  <a:gd name="T18" fmla="*/ 0 w 12"/>
                  <a:gd name="T19" fmla="*/ 0 h 5"/>
                  <a:gd name="T20" fmla="*/ 12 w 12"/>
                  <a:gd name="T21" fmla="*/ 5 h 5"/>
                </a:gdLst>
                <a:ahLst/>
                <a:cxnLst>
                  <a:cxn ang="T12">
                    <a:pos x="T0" y="T1"/>
                  </a:cxn>
                  <a:cxn ang="T13">
                    <a:pos x="T2" y="T3"/>
                  </a:cxn>
                  <a:cxn ang="T14">
                    <a:pos x="T4" y="T5"/>
                  </a:cxn>
                  <a:cxn ang="T15">
                    <a:pos x="T6" y="T7"/>
                  </a:cxn>
                  <a:cxn ang="T16">
                    <a:pos x="T8" y="T9"/>
                  </a:cxn>
                  <a:cxn ang="T17">
                    <a:pos x="T10" y="T11"/>
                  </a:cxn>
                </a:cxnLst>
                <a:rect l="T18" t="T19" r="T20" b="T21"/>
                <a:pathLst>
                  <a:path w="12" h="5">
                    <a:moveTo>
                      <a:pt x="0" y="2"/>
                    </a:moveTo>
                    <a:lnTo>
                      <a:pt x="2" y="5"/>
                    </a:lnTo>
                    <a:lnTo>
                      <a:pt x="7" y="5"/>
                    </a:lnTo>
                    <a:lnTo>
                      <a:pt x="11" y="4"/>
                    </a:lnTo>
                    <a:lnTo>
                      <a:pt x="12" y="0"/>
                    </a:lnTo>
                    <a:lnTo>
                      <a:pt x="0" y="2"/>
                    </a:lnTo>
                    <a:close/>
                  </a:path>
                </a:pathLst>
              </a:custGeom>
              <a:solidFill>
                <a:srgbClr val="E8E8E8"/>
              </a:solidFill>
              <a:ln w="9525">
                <a:noFill/>
                <a:round/>
                <a:headEnd/>
                <a:tailEnd/>
              </a:ln>
            </p:spPr>
            <p:txBody>
              <a:bodyPr/>
              <a:lstStyle/>
              <a:p>
                <a:endParaRPr lang="ru-RU"/>
              </a:p>
            </p:txBody>
          </p:sp>
          <p:sp>
            <p:nvSpPr>
              <p:cNvPr id="14690" name="Freeform 264"/>
              <p:cNvSpPr>
                <a:spLocks/>
              </p:cNvSpPr>
              <p:nvPr/>
            </p:nvSpPr>
            <p:spPr bwMode="auto">
              <a:xfrm>
                <a:off x="5474" y="363"/>
                <a:ext cx="2" cy="1"/>
              </a:xfrm>
              <a:custGeom>
                <a:avLst/>
                <a:gdLst>
                  <a:gd name="T0" fmla="*/ 0 w 12"/>
                  <a:gd name="T1" fmla="*/ 0 h 6"/>
                  <a:gd name="T2" fmla="*/ 0 w 12"/>
                  <a:gd name="T3" fmla="*/ 0 h 6"/>
                  <a:gd name="T4" fmla="*/ 0 w 12"/>
                  <a:gd name="T5" fmla="*/ 0 h 6"/>
                  <a:gd name="T6" fmla="*/ 0 w 12"/>
                  <a:gd name="T7" fmla="*/ 0 h 6"/>
                  <a:gd name="T8" fmla="*/ 0 w 12"/>
                  <a:gd name="T9" fmla="*/ 0 h 6"/>
                  <a:gd name="T10" fmla="*/ 0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12" y="4"/>
                    </a:moveTo>
                    <a:lnTo>
                      <a:pt x="9" y="1"/>
                    </a:lnTo>
                    <a:lnTo>
                      <a:pt x="5" y="0"/>
                    </a:lnTo>
                    <a:lnTo>
                      <a:pt x="1" y="2"/>
                    </a:lnTo>
                    <a:lnTo>
                      <a:pt x="0" y="6"/>
                    </a:lnTo>
                    <a:lnTo>
                      <a:pt x="12" y="4"/>
                    </a:lnTo>
                    <a:close/>
                  </a:path>
                </a:pathLst>
              </a:custGeom>
              <a:solidFill>
                <a:srgbClr val="E8E8E8"/>
              </a:solidFill>
              <a:ln w="9525">
                <a:noFill/>
                <a:round/>
                <a:headEnd/>
                <a:tailEnd/>
              </a:ln>
            </p:spPr>
            <p:txBody>
              <a:bodyPr/>
              <a:lstStyle/>
              <a:p>
                <a:endParaRPr lang="ru-RU"/>
              </a:p>
            </p:txBody>
          </p:sp>
          <p:sp>
            <p:nvSpPr>
              <p:cNvPr id="14691" name="Freeform 265"/>
              <p:cNvSpPr>
                <a:spLocks/>
              </p:cNvSpPr>
              <p:nvPr/>
            </p:nvSpPr>
            <p:spPr bwMode="auto">
              <a:xfrm>
                <a:off x="5474" y="364"/>
                <a:ext cx="7" cy="39"/>
              </a:xfrm>
              <a:custGeom>
                <a:avLst/>
                <a:gdLst>
                  <a:gd name="T0" fmla="*/ 0 w 44"/>
                  <a:gd name="T1" fmla="*/ 0 h 199"/>
                  <a:gd name="T2" fmla="*/ 0 w 44"/>
                  <a:gd name="T3" fmla="*/ 0 h 199"/>
                  <a:gd name="T4" fmla="*/ 0 w 44"/>
                  <a:gd name="T5" fmla="*/ 0 h 199"/>
                  <a:gd name="T6" fmla="*/ 0 w 44"/>
                  <a:gd name="T7" fmla="*/ 0 h 199"/>
                  <a:gd name="T8" fmla="*/ 0 w 44"/>
                  <a:gd name="T9" fmla="*/ 0 h 199"/>
                  <a:gd name="T10" fmla="*/ 0 w 44"/>
                  <a:gd name="T11" fmla="*/ 0 h 199"/>
                  <a:gd name="T12" fmla="*/ 0 60000 65536"/>
                  <a:gd name="T13" fmla="*/ 0 60000 65536"/>
                  <a:gd name="T14" fmla="*/ 0 60000 65536"/>
                  <a:gd name="T15" fmla="*/ 0 60000 65536"/>
                  <a:gd name="T16" fmla="*/ 0 60000 65536"/>
                  <a:gd name="T17" fmla="*/ 0 60000 65536"/>
                  <a:gd name="T18" fmla="*/ 0 w 44"/>
                  <a:gd name="T19" fmla="*/ 0 h 199"/>
                  <a:gd name="T20" fmla="*/ 44 w 44"/>
                  <a:gd name="T21" fmla="*/ 199 h 199"/>
                </a:gdLst>
                <a:ahLst/>
                <a:cxnLst>
                  <a:cxn ang="T12">
                    <a:pos x="T0" y="T1"/>
                  </a:cxn>
                  <a:cxn ang="T13">
                    <a:pos x="T2" y="T3"/>
                  </a:cxn>
                  <a:cxn ang="T14">
                    <a:pos x="T4" y="T5"/>
                  </a:cxn>
                  <a:cxn ang="T15">
                    <a:pos x="T6" y="T7"/>
                  </a:cxn>
                  <a:cxn ang="T16">
                    <a:pos x="T8" y="T9"/>
                  </a:cxn>
                  <a:cxn ang="T17">
                    <a:pos x="T10" y="T11"/>
                  </a:cxn>
                </a:cxnLst>
                <a:rect l="T18" t="T19" r="T20" b="T21"/>
                <a:pathLst>
                  <a:path w="44" h="199">
                    <a:moveTo>
                      <a:pt x="38" y="198"/>
                    </a:moveTo>
                    <a:lnTo>
                      <a:pt x="44" y="197"/>
                    </a:lnTo>
                    <a:lnTo>
                      <a:pt x="12" y="0"/>
                    </a:lnTo>
                    <a:lnTo>
                      <a:pt x="0" y="2"/>
                    </a:lnTo>
                    <a:lnTo>
                      <a:pt x="32" y="199"/>
                    </a:lnTo>
                    <a:lnTo>
                      <a:pt x="38" y="198"/>
                    </a:lnTo>
                    <a:close/>
                  </a:path>
                </a:pathLst>
              </a:custGeom>
              <a:solidFill>
                <a:srgbClr val="E8E8E8"/>
              </a:solidFill>
              <a:ln w="9525">
                <a:noFill/>
                <a:round/>
                <a:headEnd/>
                <a:tailEnd/>
              </a:ln>
            </p:spPr>
            <p:txBody>
              <a:bodyPr/>
              <a:lstStyle/>
              <a:p>
                <a:endParaRPr lang="ru-RU"/>
              </a:p>
            </p:txBody>
          </p:sp>
          <p:sp>
            <p:nvSpPr>
              <p:cNvPr id="14692" name="Freeform 266"/>
              <p:cNvSpPr>
                <a:spLocks/>
              </p:cNvSpPr>
              <p:nvPr/>
            </p:nvSpPr>
            <p:spPr bwMode="auto">
              <a:xfrm>
                <a:off x="5479" y="403"/>
                <a:ext cx="2" cy="1"/>
              </a:xfrm>
              <a:custGeom>
                <a:avLst/>
                <a:gdLst>
                  <a:gd name="T0" fmla="*/ 0 w 12"/>
                  <a:gd name="T1" fmla="*/ 0 h 5"/>
                  <a:gd name="T2" fmla="*/ 0 w 12"/>
                  <a:gd name="T3" fmla="*/ 0 h 5"/>
                  <a:gd name="T4" fmla="*/ 0 w 12"/>
                  <a:gd name="T5" fmla="*/ 0 h 5"/>
                  <a:gd name="T6" fmla="*/ 0 w 12"/>
                  <a:gd name="T7" fmla="*/ 0 h 5"/>
                  <a:gd name="T8" fmla="*/ 0 w 12"/>
                  <a:gd name="T9" fmla="*/ 0 h 5"/>
                  <a:gd name="T10" fmla="*/ 0 w 12"/>
                  <a:gd name="T11" fmla="*/ 0 h 5"/>
                  <a:gd name="T12" fmla="*/ 0 60000 65536"/>
                  <a:gd name="T13" fmla="*/ 0 60000 65536"/>
                  <a:gd name="T14" fmla="*/ 0 60000 65536"/>
                  <a:gd name="T15" fmla="*/ 0 60000 65536"/>
                  <a:gd name="T16" fmla="*/ 0 60000 65536"/>
                  <a:gd name="T17" fmla="*/ 0 60000 65536"/>
                  <a:gd name="T18" fmla="*/ 0 w 12"/>
                  <a:gd name="T19" fmla="*/ 0 h 5"/>
                  <a:gd name="T20" fmla="*/ 12 w 12"/>
                  <a:gd name="T21" fmla="*/ 5 h 5"/>
                </a:gdLst>
                <a:ahLst/>
                <a:cxnLst>
                  <a:cxn ang="T12">
                    <a:pos x="T0" y="T1"/>
                  </a:cxn>
                  <a:cxn ang="T13">
                    <a:pos x="T2" y="T3"/>
                  </a:cxn>
                  <a:cxn ang="T14">
                    <a:pos x="T4" y="T5"/>
                  </a:cxn>
                  <a:cxn ang="T15">
                    <a:pos x="T6" y="T7"/>
                  </a:cxn>
                  <a:cxn ang="T16">
                    <a:pos x="T8" y="T9"/>
                  </a:cxn>
                  <a:cxn ang="T17">
                    <a:pos x="T10" y="T11"/>
                  </a:cxn>
                </a:cxnLst>
                <a:rect l="T18" t="T19" r="T20" b="T21"/>
                <a:pathLst>
                  <a:path w="12" h="5">
                    <a:moveTo>
                      <a:pt x="0" y="2"/>
                    </a:moveTo>
                    <a:lnTo>
                      <a:pt x="2" y="5"/>
                    </a:lnTo>
                    <a:lnTo>
                      <a:pt x="7" y="5"/>
                    </a:lnTo>
                    <a:lnTo>
                      <a:pt x="10" y="4"/>
                    </a:lnTo>
                    <a:lnTo>
                      <a:pt x="12" y="0"/>
                    </a:lnTo>
                    <a:lnTo>
                      <a:pt x="0" y="2"/>
                    </a:lnTo>
                    <a:close/>
                  </a:path>
                </a:pathLst>
              </a:custGeom>
              <a:solidFill>
                <a:srgbClr val="E8E8E8"/>
              </a:solidFill>
              <a:ln w="9525">
                <a:noFill/>
                <a:round/>
                <a:headEnd/>
                <a:tailEnd/>
              </a:ln>
            </p:spPr>
            <p:txBody>
              <a:bodyPr/>
              <a:lstStyle/>
              <a:p>
                <a:endParaRPr lang="ru-RU"/>
              </a:p>
            </p:txBody>
          </p:sp>
          <p:sp>
            <p:nvSpPr>
              <p:cNvPr id="14693" name="Freeform 267"/>
              <p:cNvSpPr>
                <a:spLocks/>
              </p:cNvSpPr>
              <p:nvPr/>
            </p:nvSpPr>
            <p:spPr bwMode="auto">
              <a:xfrm>
                <a:off x="4924" y="243"/>
                <a:ext cx="111" cy="59"/>
              </a:xfrm>
              <a:custGeom>
                <a:avLst/>
                <a:gdLst>
                  <a:gd name="T0" fmla="*/ 0 w 665"/>
                  <a:gd name="T1" fmla="*/ 0 h 294"/>
                  <a:gd name="T2" fmla="*/ 0 w 665"/>
                  <a:gd name="T3" fmla="*/ 0 h 294"/>
                  <a:gd name="T4" fmla="*/ 0 w 665"/>
                  <a:gd name="T5" fmla="*/ 0 h 294"/>
                  <a:gd name="T6" fmla="*/ 0 w 665"/>
                  <a:gd name="T7" fmla="*/ 0 h 294"/>
                  <a:gd name="T8" fmla="*/ 0 w 665"/>
                  <a:gd name="T9" fmla="*/ 0 h 294"/>
                  <a:gd name="T10" fmla="*/ 0 w 665"/>
                  <a:gd name="T11" fmla="*/ 0 h 294"/>
                  <a:gd name="T12" fmla="*/ 0 w 665"/>
                  <a:gd name="T13" fmla="*/ 0 h 294"/>
                  <a:gd name="T14" fmla="*/ 0 w 665"/>
                  <a:gd name="T15" fmla="*/ 0 h 294"/>
                  <a:gd name="T16" fmla="*/ 0 w 665"/>
                  <a:gd name="T17" fmla="*/ 0 h 294"/>
                  <a:gd name="T18" fmla="*/ 0 w 665"/>
                  <a:gd name="T19" fmla="*/ 0 h 294"/>
                  <a:gd name="T20" fmla="*/ 0 w 665"/>
                  <a:gd name="T21" fmla="*/ 0 h 294"/>
                  <a:gd name="T22" fmla="*/ 0 w 665"/>
                  <a:gd name="T23" fmla="*/ 0 h 294"/>
                  <a:gd name="T24" fmla="*/ 0 w 665"/>
                  <a:gd name="T25" fmla="*/ 0 h 294"/>
                  <a:gd name="T26" fmla="*/ 0 w 665"/>
                  <a:gd name="T27" fmla="*/ 0 h 294"/>
                  <a:gd name="T28" fmla="*/ 0 w 665"/>
                  <a:gd name="T29" fmla="*/ 0 h 294"/>
                  <a:gd name="T30" fmla="*/ 0 w 665"/>
                  <a:gd name="T31" fmla="*/ 0 h 294"/>
                  <a:gd name="T32" fmla="*/ 0 w 665"/>
                  <a:gd name="T33" fmla="*/ 0 h 294"/>
                  <a:gd name="T34" fmla="*/ 0 w 665"/>
                  <a:gd name="T35" fmla="*/ 0 h 294"/>
                  <a:gd name="T36" fmla="*/ 0 w 665"/>
                  <a:gd name="T37" fmla="*/ 0 h 294"/>
                  <a:gd name="T38" fmla="*/ 0 w 665"/>
                  <a:gd name="T39" fmla="*/ 0 h 294"/>
                  <a:gd name="T40" fmla="*/ 0 w 665"/>
                  <a:gd name="T41" fmla="*/ 0 h 294"/>
                  <a:gd name="T42" fmla="*/ 0 w 665"/>
                  <a:gd name="T43" fmla="*/ 0 h 294"/>
                  <a:gd name="T44" fmla="*/ 0 w 665"/>
                  <a:gd name="T45" fmla="*/ 0 h 294"/>
                  <a:gd name="T46" fmla="*/ 0 w 665"/>
                  <a:gd name="T47" fmla="*/ 0 h 294"/>
                  <a:gd name="T48" fmla="*/ 0 w 665"/>
                  <a:gd name="T49" fmla="*/ 0 h 294"/>
                  <a:gd name="T50" fmla="*/ 0 w 665"/>
                  <a:gd name="T51" fmla="*/ 0 h 294"/>
                  <a:gd name="T52" fmla="*/ 0 w 665"/>
                  <a:gd name="T53" fmla="*/ 0 h 294"/>
                  <a:gd name="T54" fmla="*/ 0 w 665"/>
                  <a:gd name="T55" fmla="*/ 0 h 294"/>
                  <a:gd name="T56" fmla="*/ 0 w 665"/>
                  <a:gd name="T57" fmla="*/ 0 h 294"/>
                  <a:gd name="T58" fmla="*/ 0 w 665"/>
                  <a:gd name="T59" fmla="*/ 0 h 294"/>
                  <a:gd name="T60" fmla="*/ 0 w 665"/>
                  <a:gd name="T61" fmla="*/ 0 h 294"/>
                  <a:gd name="T62" fmla="*/ 0 w 665"/>
                  <a:gd name="T63" fmla="*/ 0 h 294"/>
                  <a:gd name="T64" fmla="*/ 0 w 665"/>
                  <a:gd name="T65" fmla="*/ 0 h 294"/>
                  <a:gd name="T66" fmla="*/ 0 w 665"/>
                  <a:gd name="T67" fmla="*/ 0 h 294"/>
                  <a:gd name="T68" fmla="*/ 0 w 665"/>
                  <a:gd name="T69" fmla="*/ 0 h 294"/>
                  <a:gd name="T70" fmla="*/ 0 w 665"/>
                  <a:gd name="T71" fmla="*/ 0 h 294"/>
                  <a:gd name="T72" fmla="*/ 0 w 665"/>
                  <a:gd name="T73" fmla="*/ 0 h 294"/>
                  <a:gd name="T74" fmla="*/ 0 w 665"/>
                  <a:gd name="T75" fmla="*/ 0 h 294"/>
                  <a:gd name="T76" fmla="*/ 0 w 665"/>
                  <a:gd name="T77" fmla="*/ 0 h 294"/>
                  <a:gd name="T78" fmla="*/ 0 w 665"/>
                  <a:gd name="T79" fmla="*/ 0 h 294"/>
                  <a:gd name="T80" fmla="*/ 0 w 665"/>
                  <a:gd name="T81" fmla="*/ 0 h 294"/>
                  <a:gd name="T82" fmla="*/ 0 w 665"/>
                  <a:gd name="T83" fmla="*/ 0 h 294"/>
                  <a:gd name="T84" fmla="*/ 0 w 665"/>
                  <a:gd name="T85" fmla="*/ 0 h 294"/>
                  <a:gd name="T86" fmla="*/ 0 w 665"/>
                  <a:gd name="T87" fmla="*/ 0 h 2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65"/>
                  <a:gd name="T133" fmla="*/ 0 h 294"/>
                  <a:gd name="T134" fmla="*/ 665 w 665"/>
                  <a:gd name="T135" fmla="*/ 294 h 29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65" h="294">
                    <a:moveTo>
                      <a:pt x="225" y="0"/>
                    </a:moveTo>
                    <a:lnTo>
                      <a:pt x="50" y="22"/>
                    </a:lnTo>
                    <a:lnTo>
                      <a:pt x="38" y="25"/>
                    </a:lnTo>
                    <a:lnTo>
                      <a:pt x="27" y="29"/>
                    </a:lnTo>
                    <a:lnTo>
                      <a:pt x="19" y="34"/>
                    </a:lnTo>
                    <a:lnTo>
                      <a:pt x="12" y="40"/>
                    </a:lnTo>
                    <a:lnTo>
                      <a:pt x="7" y="46"/>
                    </a:lnTo>
                    <a:lnTo>
                      <a:pt x="3" y="53"/>
                    </a:lnTo>
                    <a:lnTo>
                      <a:pt x="1" y="61"/>
                    </a:lnTo>
                    <a:lnTo>
                      <a:pt x="0" y="69"/>
                    </a:lnTo>
                    <a:lnTo>
                      <a:pt x="0" y="183"/>
                    </a:lnTo>
                    <a:lnTo>
                      <a:pt x="2" y="197"/>
                    </a:lnTo>
                    <a:lnTo>
                      <a:pt x="9" y="208"/>
                    </a:lnTo>
                    <a:lnTo>
                      <a:pt x="19" y="217"/>
                    </a:lnTo>
                    <a:lnTo>
                      <a:pt x="31" y="224"/>
                    </a:lnTo>
                    <a:lnTo>
                      <a:pt x="45" y="230"/>
                    </a:lnTo>
                    <a:lnTo>
                      <a:pt x="60" y="234"/>
                    </a:lnTo>
                    <a:lnTo>
                      <a:pt x="77" y="239"/>
                    </a:lnTo>
                    <a:lnTo>
                      <a:pt x="93" y="243"/>
                    </a:lnTo>
                    <a:lnTo>
                      <a:pt x="108" y="245"/>
                    </a:lnTo>
                    <a:lnTo>
                      <a:pt x="124" y="248"/>
                    </a:lnTo>
                    <a:lnTo>
                      <a:pt x="141" y="251"/>
                    </a:lnTo>
                    <a:lnTo>
                      <a:pt x="156" y="255"/>
                    </a:lnTo>
                    <a:lnTo>
                      <a:pt x="169" y="260"/>
                    </a:lnTo>
                    <a:lnTo>
                      <a:pt x="181" y="267"/>
                    </a:lnTo>
                    <a:lnTo>
                      <a:pt x="188" y="276"/>
                    </a:lnTo>
                    <a:lnTo>
                      <a:pt x="190" y="289"/>
                    </a:lnTo>
                    <a:lnTo>
                      <a:pt x="665" y="294"/>
                    </a:lnTo>
                    <a:lnTo>
                      <a:pt x="638" y="274"/>
                    </a:lnTo>
                    <a:lnTo>
                      <a:pt x="612" y="256"/>
                    </a:lnTo>
                    <a:lnTo>
                      <a:pt x="584" y="237"/>
                    </a:lnTo>
                    <a:lnTo>
                      <a:pt x="557" y="217"/>
                    </a:lnTo>
                    <a:lnTo>
                      <a:pt x="530" y="199"/>
                    </a:lnTo>
                    <a:lnTo>
                      <a:pt x="503" y="179"/>
                    </a:lnTo>
                    <a:lnTo>
                      <a:pt x="476" y="161"/>
                    </a:lnTo>
                    <a:lnTo>
                      <a:pt x="448" y="143"/>
                    </a:lnTo>
                    <a:lnTo>
                      <a:pt x="420" y="124"/>
                    </a:lnTo>
                    <a:lnTo>
                      <a:pt x="393" y="106"/>
                    </a:lnTo>
                    <a:lnTo>
                      <a:pt x="366" y="88"/>
                    </a:lnTo>
                    <a:lnTo>
                      <a:pt x="337" y="69"/>
                    </a:lnTo>
                    <a:lnTo>
                      <a:pt x="309" y="52"/>
                    </a:lnTo>
                    <a:lnTo>
                      <a:pt x="281" y="35"/>
                    </a:lnTo>
                    <a:lnTo>
                      <a:pt x="253" y="17"/>
                    </a:lnTo>
                    <a:lnTo>
                      <a:pt x="225" y="0"/>
                    </a:lnTo>
                    <a:close/>
                  </a:path>
                </a:pathLst>
              </a:custGeom>
              <a:solidFill>
                <a:srgbClr val="424242"/>
              </a:solidFill>
              <a:ln w="9525">
                <a:noFill/>
                <a:round/>
                <a:headEnd/>
                <a:tailEnd/>
              </a:ln>
            </p:spPr>
            <p:txBody>
              <a:bodyPr/>
              <a:lstStyle/>
              <a:p>
                <a:endParaRPr lang="ru-RU"/>
              </a:p>
            </p:txBody>
          </p:sp>
          <p:sp>
            <p:nvSpPr>
              <p:cNvPr id="14694" name="Freeform 268"/>
              <p:cNvSpPr>
                <a:spLocks/>
              </p:cNvSpPr>
              <p:nvPr/>
            </p:nvSpPr>
            <p:spPr bwMode="auto">
              <a:xfrm>
                <a:off x="4932" y="242"/>
                <a:ext cx="30" cy="6"/>
              </a:xfrm>
              <a:custGeom>
                <a:avLst/>
                <a:gdLst>
                  <a:gd name="T0" fmla="*/ 0 w 181"/>
                  <a:gd name="T1" fmla="*/ 0 h 32"/>
                  <a:gd name="T2" fmla="*/ 0 w 181"/>
                  <a:gd name="T3" fmla="*/ 0 h 32"/>
                  <a:gd name="T4" fmla="*/ 0 w 181"/>
                  <a:gd name="T5" fmla="*/ 0 h 32"/>
                  <a:gd name="T6" fmla="*/ 0 w 181"/>
                  <a:gd name="T7" fmla="*/ 0 h 32"/>
                  <a:gd name="T8" fmla="*/ 0 w 181"/>
                  <a:gd name="T9" fmla="*/ 0 h 32"/>
                  <a:gd name="T10" fmla="*/ 0 w 181"/>
                  <a:gd name="T11" fmla="*/ 0 h 32"/>
                  <a:gd name="T12" fmla="*/ 0 w 181"/>
                  <a:gd name="T13" fmla="*/ 0 h 32"/>
                  <a:gd name="T14" fmla="*/ 0 w 181"/>
                  <a:gd name="T15" fmla="*/ 0 h 32"/>
                  <a:gd name="T16" fmla="*/ 0 w 181"/>
                  <a:gd name="T17" fmla="*/ 0 h 32"/>
                  <a:gd name="T18" fmla="*/ 0 w 181"/>
                  <a:gd name="T19" fmla="*/ 0 h 32"/>
                  <a:gd name="T20" fmla="*/ 0 w 181"/>
                  <a:gd name="T21" fmla="*/ 0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1"/>
                  <a:gd name="T34" fmla="*/ 0 h 32"/>
                  <a:gd name="T35" fmla="*/ 181 w 181"/>
                  <a:gd name="T36" fmla="*/ 32 h 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1" h="32">
                    <a:moveTo>
                      <a:pt x="6" y="32"/>
                    </a:moveTo>
                    <a:lnTo>
                      <a:pt x="6" y="32"/>
                    </a:lnTo>
                    <a:lnTo>
                      <a:pt x="181" y="10"/>
                    </a:lnTo>
                    <a:lnTo>
                      <a:pt x="179" y="0"/>
                    </a:lnTo>
                    <a:lnTo>
                      <a:pt x="3" y="22"/>
                    </a:lnTo>
                    <a:lnTo>
                      <a:pt x="0" y="24"/>
                    </a:lnTo>
                    <a:lnTo>
                      <a:pt x="0" y="28"/>
                    </a:lnTo>
                    <a:lnTo>
                      <a:pt x="1" y="31"/>
                    </a:lnTo>
                    <a:lnTo>
                      <a:pt x="6" y="32"/>
                    </a:lnTo>
                    <a:close/>
                  </a:path>
                </a:pathLst>
              </a:custGeom>
              <a:solidFill>
                <a:srgbClr val="000000"/>
              </a:solidFill>
              <a:ln w="9525">
                <a:noFill/>
                <a:round/>
                <a:headEnd/>
                <a:tailEnd/>
              </a:ln>
            </p:spPr>
            <p:txBody>
              <a:bodyPr/>
              <a:lstStyle/>
              <a:p>
                <a:endParaRPr lang="ru-RU"/>
              </a:p>
            </p:txBody>
          </p:sp>
          <p:sp>
            <p:nvSpPr>
              <p:cNvPr id="14695" name="Freeform 269"/>
              <p:cNvSpPr>
                <a:spLocks/>
              </p:cNvSpPr>
              <p:nvPr/>
            </p:nvSpPr>
            <p:spPr bwMode="auto">
              <a:xfrm>
                <a:off x="4923" y="246"/>
                <a:ext cx="10" cy="12"/>
              </a:xfrm>
              <a:custGeom>
                <a:avLst/>
                <a:gdLst>
                  <a:gd name="T0" fmla="*/ 0 w 57"/>
                  <a:gd name="T1" fmla="*/ 0 h 56"/>
                  <a:gd name="T2" fmla="*/ 0 w 57"/>
                  <a:gd name="T3" fmla="*/ 0 h 56"/>
                  <a:gd name="T4" fmla="*/ 0 w 57"/>
                  <a:gd name="T5" fmla="*/ 0 h 56"/>
                  <a:gd name="T6" fmla="*/ 0 w 57"/>
                  <a:gd name="T7" fmla="*/ 0 h 56"/>
                  <a:gd name="T8" fmla="*/ 0 w 57"/>
                  <a:gd name="T9" fmla="*/ 0 h 56"/>
                  <a:gd name="T10" fmla="*/ 0 w 57"/>
                  <a:gd name="T11" fmla="*/ 0 h 56"/>
                  <a:gd name="T12" fmla="*/ 0 w 57"/>
                  <a:gd name="T13" fmla="*/ 0 h 56"/>
                  <a:gd name="T14" fmla="*/ 0 w 57"/>
                  <a:gd name="T15" fmla="*/ 0 h 56"/>
                  <a:gd name="T16" fmla="*/ 0 w 57"/>
                  <a:gd name="T17" fmla="*/ 0 h 56"/>
                  <a:gd name="T18" fmla="*/ 0 w 57"/>
                  <a:gd name="T19" fmla="*/ 0 h 56"/>
                  <a:gd name="T20" fmla="*/ 0 w 57"/>
                  <a:gd name="T21" fmla="*/ 0 h 56"/>
                  <a:gd name="T22" fmla="*/ 0 w 57"/>
                  <a:gd name="T23" fmla="*/ 0 h 56"/>
                  <a:gd name="T24" fmla="*/ 0 w 57"/>
                  <a:gd name="T25" fmla="*/ 0 h 56"/>
                  <a:gd name="T26" fmla="*/ 0 w 57"/>
                  <a:gd name="T27" fmla="*/ 0 h 56"/>
                  <a:gd name="T28" fmla="*/ 0 w 57"/>
                  <a:gd name="T29" fmla="*/ 0 h 56"/>
                  <a:gd name="T30" fmla="*/ 0 w 57"/>
                  <a:gd name="T31" fmla="*/ 0 h 56"/>
                  <a:gd name="T32" fmla="*/ 0 w 57"/>
                  <a:gd name="T33" fmla="*/ 0 h 56"/>
                  <a:gd name="T34" fmla="*/ 0 w 57"/>
                  <a:gd name="T35" fmla="*/ 0 h 56"/>
                  <a:gd name="T36" fmla="*/ 0 w 57"/>
                  <a:gd name="T37" fmla="*/ 0 h 56"/>
                  <a:gd name="T38" fmla="*/ 0 w 57"/>
                  <a:gd name="T39" fmla="*/ 0 h 56"/>
                  <a:gd name="T40" fmla="*/ 0 w 57"/>
                  <a:gd name="T41" fmla="*/ 0 h 56"/>
                  <a:gd name="T42" fmla="*/ 0 w 57"/>
                  <a:gd name="T43" fmla="*/ 0 h 56"/>
                  <a:gd name="T44" fmla="*/ 0 w 57"/>
                  <a:gd name="T45" fmla="*/ 0 h 56"/>
                  <a:gd name="T46" fmla="*/ 0 w 57"/>
                  <a:gd name="T47" fmla="*/ 0 h 56"/>
                  <a:gd name="T48" fmla="*/ 0 w 57"/>
                  <a:gd name="T49" fmla="*/ 0 h 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
                  <a:gd name="T76" fmla="*/ 0 h 56"/>
                  <a:gd name="T77" fmla="*/ 57 w 57"/>
                  <a:gd name="T78" fmla="*/ 56 h 5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 h="56">
                    <a:moveTo>
                      <a:pt x="12" y="52"/>
                    </a:moveTo>
                    <a:lnTo>
                      <a:pt x="12" y="52"/>
                    </a:lnTo>
                    <a:lnTo>
                      <a:pt x="13" y="45"/>
                    </a:lnTo>
                    <a:lnTo>
                      <a:pt x="14" y="38"/>
                    </a:lnTo>
                    <a:lnTo>
                      <a:pt x="18" y="31"/>
                    </a:lnTo>
                    <a:lnTo>
                      <a:pt x="22" y="26"/>
                    </a:lnTo>
                    <a:lnTo>
                      <a:pt x="28" y="21"/>
                    </a:lnTo>
                    <a:lnTo>
                      <a:pt x="35" y="17"/>
                    </a:lnTo>
                    <a:lnTo>
                      <a:pt x="46" y="12"/>
                    </a:lnTo>
                    <a:lnTo>
                      <a:pt x="57" y="10"/>
                    </a:lnTo>
                    <a:lnTo>
                      <a:pt x="54" y="0"/>
                    </a:lnTo>
                    <a:lnTo>
                      <a:pt x="41" y="4"/>
                    </a:lnTo>
                    <a:lnTo>
                      <a:pt x="31" y="8"/>
                    </a:lnTo>
                    <a:lnTo>
                      <a:pt x="21" y="12"/>
                    </a:lnTo>
                    <a:lnTo>
                      <a:pt x="13" y="20"/>
                    </a:lnTo>
                    <a:lnTo>
                      <a:pt x="8" y="27"/>
                    </a:lnTo>
                    <a:lnTo>
                      <a:pt x="5" y="34"/>
                    </a:lnTo>
                    <a:lnTo>
                      <a:pt x="1" y="43"/>
                    </a:lnTo>
                    <a:lnTo>
                      <a:pt x="0" y="52"/>
                    </a:lnTo>
                    <a:lnTo>
                      <a:pt x="2" y="55"/>
                    </a:lnTo>
                    <a:lnTo>
                      <a:pt x="6" y="56"/>
                    </a:lnTo>
                    <a:lnTo>
                      <a:pt x="9" y="55"/>
                    </a:lnTo>
                    <a:lnTo>
                      <a:pt x="12" y="52"/>
                    </a:lnTo>
                    <a:close/>
                  </a:path>
                </a:pathLst>
              </a:custGeom>
              <a:solidFill>
                <a:srgbClr val="000000"/>
              </a:solidFill>
              <a:ln w="9525">
                <a:noFill/>
                <a:round/>
                <a:headEnd/>
                <a:tailEnd/>
              </a:ln>
            </p:spPr>
            <p:txBody>
              <a:bodyPr/>
              <a:lstStyle/>
              <a:p>
                <a:endParaRPr lang="ru-RU"/>
              </a:p>
            </p:txBody>
          </p:sp>
          <p:sp>
            <p:nvSpPr>
              <p:cNvPr id="14696" name="Freeform 270"/>
              <p:cNvSpPr>
                <a:spLocks/>
              </p:cNvSpPr>
              <p:nvPr/>
            </p:nvSpPr>
            <p:spPr bwMode="auto">
              <a:xfrm>
                <a:off x="4923" y="257"/>
                <a:ext cx="2" cy="24"/>
              </a:xfrm>
              <a:custGeom>
                <a:avLst/>
                <a:gdLst>
                  <a:gd name="T0" fmla="*/ 0 w 12"/>
                  <a:gd name="T1" fmla="*/ 0 h 119"/>
                  <a:gd name="T2" fmla="*/ 0 w 12"/>
                  <a:gd name="T3" fmla="*/ 0 h 119"/>
                  <a:gd name="T4" fmla="*/ 0 w 12"/>
                  <a:gd name="T5" fmla="*/ 0 h 119"/>
                  <a:gd name="T6" fmla="*/ 0 w 12"/>
                  <a:gd name="T7" fmla="*/ 0 h 119"/>
                  <a:gd name="T8" fmla="*/ 0 w 12"/>
                  <a:gd name="T9" fmla="*/ 0 h 119"/>
                  <a:gd name="T10" fmla="*/ 0 w 12"/>
                  <a:gd name="T11" fmla="*/ 0 h 119"/>
                  <a:gd name="T12" fmla="*/ 0 w 12"/>
                  <a:gd name="T13" fmla="*/ 0 h 119"/>
                  <a:gd name="T14" fmla="*/ 0 w 12"/>
                  <a:gd name="T15" fmla="*/ 0 h 119"/>
                  <a:gd name="T16" fmla="*/ 0 w 12"/>
                  <a:gd name="T17" fmla="*/ 0 h 119"/>
                  <a:gd name="T18" fmla="*/ 0 w 12"/>
                  <a:gd name="T19" fmla="*/ 0 h 119"/>
                  <a:gd name="T20" fmla="*/ 0 w 12"/>
                  <a:gd name="T21" fmla="*/ 0 h 1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19"/>
                  <a:gd name="T35" fmla="*/ 12 w 12"/>
                  <a:gd name="T36" fmla="*/ 119 h 1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19">
                    <a:moveTo>
                      <a:pt x="12" y="114"/>
                    </a:moveTo>
                    <a:lnTo>
                      <a:pt x="12" y="114"/>
                    </a:lnTo>
                    <a:lnTo>
                      <a:pt x="12" y="0"/>
                    </a:lnTo>
                    <a:lnTo>
                      <a:pt x="0" y="0"/>
                    </a:lnTo>
                    <a:lnTo>
                      <a:pt x="0" y="114"/>
                    </a:lnTo>
                    <a:lnTo>
                      <a:pt x="2" y="118"/>
                    </a:lnTo>
                    <a:lnTo>
                      <a:pt x="6" y="119"/>
                    </a:lnTo>
                    <a:lnTo>
                      <a:pt x="9" y="118"/>
                    </a:lnTo>
                    <a:lnTo>
                      <a:pt x="12" y="114"/>
                    </a:lnTo>
                    <a:close/>
                  </a:path>
                </a:pathLst>
              </a:custGeom>
              <a:solidFill>
                <a:srgbClr val="000000"/>
              </a:solidFill>
              <a:ln w="9525">
                <a:noFill/>
                <a:round/>
                <a:headEnd/>
                <a:tailEnd/>
              </a:ln>
            </p:spPr>
            <p:txBody>
              <a:bodyPr/>
              <a:lstStyle/>
              <a:p>
                <a:endParaRPr lang="ru-RU"/>
              </a:p>
            </p:txBody>
          </p:sp>
          <p:sp>
            <p:nvSpPr>
              <p:cNvPr id="14697" name="Freeform 271"/>
              <p:cNvSpPr>
                <a:spLocks/>
              </p:cNvSpPr>
              <p:nvPr/>
            </p:nvSpPr>
            <p:spPr bwMode="auto">
              <a:xfrm>
                <a:off x="4923" y="280"/>
                <a:ext cx="18" cy="12"/>
              </a:xfrm>
              <a:custGeom>
                <a:avLst/>
                <a:gdLst>
                  <a:gd name="T0" fmla="*/ 0 w 104"/>
                  <a:gd name="T1" fmla="*/ 0 h 64"/>
                  <a:gd name="T2" fmla="*/ 0 w 104"/>
                  <a:gd name="T3" fmla="*/ 0 h 64"/>
                  <a:gd name="T4" fmla="*/ 0 w 104"/>
                  <a:gd name="T5" fmla="*/ 0 h 64"/>
                  <a:gd name="T6" fmla="*/ 0 w 104"/>
                  <a:gd name="T7" fmla="*/ 0 h 64"/>
                  <a:gd name="T8" fmla="*/ 0 w 104"/>
                  <a:gd name="T9" fmla="*/ 0 h 64"/>
                  <a:gd name="T10" fmla="*/ 0 w 104"/>
                  <a:gd name="T11" fmla="*/ 0 h 64"/>
                  <a:gd name="T12" fmla="*/ 0 w 104"/>
                  <a:gd name="T13" fmla="*/ 0 h 64"/>
                  <a:gd name="T14" fmla="*/ 0 w 104"/>
                  <a:gd name="T15" fmla="*/ 0 h 64"/>
                  <a:gd name="T16" fmla="*/ 0 w 104"/>
                  <a:gd name="T17" fmla="*/ 0 h 64"/>
                  <a:gd name="T18" fmla="*/ 0 w 104"/>
                  <a:gd name="T19" fmla="*/ 0 h 64"/>
                  <a:gd name="T20" fmla="*/ 0 w 104"/>
                  <a:gd name="T21" fmla="*/ 0 h 64"/>
                  <a:gd name="T22" fmla="*/ 0 w 104"/>
                  <a:gd name="T23" fmla="*/ 0 h 64"/>
                  <a:gd name="T24" fmla="*/ 0 w 104"/>
                  <a:gd name="T25" fmla="*/ 0 h 64"/>
                  <a:gd name="T26" fmla="*/ 0 w 104"/>
                  <a:gd name="T27" fmla="*/ 0 h 64"/>
                  <a:gd name="T28" fmla="*/ 0 w 104"/>
                  <a:gd name="T29" fmla="*/ 0 h 64"/>
                  <a:gd name="T30" fmla="*/ 0 w 104"/>
                  <a:gd name="T31" fmla="*/ 0 h 64"/>
                  <a:gd name="T32" fmla="*/ 0 w 104"/>
                  <a:gd name="T33" fmla="*/ 0 h 64"/>
                  <a:gd name="T34" fmla="*/ 0 w 104"/>
                  <a:gd name="T35" fmla="*/ 0 h 64"/>
                  <a:gd name="T36" fmla="*/ 0 w 104"/>
                  <a:gd name="T37" fmla="*/ 0 h 64"/>
                  <a:gd name="T38" fmla="*/ 0 w 104"/>
                  <a:gd name="T39" fmla="*/ 0 h 64"/>
                  <a:gd name="T40" fmla="*/ 0 w 104"/>
                  <a:gd name="T41" fmla="*/ 0 h 64"/>
                  <a:gd name="T42" fmla="*/ 0 w 104"/>
                  <a:gd name="T43" fmla="*/ 0 h 64"/>
                  <a:gd name="T44" fmla="*/ 0 w 104"/>
                  <a:gd name="T45" fmla="*/ 0 h 64"/>
                  <a:gd name="T46" fmla="*/ 0 w 104"/>
                  <a:gd name="T47" fmla="*/ 0 h 64"/>
                  <a:gd name="T48" fmla="*/ 0 w 104"/>
                  <a:gd name="T49" fmla="*/ 0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4"/>
                  <a:gd name="T76" fmla="*/ 0 h 64"/>
                  <a:gd name="T77" fmla="*/ 104 w 104"/>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4" h="64">
                    <a:moveTo>
                      <a:pt x="101" y="56"/>
                    </a:moveTo>
                    <a:lnTo>
                      <a:pt x="101" y="56"/>
                    </a:lnTo>
                    <a:lnTo>
                      <a:pt x="84" y="51"/>
                    </a:lnTo>
                    <a:lnTo>
                      <a:pt x="67" y="47"/>
                    </a:lnTo>
                    <a:lnTo>
                      <a:pt x="53" y="43"/>
                    </a:lnTo>
                    <a:lnTo>
                      <a:pt x="39" y="37"/>
                    </a:lnTo>
                    <a:lnTo>
                      <a:pt x="28" y="31"/>
                    </a:lnTo>
                    <a:lnTo>
                      <a:pt x="20" y="22"/>
                    </a:lnTo>
                    <a:lnTo>
                      <a:pt x="13" y="13"/>
                    </a:lnTo>
                    <a:lnTo>
                      <a:pt x="12" y="0"/>
                    </a:lnTo>
                    <a:lnTo>
                      <a:pt x="0" y="0"/>
                    </a:lnTo>
                    <a:lnTo>
                      <a:pt x="3" y="15"/>
                    </a:lnTo>
                    <a:lnTo>
                      <a:pt x="11" y="28"/>
                    </a:lnTo>
                    <a:lnTo>
                      <a:pt x="21" y="37"/>
                    </a:lnTo>
                    <a:lnTo>
                      <a:pt x="34" y="45"/>
                    </a:lnTo>
                    <a:lnTo>
                      <a:pt x="48" y="51"/>
                    </a:lnTo>
                    <a:lnTo>
                      <a:pt x="65" y="56"/>
                    </a:lnTo>
                    <a:lnTo>
                      <a:pt x="82" y="60"/>
                    </a:lnTo>
                    <a:lnTo>
                      <a:pt x="98" y="64"/>
                    </a:lnTo>
                    <a:lnTo>
                      <a:pt x="102" y="63"/>
                    </a:lnTo>
                    <a:lnTo>
                      <a:pt x="104" y="61"/>
                    </a:lnTo>
                    <a:lnTo>
                      <a:pt x="104" y="58"/>
                    </a:lnTo>
                    <a:lnTo>
                      <a:pt x="101" y="56"/>
                    </a:lnTo>
                    <a:close/>
                  </a:path>
                </a:pathLst>
              </a:custGeom>
              <a:solidFill>
                <a:srgbClr val="000000"/>
              </a:solidFill>
              <a:ln w="9525">
                <a:noFill/>
                <a:round/>
                <a:headEnd/>
                <a:tailEnd/>
              </a:ln>
            </p:spPr>
            <p:txBody>
              <a:bodyPr/>
              <a:lstStyle/>
              <a:p>
                <a:endParaRPr lang="ru-RU"/>
              </a:p>
            </p:txBody>
          </p:sp>
          <p:sp>
            <p:nvSpPr>
              <p:cNvPr id="14698" name="Freeform 272"/>
              <p:cNvSpPr>
                <a:spLocks/>
              </p:cNvSpPr>
              <p:nvPr/>
            </p:nvSpPr>
            <p:spPr bwMode="auto">
              <a:xfrm>
                <a:off x="4940" y="291"/>
                <a:ext cx="17" cy="11"/>
              </a:xfrm>
              <a:custGeom>
                <a:avLst/>
                <a:gdLst>
                  <a:gd name="T0" fmla="*/ 0 w 104"/>
                  <a:gd name="T1" fmla="*/ 0 h 55"/>
                  <a:gd name="T2" fmla="*/ 0 w 104"/>
                  <a:gd name="T3" fmla="*/ 0 h 55"/>
                  <a:gd name="T4" fmla="*/ 0 w 104"/>
                  <a:gd name="T5" fmla="*/ 0 h 55"/>
                  <a:gd name="T6" fmla="*/ 0 w 104"/>
                  <a:gd name="T7" fmla="*/ 0 h 55"/>
                  <a:gd name="T8" fmla="*/ 0 w 104"/>
                  <a:gd name="T9" fmla="*/ 0 h 55"/>
                  <a:gd name="T10" fmla="*/ 0 w 104"/>
                  <a:gd name="T11" fmla="*/ 0 h 55"/>
                  <a:gd name="T12" fmla="*/ 0 w 104"/>
                  <a:gd name="T13" fmla="*/ 0 h 55"/>
                  <a:gd name="T14" fmla="*/ 0 w 104"/>
                  <a:gd name="T15" fmla="*/ 0 h 55"/>
                  <a:gd name="T16" fmla="*/ 0 w 104"/>
                  <a:gd name="T17" fmla="*/ 0 h 55"/>
                  <a:gd name="T18" fmla="*/ 0 w 104"/>
                  <a:gd name="T19" fmla="*/ 0 h 55"/>
                  <a:gd name="T20" fmla="*/ 0 w 104"/>
                  <a:gd name="T21" fmla="*/ 0 h 55"/>
                  <a:gd name="T22" fmla="*/ 0 w 104"/>
                  <a:gd name="T23" fmla="*/ 0 h 55"/>
                  <a:gd name="T24" fmla="*/ 0 w 104"/>
                  <a:gd name="T25" fmla="*/ 0 h 55"/>
                  <a:gd name="T26" fmla="*/ 0 w 104"/>
                  <a:gd name="T27" fmla="*/ 0 h 55"/>
                  <a:gd name="T28" fmla="*/ 0 w 104"/>
                  <a:gd name="T29" fmla="*/ 0 h 55"/>
                  <a:gd name="T30" fmla="*/ 0 w 104"/>
                  <a:gd name="T31" fmla="*/ 0 h 55"/>
                  <a:gd name="T32" fmla="*/ 0 w 104"/>
                  <a:gd name="T33" fmla="*/ 0 h 55"/>
                  <a:gd name="T34" fmla="*/ 0 w 104"/>
                  <a:gd name="T35" fmla="*/ 0 h 55"/>
                  <a:gd name="T36" fmla="*/ 0 w 104"/>
                  <a:gd name="T37" fmla="*/ 0 h 55"/>
                  <a:gd name="T38" fmla="*/ 0 w 104"/>
                  <a:gd name="T39" fmla="*/ 0 h 55"/>
                  <a:gd name="T40" fmla="*/ 0 w 104"/>
                  <a:gd name="T41" fmla="*/ 0 h 55"/>
                  <a:gd name="T42" fmla="*/ 0 w 104"/>
                  <a:gd name="T43" fmla="*/ 0 h 55"/>
                  <a:gd name="T44" fmla="*/ 0 w 104"/>
                  <a:gd name="T45" fmla="*/ 0 h 55"/>
                  <a:gd name="T46" fmla="*/ 0 w 104"/>
                  <a:gd name="T47" fmla="*/ 0 h 55"/>
                  <a:gd name="T48" fmla="*/ 0 w 104"/>
                  <a:gd name="T49" fmla="*/ 0 h 55"/>
                  <a:gd name="T50" fmla="*/ 0 w 104"/>
                  <a:gd name="T51" fmla="*/ 0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4"/>
                  <a:gd name="T79" fmla="*/ 0 h 55"/>
                  <a:gd name="T80" fmla="*/ 104 w 104"/>
                  <a:gd name="T81" fmla="*/ 55 h 5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4" h="55">
                    <a:moveTo>
                      <a:pt x="98" y="44"/>
                    </a:moveTo>
                    <a:lnTo>
                      <a:pt x="104" y="50"/>
                    </a:lnTo>
                    <a:lnTo>
                      <a:pt x="101" y="35"/>
                    </a:lnTo>
                    <a:lnTo>
                      <a:pt x="92" y="25"/>
                    </a:lnTo>
                    <a:lnTo>
                      <a:pt x="79" y="17"/>
                    </a:lnTo>
                    <a:lnTo>
                      <a:pt x="66" y="12"/>
                    </a:lnTo>
                    <a:lnTo>
                      <a:pt x="50" y="8"/>
                    </a:lnTo>
                    <a:lnTo>
                      <a:pt x="33" y="4"/>
                    </a:lnTo>
                    <a:lnTo>
                      <a:pt x="17" y="1"/>
                    </a:lnTo>
                    <a:lnTo>
                      <a:pt x="3" y="0"/>
                    </a:lnTo>
                    <a:lnTo>
                      <a:pt x="0" y="8"/>
                    </a:lnTo>
                    <a:lnTo>
                      <a:pt x="14" y="11"/>
                    </a:lnTo>
                    <a:lnTo>
                      <a:pt x="31" y="14"/>
                    </a:lnTo>
                    <a:lnTo>
                      <a:pt x="47" y="16"/>
                    </a:lnTo>
                    <a:lnTo>
                      <a:pt x="62" y="20"/>
                    </a:lnTo>
                    <a:lnTo>
                      <a:pt x="75" y="25"/>
                    </a:lnTo>
                    <a:lnTo>
                      <a:pt x="85" y="31"/>
                    </a:lnTo>
                    <a:lnTo>
                      <a:pt x="91" y="39"/>
                    </a:lnTo>
                    <a:lnTo>
                      <a:pt x="92" y="50"/>
                    </a:lnTo>
                    <a:lnTo>
                      <a:pt x="98" y="55"/>
                    </a:lnTo>
                    <a:lnTo>
                      <a:pt x="92" y="50"/>
                    </a:lnTo>
                    <a:lnTo>
                      <a:pt x="95" y="53"/>
                    </a:lnTo>
                    <a:lnTo>
                      <a:pt x="98" y="54"/>
                    </a:lnTo>
                    <a:lnTo>
                      <a:pt x="102" y="53"/>
                    </a:lnTo>
                    <a:lnTo>
                      <a:pt x="104" y="50"/>
                    </a:lnTo>
                    <a:lnTo>
                      <a:pt x="98" y="44"/>
                    </a:lnTo>
                    <a:close/>
                  </a:path>
                </a:pathLst>
              </a:custGeom>
              <a:solidFill>
                <a:srgbClr val="000000"/>
              </a:solidFill>
              <a:ln w="9525">
                <a:noFill/>
                <a:round/>
                <a:headEnd/>
                <a:tailEnd/>
              </a:ln>
            </p:spPr>
            <p:txBody>
              <a:bodyPr/>
              <a:lstStyle/>
              <a:p>
                <a:endParaRPr lang="ru-RU"/>
              </a:p>
            </p:txBody>
          </p:sp>
          <p:sp>
            <p:nvSpPr>
              <p:cNvPr id="14699" name="Freeform 273"/>
              <p:cNvSpPr>
                <a:spLocks/>
              </p:cNvSpPr>
              <p:nvPr/>
            </p:nvSpPr>
            <p:spPr bwMode="auto">
              <a:xfrm>
                <a:off x="4956" y="300"/>
                <a:ext cx="80" cy="3"/>
              </a:xfrm>
              <a:custGeom>
                <a:avLst/>
                <a:gdLst>
                  <a:gd name="T0" fmla="*/ 0 w 481"/>
                  <a:gd name="T1" fmla="*/ 0 h 16"/>
                  <a:gd name="T2" fmla="*/ 0 w 481"/>
                  <a:gd name="T3" fmla="*/ 0 h 16"/>
                  <a:gd name="T4" fmla="*/ 0 w 481"/>
                  <a:gd name="T5" fmla="*/ 0 h 16"/>
                  <a:gd name="T6" fmla="*/ 0 w 481"/>
                  <a:gd name="T7" fmla="*/ 0 h 16"/>
                  <a:gd name="T8" fmla="*/ 0 w 481"/>
                  <a:gd name="T9" fmla="*/ 0 h 16"/>
                  <a:gd name="T10" fmla="*/ 0 w 481"/>
                  <a:gd name="T11" fmla="*/ 0 h 16"/>
                  <a:gd name="T12" fmla="*/ 0 w 481"/>
                  <a:gd name="T13" fmla="*/ 0 h 16"/>
                  <a:gd name="T14" fmla="*/ 0 w 481"/>
                  <a:gd name="T15" fmla="*/ 0 h 16"/>
                  <a:gd name="T16" fmla="*/ 0 w 481"/>
                  <a:gd name="T17" fmla="*/ 0 h 16"/>
                  <a:gd name="T18" fmla="*/ 0 w 481"/>
                  <a:gd name="T19" fmla="*/ 0 h 16"/>
                  <a:gd name="T20" fmla="*/ 0 w 481"/>
                  <a:gd name="T21" fmla="*/ 0 h 16"/>
                  <a:gd name="T22" fmla="*/ 0 w 481"/>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1"/>
                  <a:gd name="T37" fmla="*/ 0 h 16"/>
                  <a:gd name="T38" fmla="*/ 481 w 481"/>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1" h="16">
                    <a:moveTo>
                      <a:pt x="471" y="15"/>
                    </a:moveTo>
                    <a:lnTo>
                      <a:pt x="475" y="6"/>
                    </a:lnTo>
                    <a:lnTo>
                      <a:pt x="0" y="0"/>
                    </a:lnTo>
                    <a:lnTo>
                      <a:pt x="0" y="11"/>
                    </a:lnTo>
                    <a:lnTo>
                      <a:pt x="475" y="16"/>
                    </a:lnTo>
                    <a:lnTo>
                      <a:pt x="478" y="7"/>
                    </a:lnTo>
                    <a:lnTo>
                      <a:pt x="475" y="16"/>
                    </a:lnTo>
                    <a:lnTo>
                      <a:pt x="478" y="14"/>
                    </a:lnTo>
                    <a:lnTo>
                      <a:pt x="481" y="11"/>
                    </a:lnTo>
                    <a:lnTo>
                      <a:pt x="478" y="8"/>
                    </a:lnTo>
                    <a:lnTo>
                      <a:pt x="475" y="6"/>
                    </a:lnTo>
                    <a:lnTo>
                      <a:pt x="471" y="15"/>
                    </a:lnTo>
                    <a:close/>
                  </a:path>
                </a:pathLst>
              </a:custGeom>
              <a:solidFill>
                <a:srgbClr val="000000"/>
              </a:solidFill>
              <a:ln w="9525">
                <a:noFill/>
                <a:round/>
                <a:headEnd/>
                <a:tailEnd/>
              </a:ln>
            </p:spPr>
            <p:txBody>
              <a:bodyPr/>
              <a:lstStyle/>
              <a:p>
                <a:endParaRPr lang="ru-RU"/>
              </a:p>
            </p:txBody>
          </p:sp>
          <p:sp>
            <p:nvSpPr>
              <p:cNvPr id="14700" name="Freeform 274"/>
              <p:cNvSpPr>
                <a:spLocks/>
              </p:cNvSpPr>
              <p:nvPr/>
            </p:nvSpPr>
            <p:spPr bwMode="auto">
              <a:xfrm>
                <a:off x="4961" y="242"/>
                <a:ext cx="75" cy="61"/>
              </a:xfrm>
              <a:custGeom>
                <a:avLst/>
                <a:gdLst>
                  <a:gd name="T0" fmla="*/ 0 w 449"/>
                  <a:gd name="T1" fmla="*/ 0 h 303"/>
                  <a:gd name="T2" fmla="*/ 0 w 449"/>
                  <a:gd name="T3" fmla="*/ 0 h 303"/>
                  <a:gd name="T4" fmla="*/ 0 w 449"/>
                  <a:gd name="T5" fmla="*/ 0 h 303"/>
                  <a:gd name="T6" fmla="*/ 0 w 449"/>
                  <a:gd name="T7" fmla="*/ 0 h 303"/>
                  <a:gd name="T8" fmla="*/ 0 w 449"/>
                  <a:gd name="T9" fmla="*/ 0 h 303"/>
                  <a:gd name="T10" fmla="*/ 0 w 449"/>
                  <a:gd name="T11" fmla="*/ 0 h 303"/>
                  <a:gd name="T12" fmla="*/ 0 w 449"/>
                  <a:gd name="T13" fmla="*/ 0 h 303"/>
                  <a:gd name="T14" fmla="*/ 0 w 449"/>
                  <a:gd name="T15" fmla="*/ 0 h 303"/>
                  <a:gd name="T16" fmla="*/ 0 w 449"/>
                  <a:gd name="T17" fmla="*/ 0 h 303"/>
                  <a:gd name="T18" fmla="*/ 0 w 449"/>
                  <a:gd name="T19" fmla="*/ 0 h 303"/>
                  <a:gd name="T20" fmla="*/ 0 w 449"/>
                  <a:gd name="T21" fmla="*/ 0 h 303"/>
                  <a:gd name="T22" fmla="*/ 0 w 449"/>
                  <a:gd name="T23" fmla="*/ 0 h 303"/>
                  <a:gd name="T24" fmla="*/ 0 w 449"/>
                  <a:gd name="T25" fmla="*/ 0 h 303"/>
                  <a:gd name="T26" fmla="*/ 0 w 449"/>
                  <a:gd name="T27" fmla="*/ 0 h 303"/>
                  <a:gd name="T28" fmla="*/ 0 w 449"/>
                  <a:gd name="T29" fmla="*/ 0 h 303"/>
                  <a:gd name="T30" fmla="*/ 0 w 449"/>
                  <a:gd name="T31" fmla="*/ 0 h 303"/>
                  <a:gd name="T32" fmla="*/ 0 w 449"/>
                  <a:gd name="T33" fmla="*/ 0 h 303"/>
                  <a:gd name="T34" fmla="*/ 0 w 449"/>
                  <a:gd name="T35" fmla="*/ 0 h 303"/>
                  <a:gd name="T36" fmla="*/ 0 w 449"/>
                  <a:gd name="T37" fmla="*/ 0 h 303"/>
                  <a:gd name="T38" fmla="*/ 0 w 449"/>
                  <a:gd name="T39" fmla="*/ 0 h 303"/>
                  <a:gd name="T40" fmla="*/ 0 w 449"/>
                  <a:gd name="T41" fmla="*/ 0 h 303"/>
                  <a:gd name="T42" fmla="*/ 0 w 449"/>
                  <a:gd name="T43" fmla="*/ 0 h 303"/>
                  <a:gd name="T44" fmla="*/ 0 w 449"/>
                  <a:gd name="T45" fmla="*/ 0 h 303"/>
                  <a:gd name="T46" fmla="*/ 0 w 449"/>
                  <a:gd name="T47" fmla="*/ 0 h 303"/>
                  <a:gd name="T48" fmla="*/ 0 w 449"/>
                  <a:gd name="T49" fmla="*/ 0 h 303"/>
                  <a:gd name="T50" fmla="*/ 0 w 449"/>
                  <a:gd name="T51" fmla="*/ 0 h 303"/>
                  <a:gd name="T52" fmla="*/ 0 w 449"/>
                  <a:gd name="T53" fmla="*/ 0 h 303"/>
                  <a:gd name="T54" fmla="*/ 0 w 449"/>
                  <a:gd name="T55" fmla="*/ 0 h 303"/>
                  <a:gd name="T56" fmla="*/ 0 w 449"/>
                  <a:gd name="T57" fmla="*/ 0 h 303"/>
                  <a:gd name="T58" fmla="*/ 0 w 449"/>
                  <a:gd name="T59" fmla="*/ 0 h 303"/>
                  <a:gd name="T60" fmla="*/ 0 w 449"/>
                  <a:gd name="T61" fmla="*/ 0 h 303"/>
                  <a:gd name="T62" fmla="*/ 0 w 449"/>
                  <a:gd name="T63" fmla="*/ 0 h 303"/>
                  <a:gd name="T64" fmla="*/ 0 w 449"/>
                  <a:gd name="T65" fmla="*/ 0 h 303"/>
                  <a:gd name="T66" fmla="*/ 0 w 449"/>
                  <a:gd name="T67" fmla="*/ 0 h 303"/>
                  <a:gd name="T68" fmla="*/ 0 w 449"/>
                  <a:gd name="T69" fmla="*/ 0 h 303"/>
                  <a:gd name="T70" fmla="*/ 0 w 449"/>
                  <a:gd name="T71" fmla="*/ 0 h 303"/>
                  <a:gd name="T72" fmla="*/ 0 w 449"/>
                  <a:gd name="T73" fmla="*/ 0 h 303"/>
                  <a:gd name="T74" fmla="*/ 0 w 449"/>
                  <a:gd name="T75" fmla="*/ 0 h 303"/>
                  <a:gd name="T76" fmla="*/ 0 w 449"/>
                  <a:gd name="T77" fmla="*/ 0 h 303"/>
                  <a:gd name="T78" fmla="*/ 0 w 449"/>
                  <a:gd name="T79" fmla="*/ 0 h 303"/>
                  <a:gd name="T80" fmla="*/ 0 w 449"/>
                  <a:gd name="T81" fmla="*/ 0 h 303"/>
                  <a:gd name="T82" fmla="*/ 0 w 449"/>
                  <a:gd name="T83" fmla="*/ 0 h 30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9"/>
                  <a:gd name="T127" fmla="*/ 0 h 303"/>
                  <a:gd name="T128" fmla="*/ 449 w 449"/>
                  <a:gd name="T129" fmla="*/ 303 h 30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9" h="303">
                    <a:moveTo>
                      <a:pt x="7" y="10"/>
                    </a:moveTo>
                    <a:lnTo>
                      <a:pt x="2" y="9"/>
                    </a:lnTo>
                    <a:lnTo>
                      <a:pt x="31" y="26"/>
                    </a:lnTo>
                    <a:lnTo>
                      <a:pt x="59" y="44"/>
                    </a:lnTo>
                    <a:lnTo>
                      <a:pt x="86" y="61"/>
                    </a:lnTo>
                    <a:lnTo>
                      <a:pt x="115" y="78"/>
                    </a:lnTo>
                    <a:lnTo>
                      <a:pt x="143" y="97"/>
                    </a:lnTo>
                    <a:lnTo>
                      <a:pt x="170" y="115"/>
                    </a:lnTo>
                    <a:lnTo>
                      <a:pt x="197" y="133"/>
                    </a:lnTo>
                    <a:lnTo>
                      <a:pt x="226" y="152"/>
                    </a:lnTo>
                    <a:lnTo>
                      <a:pt x="253" y="170"/>
                    </a:lnTo>
                    <a:lnTo>
                      <a:pt x="280" y="188"/>
                    </a:lnTo>
                    <a:lnTo>
                      <a:pt x="307" y="208"/>
                    </a:lnTo>
                    <a:lnTo>
                      <a:pt x="335" y="226"/>
                    </a:lnTo>
                    <a:lnTo>
                      <a:pt x="362" y="246"/>
                    </a:lnTo>
                    <a:lnTo>
                      <a:pt x="389" y="265"/>
                    </a:lnTo>
                    <a:lnTo>
                      <a:pt x="415" y="283"/>
                    </a:lnTo>
                    <a:lnTo>
                      <a:pt x="442" y="303"/>
                    </a:lnTo>
                    <a:lnTo>
                      <a:pt x="449" y="295"/>
                    </a:lnTo>
                    <a:lnTo>
                      <a:pt x="422" y="275"/>
                    </a:lnTo>
                    <a:lnTo>
                      <a:pt x="396" y="257"/>
                    </a:lnTo>
                    <a:lnTo>
                      <a:pt x="369" y="237"/>
                    </a:lnTo>
                    <a:lnTo>
                      <a:pt x="342" y="218"/>
                    </a:lnTo>
                    <a:lnTo>
                      <a:pt x="315" y="200"/>
                    </a:lnTo>
                    <a:lnTo>
                      <a:pt x="287" y="180"/>
                    </a:lnTo>
                    <a:lnTo>
                      <a:pt x="260" y="162"/>
                    </a:lnTo>
                    <a:lnTo>
                      <a:pt x="233" y="144"/>
                    </a:lnTo>
                    <a:lnTo>
                      <a:pt x="205" y="125"/>
                    </a:lnTo>
                    <a:lnTo>
                      <a:pt x="177" y="107"/>
                    </a:lnTo>
                    <a:lnTo>
                      <a:pt x="150" y="88"/>
                    </a:lnTo>
                    <a:lnTo>
                      <a:pt x="122" y="70"/>
                    </a:lnTo>
                    <a:lnTo>
                      <a:pt x="93" y="53"/>
                    </a:lnTo>
                    <a:lnTo>
                      <a:pt x="66" y="35"/>
                    </a:lnTo>
                    <a:lnTo>
                      <a:pt x="38" y="18"/>
                    </a:lnTo>
                    <a:lnTo>
                      <a:pt x="9" y="1"/>
                    </a:lnTo>
                    <a:lnTo>
                      <a:pt x="5" y="0"/>
                    </a:lnTo>
                    <a:lnTo>
                      <a:pt x="9" y="1"/>
                    </a:lnTo>
                    <a:lnTo>
                      <a:pt x="5" y="0"/>
                    </a:lnTo>
                    <a:lnTo>
                      <a:pt x="1" y="2"/>
                    </a:lnTo>
                    <a:lnTo>
                      <a:pt x="0" y="5"/>
                    </a:lnTo>
                    <a:lnTo>
                      <a:pt x="2" y="9"/>
                    </a:lnTo>
                    <a:lnTo>
                      <a:pt x="7" y="10"/>
                    </a:lnTo>
                    <a:close/>
                  </a:path>
                </a:pathLst>
              </a:custGeom>
              <a:solidFill>
                <a:srgbClr val="000000"/>
              </a:solidFill>
              <a:ln w="9525">
                <a:noFill/>
                <a:round/>
                <a:headEnd/>
                <a:tailEnd/>
              </a:ln>
            </p:spPr>
            <p:txBody>
              <a:bodyPr/>
              <a:lstStyle/>
              <a:p>
                <a:endParaRPr lang="ru-RU"/>
              </a:p>
            </p:txBody>
          </p:sp>
          <p:sp>
            <p:nvSpPr>
              <p:cNvPr id="14701" name="Freeform 275"/>
              <p:cNvSpPr>
                <a:spLocks/>
              </p:cNvSpPr>
              <p:nvPr/>
            </p:nvSpPr>
            <p:spPr bwMode="auto">
              <a:xfrm>
                <a:off x="4925" y="248"/>
                <a:ext cx="14" cy="23"/>
              </a:xfrm>
              <a:custGeom>
                <a:avLst/>
                <a:gdLst>
                  <a:gd name="T0" fmla="*/ 0 w 85"/>
                  <a:gd name="T1" fmla="*/ 0 h 117"/>
                  <a:gd name="T2" fmla="*/ 0 w 85"/>
                  <a:gd name="T3" fmla="*/ 0 h 117"/>
                  <a:gd name="T4" fmla="*/ 0 w 85"/>
                  <a:gd name="T5" fmla="*/ 0 h 117"/>
                  <a:gd name="T6" fmla="*/ 0 w 85"/>
                  <a:gd name="T7" fmla="*/ 0 h 117"/>
                  <a:gd name="T8" fmla="*/ 0 w 85"/>
                  <a:gd name="T9" fmla="*/ 0 h 117"/>
                  <a:gd name="T10" fmla="*/ 0 w 85"/>
                  <a:gd name="T11" fmla="*/ 0 h 117"/>
                  <a:gd name="T12" fmla="*/ 0 w 85"/>
                  <a:gd name="T13" fmla="*/ 0 h 117"/>
                  <a:gd name="T14" fmla="*/ 0 w 85"/>
                  <a:gd name="T15" fmla="*/ 0 h 117"/>
                  <a:gd name="T16" fmla="*/ 0 w 85"/>
                  <a:gd name="T17" fmla="*/ 0 h 117"/>
                  <a:gd name="T18" fmla="*/ 0 w 85"/>
                  <a:gd name="T19" fmla="*/ 0 h 117"/>
                  <a:gd name="T20" fmla="*/ 0 w 85"/>
                  <a:gd name="T21" fmla="*/ 0 h 117"/>
                  <a:gd name="T22" fmla="*/ 0 w 85"/>
                  <a:gd name="T23" fmla="*/ 0 h 117"/>
                  <a:gd name="T24" fmla="*/ 0 w 85"/>
                  <a:gd name="T25" fmla="*/ 0 h 117"/>
                  <a:gd name="T26" fmla="*/ 0 w 85"/>
                  <a:gd name="T27" fmla="*/ 0 h 117"/>
                  <a:gd name="T28" fmla="*/ 0 w 85"/>
                  <a:gd name="T29" fmla="*/ 0 h 117"/>
                  <a:gd name="T30" fmla="*/ 0 w 85"/>
                  <a:gd name="T31" fmla="*/ 0 h 117"/>
                  <a:gd name="T32" fmla="*/ 0 w 85"/>
                  <a:gd name="T33" fmla="*/ 0 h 117"/>
                  <a:gd name="T34" fmla="*/ 0 w 85"/>
                  <a:gd name="T35" fmla="*/ 0 h 117"/>
                  <a:gd name="T36" fmla="*/ 0 w 85"/>
                  <a:gd name="T37" fmla="*/ 0 h 117"/>
                  <a:gd name="T38" fmla="*/ 0 w 85"/>
                  <a:gd name="T39" fmla="*/ 0 h 117"/>
                  <a:gd name="T40" fmla="*/ 0 w 85"/>
                  <a:gd name="T41" fmla="*/ 0 h 117"/>
                  <a:gd name="T42" fmla="*/ 0 w 85"/>
                  <a:gd name="T43" fmla="*/ 0 h 117"/>
                  <a:gd name="T44" fmla="*/ 0 w 85"/>
                  <a:gd name="T45" fmla="*/ 0 h 117"/>
                  <a:gd name="T46" fmla="*/ 0 w 85"/>
                  <a:gd name="T47" fmla="*/ 0 h 117"/>
                  <a:gd name="T48" fmla="*/ 0 w 85"/>
                  <a:gd name="T49" fmla="*/ 0 h 117"/>
                  <a:gd name="T50" fmla="*/ 0 w 85"/>
                  <a:gd name="T51" fmla="*/ 0 h 117"/>
                  <a:gd name="T52" fmla="*/ 0 w 85"/>
                  <a:gd name="T53" fmla="*/ 0 h 117"/>
                  <a:gd name="T54" fmla="*/ 0 w 85"/>
                  <a:gd name="T55" fmla="*/ 0 h 117"/>
                  <a:gd name="T56" fmla="*/ 0 w 85"/>
                  <a:gd name="T57" fmla="*/ 0 h 117"/>
                  <a:gd name="T58" fmla="*/ 0 w 85"/>
                  <a:gd name="T59" fmla="*/ 0 h 117"/>
                  <a:gd name="T60" fmla="*/ 0 w 85"/>
                  <a:gd name="T61" fmla="*/ 0 h 117"/>
                  <a:gd name="T62" fmla="*/ 0 w 85"/>
                  <a:gd name="T63" fmla="*/ 0 h 117"/>
                  <a:gd name="T64" fmla="*/ 0 w 85"/>
                  <a:gd name="T65" fmla="*/ 0 h 117"/>
                  <a:gd name="T66" fmla="*/ 0 w 85"/>
                  <a:gd name="T67" fmla="*/ 0 h 117"/>
                  <a:gd name="T68" fmla="*/ 0 w 85"/>
                  <a:gd name="T69" fmla="*/ 0 h 1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5"/>
                  <a:gd name="T106" fmla="*/ 0 h 117"/>
                  <a:gd name="T107" fmla="*/ 85 w 85"/>
                  <a:gd name="T108" fmla="*/ 117 h 1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5" h="117">
                    <a:moveTo>
                      <a:pt x="0" y="114"/>
                    </a:moveTo>
                    <a:lnTo>
                      <a:pt x="0" y="45"/>
                    </a:lnTo>
                    <a:lnTo>
                      <a:pt x="1" y="38"/>
                    </a:lnTo>
                    <a:lnTo>
                      <a:pt x="4" y="31"/>
                    </a:lnTo>
                    <a:lnTo>
                      <a:pt x="7" y="24"/>
                    </a:lnTo>
                    <a:lnTo>
                      <a:pt x="12" y="18"/>
                    </a:lnTo>
                    <a:lnTo>
                      <a:pt x="18" y="13"/>
                    </a:lnTo>
                    <a:lnTo>
                      <a:pt x="25" y="7"/>
                    </a:lnTo>
                    <a:lnTo>
                      <a:pt x="35" y="3"/>
                    </a:lnTo>
                    <a:lnTo>
                      <a:pt x="44" y="0"/>
                    </a:lnTo>
                    <a:lnTo>
                      <a:pt x="36" y="11"/>
                    </a:lnTo>
                    <a:lnTo>
                      <a:pt x="35" y="17"/>
                    </a:lnTo>
                    <a:lnTo>
                      <a:pt x="38" y="19"/>
                    </a:lnTo>
                    <a:lnTo>
                      <a:pt x="46" y="19"/>
                    </a:lnTo>
                    <a:lnTo>
                      <a:pt x="57" y="18"/>
                    </a:lnTo>
                    <a:lnTo>
                      <a:pt x="68" y="16"/>
                    </a:lnTo>
                    <a:lnTo>
                      <a:pt x="78" y="15"/>
                    </a:lnTo>
                    <a:lnTo>
                      <a:pt x="85" y="15"/>
                    </a:lnTo>
                    <a:lnTo>
                      <a:pt x="74" y="17"/>
                    </a:lnTo>
                    <a:lnTo>
                      <a:pt x="64" y="19"/>
                    </a:lnTo>
                    <a:lnTo>
                      <a:pt x="57" y="23"/>
                    </a:lnTo>
                    <a:lnTo>
                      <a:pt x="52" y="27"/>
                    </a:lnTo>
                    <a:lnTo>
                      <a:pt x="49" y="32"/>
                    </a:lnTo>
                    <a:lnTo>
                      <a:pt x="46" y="37"/>
                    </a:lnTo>
                    <a:lnTo>
                      <a:pt x="45" y="43"/>
                    </a:lnTo>
                    <a:lnTo>
                      <a:pt x="44" y="50"/>
                    </a:lnTo>
                    <a:lnTo>
                      <a:pt x="44" y="117"/>
                    </a:lnTo>
                    <a:lnTo>
                      <a:pt x="38" y="115"/>
                    </a:lnTo>
                    <a:lnTo>
                      <a:pt x="33" y="109"/>
                    </a:lnTo>
                    <a:lnTo>
                      <a:pt x="27" y="104"/>
                    </a:lnTo>
                    <a:lnTo>
                      <a:pt x="23" y="99"/>
                    </a:lnTo>
                    <a:lnTo>
                      <a:pt x="17" y="96"/>
                    </a:lnTo>
                    <a:lnTo>
                      <a:pt x="11" y="96"/>
                    </a:lnTo>
                    <a:lnTo>
                      <a:pt x="6" y="102"/>
                    </a:lnTo>
                    <a:lnTo>
                      <a:pt x="0" y="114"/>
                    </a:lnTo>
                    <a:close/>
                  </a:path>
                </a:pathLst>
              </a:custGeom>
              <a:solidFill>
                <a:srgbClr val="C1C1C1"/>
              </a:solidFill>
              <a:ln w="9525">
                <a:noFill/>
                <a:round/>
                <a:headEnd/>
                <a:tailEnd/>
              </a:ln>
            </p:spPr>
            <p:txBody>
              <a:bodyPr/>
              <a:lstStyle/>
              <a:p>
                <a:endParaRPr lang="ru-RU"/>
              </a:p>
            </p:txBody>
          </p:sp>
          <p:sp>
            <p:nvSpPr>
              <p:cNvPr id="14702" name="Freeform 276"/>
              <p:cNvSpPr>
                <a:spLocks/>
              </p:cNvSpPr>
              <p:nvPr/>
            </p:nvSpPr>
            <p:spPr bwMode="auto">
              <a:xfrm>
                <a:off x="4924" y="256"/>
                <a:ext cx="2" cy="15"/>
              </a:xfrm>
              <a:custGeom>
                <a:avLst/>
                <a:gdLst>
                  <a:gd name="T0" fmla="*/ 0 w 12"/>
                  <a:gd name="T1" fmla="*/ 0 h 74"/>
                  <a:gd name="T2" fmla="*/ 0 w 12"/>
                  <a:gd name="T3" fmla="*/ 0 h 74"/>
                  <a:gd name="T4" fmla="*/ 0 w 12"/>
                  <a:gd name="T5" fmla="*/ 0 h 74"/>
                  <a:gd name="T6" fmla="*/ 0 w 12"/>
                  <a:gd name="T7" fmla="*/ 0 h 74"/>
                  <a:gd name="T8" fmla="*/ 0 w 12"/>
                  <a:gd name="T9" fmla="*/ 0 h 74"/>
                  <a:gd name="T10" fmla="*/ 0 w 12"/>
                  <a:gd name="T11" fmla="*/ 0 h 74"/>
                  <a:gd name="T12" fmla="*/ 0 w 12"/>
                  <a:gd name="T13" fmla="*/ 0 h 74"/>
                  <a:gd name="T14" fmla="*/ 0 w 12"/>
                  <a:gd name="T15" fmla="*/ 0 h 74"/>
                  <a:gd name="T16" fmla="*/ 0 w 12"/>
                  <a:gd name="T17" fmla="*/ 0 h 74"/>
                  <a:gd name="T18" fmla="*/ 0 w 12"/>
                  <a:gd name="T19" fmla="*/ 0 h 74"/>
                  <a:gd name="T20" fmla="*/ 0 w 12"/>
                  <a:gd name="T21" fmla="*/ 0 h 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74"/>
                  <a:gd name="T35" fmla="*/ 12 w 12"/>
                  <a:gd name="T36" fmla="*/ 74 h 7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74">
                    <a:moveTo>
                      <a:pt x="0" y="5"/>
                    </a:moveTo>
                    <a:lnTo>
                      <a:pt x="0" y="5"/>
                    </a:lnTo>
                    <a:lnTo>
                      <a:pt x="0" y="74"/>
                    </a:lnTo>
                    <a:lnTo>
                      <a:pt x="12" y="74"/>
                    </a:lnTo>
                    <a:lnTo>
                      <a:pt x="12" y="5"/>
                    </a:lnTo>
                    <a:lnTo>
                      <a:pt x="10" y="2"/>
                    </a:lnTo>
                    <a:lnTo>
                      <a:pt x="6" y="0"/>
                    </a:lnTo>
                    <a:lnTo>
                      <a:pt x="3" y="2"/>
                    </a:lnTo>
                    <a:lnTo>
                      <a:pt x="0" y="5"/>
                    </a:lnTo>
                    <a:close/>
                  </a:path>
                </a:pathLst>
              </a:custGeom>
              <a:solidFill>
                <a:srgbClr val="000000"/>
              </a:solidFill>
              <a:ln w="9525">
                <a:noFill/>
                <a:round/>
                <a:headEnd/>
                <a:tailEnd/>
              </a:ln>
            </p:spPr>
            <p:txBody>
              <a:bodyPr/>
              <a:lstStyle/>
              <a:p>
                <a:endParaRPr lang="ru-RU"/>
              </a:p>
            </p:txBody>
          </p:sp>
          <p:sp>
            <p:nvSpPr>
              <p:cNvPr id="14703" name="Freeform 277"/>
              <p:cNvSpPr>
                <a:spLocks/>
              </p:cNvSpPr>
              <p:nvPr/>
            </p:nvSpPr>
            <p:spPr bwMode="auto">
              <a:xfrm>
                <a:off x="4924" y="247"/>
                <a:ext cx="9" cy="10"/>
              </a:xfrm>
              <a:custGeom>
                <a:avLst/>
                <a:gdLst>
                  <a:gd name="T0" fmla="*/ 0 w 55"/>
                  <a:gd name="T1" fmla="*/ 0 h 49"/>
                  <a:gd name="T2" fmla="*/ 0 w 55"/>
                  <a:gd name="T3" fmla="*/ 0 h 49"/>
                  <a:gd name="T4" fmla="*/ 0 w 55"/>
                  <a:gd name="T5" fmla="*/ 0 h 49"/>
                  <a:gd name="T6" fmla="*/ 0 w 55"/>
                  <a:gd name="T7" fmla="*/ 0 h 49"/>
                  <a:gd name="T8" fmla="*/ 0 w 55"/>
                  <a:gd name="T9" fmla="*/ 0 h 49"/>
                  <a:gd name="T10" fmla="*/ 0 w 55"/>
                  <a:gd name="T11" fmla="*/ 0 h 49"/>
                  <a:gd name="T12" fmla="*/ 0 w 55"/>
                  <a:gd name="T13" fmla="*/ 0 h 49"/>
                  <a:gd name="T14" fmla="*/ 0 w 55"/>
                  <a:gd name="T15" fmla="*/ 0 h 49"/>
                  <a:gd name="T16" fmla="*/ 0 w 55"/>
                  <a:gd name="T17" fmla="*/ 0 h 49"/>
                  <a:gd name="T18" fmla="*/ 0 w 55"/>
                  <a:gd name="T19" fmla="*/ 0 h 49"/>
                  <a:gd name="T20" fmla="*/ 0 w 55"/>
                  <a:gd name="T21" fmla="*/ 0 h 49"/>
                  <a:gd name="T22" fmla="*/ 0 w 55"/>
                  <a:gd name="T23" fmla="*/ 0 h 49"/>
                  <a:gd name="T24" fmla="*/ 0 w 55"/>
                  <a:gd name="T25" fmla="*/ 0 h 49"/>
                  <a:gd name="T26" fmla="*/ 0 w 55"/>
                  <a:gd name="T27" fmla="*/ 0 h 49"/>
                  <a:gd name="T28" fmla="*/ 0 w 55"/>
                  <a:gd name="T29" fmla="*/ 0 h 49"/>
                  <a:gd name="T30" fmla="*/ 0 w 55"/>
                  <a:gd name="T31" fmla="*/ 0 h 49"/>
                  <a:gd name="T32" fmla="*/ 0 w 55"/>
                  <a:gd name="T33" fmla="*/ 0 h 49"/>
                  <a:gd name="T34" fmla="*/ 0 w 55"/>
                  <a:gd name="T35" fmla="*/ 0 h 49"/>
                  <a:gd name="T36" fmla="*/ 0 w 55"/>
                  <a:gd name="T37" fmla="*/ 0 h 49"/>
                  <a:gd name="T38" fmla="*/ 0 w 55"/>
                  <a:gd name="T39" fmla="*/ 0 h 49"/>
                  <a:gd name="T40" fmla="*/ 0 w 55"/>
                  <a:gd name="T41" fmla="*/ 0 h 49"/>
                  <a:gd name="T42" fmla="*/ 0 w 55"/>
                  <a:gd name="T43" fmla="*/ 0 h 49"/>
                  <a:gd name="T44" fmla="*/ 0 w 55"/>
                  <a:gd name="T45" fmla="*/ 0 h 49"/>
                  <a:gd name="T46" fmla="*/ 0 w 55"/>
                  <a:gd name="T47" fmla="*/ 0 h 49"/>
                  <a:gd name="T48" fmla="*/ 0 w 55"/>
                  <a:gd name="T49" fmla="*/ 0 h 49"/>
                  <a:gd name="T50" fmla="*/ 0 w 55"/>
                  <a:gd name="T51" fmla="*/ 0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49"/>
                  <a:gd name="T80" fmla="*/ 55 w 55"/>
                  <a:gd name="T81" fmla="*/ 49 h 4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49">
                    <a:moveTo>
                      <a:pt x="54" y="7"/>
                    </a:moveTo>
                    <a:lnTo>
                      <a:pt x="49" y="0"/>
                    </a:lnTo>
                    <a:lnTo>
                      <a:pt x="38" y="3"/>
                    </a:lnTo>
                    <a:lnTo>
                      <a:pt x="28" y="7"/>
                    </a:lnTo>
                    <a:lnTo>
                      <a:pt x="20" y="14"/>
                    </a:lnTo>
                    <a:lnTo>
                      <a:pt x="13" y="19"/>
                    </a:lnTo>
                    <a:lnTo>
                      <a:pt x="9" y="26"/>
                    </a:lnTo>
                    <a:lnTo>
                      <a:pt x="5" y="33"/>
                    </a:lnTo>
                    <a:lnTo>
                      <a:pt x="3" y="41"/>
                    </a:lnTo>
                    <a:lnTo>
                      <a:pt x="0" y="49"/>
                    </a:lnTo>
                    <a:lnTo>
                      <a:pt x="12" y="49"/>
                    </a:lnTo>
                    <a:lnTo>
                      <a:pt x="12" y="43"/>
                    </a:lnTo>
                    <a:lnTo>
                      <a:pt x="14" y="37"/>
                    </a:lnTo>
                    <a:lnTo>
                      <a:pt x="18" y="30"/>
                    </a:lnTo>
                    <a:lnTo>
                      <a:pt x="23" y="25"/>
                    </a:lnTo>
                    <a:lnTo>
                      <a:pt x="28" y="20"/>
                    </a:lnTo>
                    <a:lnTo>
                      <a:pt x="35" y="16"/>
                    </a:lnTo>
                    <a:lnTo>
                      <a:pt x="43" y="11"/>
                    </a:lnTo>
                    <a:lnTo>
                      <a:pt x="51" y="8"/>
                    </a:lnTo>
                    <a:lnTo>
                      <a:pt x="46" y="1"/>
                    </a:lnTo>
                    <a:lnTo>
                      <a:pt x="51" y="8"/>
                    </a:lnTo>
                    <a:lnTo>
                      <a:pt x="55" y="6"/>
                    </a:lnTo>
                    <a:lnTo>
                      <a:pt x="55" y="3"/>
                    </a:lnTo>
                    <a:lnTo>
                      <a:pt x="52" y="1"/>
                    </a:lnTo>
                    <a:lnTo>
                      <a:pt x="49" y="0"/>
                    </a:lnTo>
                    <a:lnTo>
                      <a:pt x="54" y="7"/>
                    </a:lnTo>
                    <a:close/>
                  </a:path>
                </a:pathLst>
              </a:custGeom>
              <a:solidFill>
                <a:srgbClr val="000000"/>
              </a:solidFill>
              <a:ln w="9525">
                <a:noFill/>
                <a:round/>
                <a:headEnd/>
                <a:tailEnd/>
              </a:ln>
            </p:spPr>
            <p:txBody>
              <a:bodyPr/>
              <a:lstStyle/>
              <a:p>
                <a:endParaRPr lang="ru-RU"/>
              </a:p>
            </p:txBody>
          </p:sp>
          <p:sp>
            <p:nvSpPr>
              <p:cNvPr id="14704" name="Freeform 278"/>
              <p:cNvSpPr>
                <a:spLocks/>
              </p:cNvSpPr>
              <p:nvPr/>
            </p:nvSpPr>
            <p:spPr bwMode="auto">
              <a:xfrm>
                <a:off x="4930" y="247"/>
                <a:ext cx="10" cy="6"/>
              </a:xfrm>
              <a:custGeom>
                <a:avLst/>
                <a:gdLst>
                  <a:gd name="T0" fmla="*/ 0 w 60"/>
                  <a:gd name="T1" fmla="*/ 0 h 27"/>
                  <a:gd name="T2" fmla="*/ 0 w 60"/>
                  <a:gd name="T3" fmla="*/ 0 h 27"/>
                  <a:gd name="T4" fmla="*/ 0 w 60"/>
                  <a:gd name="T5" fmla="*/ 0 h 27"/>
                  <a:gd name="T6" fmla="*/ 0 w 60"/>
                  <a:gd name="T7" fmla="*/ 0 h 27"/>
                  <a:gd name="T8" fmla="*/ 0 w 60"/>
                  <a:gd name="T9" fmla="*/ 0 h 27"/>
                  <a:gd name="T10" fmla="*/ 0 w 60"/>
                  <a:gd name="T11" fmla="*/ 0 h 27"/>
                  <a:gd name="T12" fmla="*/ 0 w 60"/>
                  <a:gd name="T13" fmla="*/ 0 h 27"/>
                  <a:gd name="T14" fmla="*/ 0 w 60"/>
                  <a:gd name="T15" fmla="*/ 0 h 27"/>
                  <a:gd name="T16" fmla="*/ 0 w 60"/>
                  <a:gd name="T17" fmla="*/ 0 h 27"/>
                  <a:gd name="T18" fmla="*/ 0 w 60"/>
                  <a:gd name="T19" fmla="*/ 0 h 27"/>
                  <a:gd name="T20" fmla="*/ 0 w 60"/>
                  <a:gd name="T21" fmla="*/ 0 h 27"/>
                  <a:gd name="T22" fmla="*/ 0 w 60"/>
                  <a:gd name="T23" fmla="*/ 0 h 27"/>
                  <a:gd name="T24" fmla="*/ 0 w 60"/>
                  <a:gd name="T25" fmla="*/ 0 h 27"/>
                  <a:gd name="T26" fmla="*/ 0 w 60"/>
                  <a:gd name="T27" fmla="*/ 0 h 27"/>
                  <a:gd name="T28" fmla="*/ 0 w 60"/>
                  <a:gd name="T29" fmla="*/ 0 h 27"/>
                  <a:gd name="T30" fmla="*/ 0 w 60"/>
                  <a:gd name="T31" fmla="*/ 0 h 27"/>
                  <a:gd name="T32" fmla="*/ 0 w 60"/>
                  <a:gd name="T33" fmla="*/ 0 h 27"/>
                  <a:gd name="T34" fmla="*/ 0 w 60"/>
                  <a:gd name="T35" fmla="*/ 0 h 27"/>
                  <a:gd name="T36" fmla="*/ 0 w 60"/>
                  <a:gd name="T37" fmla="*/ 0 h 27"/>
                  <a:gd name="T38" fmla="*/ 0 w 60"/>
                  <a:gd name="T39" fmla="*/ 0 h 27"/>
                  <a:gd name="T40" fmla="*/ 0 w 60"/>
                  <a:gd name="T41" fmla="*/ 0 h 27"/>
                  <a:gd name="T42" fmla="*/ 0 w 60"/>
                  <a:gd name="T43" fmla="*/ 0 h 27"/>
                  <a:gd name="T44" fmla="*/ 0 w 60"/>
                  <a:gd name="T45" fmla="*/ 0 h 27"/>
                  <a:gd name="T46" fmla="*/ 0 w 60"/>
                  <a:gd name="T47" fmla="*/ 0 h 27"/>
                  <a:gd name="T48" fmla="*/ 0 w 60"/>
                  <a:gd name="T49" fmla="*/ 0 h 27"/>
                  <a:gd name="T50" fmla="*/ 0 w 60"/>
                  <a:gd name="T51" fmla="*/ 0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0"/>
                  <a:gd name="T79" fmla="*/ 0 h 27"/>
                  <a:gd name="T80" fmla="*/ 60 w 60"/>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0" h="27">
                    <a:moveTo>
                      <a:pt x="55" y="23"/>
                    </a:moveTo>
                    <a:lnTo>
                      <a:pt x="57" y="14"/>
                    </a:lnTo>
                    <a:lnTo>
                      <a:pt x="48" y="13"/>
                    </a:lnTo>
                    <a:lnTo>
                      <a:pt x="36" y="14"/>
                    </a:lnTo>
                    <a:lnTo>
                      <a:pt x="26" y="16"/>
                    </a:lnTo>
                    <a:lnTo>
                      <a:pt x="16" y="17"/>
                    </a:lnTo>
                    <a:lnTo>
                      <a:pt x="9" y="17"/>
                    </a:lnTo>
                    <a:lnTo>
                      <a:pt x="9" y="19"/>
                    </a:lnTo>
                    <a:lnTo>
                      <a:pt x="10" y="16"/>
                    </a:lnTo>
                    <a:lnTo>
                      <a:pt x="18" y="6"/>
                    </a:lnTo>
                    <a:lnTo>
                      <a:pt x="10" y="0"/>
                    </a:lnTo>
                    <a:lnTo>
                      <a:pt x="1" y="11"/>
                    </a:lnTo>
                    <a:lnTo>
                      <a:pt x="0" y="21"/>
                    </a:lnTo>
                    <a:lnTo>
                      <a:pt x="7" y="27"/>
                    </a:lnTo>
                    <a:lnTo>
                      <a:pt x="16" y="27"/>
                    </a:lnTo>
                    <a:lnTo>
                      <a:pt x="28" y="26"/>
                    </a:lnTo>
                    <a:lnTo>
                      <a:pt x="39" y="24"/>
                    </a:lnTo>
                    <a:lnTo>
                      <a:pt x="48" y="23"/>
                    </a:lnTo>
                    <a:lnTo>
                      <a:pt x="54" y="22"/>
                    </a:lnTo>
                    <a:lnTo>
                      <a:pt x="55" y="13"/>
                    </a:lnTo>
                    <a:lnTo>
                      <a:pt x="54" y="22"/>
                    </a:lnTo>
                    <a:lnTo>
                      <a:pt x="58" y="21"/>
                    </a:lnTo>
                    <a:lnTo>
                      <a:pt x="60" y="19"/>
                    </a:lnTo>
                    <a:lnTo>
                      <a:pt x="60" y="16"/>
                    </a:lnTo>
                    <a:lnTo>
                      <a:pt x="57" y="14"/>
                    </a:lnTo>
                    <a:lnTo>
                      <a:pt x="55" y="23"/>
                    </a:lnTo>
                    <a:close/>
                  </a:path>
                </a:pathLst>
              </a:custGeom>
              <a:solidFill>
                <a:srgbClr val="000000"/>
              </a:solidFill>
              <a:ln w="9525">
                <a:noFill/>
                <a:round/>
                <a:headEnd/>
                <a:tailEnd/>
              </a:ln>
            </p:spPr>
            <p:txBody>
              <a:bodyPr/>
              <a:lstStyle/>
              <a:p>
                <a:endParaRPr lang="ru-RU"/>
              </a:p>
            </p:txBody>
          </p:sp>
          <p:sp>
            <p:nvSpPr>
              <p:cNvPr id="14705" name="Freeform 279"/>
              <p:cNvSpPr>
                <a:spLocks/>
              </p:cNvSpPr>
              <p:nvPr/>
            </p:nvSpPr>
            <p:spPr bwMode="auto">
              <a:xfrm>
                <a:off x="4931" y="250"/>
                <a:ext cx="8" cy="9"/>
              </a:xfrm>
              <a:custGeom>
                <a:avLst/>
                <a:gdLst>
                  <a:gd name="T0" fmla="*/ 0 w 47"/>
                  <a:gd name="T1" fmla="*/ 0 h 44"/>
                  <a:gd name="T2" fmla="*/ 0 w 47"/>
                  <a:gd name="T3" fmla="*/ 0 h 44"/>
                  <a:gd name="T4" fmla="*/ 0 w 47"/>
                  <a:gd name="T5" fmla="*/ 0 h 44"/>
                  <a:gd name="T6" fmla="*/ 0 w 47"/>
                  <a:gd name="T7" fmla="*/ 0 h 44"/>
                  <a:gd name="T8" fmla="*/ 0 w 47"/>
                  <a:gd name="T9" fmla="*/ 0 h 44"/>
                  <a:gd name="T10" fmla="*/ 0 w 47"/>
                  <a:gd name="T11" fmla="*/ 0 h 44"/>
                  <a:gd name="T12" fmla="*/ 0 w 47"/>
                  <a:gd name="T13" fmla="*/ 0 h 44"/>
                  <a:gd name="T14" fmla="*/ 0 w 47"/>
                  <a:gd name="T15" fmla="*/ 0 h 44"/>
                  <a:gd name="T16" fmla="*/ 0 w 47"/>
                  <a:gd name="T17" fmla="*/ 0 h 44"/>
                  <a:gd name="T18" fmla="*/ 0 w 47"/>
                  <a:gd name="T19" fmla="*/ 0 h 44"/>
                  <a:gd name="T20" fmla="*/ 0 w 47"/>
                  <a:gd name="T21" fmla="*/ 0 h 44"/>
                  <a:gd name="T22" fmla="*/ 0 w 47"/>
                  <a:gd name="T23" fmla="*/ 0 h 44"/>
                  <a:gd name="T24" fmla="*/ 0 w 47"/>
                  <a:gd name="T25" fmla="*/ 0 h 44"/>
                  <a:gd name="T26" fmla="*/ 0 w 47"/>
                  <a:gd name="T27" fmla="*/ 0 h 44"/>
                  <a:gd name="T28" fmla="*/ 0 w 47"/>
                  <a:gd name="T29" fmla="*/ 0 h 44"/>
                  <a:gd name="T30" fmla="*/ 0 w 47"/>
                  <a:gd name="T31" fmla="*/ 0 h 44"/>
                  <a:gd name="T32" fmla="*/ 0 w 47"/>
                  <a:gd name="T33" fmla="*/ 0 h 44"/>
                  <a:gd name="T34" fmla="*/ 0 w 47"/>
                  <a:gd name="T35" fmla="*/ 0 h 44"/>
                  <a:gd name="T36" fmla="*/ 0 w 47"/>
                  <a:gd name="T37" fmla="*/ 0 h 44"/>
                  <a:gd name="T38" fmla="*/ 0 w 47"/>
                  <a:gd name="T39" fmla="*/ 0 h 44"/>
                  <a:gd name="T40" fmla="*/ 0 w 47"/>
                  <a:gd name="T41" fmla="*/ 0 h 44"/>
                  <a:gd name="T42" fmla="*/ 0 w 47"/>
                  <a:gd name="T43" fmla="*/ 0 h 44"/>
                  <a:gd name="T44" fmla="*/ 0 w 47"/>
                  <a:gd name="T45" fmla="*/ 0 h 44"/>
                  <a:gd name="T46" fmla="*/ 0 w 47"/>
                  <a:gd name="T47" fmla="*/ 0 h 44"/>
                  <a:gd name="T48" fmla="*/ 0 w 47"/>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7"/>
                  <a:gd name="T76" fmla="*/ 0 h 44"/>
                  <a:gd name="T77" fmla="*/ 47 w 47"/>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7" h="44">
                    <a:moveTo>
                      <a:pt x="12" y="40"/>
                    </a:moveTo>
                    <a:lnTo>
                      <a:pt x="12" y="40"/>
                    </a:lnTo>
                    <a:lnTo>
                      <a:pt x="13" y="34"/>
                    </a:lnTo>
                    <a:lnTo>
                      <a:pt x="13" y="28"/>
                    </a:lnTo>
                    <a:lnTo>
                      <a:pt x="15" y="24"/>
                    </a:lnTo>
                    <a:lnTo>
                      <a:pt x="19" y="20"/>
                    </a:lnTo>
                    <a:lnTo>
                      <a:pt x="23" y="17"/>
                    </a:lnTo>
                    <a:lnTo>
                      <a:pt x="28" y="13"/>
                    </a:lnTo>
                    <a:lnTo>
                      <a:pt x="37" y="11"/>
                    </a:lnTo>
                    <a:lnTo>
                      <a:pt x="47" y="10"/>
                    </a:lnTo>
                    <a:lnTo>
                      <a:pt x="47" y="0"/>
                    </a:lnTo>
                    <a:lnTo>
                      <a:pt x="34" y="3"/>
                    </a:lnTo>
                    <a:lnTo>
                      <a:pt x="24" y="5"/>
                    </a:lnTo>
                    <a:lnTo>
                      <a:pt x="15" y="9"/>
                    </a:lnTo>
                    <a:lnTo>
                      <a:pt x="10" y="14"/>
                    </a:lnTo>
                    <a:lnTo>
                      <a:pt x="6" y="20"/>
                    </a:lnTo>
                    <a:lnTo>
                      <a:pt x="4" y="26"/>
                    </a:lnTo>
                    <a:lnTo>
                      <a:pt x="1" y="32"/>
                    </a:lnTo>
                    <a:lnTo>
                      <a:pt x="0" y="40"/>
                    </a:lnTo>
                    <a:lnTo>
                      <a:pt x="2" y="43"/>
                    </a:lnTo>
                    <a:lnTo>
                      <a:pt x="6" y="44"/>
                    </a:lnTo>
                    <a:lnTo>
                      <a:pt x="10" y="43"/>
                    </a:lnTo>
                    <a:lnTo>
                      <a:pt x="12" y="40"/>
                    </a:lnTo>
                    <a:close/>
                  </a:path>
                </a:pathLst>
              </a:custGeom>
              <a:solidFill>
                <a:srgbClr val="000000"/>
              </a:solidFill>
              <a:ln w="9525">
                <a:noFill/>
                <a:round/>
                <a:headEnd/>
                <a:tailEnd/>
              </a:ln>
            </p:spPr>
            <p:txBody>
              <a:bodyPr/>
              <a:lstStyle/>
              <a:p>
                <a:endParaRPr lang="ru-RU"/>
              </a:p>
            </p:txBody>
          </p:sp>
          <p:sp>
            <p:nvSpPr>
              <p:cNvPr id="14706" name="Freeform 280"/>
              <p:cNvSpPr>
                <a:spLocks/>
              </p:cNvSpPr>
              <p:nvPr/>
            </p:nvSpPr>
            <p:spPr bwMode="auto">
              <a:xfrm>
                <a:off x="4931" y="258"/>
                <a:ext cx="2" cy="14"/>
              </a:xfrm>
              <a:custGeom>
                <a:avLst/>
                <a:gdLst>
                  <a:gd name="T0" fmla="*/ 0 w 12"/>
                  <a:gd name="T1" fmla="*/ 0 h 72"/>
                  <a:gd name="T2" fmla="*/ 0 w 12"/>
                  <a:gd name="T3" fmla="*/ 0 h 72"/>
                  <a:gd name="T4" fmla="*/ 0 w 12"/>
                  <a:gd name="T5" fmla="*/ 0 h 72"/>
                  <a:gd name="T6" fmla="*/ 0 w 12"/>
                  <a:gd name="T7" fmla="*/ 0 h 72"/>
                  <a:gd name="T8" fmla="*/ 0 w 12"/>
                  <a:gd name="T9" fmla="*/ 0 h 72"/>
                  <a:gd name="T10" fmla="*/ 0 w 12"/>
                  <a:gd name="T11" fmla="*/ 0 h 72"/>
                  <a:gd name="T12" fmla="*/ 0 w 12"/>
                  <a:gd name="T13" fmla="*/ 0 h 72"/>
                  <a:gd name="T14" fmla="*/ 0 w 12"/>
                  <a:gd name="T15" fmla="*/ 0 h 72"/>
                  <a:gd name="T16" fmla="*/ 0 w 12"/>
                  <a:gd name="T17" fmla="*/ 0 h 72"/>
                  <a:gd name="T18" fmla="*/ 0 w 12"/>
                  <a:gd name="T19" fmla="*/ 0 h 72"/>
                  <a:gd name="T20" fmla="*/ 0 w 12"/>
                  <a:gd name="T21" fmla="*/ 0 h 72"/>
                  <a:gd name="T22" fmla="*/ 0 w 12"/>
                  <a:gd name="T23" fmla="*/ 0 h 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72"/>
                  <a:gd name="T38" fmla="*/ 12 w 12"/>
                  <a:gd name="T39" fmla="*/ 72 h 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72">
                    <a:moveTo>
                      <a:pt x="6" y="72"/>
                    </a:moveTo>
                    <a:lnTo>
                      <a:pt x="12" y="67"/>
                    </a:lnTo>
                    <a:lnTo>
                      <a:pt x="12" y="0"/>
                    </a:lnTo>
                    <a:lnTo>
                      <a:pt x="0" y="0"/>
                    </a:lnTo>
                    <a:lnTo>
                      <a:pt x="0" y="67"/>
                    </a:lnTo>
                    <a:lnTo>
                      <a:pt x="6" y="62"/>
                    </a:lnTo>
                    <a:lnTo>
                      <a:pt x="0" y="67"/>
                    </a:lnTo>
                    <a:lnTo>
                      <a:pt x="2" y="70"/>
                    </a:lnTo>
                    <a:lnTo>
                      <a:pt x="6" y="71"/>
                    </a:lnTo>
                    <a:lnTo>
                      <a:pt x="10" y="70"/>
                    </a:lnTo>
                    <a:lnTo>
                      <a:pt x="12" y="67"/>
                    </a:lnTo>
                    <a:lnTo>
                      <a:pt x="6" y="72"/>
                    </a:lnTo>
                    <a:close/>
                  </a:path>
                </a:pathLst>
              </a:custGeom>
              <a:solidFill>
                <a:srgbClr val="000000"/>
              </a:solidFill>
              <a:ln w="9525">
                <a:noFill/>
                <a:round/>
                <a:headEnd/>
                <a:tailEnd/>
              </a:ln>
            </p:spPr>
            <p:txBody>
              <a:bodyPr/>
              <a:lstStyle/>
              <a:p>
                <a:endParaRPr lang="ru-RU"/>
              </a:p>
            </p:txBody>
          </p:sp>
          <p:sp>
            <p:nvSpPr>
              <p:cNvPr id="14707" name="Freeform 281"/>
              <p:cNvSpPr>
                <a:spLocks/>
              </p:cNvSpPr>
              <p:nvPr/>
            </p:nvSpPr>
            <p:spPr bwMode="auto">
              <a:xfrm>
                <a:off x="4924" y="266"/>
                <a:ext cx="8" cy="6"/>
              </a:xfrm>
              <a:custGeom>
                <a:avLst/>
                <a:gdLst>
                  <a:gd name="T0" fmla="*/ 0 w 50"/>
                  <a:gd name="T1" fmla="*/ 0 h 30"/>
                  <a:gd name="T2" fmla="*/ 0 w 50"/>
                  <a:gd name="T3" fmla="*/ 0 h 30"/>
                  <a:gd name="T4" fmla="*/ 0 w 50"/>
                  <a:gd name="T5" fmla="*/ 0 h 30"/>
                  <a:gd name="T6" fmla="*/ 0 w 50"/>
                  <a:gd name="T7" fmla="*/ 0 h 30"/>
                  <a:gd name="T8" fmla="*/ 0 w 50"/>
                  <a:gd name="T9" fmla="*/ 0 h 30"/>
                  <a:gd name="T10" fmla="*/ 0 w 50"/>
                  <a:gd name="T11" fmla="*/ 0 h 30"/>
                  <a:gd name="T12" fmla="*/ 0 w 50"/>
                  <a:gd name="T13" fmla="*/ 0 h 30"/>
                  <a:gd name="T14" fmla="*/ 0 w 50"/>
                  <a:gd name="T15" fmla="*/ 0 h 30"/>
                  <a:gd name="T16" fmla="*/ 0 w 50"/>
                  <a:gd name="T17" fmla="*/ 0 h 30"/>
                  <a:gd name="T18" fmla="*/ 0 w 50"/>
                  <a:gd name="T19" fmla="*/ 0 h 30"/>
                  <a:gd name="T20" fmla="*/ 0 w 50"/>
                  <a:gd name="T21" fmla="*/ 0 h 30"/>
                  <a:gd name="T22" fmla="*/ 0 w 50"/>
                  <a:gd name="T23" fmla="*/ 0 h 30"/>
                  <a:gd name="T24" fmla="*/ 0 w 50"/>
                  <a:gd name="T25" fmla="*/ 0 h 30"/>
                  <a:gd name="T26" fmla="*/ 0 w 50"/>
                  <a:gd name="T27" fmla="*/ 0 h 30"/>
                  <a:gd name="T28" fmla="*/ 0 w 50"/>
                  <a:gd name="T29" fmla="*/ 0 h 30"/>
                  <a:gd name="T30" fmla="*/ 0 w 50"/>
                  <a:gd name="T31" fmla="*/ 0 h 30"/>
                  <a:gd name="T32" fmla="*/ 0 w 50"/>
                  <a:gd name="T33" fmla="*/ 0 h 30"/>
                  <a:gd name="T34" fmla="*/ 0 w 50"/>
                  <a:gd name="T35" fmla="*/ 0 h 30"/>
                  <a:gd name="T36" fmla="*/ 0 w 50"/>
                  <a:gd name="T37" fmla="*/ 0 h 30"/>
                  <a:gd name="T38" fmla="*/ 0 w 50"/>
                  <a:gd name="T39" fmla="*/ 0 h 30"/>
                  <a:gd name="T40" fmla="*/ 0 w 50"/>
                  <a:gd name="T41" fmla="*/ 0 h 30"/>
                  <a:gd name="T42" fmla="*/ 0 w 50"/>
                  <a:gd name="T43" fmla="*/ 0 h 30"/>
                  <a:gd name="T44" fmla="*/ 0 w 50"/>
                  <a:gd name="T45" fmla="*/ 0 h 30"/>
                  <a:gd name="T46" fmla="*/ 0 w 50"/>
                  <a:gd name="T47" fmla="*/ 0 h 30"/>
                  <a:gd name="T48" fmla="*/ 0 w 50"/>
                  <a:gd name="T49" fmla="*/ 0 h 30"/>
                  <a:gd name="T50" fmla="*/ 0 w 50"/>
                  <a:gd name="T51" fmla="*/ 0 h 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30"/>
                  <a:gd name="T80" fmla="*/ 50 w 50"/>
                  <a:gd name="T81" fmla="*/ 30 h 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30">
                    <a:moveTo>
                      <a:pt x="0" y="22"/>
                    </a:moveTo>
                    <a:lnTo>
                      <a:pt x="11" y="23"/>
                    </a:lnTo>
                    <a:lnTo>
                      <a:pt x="17" y="12"/>
                    </a:lnTo>
                    <a:lnTo>
                      <a:pt x="19" y="8"/>
                    </a:lnTo>
                    <a:lnTo>
                      <a:pt x="22" y="8"/>
                    </a:lnTo>
                    <a:lnTo>
                      <a:pt x="25" y="10"/>
                    </a:lnTo>
                    <a:lnTo>
                      <a:pt x="30" y="15"/>
                    </a:lnTo>
                    <a:lnTo>
                      <a:pt x="36" y="21"/>
                    </a:lnTo>
                    <a:lnTo>
                      <a:pt x="41" y="27"/>
                    </a:lnTo>
                    <a:lnTo>
                      <a:pt x="50" y="30"/>
                    </a:lnTo>
                    <a:lnTo>
                      <a:pt x="50" y="20"/>
                    </a:lnTo>
                    <a:lnTo>
                      <a:pt x="48" y="19"/>
                    </a:lnTo>
                    <a:lnTo>
                      <a:pt x="43" y="14"/>
                    </a:lnTo>
                    <a:lnTo>
                      <a:pt x="37" y="9"/>
                    </a:lnTo>
                    <a:lnTo>
                      <a:pt x="32" y="4"/>
                    </a:lnTo>
                    <a:lnTo>
                      <a:pt x="24" y="0"/>
                    </a:lnTo>
                    <a:lnTo>
                      <a:pt x="14" y="0"/>
                    </a:lnTo>
                    <a:lnTo>
                      <a:pt x="7" y="8"/>
                    </a:lnTo>
                    <a:lnTo>
                      <a:pt x="1" y="21"/>
                    </a:lnTo>
                    <a:lnTo>
                      <a:pt x="12" y="22"/>
                    </a:lnTo>
                    <a:lnTo>
                      <a:pt x="1" y="21"/>
                    </a:lnTo>
                    <a:lnTo>
                      <a:pt x="3" y="24"/>
                    </a:lnTo>
                    <a:lnTo>
                      <a:pt x="5" y="26"/>
                    </a:lnTo>
                    <a:lnTo>
                      <a:pt x="9" y="25"/>
                    </a:lnTo>
                    <a:lnTo>
                      <a:pt x="11" y="23"/>
                    </a:lnTo>
                    <a:lnTo>
                      <a:pt x="0" y="22"/>
                    </a:lnTo>
                    <a:close/>
                  </a:path>
                </a:pathLst>
              </a:custGeom>
              <a:solidFill>
                <a:srgbClr val="000000"/>
              </a:solidFill>
              <a:ln w="9525">
                <a:noFill/>
                <a:round/>
                <a:headEnd/>
                <a:tailEnd/>
              </a:ln>
            </p:spPr>
            <p:txBody>
              <a:bodyPr/>
              <a:lstStyle/>
              <a:p>
                <a:endParaRPr lang="ru-RU"/>
              </a:p>
            </p:txBody>
          </p:sp>
          <p:sp>
            <p:nvSpPr>
              <p:cNvPr id="14708" name="Freeform 282"/>
              <p:cNvSpPr>
                <a:spLocks/>
              </p:cNvSpPr>
              <p:nvPr/>
            </p:nvSpPr>
            <p:spPr bwMode="auto">
              <a:xfrm>
                <a:off x="4651" y="330"/>
                <a:ext cx="56" cy="2"/>
              </a:xfrm>
              <a:custGeom>
                <a:avLst/>
                <a:gdLst>
                  <a:gd name="T0" fmla="*/ 0 w 334"/>
                  <a:gd name="T1" fmla="*/ 0 h 10"/>
                  <a:gd name="T2" fmla="*/ 0 w 334"/>
                  <a:gd name="T3" fmla="*/ 0 h 10"/>
                  <a:gd name="T4" fmla="*/ 0 w 334"/>
                  <a:gd name="T5" fmla="*/ 0 h 10"/>
                  <a:gd name="T6" fmla="*/ 0 w 334"/>
                  <a:gd name="T7" fmla="*/ 0 h 10"/>
                  <a:gd name="T8" fmla="*/ 0 w 334"/>
                  <a:gd name="T9" fmla="*/ 0 h 10"/>
                  <a:gd name="T10" fmla="*/ 0 w 334"/>
                  <a:gd name="T11" fmla="*/ 0 h 10"/>
                  <a:gd name="T12" fmla="*/ 0 w 334"/>
                  <a:gd name="T13" fmla="*/ 0 h 10"/>
                  <a:gd name="T14" fmla="*/ 0 60000 65536"/>
                  <a:gd name="T15" fmla="*/ 0 60000 65536"/>
                  <a:gd name="T16" fmla="*/ 0 60000 65536"/>
                  <a:gd name="T17" fmla="*/ 0 60000 65536"/>
                  <a:gd name="T18" fmla="*/ 0 60000 65536"/>
                  <a:gd name="T19" fmla="*/ 0 60000 65536"/>
                  <a:gd name="T20" fmla="*/ 0 60000 65536"/>
                  <a:gd name="T21" fmla="*/ 0 w 334"/>
                  <a:gd name="T22" fmla="*/ 0 h 10"/>
                  <a:gd name="T23" fmla="*/ 334 w 334"/>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4" h="10">
                    <a:moveTo>
                      <a:pt x="334" y="0"/>
                    </a:moveTo>
                    <a:lnTo>
                      <a:pt x="334" y="0"/>
                    </a:lnTo>
                    <a:lnTo>
                      <a:pt x="0" y="0"/>
                    </a:lnTo>
                    <a:lnTo>
                      <a:pt x="0" y="10"/>
                    </a:lnTo>
                    <a:lnTo>
                      <a:pt x="334" y="10"/>
                    </a:lnTo>
                    <a:lnTo>
                      <a:pt x="334" y="0"/>
                    </a:lnTo>
                    <a:close/>
                  </a:path>
                </a:pathLst>
              </a:custGeom>
              <a:solidFill>
                <a:srgbClr val="000000"/>
              </a:solidFill>
              <a:ln w="9525">
                <a:noFill/>
                <a:round/>
                <a:headEnd/>
                <a:tailEnd/>
              </a:ln>
            </p:spPr>
            <p:txBody>
              <a:bodyPr/>
              <a:lstStyle/>
              <a:p>
                <a:endParaRPr lang="ru-RU"/>
              </a:p>
            </p:txBody>
          </p:sp>
          <p:sp>
            <p:nvSpPr>
              <p:cNvPr id="14709" name="Freeform 283"/>
              <p:cNvSpPr>
                <a:spLocks/>
              </p:cNvSpPr>
              <p:nvPr/>
            </p:nvSpPr>
            <p:spPr bwMode="auto">
              <a:xfrm>
                <a:off x="4707" y="330"/>
                <a:ext cx="7" cy="7"/>
              </a:xfrm>
              <a:custGeom>
                <a:avLst/>
                <a:gdLst>
                  <a:gd name="T0" fmla="*/ 0 w 40"/>
                  <a:gd name="T1" fmla="*/ 0 h 34"/>
                  <a:gd name="T2" fmla="*/ 0 w 40"/>
                  <a:gd name="T3" fmla="*/ 0 h 34"/>
                  <a:gd name="T4" fmla="*/ 0 w 40"/>
                  <a:gd name="T5" fmla="*/ 0 h 34"/>
                  <a:gd name="T6" fmla="*/ 0 w 40"/>
                  <a:gd name="T7" fmla="*/ 0 h 34"/>
                  <a:gd name="T8" fmla="*/ 0 w 40"/>
                  <a:gd name="T9" fmla="*/ 0 h 34"/>
                  <a:gd name="T10" fmla="*/ 0 w 40"/>
                  <a:gd name="T11" fmla="*/ 0 h 34"/>
                  <a:gd name="T12" fmla="*/ 0 w 40"/>
                  <a:gd name="T13" fmla="*/ 0 h 34"/>
                  <a:gd name="T14" fmla="*/ 0 w 40"/>
                  <a:gd name="T15" fmla="*/ 0 h 34"/>
                  <a:gd name="T16" fmla="*/ 0 w 40"/>
                  <a:gd name="T17" fmla="*/ 0 h 34"/>
                  <a:gd name="T18" fmla="*/ 0 w 40"/>
                  <a:gd name="T19" fmla="*/ 0 h 34"/>
                  <a:gd name="T20" fmla="*/ 0 w 40"/>
                  <a:gd name="T21" fmla="*/ 0 h 34"/>
                  <a:gd name="T22" fmla="*/ 0 w 40"/>
                  <a:gd name="T23" fmla="*/ 0 h 34"/>
                  <a:gd name="T24" fmla="*/ 0 w 40"/>
                  <a:gd name="T25" fmla="*/ 0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4"/>
                  <a:gd name="T41" fmla="*/ 40 w 40"/>
                  <a:gd name="T42" fmla="*/ 34 h 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4">
                    <a:moveTo>
                      <a:pt x="40" y="34"/>
                    </a:moveTo>
                    <a:lnTo>
                      <a:pt x="40" y="34"/>
                    </a:lnTo>
                    <a:lnTo>
                      <a:pt x="36" y="21"/>
                    </a:lnTo>
                    <a:lnTo>
                      <a:pt x="28" y="10"/>
                    </a:lnTo>
                    <a:lnTo>
                      <a:pt x="16" y="3"/>
                    </a:lnTo>
                    <a:lnTo>
                      <a:pt x="0" y="0"/>
                    </a:lnTo>
                    <a:lnTo>
                      <a:pt x="0" y="10"/>
                    </a:lnTo>
                    <a:lnTo>
                      <a:pt x="11" y="11"/>
                    </a:lnTo>
                    <a:lnTo>
                      <a:pt x="21" y="16"/>
                    </a:lnTo>
                    <a:lnTo>
                      <a:pt x="27" y="25"/>
                    </a:lnTo>
                    <a:lnTo>
                      <a:pt x="28" y="34"/>
                    </a:lnTo>
                    <a:lnTo>
                      <a:pt x="40" y="34"/>
                    </a:lnTo>
                    <a:close/>
                  </a:path>
                </a:pathLst>
              </a:custGeom>
              <a:solidFill>
                <a:srgbClr val="000000"/>
              </a:solidFill>
              <a:ln w="9525">
                <a:noFill/>
                <a:round/>
                <a:headEnd/>
                <a:tailEnd/>
              </a:ln>
            </p:spPr>
            <p:txBody>
              <a:bodyPr/>
              <a:lstStyle/>
              <a:p>
                <a:endParaRPr lang="ru-RU"/>
              </a:p>
            </p:txBody>
          </p:sp>
          <p:sp>
            <p:nvSpPr>
              <p:cNvPr id="14710" name="Freeform 284"/>
              <p:cNvSpPr>
                <a:spLocks/>
              </p:cNvSpPr>
              <p:nvPr/>
            </p:nvSpPr>
            <p:spPr bwMode="auto">
              <a:xfrm>
                <a:off x="4712" y="337"/>
                <a:ext cx="2" cy="16"/>
              </a:xfrm>
              <a:custGeom>
                <a:avLst/>
                <a:gdLst>
                  <a:gd name="T0" fmla="*/ 0 w 12"/>
                  <a:gd name="T1" fmla="*/ 0 h 81"/>
                  <a:gd name="T2" fmla="*/ 0 w 12"/>
                  <a:gd name="T3" fmla="*/ 0 h 81"/>
                  <a:gd name="T4" fmla="*/ 0 w 12"/>
                  <a:gd name="T5" fmla="*/ 0 h 81"/>
                  <a:gd name="T6" fmla="*/ 0 w 12"/>
                  <a:gd name="T7" fmla="*/ 0 h 81"/>
                  <a:gd name="T8" fmla="*/ 0 w 12"/>
                  <a:gd name="T9" fmla="*/ 0 h 81"/>
                  <a:gd name="T10" fmla="*/ 0 w 12"/>
                  <a:gd name="T11" fmla="*/ 0 h 81"/>
                  <a:gd name="T12" fmla="*/ 0 w 12"/>
                  <a:gd name="T13" fmla="*/ 0 h 81"/>
                  <a:gd name="T14" fmla="*/ 0 60000 65536"/>
                  <a:gd name="T15" fmla="*/ 0 60000 65536"/>
                  <a:gd name="T16" fmla="*/ 0 60000 65536"/>
                  <a:gd name="T17" fmla="*/ 0 60000 65536"/>
                  <a:gd name="T18" fmla="*/ 0 60000 65536"/>
                  <a:gd name="T19" fmla="*/ 0 60000 65536"/>
                  <a:gd name="T20" fmla="*/ 0 60000 65536"/>
                  <a:gd name="T21" fmla="*/ 0 w 12"/>
                  <a:gd name="T22" fmla="*/ 0 h 81"/>
                  <a:gd name="T23" fmla="*/ 12 w 12"/>
                  <a:gd name="T24" fmla="*/ 81 h 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81">
                    <a:moveTo>
                      <a:pt x="12" y="81"/>
                    </a:moveTo>
                    <a:lnTo>
                      <a:pt x="12" y="81"/>
                    </a:lnTo>
                    <a:lnTo>
                      <a:pt x="12" y="0"/>
                    </a:lnTo>
                    <a:lnTo>
                      <a:pt x="0" y="0"/>
                    </a:lnTo>
                    <a:lnTo>
                      <a:pt x="0" y="81"/>
                    </a:lnTo>
                    <a:lnTo>
                      <a:pt x="12" y="81"/>
                    </a:lnTo>
                    <a:close/>
                  </a:path>
                </a:pathLst>
              </a:custGeom>
              <a:solidFill>
                <a:srgbClr val="000000"/>
              </a:solidFill>
              <a:ln w="9525">
                <a:noFill/>
                <a:round/>
                <a:headEnd/>
                <a:tailEnd/>
              </a:ln>
            </p:spPr>
            <p:txBody>
              <a:bodyPr/>
              <a:lstStyle/>
              <a:p>
                <a:endParaRPr lang="ru-RU"/>
              </a:p>
            </p:txBody>
          </p:sp>
          <p:sp>
            <p:nvSpPr>
              <p:cNvPr id="14711" name="Freeform 285"/>
              <p:cNvSpPr>
                <a:spLocks/>
              </p:cNvSpPr>
              <p:nvPr/>
            </p:nvSpPr>
            <p:spPr bwMode="auto">
              <a:xfrm>
                <a:off x="4707" y="353"/>
                <a:ext cx="7" cy="7"/>
              </a:xfrm>
              <a:custGeom>
                <a:avLst/>
                <a:gdLst>
                  <a:gd name="T0" fmla="*/ 0 w 40"/>
                  <a:gd name="T1" fmla="*/ 0 h 34"/>
                  <a:gd name="T2" fmla="*/ 0 w 40"/>
                  <a:gd name="T3" fmla="*/ 0 h 34"/>
                  <a:gd name="T4" fmla="*/ 0 w 40"/>
                  <a:gd name="T5" fmla="*/ 0 h 34"/>
                  <a:gd name="T6" fmla="*/ 0 w 40"/>
                  <a:gd name="T7" fmla="*/ 0 h 34"/>
                  <a:gd name="T8" fmla="*/ 0 w 40"/>
                  <a:gd name="T9" fmla="*/ 0 h 34"/>
                  <a:gd name="T10" fmla="*/ 0 w 40"/>
                  <a:gd name="T11" fmla="*/ 0 h 34"/>
                  <a:gd name="T12" fmla="*/ 0 w 40"/>
                  <a:gd name="T13" fmla="*/ 0 h 34"/>
                  <a:gd name="T14" fmla="*/ 0 w 40"/>
                  <a:gd name="T15" fmla="*/ 0 h 34"/>
                  <a:gd name="T16" fmla="*/ 0 w 40"/>
                  <a:gd name="T17" fmla="*/ 0 h 34"/>
                  <a:gd name="T18" fmla="*/ 0 w 40"/>
                  <a:gd name="T19" fmla="*/ 0 h 34"/>
                  <a:gd name="T20" fmla="*/ 0 w 40"/>
                  <a:gd name="T21" fmla="*/ 0 h 34"/>
                  <a:gd name="T22" fmla="*/ 0 w 40"/>
                  <a:gd name="T23" fmla="*/ 0 h 34"/>
                  <a:gd name="T24" fmla="*/ 0 w 40"/>
                  <a:gd name="T25" fmla="*/ 0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4"/>
                  <a:gd name="T41" fmla="*/ 40 w 40"/>
                  <a:gd name="T42" fmla="*/ 34 h 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4">
                    <a:moveTo>
                      <a:pt x="0" y="34"/>
                    </a:moveTo>
                    <a:lnTo>
                      <a:pt x="0" y="34"/>
                    </a:lnTo>
                    <a:lnTo>
                      <a:pt x="16" y="31"/>
                    </a:lnTo>
                    <a:lnTo>
                      <a:pt x="28" y="24"/>
                    </a:lnTo>
                    <a:lnTo>
                      <a:pt x="36" y="14"/>
                    </a:lnTo>
                    <a:lnTo>
                      <a:pt x="40" y="0"/>
                    </a:lnTo>
                    <a:lnTo>
                      <a:pt x="28" y="0"/>
                    </a:lnTo>
                    <a:lnTo>
                      <a:pt x="27" y="10"/>
                    </a:lnTo>
                    <a:lnTo>
                      <a:pt x="21" y="18"/>
                    </a:lnTo>
                    <a:lnTo>
                      <a:pt x="11" y="23"/>
                    </a:lnTo>
                    <a:lnTo>
                      <a:pt x="0" y="24"/>
                    </a:lnTo>
                    <a:lnTo>
                      <a:pt x="0" y="34"/>
                    </a:lnTo>
                    <a:close/>
                  </a:path>
                </a:pathLst>
              </a:custGeom>
              <a:solidFill>
                <a:srgbClr val="000000"/>
              </a:solidFill>
              <a:ln w="9525">
                <a:noFill/>
                <a:round/>
                <a:headEnd/>
                <a:tailEnd/>
              </a:ln>
            </p:spPr>
            <p:txBody>
              <a:bodyPr/>
              <a:lstStyle/>
              <a:p>
                <a:endParaRPr lang="ru-RU"/>
              </a:p>
            </p:txBody>
          </p:sp>
          <p:sp>
            <p:nvSpPr>
              <p:cNvPr id="14712" name="Freeform 286"/>
              <p:cNvSpPr>
                <a:spLocks/>
              </p:cNvSpPr>
              <p:nvPr/>
            </p:nvSpPr>
            <p:spPr bwMode="auto">
              <a:xfrm>
                <a:off x="4651" y="358"/>
                <a:ext cx="56" cy="2"/>
              </a:xfrm>
              <a:custGeom>
                <a:avLst/>
                <a:gdLst>
                  <a:gd name="T0" fmla="*/ 0 w 334"/>
                  <a:gd name="T1" fmla="*/ 0 h 10"/>
                  <a:gd name="T2" fmla="*/ 0 w 334"/>
                  <a:gd name="T3" fmla="*/ 0 h 10"/>
                  <a:gd name="T4" fmla="*/ 0 w 334"/>
                  <a:gd name="T5" fmla="*/ 0 h 10"/>
                  <a:gd name="T6" fmla="*/ 0 w 334"/>
                  <a:gd name="T7" fmla="*/ 0 h 10"/>
                  <a:gd name="T8" fmla="*/ 0 w 334"/>
                  <a:gd name="T9" fmla="*/ 0 h 10"/>
                  <a:gd name="T10" fmla="*/ 0 w 334"/>
                  <a:gd name="T11" fmla="*/ 0 h 10"/>
                  <a:gd name="T12" fmla="*/ 0 w 334"/>
                  <a:gd name="T13" fmla="*/ 0 h 10"/>
                  <a:gd name="T14" fmla="*/ 0 60000 65536"/>
                  <a:gd name="T15" fmla="*/ 0 60000 65536"/>
                  <a:gd name="T16" fmla="*/ 0 60000 65536"/>
                  <a:gd name="T17" fmla="*/ 0 60000 65536"/>
                  <a:gd name="T18" fmla="*/ 0 60000 65536"/>
                  <a:gd name="T19" fmla="*/ 0 60000 65536"/>
                  <a:gd name="T20" fmla="*/ 0 60000 65536"/>
                  <a:gd name="T21" fmla="*/ 0 w 334"/>
                  <a:gd name="T22" fmla="*/ 0 h 10"/>
                  <a:gd name="T23" fmla="*/ 334 w 334"/>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4" h="10">
                    <a:moveTo>
                      <a:pt x="0" y="10"/>
                    </a:moveTo>
                    <a:lnTo>
                      <a:pt x="0" y="10"/>
                    </a:lnTo>
                    <a:lnTo>
                      <a:pt x="334" y="10"/>
                    </a:lnTo>
                    <a:lnTo>
                      <a:pt x="334" y="0"/>
                    </a:lnTo>
                    <a:lnTo>
                      <a:pt x="0" y="0"/>
                    </a:lnTo>
                    <a:lnTo>
                      <a:pt x="0" y="10"/>
                    </a:lnTo>
                    <a:close/>
                  </a:path>
                </a:pathLst>
              </a:custGeom>
              <a:solidFill>
                <a:srgbClr val="000000"/>
              </a:solidFill>
              <a:ln w="9525">
                <a:noFill/>
                <a:round/>
                <a:headEnd/>
                <a:tailEnd/>
              </a:ln>
            </p:spPr>
            <p:txBody>
              <a:bodyPr/>
              <a:lstStyle/>
              <a:p>
                <a:endParaRPr lang="ru-RU"/>
              </a:p>
            </p:txBody>
          </p:sp>
          <p:sp>
            <p:nvSpPr>
              <p:cNvPr id="14713" name="Freeform 287"/>
              <p:cNvSpPr>
                <a:spLocks/>
              </p:cNvSpPr>
              <p:nvPr/>
            </p:nvSpPr>
            <p:spPr bwMode="auto">
              <a:xfrm>
                <a:off x="4645" y="353"/>
                <a:ext cx="6" cy="7"/>
              </a:xfrm>
              <a:custGeom>
                <a:avLst/>
                <a:gdLst>
                  <a:gd name="T0" fmla="*/ 0 w 40"/>
                  <a:gd name="T1" fmla="*/ 0 h 34"/>
                  <a:gd name="T2" fmla="*/ 0 w 40"/>
                  <a:gd name="T3" fmla="*/ 0 h 34"/>
                  <a:gd name="T4" fmla="*/ 0 w 40"/>
                  <a:gd name="T5" fmla="*/ 0 h 34"/>
                  <a:gd name="T6" fmla="*/ 0 w 40"/>
                  <a:gd name="T7" fmla="*/ 0 h 34"/>
                  <a:gd name="T8" fmla="*/ 0 w 40"/>
                  <a:gd name="T9" fmla="*/ 0 h 34"/>
                  <a:gd name="T10" fmla="*/ 0 w 40"/>
                  <a:gd name="T11" fmla="*/ 0 h 34"/>
                  <a:gd name="T12" fmla="*/ 0 w 40"/>
                  <a:gd name="T13" fmla="*/ 0 h 34"/>
                  <a:gd name="T14" fmla="*/ 0 w 40"/>
                  <a:gd name="T15" fmla="*/ 0 h 34"/>
                  <a:gd name="T16" fmla="*/ 0 w 40"/>
                  <a:gd name="T17" fmla="*/ 0 h 34"/>
                  <a:gd name="T18" fmla="*/ 0 w 40"/>
                  <a:gd name="T19" fmla="*/ 0 h 34"/>
                  <a:gd name="T20" fmla="*/ 0 w 40"/>
                  <a:gd name="T21" fmla="*/ 0 h 34"/>
                  <a:gd name="T22" fmla="*/ 0 w 40"/>
                  <a:gd name="T23" fmla="*/ 0 h 34"/>
                  <a:gd name="T24" fmla="*/ 0 w 40"/>
                  <a:gd name="T25" fmla="*/ 0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4"/>
                  <a:gd name="T41" fmla="*/ 40 w 40"/>
                  <a:gd name="T42" fmla="*/ 34 h 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4">
                    <a:moveTo>
                      <a:pt x="0" y="0"/>
                    </a:moveTo>
                    <a:lnTo>
                      <a:pt x="0" y="0"/>
                    </a:lnTo>
                    <a:lnTo>
                      <a:pt x="3" y="14"/>
                    </a:lnTo>
                    <a:lnTo>
                      <a:pt x="13" y="24"/>
                    </a:lnTo>
                    <a:lnTo>
                      <a:pt x="24" y="31"/>
                    </a:lnTo>
                    <a:lnTo>
                      <a:pt x="40" y="34"/>
                    </a:lnTo>
                    <a:lnTo>
                      <a:pt x="40" y="24"/>
                    </a:lnTo>
                    <a:lnTo>
                      <a:pt x="29" y="23"/>
                    </a:lnTo>
                    <a:lnTo>
                      <a:pt x="20" y="18"/>
                    </a:lnTo>
                    <a:lnTo>
                      <a:pt x="13" y="10"/>
                    </a:lnTo>
                    <a:lnTo>
                      <a:pt x="11" y="0"/>
                    </a:lnTo>
                    <a:lnTo>
                      <a:pt x="0" y="0"/>
                    </a:lnTo>
                    <a:close/>
                  </a:path>
                </a:pathLst>
              </a:custGeom>
              <a:solidFill>
                <a:srgbClr val="000000"/>
              </a:solidFill>
              <a:ln w="9525">
                <a:noFill/>
                <a:round/>
                <a:headEnd/>
                <a:tailEnd/>
              </a:ln>
            </p:spPr>
            <p:txBody>
              <a:bodyPr/>
              <a:lstStyle/>
              <a:p>
                <a:endParaRPr lang="ru-RU"/>
              </a:p>
            </p:txBody>
          </p:sp>
          <p:sp>
            <p:nvSpPr>
              <p:cNvPr id="14714" name="Freeform 288"/>
              <p:cNvSpPr>
                <a:spLocks/>
              </p:cNvSpPr>
              <p:nvPr/>
            </p:nvSpPr>
            <p:spPr bwMode="auto">
              <a:xfrm>
                <a:off x="4645" y="337"/>
                <a:ext cx="2" cy="16"/>
              </a:xfrm>
              <a:custGeom>
                <a:avLst/>
                <a:gdLst>
                  <a:gd name="T0" fmla="*/ 0 w 11"/>
                  <a:gd name="T1" fmla="*/ 0 h 81"/>
                  <a:gd name="T2" fmla="*/ 0 w 11"/>
                  <a:gd name="T3" fmla="*/ 0 h 81"/>
                  <a:gd name="T4" fmla="*/ 0 w 11"/>
                  <a:gd name="T5" fmla="*/ 0 h 81"/>
                  <a:gd name="T6" fmla="*/ 0 w 11"/>
                  <a:gd name="T7" fmla="*/ 0 h 81"/>
                  <a:gd name="T8" fmla="*/ 0 w 11"/>
                  <a:gd name="T9" fmla="*/ 0 h 81"/>
                  <a:gd name="T10" fmla="*/ 0 w 11"/>
                  <a:gd name="T11" fmla="*/ 0 h 81"/>
                  <a:gd name="T12" fmla="*/ 0 w 11"/>
                  <a:gd name="T13" fmla="*/ 0 h 81"/>
                  <a:gd name="T14" fmla="*/ 0 60000 65536"/>
                  <a:gd name="T15" fmla="*/ 0 60000 65536"/>
                  <a:gd name="T16" fmla="*/ 0 60000 65536"/>
                  <a:gd name="T17" fmla="*/ 0 60000 65536"/>
                  <a:gd name="T18" fmla="*/ 0 60000 65536"/>
                  <a:gd name="T19" fmla="*/ 0 60000 65536"/>
                  <a:gd name="T20" fmla="*/ 0 60000 65536"/>
                  <a:gd name="T21" fmla="*/ 0 w 11"/>
                  <a:gd name="T22" fmla="*/ 0 h 81"/>
                  <a:gd name="T23" fmla="*/ 11 w 11"/>
                  <a:gd name="T24" fmla="*/ 81 h 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81">
                    <a:moveTo>
                      <a:pt x="0" y="0"/>
                    </a:moveTo>
                    <a:lnTo>
                      <a:pt x="0" y="0"/>
                    </a:lnTo>
                    <a:lnTo>
                      <a:pt x="0" y="81"/>
                    </a:lnTo>
                    <a:lnTo>
                      <a:pt x="11" y="81"/>
                    </a:lnTo>
                    <a:lnTo>
                      <a:pt x="11" y="0"/>
                    </a:lnTo>
                    <a:lnTo>
                      <a:pt x="0" y="0"/>
                    </a:lnTo>
                    <a:close/>
                  </a:path>
                </a:pathLst>
              </a:custGeom>
              <a:solidFill>
                <a:srgbClr val="000000"/>
              </a:solidFill>
              <a:ln w="9525">
                <a:noFill/>
                <a:round/>
                <a:headEnd/>
                <a:tailEnd/>
              </a:ln>
            </p:spPr>
            <p:txBody>
              <a:bodyPr/>
              <a:lstStyle/>
              <a:p>
                <a:endParaRPr lang="ru-RU"/>
              </a:p>
            </p:txBody>
          </p:sp>
          <p:sp>
            <p:nvSpPr>
              <p:cNvPr id="14715" name="Freeform 289"/>
              <p:cNvSpPr>
                <a:spLocks/>
              </p:cNvSpPr>
              <p:nvPr/>
            </p:nvSpPr>
            <p:spPr bwMode="auto">
              <a:xfrm>
                <a:off x="4645" y="330"/>
                <a:ext cx="6" cy="7"/>
              </a:xfrm>
              <a:custGeom>
                <a:avLst/>
                <a:gdLst>
                  <a:gd name="T0" fmla="*/ 0 w 40"/>
                  <a:gd name="T1" fmla="*/ 0 h 34"/>
                  <a:gd name="T2" fmla="*/ 0 w 40"/>
                  <a:gd name="T3" fmla="*/ 0 h 34"/>
                  <a:gd name="T4" fmla="*/ 0 w 40"/>
                  <a:gd name="T5" fmla="*/ 0 h 34"/>
                  <a:gd name="T6" fmla="*/ 0 w 40"/>
                  <a:gd name="T7" fmla="*/ 0 h 34"/>
                  <a:gd name="T8" fmla="*/ 0 w 40"/>
                  <a:gd name="T9" fmla="*/ 0 h 34"/>
                  <a:gd name="T10" fmla="*/ 0 w 40"/>
                  <a:gd name="T11" fmla="*/ 0 h 34"/>
                  <a:gd name="T12" fmla="*/ 0 w 40"/>
                  <a:gd name="T13" fmla="*/ 0 h 34"/>
                  <a:gd name="T14" fmla="*/ 0 w 40"/>
                  <a:gd name="T15" fmla="*/ 0 h 34"/>
                  <a:gd name="T16" fmla="*/ 0 w 40"/>
                  <a:gd name="T17" fmla="*/ 0 h 34"/>
                  <a:gd name="T18" fmla="*/ 0 w 40"/>
                  <a:gd name="T19" fmla="*/ 0 h 34"/>
                  <a:gd name="T20" fmla="*/ 0 w 40"/>
                  <a:gd name="T21" fmla="*/ 0 h 34"/>
                  <a:gd name="T22" fmla="*/ 0 w 40"/>
                  <a:gd name="T23" fmla="*/ 0 h 34"/>
                  <a:gd name="T24" fmla="*/ 0 w 40"/>
                  <a:gd name="T25" fmla="*/ 0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4"/>
                  <a:gd name="T41" fmla="*/ 40 w 40"/>
                  <a:gd name="T42" fmla="*/ 34 h 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4">
                    <a:moveTo>
                      <a:pt x="40" y="0"/>
                    </a:moveTo>
                    <a:lnTo>
                      <a:pt x="40" y="0"/>
                    </a:lnTo>
                    <a:lnTo>
                      <a:pt x="24" y="3"/>
                    </a:lnTo>
                    <a:lnTo>
                      <a:pt x="13" y="10"/>
                    </a:lnTo>
                    <a:lnTo>
                      <a:pt x="3" y="21"/>
                    </a:lnTo>
                    <a:lnTo>
                      <a:pt x="0" y="34"/>
                    </a:lnTo>
                    <a:lnTo>
                      <a:pt x="11" y="34"/>
                    </a:lnTo>
                    <a:lnTo>
                      <a:pt x="13" y="25"/>
                    </a:lnTo>
                    <a:lnTo>
                      <a:pt x="20" y="16"/>
                    </a:lnTo>
                    <a:lnTo>
                      <a:pt x="29" y="11"/>
                    </a:lnTo>
                    <a:lnTo>
                      <a:pt x="40" y="10"/>
                    </a:lnTo>
                    <a:lnTo>
                      <a:pt x="40" y="0"/>
                    </a:lnTo>
                    <a:close/>
                  </a:path>
                </a:pathLst>
              </a:custGeom>
              <a:solidFill>
                <a:srgbClr val="000000"/>
              </a:solidFill>
              <a:ln w="9525">
                <a:noFill/>
                <a:round/>
                <a:headEnd/>
                <a:tailEnd/>
              </a:ln>
            </p:spPr>
            <p:txBody>
              <a:bodyPr/>
              <a:lstStyle/>
              <a:p>
                <a:endParaRPr lang="ru-RU"/>
              </a:p>
            </p:txBody>
          </p:sp>
          <p:sp>
            <p:nvSpPr>
              <p:cNvPr id="14716" name="Freeform 290"/>
              <p:cNvSpPr>
                <a:spLocks/>
              </p:cNvSpPr>
              <p:nvPr/>
            </p:nvSpPr>
            <p:spPr bwMode="auto">
              <a:xfrm>
                <a:off x="4662" y="344"/>
                <a:ext cx="49" cy="14"/>
              </a:xfrm>
              <a:custGeom>
                <a:avLst/>
                <a:gdLst>
                  <a:gd name="T0" fmla="*/ 0 w 293"/>
                  <a:gd name="T1" fmla="*/ 0 h 71"/>
                  <a:gd name="T2" fmla="*/ 0 w 293"/>
                  <a:gd name="T3" fmla="*/ 0 h 71"/>
                  <a:gd name="T4" fmla="*/ 0 w 293"/>
                  <a:gd name="T5" fmla="*/ 0 h 71"/>
                  <a:gd name="T6" fmla="*/ 0 w 293"/>
                  <a:gd name="T7" fmla="*/ 0 h 71"/>
                  <a:gd name="T8" fmla="*/ 0 w 293"/>
                  <a:gd name="T9" fmla="*/ 0 h 71"/>
                  <a:gd name="T10" fmla="*/ 0 w 293"/>
                  <a:gd name="T11" fmla="*/ 0 h 71"/>
                  <a:gd name="T12" fmla="*/ 0 w 293"/>
                  <a:gd name="T13" fmla="*/ 0 h 71"/>
                  <a:gd name="T14" fmla="*/ 0 w 293"/>
                  <a:gd name="T15" fmla="*/ 0 h 71"/>
                  <a:gd name="T16" fmla="*/ 0 w 293"/>
                  <a:gd name="T17" fmla="*/ 0 h 71"/>
                  <a:gd name="T18" fmla="*/ 0 w 293"/>
                  <a:gd name="T19" fmla="*/ 0 h 71"/>
                  <a:gd name="T20" fmla="*/ 0 w 293"/>
                  <a:gd name="T21" fmla="*/ 0 h 71"/>
                  <a:gd name="T22" fmla="*/ 0 w 293"/>
                  <a:gd name="T23" fmla="*/ 0 h 71"/>
                  <a:gd name="T24" fmla="*/ 0 w 293"/>
                  <a:gd name="T25" fmla="*/ 0 h 71"/>
                  <a:gd name="T26" fmla="*/ 0 w 293"/>
                  <a:gd name="T27" fmla="*/ 0 h 71"/>
                  <a:gd name="T28" fmla="*/ 0 w 293"/>
                  <a:gd name="T29" fmla="*/ 0 h 71"/>
                  <a:gd name="T30" fmla="*/ 0 w 293"/>
                  <a:gd name="T31" fmla="*/ 0 h 71"/>
                  <a:gd name="T32" fmla="*/ 0 w 293"/>
                  <a:gd name="T33" fmla="*/ 0 h 71"/>
                  <a:gd name="T34" fmla="*/ 0 w 293"/>
                  <a:gd name="T35" fmla="*/ 0 h 71"/>
                  <a:gd name="T36" fmla="*/ 0 w 293"/>
                  <a:gd name="T37" fmla="*/ 0 h 71"/>
                  <a:gd name="T38" fmla="*/ 0 w 293"/>
                  <a:gd name="T39" fmla="*/ 0 h 71"/>
                  <a:gd name="T40" fmla="*/ 0 w 293"/>
                  <a:gd name="T41" fmla="*/ 0 h 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3"/>
                  <a:gd name="T64" fmla="*/ 0 h 71"/>
                  <a:gd name="T65" fmla="*/ 293 w 293"/>
                  <a:gd name="T66" fmla="*/ 71 h 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3" h="71">
                    <a:moveTo>
                      <a:pt x="24" y="0"/>
                    </a:moveTo>
                    <a:lnTo>
                      <a:pt x="270" y="0"/>
                    </a:lnTo>
                    <a:lnTo>
                      <a:pt x="279" y="2"/>
                    </a:lnTo>
                    <a:lnTo>
                      <a:pt x="286" y="6"/>
                    </a:lnTo>
                    <a:lnTo>
                      <a:pt x="291" y="12"/>
                    </a:lnTo>
                    <a:lnTo>
                      <a:pt x="293" y="20"/>
                    </a:lnTo>
                    <a:lnTo>
                      <a:pt x="293" y="51"/>
                    </a:lnTo>
                    <a:lnTo>
                      <a:pt x="291" y="59"/>
                    </a:lnTo>
                    <a:lnTo>
                      <a:pt x="286" y="65"/>
                    </a:lnTo>
                    <a:lnTo>
                      <a:pt x="279" y="69"/>
                    </a:lnTo>
                    <a:lnTo>
                      <a:pt x="270" y="71"/>
                    </a:lnTo>
                    <a:lnTo>
                      <a:pt x="24" y="71"/>
                    </a:lnTo>
                    <a:lnTo>
                      <a:pt x="14" y="69"/>
                    </a:lnTo>
                    <a:lnTo>
                      <a:pt x="7" y="65"/>
                    </a:lnTo>
                    <a:lnTo>
                      <a:pt x="2" y="59"/>
                    </a:lnTo>
                    <a:lnTo>
                      <a:pt x="0" y="51"/>
                    </a:lnTo>
                    <a:lnTo>
                      <a:pt x="0" y="20"/>
                    </a:lnTo>
                    <a:lnTo>
                      <a:pt x="2" y="12"/>
                    </a:lnTo>
                    <a:lnTo>
                      <a:pt x="7" y="6"/>
                    </a:lnTo>
                    <a:lnTo>
                      <a:pt x="14" y="2"/>
                    </a:lnTo>
                    <a:lnTo>
                      <a:pt x="24" y="0"/>
                    </a:lnTo>
                    <a:close/>
                  </a:path>
                </a:pathLst>
              </a:custGeom>
              <a:solidFill>
                <a:srgbClr val="000000"/>
              </a:solidFill>
              <a:ln w="9525">
                <a:noFill/>
                <a:round/>
                <a:headEnd/>
                <a:tailEnd/>
              </a:ln>
            </p:spPr>
            <p:txBody>
              <a:bodyPr/>
              <a:lstStyle/>
              <a:p>
                <a:endParaRPr lang="ru-RU"/>
              </a:p>
            </p:txBody>
          </p:sp>
          <p:sp>
            <p:nvSpPr>
              <p:cNvPr id="14717" name="Freeform 291"/>
              <p:cNvSpPr>
                <a:spLocks/>
              </p:cNvSpPr>
              <p:nvPr/>
            </p:nvSpPr>
            <p:spPr bwMode="auto">
              <a:xfrm>
                <a:off x="4666" y="343"/>
                <a:ext cx="41" cy="3"/>
              </a:xfrm>
              <a:custGeom>
                <a:avLst/>
                <a:gdLst>
                  <a:gd name="T0" fmla="*/ 0 w 246"/>
                  <a:gd name="T1" fmla="*/ 0 h 14"/>
                  <a:gd name="T2" fmla="*/ 0 w 246"/>
                  <a:gd name="T3" fmla="*/ 0 h 14"/>
                  <a:gd name="T4" fmla="*/ 0 w 246"/>
                  <a:gd name="T5" fmla="*/ 0 h 14"/>
                  <a:gd name="T6" fmla="*/ 0 w 246"/>
                  <a:gd name="T7" fmla="*/ 0 h 14"/>
                  <a:gd name="T8" fmla="*/ 0 w 246"/>
                  <a:gd name="T9" fmla="*/ 0 h 14"/>
                  <a:gd name="T10" fmla="*/ 0 w 246"/>
                  <a:gd name="T11" fmla="*/ 0 h 14"/>
                  <a:gd name="T12" fmla="*/ 0 w 246"/>
                  <a:gd name="T13" fmla="*/ 0 h 14"/>
                  <a:gd name="T14" fmla="*/ 0 60000 65536"/>
                  <a:gd name="T15" fmla="*/ 0 60000 65536"/>
                  <a:gd name="T16" fmla="*/ 0 60000 65536"/>
                  <a:gd name="T17" fmla="*/ 0 60000 65536"/>
                  <a:gd name="T18" fmla="*/ 0 60000 65536"/>
                  <a:gd name="T19" fmla="*/ 0 60000 65536"/>
                  <a:gd name="T20" fmla="*/ 0 60000 65536"/>
                  <a:gd name="T21" fmla="*/ 0 w 246"/>
                  <a:gd name="T22" fmla="*/ 0 h 14"/>
                  <a:gd name="T23" fmla="*/ 246 w 246"/>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6" h="14">
                    <a:moveTo>
                      <a:pt x="246" y="0"/>
                    </a:moveTo>
                    <a:lnTo>
                      <a:pt x="246" y="0"/>
                    </a:lnTo>
                    <a:lnTo>
                      <a:pt x="0" y="0"/>
                    </a:lnTo>
                    <a:lnTo>
                      <a:pt x="0" y="14"/>
                    </a:lnTo>
                    <a:lnTo>
                      <a:pt x="246" y="14"/>
                    </a:lnTo>
                    <a:lnTo>
                      <a:pt x="246" y="0"/>
                    </a:lnTo>
                    <a:close/>
                  </a:path>
                </a:pathLst>
              </a:custGeom>
              <a:solidFill>
                <a:srgbClr val="000000"/>
              </a:solidFill>
              <a:ln w="9525">
                <a:noFill/>
                <a:round/>
                <a:headEnd/>
                <a:tailEnd/>
              </a:ln>
            </p:spPr>
            <p:txBody>
              <a:bodyPr/>
              <a:lstStyle/>
              <a:p>
                <a:endParaRPr lang="ru-RU"/>
              </a:p>
            </p:txBody>
          </p:sp>
          <p:sp>
            <p:nvSpPr>
              <p:cNvPr id="14718" name="Freeform 292"/>
              <p:cNvSpPr>
                <a:spLocks/>
              </p:cNvSpPr>
              <p:nvPr/>
            </p:nvSpPr>
            <p:spPr bwMode="auto">
              <a:xfrm>
                <a:off x="4707" y="343"/>
                <a:ext cx="5" cy="5"/>
              </a:xfrm>
              <a:custGeom>
                <a:avLst/>
                <a:gdLst>
                  <a:gd name="T0" fmla="*/ 0 w 32"/>
                  <a:gd name="T1" fmla="*/ 0 h 27"/>
                  <a:gd name="T2" fmla="*/ 0 w 32"/>
                  <a:gd name="T3" fmla="*/ 0 h 27"/>
                  <a:gd name="T4" fmla="*/ 0 w 32"/>
                  <a:gd name="T5" fmla="*/ 0 h 27"/>
                  <a:gd name="T6" fmla="*/ 0 w 32"/>
                  <a:gd name="T7" fmla="*/ 0 h 27"/>
                  <a:gd name="T8" fmla="*/ 0 w 32"/>
                  <a:gd name="T9" fmla="*/ 0 h 27"/>
                  <a:gd name="T10" fmla="*/ 0 w 32"/>
                  <a:gd name="T11" fmla="*/ 0 h 27"/>
                  <a:gd name="T12" fmla="*/ 0 w 32"/>
                  <a:gd name="T13" fmla="*/ 0 h 27"/>
                  <a:gd name="T14" fmla="*/ 0 w 32"/>
                  <a:gd name="T15" fmla="*/ 0 h 27"/>
                  <a:gd name="T16" fmla="*/ 0 w 32"/>
                  <a:gd name="T17" fmla="*/ 0 h 27"/>
                  <a:gd name="T18" fmla="*/ 0 w 32"/>
                  <a:gd name="T19" fmla="*/ 0 h 27"/>
                  <a:gd name="T20" fmla="*/ 0 w 32"/>
                  <a:gd name="T21" fmla="*/ 0 h 27"/>
                  <a:gd name="T22" fmla="*/ 0 w 32"/>
                  <a:gd name="T23" fmla="*/ 0 h 27"/>
                  <a:gd name="T24" fmla="*/ 0 w 32"/>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27"/>
                  <a:gd name="T41" fmla="*/ 32 w 32"/>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27">
                    <a:moveTo>
                      <a:pt x="32" y="27"/>
                    </a:moveTo>
                    <a:lnTo>
                      <a:pt x="32" y="27"/>
                    </a:lnTo>
                    <a:lnTo>
                      <a:pt x="28" y="16"/>
                    </a:lnTo>
                    <a:lnTo>
                      <a:pt x="22" y="8"/>
                    </a:lnTo>
                    <a:lnTo>
                      <a:pt x="13" y="3"/>
                    </a:lnTo>
                    <a:lnTo>
                      <a:pt x="0" y="0"/>
                    </a:lnTo>
                    <a:lnTo>
                      <a:pt x="0" y="14"/>
                    </a:lnTo>
                    <a:lnTo>
                      <a:pt x="6" y="15"/>
                    </a:lnTo>
                    <a:lnTo>
                      <a:pt x="10" y="18"/>
                    </a:lnTo>
                    <a:lnTo>
                      <a:pt x="14" y="22"/>
                    </a:lnTo>
                    <a:lnTo>
                      <a:pt x="15" y="27"/>
                    </a:lnTo>
                    <a:lnTo>
                      <a:pt x="32" y="27"/>
                    </a:lnTo>
                    <a:close/>
                  </a:path>
                </a:pathLst>
              </a:custGeom>
              <a:solidFill>
                <a:srgbClr val="000000"/>
              </a:solidFill>
              <a:ln w="9525">
                <a:noFill/>
                <a:round/>
                <a:headEnd/>
                <a:tailEnd/>
              </a:ln>
            </p:spPr>
            <p:txBody>
              <a:bodyPr/>
              <a:lstStyle/>
              <a:p>
                <a:endParaRPr lang="ru-RU"/>
              </a:p>
            </p:txBody>
          </p:sp>
          <p:sp>
            <p:nvSpPr>
              <p:cNvPr id="14719" name="Freeform 293"/>
              <p:cNvSpPr>
                <a:spLocks/>
              </p:cNvSpPr>
              <p:nvPr/>
            </p:nvSpPr>
            <p:spPr bwMode="auto">
              <a:xfrm>
                <a:off x="4710" y="348"/>
                <a:ext cx="2" cy="6"/>
              </a:xfrm>
              <a:custGeom>
                <a:avLst/>
                <a:gdLst>
                  <a:gd name="T0" fmla="*/ 0 w 17"/>
                  <a:gd name="T1" fmla="*/ 0 h 31"/>
                  <a:gd name="T2" fmla="*/ 0 w 17"/>
                  <a:gd name="T3" fmla="*/ 0 h 31"/>
                  <a:gd name="T4" fmla="*/ 0 w 17"/>
                  <a:gd name="T5" fmla="*/ 0 h 31"/>
                  <a:gd name="T6" fmla="*/ 0 w 17"/>
                  <a:gd name="T7" fmla="*/ 0 h 31"/>
                  <a:gd name="T8" fmla="*/ 0 w 17"/>
                  <a:gd name="T9" fmla="*/ 0 h 31"/>
                  <a:gd name="T10" fmla="*/ 0 w 17"/>
                  <a:gd name="T11" fmla="*/ 0 h 31"/>
                  <a:gd name="T12" fmla="*/ 0 w 17"/>
                  <a:gd name="T13" fmla="*/ 0 h 31"/>
                  <a:gd name="T14" fmla="*/ 0 60000 65536"/>
                  <a:gd name="T15" fmla="*/ 0 60000 65536"/>
                  <a:gd name="T16" fmla="*/ 0 60000 65536"/>
                  <a:gd name="T17" fmla="*/ 0 60000 65536"/>
                  <a:gd name="T18" fmla="*/ 0 60000 65536"/>
                  <a:gd name="T19" fmla="*/ 0 60000 65536"/>
                  <a:gd name="T20" fmla="*/ 0 60000 65536"/>
                  <a:gd name="T21" fmla="*/ 0 w 17"/>
                  <a:gd name="T22" fmla="*/ 0 h 31"/>
                  <a:gd name="T23" fmla="*/ 17 w 17"/>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1">
                    <a:moveTo>
                      <a:pt x="17" y="31"/>
                    </a:moveTo>
                    <a:lnTo>
                      <a:pt x="17" y="31"/>
                    </a:lnTo>
                    <a:lnTo>
                      <a:pt x="17" y="0"/>
                    </a:lnTo>
                    <a:lnTo>
                      <a:pt x="0" y="0"/>
                    </a:lnTo>
                    <a:lnTo>
                      <a:pt x="0" y="31"/>
                    </a:lnTo>
                    <a:lnTo>
                      <a:pt x="17" y="31"/>
                    </a:lnTo>
                    <a:close/>
                  </a:path>
                </a:pathLst>
              </a:custGeom>
              <a:solidFill>
                <a:srgbClr val="000000"/>
              </a:solidFill>
              <a:ln w="9525">
                <a:noFill/>
                <a:round/>
                <a:headEnd/>
                <a:tailEnd/>
              </a:ln>
            </p:spPr>
            <p:txBody>
              <a:bodyPr/>
              <a:lstStyle/>
              <a:p>
                <a:endParaRPr lang="ru-RU"/>
              </a:p>
            </p:txBody>
          </p:sp>
          <p:sp>
            <p:nvSpPr>
              <p:cNvPr id="14720" name="Freeform 294"/>
              <p:cNvSpPr>
                <a:spLocks/>
              </p:cNvSpPr>
              <p:nvPr/>
            </p:nvSpPr>
            <p:spPr bwMode="auto">
              <a:xfrm>
                <a:off x="4707" y="354"/>
                <a:ext cx="5" cy="6"/>
              </a:xfrm>
              <a:custGeom>
                <a:avLst/>
                <a:gdLst>
                  <a:gd name="T0" fmla="*/ 0 w 32"/>
                  <a:gd name="T1" fmla="*/ 0 h 27"/>
                  <a:gd name="T2" fmla="*/ 0 w 32"/>
                  <a:gd name="T3" fmla="*/ 0 h 27"/>
                  <a:gd name="T4" fmla="*/ 0 w 32"/>
                  <a:gd name="T5" fmla="*/ 0 h 27"/>
                  <a:gd name="T6" fmla="*/ 0 w 32"/>
                  <a:gd name="T7" fmla="*/ 0 h 27"/>
                  <a:gd name="T8" fmla="*/ 0 w 32"/>
                  <a:gd name="T9" fmla="*/ 0 h 27"/>
                  <a:gd name="T10" fmla="*/ 0 w 32"/>
                  <a:gd name="T11" fmla="*/ 0 h 27"/>
                  <a:gd name="T12" fmla="*/ 0 w 32"/>
                  <a:gd name="T13" fmla="*/ 0 h 27"/>
                  <a:gd name="T14" fmla="*/ 0 w 32"/>
                  <a:gd name="T15" fmla="*/ 0 h 27"/>
                  <a:gd name="T16" fmla="*/ 0 w 32"/>
                  <a:gd name="T17" fmla="*/ 0 h 27"/>
                  <a:gd name="T18" fmla="*/ 0 w 32"/>
                  <a:gd name="T19" fmla="*/ 0 h 27"/>
                  <a:gd name="T20" fmla="*/ 0 w 32"/>
                  <a:gd name="T21" fmla="*/ 0 h 27"/>
                  <a:gd name="T22" fmla="*/ 0 w 32"/>
                  <a:gd name="T23" fmla="*/ 0 h 27"/>
                  <a:gd name="T24" fmla="*/ 0 w 32"/>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27"/>
                  <a:gd name="T41" fmla="*/ 32 w 32"/>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27">
                    <a:moveTo>
                      <a:pt x="0" y="27"/>
                    </a:moveTo>
                    <a:lnTo>
                      <a:pt x="0" y="27"/>
                    </a:lnTo>
                    <a:lnTo>
                      <a:pt x="13" y="24"/>
                    </a:lnTo>
                    <a:lnTo>
                      <a:pt x="22" y="19"/>
                    </a:lnTo>
                    <a:lnTo>
                      <a:pt x="28" y="11"/>
                    </a:lnTo>
                    <a:lnTo>
                      <a:pt x="32" y="0"/>
                    </a:lnTo>
                    <a:lnTo>
                      <a:pt x="15" y="0"/>
                    </a:lnTo>
                    <a:lnTo>
                      <a:pt x="14" y="5"/>
                    </a:lnTo>
                    <a:lnTo>
                      <a:pt x="10" y="9"/>
                    </a:lnTo>
                    <a:lnTo>
                      <a:pt x="6" y="12"/>
                    </a:lnTo>
                    <a:lnTo>
                      <a:pt x="0" y="13"/>
                    </a:lnTo>
                    <a:lnTo>
                      <a:pt x="0" y="27"/>
                    </a:lnTo>
                    <a:close/>
                  </a:path>
                </a:pathLst>
              </a:custGeom>
              <a:solidFill>
                <a:srgbClr val="000000"/>
              </a:solidFill>
              <a:ln w="9525">
                <a:noFill/>
                <a:round/>
                <a:headEnd/>
                <a:tailEnd/>
              </a:ln>
            </p:spPr>
            <p:txBody>
              <a:bodyPr/>
              <a:lstStyle/>
              <a:p>
                <a:endParaRPr lang="ru-RU"/>
              </a:p>
            </p:txBody>
          </p:sp>
          <p:sp>
            <p:nvSpPr>
              <p:cNvPr id="14721" name="Freeform 295"/>
              <p:cNvSpPr>
                <a:spLocks/>
              </p:cNvSpPr>
              <p:nvPr/>
            </p:nvSpPr>
            <p:spPr bwMode="auto">
              <a:xfrm>
                <a:off x="4666" y="357"/>
                <a:ext cx="41" cy="3"/>
              </a:xfrm>
              <a:custGeom>
                <a:avLst/>
                <a:gdLst>
                  <a:gd name="T0" fmla="*/ 0 w 246"/>
                  <a:gd name="T1" fmla="*/ 0 h 14"/>
                  <a:gd name="T2" fmla="*/ 0 w 246"/>
                  <a:gd name="T3" fmla="*/ 0 h 14"/>
                  <a:gd name="T4" fmla="*/ 0 w 246"/>
                  <a:gd name="T5" fmla="*/ 0 h 14"/>
                  <a:gd name="T6" fmla="*/ 0 w 246"/>
                  <a:gd name="T7" fmla="*/ 0 h 14"/>
                  <a:gd name="T8" fmla="*/ 0 w 246"/>
                  <a:gd name="T9" fmla="*/ 0 h 14"/>
                  <a:gd name="T10" fmla="*/ 0 w 246"/>
                  <a:gd name="T11" fmla="*/ 0 h 14"/>
                  <a:gd name="T12" fmla="*/ 0 w 246"/>
                  <a:gd name="T13" fmla="*/ 0 h 14"/>
                  <a:gd name="T14" fmla="*/ 0 60000 65536"/>
                  <a:gd name="T15" fmla="*/ 0 60000 65536"/>
                  <a:gd name="T16" fmla="*/ 0 60000 65536"/>
                  <a:gd name="T17" fmla="*/ 0 60000 65536"/>
                  <a:gd name="T18" fmla="*/ 0 60000 65536"/>
                  <a:gd name="T19" fmla="*/ 0 60000 65536"/>
                  <a:gd name="T20" fmla="*/ 0 60000 65536"/>
                  <a:gd name="T21" fmla="*/ 0 w 246"/>
                  <a:gd name="T22" fmla="*/ 0 h 14"/>
                  <a:gd name="T23" fmla="*/ 246 w 246"/>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6" h="14">
                    <a:moveTo>
                      <a:pt x="0" y="14"/>
                    </a:moveTo>
                    <a:lnTo>
                      <a:pt x="0" y="14"/>
                    </a:lnTo>
                    <a:lnTo>
                      <a:pt x="246" y="14"/>
                    </a:lnTo>
                    <a:lnTo>
                      <a:pt x="246" y="0"/>
                    </a:lnTo>
                    <a:lnTo>
                      <a:pt x="0" y="0"/>
                    </a:lnTo>
                    <a:lnTo>
                      <a:pt x="0" y="14"/>
                    </a:lnTo>
                    <a:close/>
                  </a:path>
                </a:pathLst>
              </a:custGeom>
              <a:solidFill>
                <a:srgbClr val="000000"/>
              </a:solidFill>
              <a:ln w="9525">
                <a:noFill/>
                <a:round/>
                <a:headEnd/>
                <a:tailEnd/>
              </a:ln>
            </p:spPr>
            <p:txBody>
              <a:bodyPr/>
              <a:lstStyle/>
              <a:p>
                <a:endParaRPr lang="ru-RU"/>
              </a:p>
            </p:txBody>
          </p:sp>
          <p:sp>
            <p:nvSpPr>
              <p:cNvPr id="14722" name="Freeform 296"/>
              <p:cNvSpPr>
                <a:spLocks/>
              </p:cNvSpPr>
              <p:nvPr/>
            </p:nvSpPr>
            <p:spPr bwMode="auto">
              <a:xfrm>
                <a:off x="4661" y="354"/>
                <a:ext cx="5" cy="6"/>
              </a:xfrm>
              <a:custGeom>
                <a:avLst/>
                <a:gdLst>
                  <a:gd name="T0" fmla="*/ 0 w 32"/>
                  <a:gd name="T1" fmla="*/ 0 h 27"/>
                  <a:gd name="T2" fmla="*/ 0 w 32"/>
                  <a:gd name="T3" fmla="*/ 0 h 27"/>
                  <a:gd name="T4" fmla="*/ 0 w 32"/>
                  <a:gd name="T5" fmla="*/ 0 h 27"/>
                  <a:gd name="T6" fmla="*/ 0 w 32"/>
                  <a:gd name="T7" fmla="*/ 0 h 27"/>
                  <a:gd name="T8" fmla="*/ 0 w 32"/>
                  <a:gd name="T9" fmla="*/ 0 h 27"/>
                  <a:gd name="T10" fmla="*/ 0 w 32"/>
                  <a:gd name="T11" fmla="*/ 0 h 27"/>
                  <a:gd name="T12" fmla="*/ 0 w 32"/>
                  <a:gd name="T13" fmla="*/ 0 h 27"/>
                  <a:gd name="T14" fmla="*/ 0 w 32"/>
                  <a:gd name="T15" fmla="*/ 0 h 27"/>
                  <a:gd name="T16" fmla="*/ 0 w 32"/>
                  <a:gd name="T17" fmla="*/ 0 h 27"/>
                  <a:gd name="T18" fmla="*/ 0 w 32"/>
                  <a:gd name="T19" fmla="*/ 0 h 27"/>
                  <a:gd name="T20" fmla="*/ 0 w 32"/>
                  <a:gd name="T21" fmla="*/ 0 h 27"/>
                  <a:gd name="T22" fmla="*/ 0 w 32"/>
                  <a:gd name="T23" fmla="*/ 0 h 27"/>
                  <a:gd name="T24" fmla="*/ 0 w 32"/>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27"/>
                  <a:gd name="T41" fmla="*/ 32 w 32"/>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27">
                    <a:moveTo>
                      <a:pt x="0" y="0"/>
                    </a:moveTo>
                    <a:lnTo>
                      <a:pt x="0" y="0"/>
                    </a:lnTo>
                    <a:lnTo>
                      <a:pt x="3" y="11"/>
                    </a:lnTo>
                    <a:lnTo>
                      <a:pt x="9" y="19"/>
                    </a:lnTo>
                    <a:lnTo>
                      <a:pt x="19" y="24"/>
                    </a:lnTo>
                    <a:lnTo>
                      <a:pt x="32" y="27"/>
                    </a:lnTo>
                    <a:lnTo>
                      <a:pt x="32" y="13"/>
                    </a:lnTo>
                    <a:lnTo>
                      <a:pt x="26" y="12"/>
                    </a:lnTo>
                    <a:lnTo>
                      <a:pt x="21" y="9"/>
                    </a:lnTo>
                    <a:lnTo>
                      <a:pt x="17" y="5"/>
                    </a:lnTo>
                    <a:lnTo>
                      <a:pt x="16" y="0"/>
                    </a:lnTo>
                    <a:lnTo>
                      <a:pt x="0" y="0"/>
                    </a:lnTo>
                    <a:close/>
                  </a:path>
                </a:pathLst>
              </a:custGeom>
              <a:solidFill>
                <a:srgbClr val="000000"/>
              </a:solidFill>
              <a:ln w="9525">
                <a:noFill/>
                <a:round/>
                <a:headEnd/>
                <a:tailEnd/>
              </a:ln>
            </p:spPr>
            <p:txBody>
              <a:bodyPr/>
              <a:lstStyle/>
              <a:p>
                <a:endParaRPr lang="ru-RU"/>
              </a:p>
            </p:txBody>
          </p:sp>
          <p:sp>
            <p:nvSpPr>
              <p:cNvPr id="14723" name="Freeform 297"/>
              <p:cNvSpPr>
                <a:spLocks/>
              </p:cNvSpPr>
              <p:nvPr/>
            </p:nvSpPr>
            <p:spPr bwMode="auto">
              <a:xfrm>
                <a:off x="4661" y="348"/>
                <a:ext cx="3" cy="6"/>
              </a:xfrm>
              <a:custGeom>
                <a:avLst/>
                <a:gdLst>
                  <a:gd name="T0" fmla="*/ 0 w 16"/>
                  <a:gd name="T1" fmla="*/ 0 h 31"/>
                  <a:gd name="T2" fmla="*/ 0 w 16"/>
                  <a:gd name="T3" fmla="*/ 0 h 31"/>
                  <a:gd name="T4" fmla="*/ 0 w 16"/>
                  <a:gd name="T5" fmla="*/ 0 h 31"/>
                  <a:gd name="T6" fmla="*/ 0 w 16"/>
                  <a:gd name="T7" fmla="*/ 0 h 31"/>
                  <a:gd name="T8" fmla="*/ 0 w 16"/>
                  <a:gd name="T9" fmla="*/ 0 h 31"/>
                  <a:gd name="T10" fmla="*/ 0 w 16"/>
                  <a:gd name="T11" fmla="*/ 0 h 31"/>
                  <a:gd name="T12" fmla="*/ 0 w 16"/>
                  <a:gd name="T13" fmla="*/ 0 h 31"/>
                  <a:gd name="T14" fmla="*/ 0 60000 65536"/>
                  <a:gd name="T15" fmla="*/ 0 60000 65536"/>
                  <a:gd name="T16" fmla="*/ 0 60000 65536"/>
                  <a:gd name="T17" fmla="*/ 0 60000 65536"/>
                  <a:gd name="T18" fmla="*/ 0 60000 65536"/>
                  <a:gd name="T19" fmla="*/ 0 60000 65536"/>
                  <a:gd name="T20" fmla="*/ 0 60000 65536"/>
                  <a:gd name="T21" fmla="*/ 0 w 16"/>
                  <a:gd name="T22" fmla="*/ 0 h 31"/>
                  <a:gd name="T23" fmla="*/ 16 w 16"/>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31">
                    <a:moveTo>
                      <a:pt x="0" y="0"/>
                    </a:moveTo>
                    <a:lnTo>
                      <a:pt x="0" y="0"/>
                    </a:lnTo>
                    <a:lnTo>
                      <a:pt x="0" y="31"/>
                    </a:lnTo>
                    <a:lnTo>
                      <a:pt x="16" y="31"/>
                    </a:lnTo>
                    <a:lnTo>
                      <a:pt x="16" y="0"/>
                    </a:lnTo>
                    <a:lnTo>
                      <a:pt x="0" y="0"/>
                    </a:lnTo>
                    <a:close/>
                  </a:path>
                </a:pathLst>
              </a:custGeom>
              <a:solidFill>
                <a:srgbClr val="000000"/>
              </a:solidFill>
              <a:ln w="9525">
                <a:noFill/>
                <a:round/>
                <a:headEnd/>
                <a:tailEnd/>
              </a:ln>
            </p:spPr>
            <p:txBody>
              <a:bodyPr/>
              <a:lstStyle/>
              <a:p>
                <a:endParaRPr lang="ru-RU"/>
              </a:p>
            </p:txBody>
          </p:sp>
          <p:sp>
            <p:nvSpPr>
              <p:cNvPr id="14724" name="Freeform 298"/>
              <p:cNvSpPr>
                <a:spLocks/>
              </p:cNvSpPr>
              <p:nvPr/>
            </p:nvSpPr>
            <p:spPr bwMode="auto">
              <a:xfrm>
                <a:off x="4661" y="343"/>
                <a:ext cx="5" cy="5"/>
              </a:xfrm>
              <a:custGeom>
                <a:avLst/>
                <a:gdLst>
                  <a:gd name="T0" fmla="*/ 0 w 32"/>
                  <a:gd name="T1" fmla="*/ 0 h 27"/>
                  <a:gd name="T2" fmla="*/ 0 w 32"/>
                  <a:gd name="T3" fmla="*/ 0 h 27"/>
                  <a:gd name="T4" fmla="*/ 0 w 32"/>
                  <a:gd name="T5" fmla="*/ 0 h 27"/>
                  <a:gd name="T6" fmla="*/ 0 w 32"/>
                  <a:gd name="T7" fmla="*/ 0 h 27"/>
                  <a:gd name="T8" fmla="*/ 0 w 32"/>
                  <a:gd name="T9" fmla="*/ 0 h 27"/>
                  <a:gd name="T10" fmla="*/ 0 w 32"/>
                  <a:gd name="T11" fmla="*/ 0 h 27"/>
                  <a:gd name="T12" fmla="*/ 0 w 32"/>
                  <a:gd name="T13" fmla="*/ 0 h 27"/>
                  <a:gd name="T14" fmla="*/ 0 w 32"/>
                  <a:gd name="T15" fmla="*/ 0 h 27"/>
                  <a:gd name="T16" fmla="*/ 0 w 32"/>
                  <a:gd name="T17" fmla="*/ 0 h 27"/>
                  <a:gd name="T18" fmla="*/ 0 w 32"/>
                  <a:gd name="T19" fmla="*/ 0 h 27"/>
                  <a:gd name="T20" fmla="*/ 0 w 32"/>
                  <a:gd name="T21" fmla="*/ 0 h 27"/>
                  <a:gd name="T22" fmla="*/ 0 w 32"/>
                  <a:gd name="T23" fmla="*/ 0 h 27"/>
                  <a:gd name="T24" fmla="*/ 0 w 32"/>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27"/>
                  <a:gd name="T41" fmla="*/ 32 w 32"/>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27">
                    <a:moveTo>
                      <a:pt x="32" y="0"/>
                    </a:moveTo>
                    <a:lnTo>
                      <a:pt x="32" y="0"/>
                    </a:lnTo>
                    <a:lnTo>
                      <a:pt x="19" y="3"/>
                    </a:lnTo>
                    <a:lnTo>
                      <a:pt x="9" y="8"/>
                    </a:lnTo>
                    <a:lnTo>
                      <a:pt x="3" y="16"/>
                    </a:lnTo>
                    <a:lnTo>
                      <a:pt x="0" y="27"/>
                    </a:lnTo>
                    <a:lnTo>
                      <a:pt x="16" y="27"/>
                    </a:lnTo>
                    <a:lnTo>
                      <a:pt x="17" y="22"/>
                    </a:lnTo>
                    <a:lnTo>
                      <a:pt x="21" y="18"/>
                    </a:lnTo>
                    <a:lnTo>
                      <a:pt x="26" y="15"/>
                    </a:lnTo>
                    <a:lnTo>
                      <a:pt x="32" y="14"/>
                    </a:lnTo>
                    <a:lnTo>
                      <a:pt x="32" y="0"/>
                    </a:lnTo>
                    <a:close/>
                  </a:path>
                </a:pathLst>
              </a:custGeom>
              <a:solidFill>
                <a:srgbClr val="000000"/>
              </a:solidFill>
              <a:ln w="9525">
                <a:noFill/>
                <a:round/>
                <a:headEnd/>
                <a:tailEnd/>
              </a:ln>
            </p:spPr>
            <p:txBody>
              <a:bodyPr/>
              <a:lstStyle/>
              <a:p>
                <a:endParaRPr lang="ru-RU"/>
              </a:p>
            </p:txBody>
          </p:sp>
          <p:sp>
            <p:nvSpPr>
              <p:cNvPr id="14725" name="Freeform 299"/>
              <p:cNvSpPr>
                <a:spLocks/>
              </p:cNvSpPr>
              <p:nvPr/>
            </p:nvSpPr>
            <p:spPr bwMode="auto">
              <a:xfrm>
                <a:off x="4647" y="333"/>
                <a:ext cx="64" cy="11"/>
              </a:xfrm>
              <a:custGeom>
                <a:avLst/>
                <a:gdLst>
                  <a:gd name="T0" fmla="*/ 0 w 381"/>
                  <a:gd name="T1" fmla="*/ 0 h 53"/>
                  <a:gd name="T2" fmla="*/ 0 w 381"/>
                  <a:gd name="T3" fmla="*/ 0 h 53"/>
                  <a:gd name="T4" fmla="*/ 0 w 381"/>
                  <a:gd name="T5" fmla="*/ 0 h 53"/>
                  <a:gd name="T6" fmla="*/ 0 w 381"/>
                  <a:gd name="T7" fmla="*/ 0 h 53"/>
                  <a:gd name="T8" fmla="*/ 0 w 381"/>
                  <a:gd name="T9" fmla="*/ 0 h 53"/>
                  <a:gd name="T10" fmla="*/ 0 w 381"/>
                  <a:gd name="T11" fmla="*/ 0 h 53"/>
                  <a:gd name="T12" fmla="*/ 0 w 381"/>
                  <a:gd name="T13" fmla="*/ 0 h 53"/>
                  <a:gd name="T14" fmla="*/ 0 w 381"/>
                  <a:gd name="T15" fmla="*/ 0 h 53"/>
                  <a:gd name="T16" fmla="*/ 0 w 381"/>
                  <a:gd name="T17" fmla="*/ 0 h 53"/>
                  <a:gd name="T18" fmla="*/ 0 w 381"/>
                  <a:gd name="T19" fmla="*/ 0 h 53"/>
                  <a:gd name="T20" fmla="*/ 0 w 381"/>
                  <a:gd name="T21" fmla="*/ 0 h 53"/>
                  <a:gd name="T22" fmla="*/ 0 w 381"/>
                  <a:gd name="T23" fmla="*/ 0 h 53"/>
                  <a:gd name="T24" fmla="*/ 0 w 381"/>
                  <a:gd name="T25" fmla="*/ 0 h 53"/>
                  <a:gd name="T26" fmla="*/ 0 w 381"/>
                  <a:gd name="T27" fmla="*/ 0 h 53"/>
                  <a:gd name="T28" fmla="*/ 0 w 381"/>
                  <a:gd name="T29" fmla="*/ 0 h 53"/>
                  <a:gd name="T30" fmla="*/ 0 w 381"/>
                  <a:gd name="T31" fmla="*/ 0 h 53"/>
                  <a:gd name="T32" fmla="*/ 0 w 381"/>
                  <a:gd name="T33" fmla="*/ 0 h 53"/>
                  <a:gd name="T34" fmla="*/ 0 w 381"/>
                  <a:gd name="T35" fmla="*/ 0 h 53"/>
                  <a:gd name="T36" fmla="*/ 0 w 381"/>
                  <a:gd name="T37" fmla="*/ 0 h 53"/>
                  <a:gd name="T38" fmla="*/ 0 w 381"/>
                  <a:gd name="T39" fmla="*/ 0 h 53"/>
                  <a:gd name="T40" fmla="*/ 0 w 381"/>
                  <a:gd name="T41" fmla="*/ 0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1"/>
                  <a:gd name="T64" fmla="*/ 0 h 53"/>
                  <a:gd name="T65" fmla="*/ 381 w 381"/>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1" h="53">
                    <a:moveTo>
                      <a:pt x="21" y="0"/>
                    </a:moveTo>
                    <a:lnTo>
                      <a:pt x="360" y="0"/>
                    </a:lnTo>
                    <a:lnTo>
                      <a:pt x="368" y="1"/>
                    </a:lnTo>
                    <a:lnTo>
                      <a:pt x="375" y="5"/>
                    </a:lnTo>
                    <a:lnTo>
                      <a:pt x="380" y="11"/>
                    </a:lnTo>
                    <a:lnTo>
                      <a:pt x="381" y="18"/>
                    </a:lnTo>
                    <a:lnTo>
                      <a:pt x="381" y="34"/>
                    </a:lnTo>
                    <a:lnTo>
                      <a:pt x="380" y="42"/>
                    </a:lnTo>
                    <a:lnTo>
                      <a:pt x="375" y="48"/>
                    </a:lnTo>
                    <a:lnTo>
                      <a:pt x="368" y="52"/>
                    </a:lnTo>
                    <a:lnTo>
                      <a:pt x="360" y="53"/>
                    </a:lnTo>
                    <a:lnTo>
                      <a:pt x="21" y="53"/>
                    </a:lnTo>
                    <a:lnTo>
                      <a:pt x="13" y="52"/>
                    </a:lnTo>
                    <a:lnTo>
                      <a:pt x="6" y="48"/>
                    </a:lnTo>
                    <a:lnTo>
                      <a:pt x="1" y="42"/>
                    </a:lnTo>
                    <a:lnTo>
                      <a:pt x="0" y="34"/>
                    </a:lnTo>
                    <a:lnTo>
                      <a:pt x="0" y="18"/>
                    </a:lnTo>
                    <a:lnTo>
                      <a:pt x="1" y="11"/>
                    </a:lnTo>
                    <a:lnTo>
                      <a:pt x="6" y="5"/>
                    </a:lnTo>
                    <a:lnTo>
                      <a:pt x="13" y="1"/>
                    </a:lnTo>
                    <a:lnTo>
                      <a:pt x="21" y="0"/>
                    </a:lnTo>
                    <a:close/>
                  </a:path>
                </a:pathLst>
              </a:custGeom>
              <a:solidFill>
                <a:srgbClr val="3333CC"/>
              </a:solidFill>
              <a:ln w="9525">
                <a:noFill/>
                <a:round/>
                <a:headEnd/>
                <a:tailEnd/>
              </a:ln>
            </p:spPr>
            <p:txBody>
              <a:bodyPr/>
              <a:lstStyle/>
              <a:p>
                <a:endParaRPr lang="ru-RU"/>
              </a:p>
            </p:txBody>
          </p:sp>
          <p:sp>
            <p:nvSpPr>
              <p:cNvPr id="14726" name="Freeform 300"/>
              <p:cNvSpPr>
                <a:spLocks/>
              </p:cNvSpPr>
              <p:nvPr/>
            </p:nvSpPr>
            <p:spPr bwMode="auto">
              <a:xfrm>
                <a:off x="4651" y="332"/>
                <a:ext cx="56" cy="3"/>
              </a:xfrm>
              <a:custGeom>
                <a:avLst/>
                <a:gdLst>
                  <a:gd name="T0" fmla="*/ 0 w 339"/>
                  <a:gd name="T1" fmla="*/ 0 h 14"/>
                  <a:gd name="T2" fmla="*/ 0 w 339"/>
                  <a:gd name="T3" fmla="*/ 0 h 14"/>
                  <a:gd name="T4" fmla="*/ 0 w 339"/>
                  <a:gd name="T5" fmla="*/ 0 h 14"/>
                  <a:gd name="T6" fmla="*/ 0 w 339"/>
                  <a:gd name="T7" fmla="*/ 0 h 14"/>
                  <a:gd name="T8" fmla="*/ 0 w 339"/>
                  <a:gd name="T9" fmla="*/ 0 h 14"/>
                  <a:gd name="T10" fmla="*/ 0 w 339"/>
                  <a:gd name="T11" fmla="*/ 0 h 14"/>
                  <a:gd name="T12" fmla="*/ 0 w 339"/>
                  <a:gd name="T13" fmla="*/ 0 h 14"/>
                  <a:gd name="T14" fmla="*/ 0 60000 65536"/>
                  <a:gd name="T15" fmla="*/ 0 60000 65536"/>
                  <a:gd name="T16" fmla="*/ 0 60000 65536"/>
                  <a:gd name="T17" fmla="*/ 0 60000 65536"/>
                  <a:gd name="T18" fmla="*/ 0 60000 65536"/>
                  <a:gd name="T19" fmla="*/ 0 60000 65536"/>
                  <a:gd name="T20" fmla="*/ 0 60000 65536"/>
                  <a:gd name="T21" fmla="*/ 0 w 339"/>
                  <a:gd name="T22" fmla="*/ 0 h 14"/>
                  <a:gd name="T23" fmla="*/ 339 w 339"/>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14">
                    <a:moveTo>
                      <a:pt x="339" y="0"/>
                    </a:moveTo>
                    <a:lnTo>
                      <a:pt x="339" y="0"/>
                    </a:lnTo>
                    <a:lnTo>
                      <a:pt x="0" y="0"/>
                    </a:lnTo>
                    <a:lnTo>
                      <a:pt x="0" y="14"/>
                    </a:lnTo>
                    <a:lnTo>
                      <a:pt x="339" y="14"/>
                    </a:lnTo>
                    <a:lnTo>
                      <a:pt x="339" y="0"/>
                    </a:lnTo>
                    <a:close/>
                  </a:path>
                </a:pathLst>
              </a:custGeom>
              <a:solidFill>
                <a:srgbClr val="3333CC"/>
              </a:solidFill>
              <a:ln w="9525">
                <a:noFill/>
                <a:round/>
                <a:headEnd/>
                <a:tailEnd/>
              </a:ln>
            </p:spPr>
            <p:txBody>
              <a:bodyPr/>
              <a:lstStyle/>
              <a:p>
                <a:endParaRPr lang="ru-RU"/>
              </a:p>
            </p:txBody>
          </p:sp>
          <p:sp>
            <p:nvSpPr>
              <p:cNvPr id="14727" name="Freeform 301"/>
              <p:cNvSpPr>
                <a:spLocks/>
              </p:cNvSpPr>
              <p:nvPr/>
            </p:nvSpPr>
            <p:spPr bwMode="auto">
              <a:xfrm>
                <a:off x="4707" y="332"/>
                <a:ext cx="5" cy="5"/>
              </a:xfrm>
              <a:custGeom>
                <a:avLst/>
                <a:gdLst>
                  <a:gd name="T0" fmla="*/ 0 w 29"/>
                  <a:gd name="T1" fmla="*/ 0 h 25"/>
                  <a:gd name="T2" fmla="*/ 0 w 29"/>
                  <a:gd name="T3" fmla="*/ 0 h 25"/>
                  <a:gd name="T4" fmla="*/ 0 w 29"/>
                  <a:gd name="T5" fmla="*/ 0 h 25"/>
                  <a:gd name="T6" fmla="*/ 0 w 29"/>
                  <a:gd name="T7" fmla="*/ 0 h 25"/>
                  <a:gd name="T8" fmla="*/ 0 w 29"/>
                  <a:gd name="T9" fmla="*/ 0 h 25"/>
                  <a:gd name="T10" fmla="*/ 0 w 29"/>
                  <a:gd name="T11" fmla="*/ 0 h 25"/>
                  <a:gd name="T12" fmla="*/ 0 w 29"/>
                  <a:gd name="T13" fmla="*/ 0 h 25"/>
                  <a:gd name="T14" fmla="*/ 0 w 29"/>
                  <a:gd name="T15" fmla="*/ 0 h 25"/>
                  <a:gd name="T16" fmla="*/ 0 w 29"/>
                  <a:gd name="T17" fmla="*/ 0 h 25"/>
                  <a:gd name="T18" fmla="*/ 0 w 29"/>
                  <a:gd name="T19" fmla="*/ 0 h 25"/>
                  <a:gd name="T20" fmla="*/ 0 w 29"/>
                  <a:gd name="T21" fmla="*/ 0 h 25"/>
                  <a:gd name="T22" fmla="*/ 0 w 29"/>
                  <a:gd name="T23" fmla="*/ 0 h 25"/>
                  <a:gd name="T24" fmla="*/ 0 w 29"/>
                  <a:gd name="T25" fmla="*/ 0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25"/>
                  <a:gd name="T41" fmla="*/ 29 w 29"/>
                  <a:gd name="T42" fmla="*/ 25 h 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25">
                    <a:moveTo>
                      <a:pt x="29" y="25"/>
                    </a:moveTo>
                    <a:lnTo>
                      <a:pt x="29" y="25"/>
                    </a:lnTo>
                    <a:lnTo>
                      <a:pt x="28" y="16"/>
                    </a:lnTo>
                    <a:lnTo>
                      <a:pt x="21" y="7"/>
                    </a:lnTo>
                    <a:lnTo>
                      <a:pt x="10" y="1"/>
                    </a:lnTo>
                    <a:lnTo>
                      <a:pt x="0" y="0"/>
                    </a:lnTo>
                    <a:lnTo>
                      <a:pt x="0" y="14"/>
                    </a:lnTo>
                    <a:lnTo>
                      <a:pt x="6" y="15"/>
                    </a:lnTo>
                    <a:lnTo>
                      <a:pt x="9" y="17"/>
                    </a:lnTo>
                    <a:lnTo>
                      <a:pt x="12" y="20"/>
                    </a:lnTo>
                    <a:lnTo>
                      <a:pt x="13" y="25"/>
                    </a:lnTo>
                    <a:lnTo>
                      <a:pt x="29" y="25"/>
                    </a:lnTo>
                    <a:close/>
                  </a:path>
                </a:pathLst>
              </a:custGeom>
              <a:solidFill>
                <a:srgbClr val="3333CC"/>
              </a:solidFill>
              <a:ln w="9525">
                <a:noFill/>
                <a:round/>
                <a:headEnd/>
                <a:tailEnd/>
              </a:ln>
            </p:spPr>
            <p:txBody>
              <a:bodyPr/>
              <a:lstStyle/>
              <a:p>
                <a:endParaRPr lang="ru-RU"/>
              </a:p>
            </p:txBody>
          </p:sp>
          <p:sp>
            <p:nvSpPr>
              <p:cNvPr id="14728" name="Freeform 302"/>
              <p:cNvSpPr>
                <a:spLocks/>
              </p:cNvSpPr>
              <p:nvPr/>
            </p:nvSpPr>
            <p:spPr bwMode="auto">
              <a:xfrm>
                <a:off x="4709" y="337"/>
                <a:ext cx="3" cy="3"/>
              </a:xfrm>
              <a:custGeom>
                <a:avLst/>
                <a:gdLst>
                  <a:gd name="T0" fmla="*/ 0 w 16"/>
                  <a:gd name="T1" fmla="*/ 0 h 16"/>
                  <a:gd name="T2" fmla="*/ 0 w 16"/>
                  <a:gd name="T3" fmla="*/ 0 h 16"/>
                  <a:gd name="T4" fmla="*/ 0 w 16"/>
                  <a:gd name="T5" fmla="*/ 0 h 16"/>
                  <a:gd name="T6" fmla="*/ 0 w 16"/>
                  <a:gd name="T7" fmla="*/ 0 h 16"/>
                  <a:gd name="T8" fmla="*/ 0 w 16"/>
                  <a:gd name="T9" fmla="*/ 0 h 16"/>
                  <a:gd name="T10" fmla="*/ 0 w 16"/>
                  <a:gd name="T11" fmla="*/ 0 h 16"/>
                  <a:gd name="T12" fmla="*/ 0 w 16"/>
                  <a:gd name="T13" fmla="*/ 0 h 16"/>
                  <a:gd name="T14" fmla="*/ 0 60000 65536"/>
                  <a:gd name="T15" fmla="*/ 0 60000 65536"/>
                  <a:gd name="T16" fmla="*/ 0 60000 65536"/>
                  <a:gd name="T17" fmla="*/ 0 60000 65536"/>
                  <a:gd name="T18" fmla="*/ 0 60000 65536"/>
                  <a:gd name="T19" fmla="*/ 0 60000 65536"/>
                  <a:gd name="T20" fmla="*/ 0 60000 65536"/>
                  <a:gd name="T21" fmla="*/ 0 w 16"/>
                  <a:gd name="T22" fmla="*/ 0 h 16"/>
                  <a:gd name="T23" fmla="*/ 16 w 16"/>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6">
                    <a:moveTo>
                      <a:pt x="16" y="16"/>
                    </a:moveTo>
                    <a:lnTo>
                      <a:pt x="16" y="16"/>
                    </a:lnTo>
                    <a:lnTo>
                      <a:pt x="16" y="0"/>
                    </a:lnTo>
                    <a:lnTo>
                      <a:pt x="0" y="0"/>
                    </a:lnTo>
                    <a:lnTo>
                      <a:pt x="0" y="16"/>
                    </a:lnTo>
                    <a:lnTo>
                      <a:pt x="16" y="16"/>
                    </a:lnTo>
                    <a:close/>
                  </a:path>
                </a:pathLst>
              </a:custGeom>
              <a:solidFill>
                <a:srgbClr val="3333CC"/>
              </a:solidFill>
              <a:ln w="9525">
                <a:noFill/>
                <a:round/>
                <a:headEnd/>
                <a:tailEnd/>
              </a:ln>
            </p:spPr>
            <p:txBody>
              <a:bodyPr/>
              <a:lstStyle/>
              <a:p>
                <a:endParaRPr lang="ru-RU"/>
              </a:p>
            </p:txBody>
          </p:sp>
          <p:sp>
            <p:nvSpPr>
              <p:cNvPr id="14729" name="Freeform 303"/>
              <p:cNvSpPr>
                <a:spLocks/>
              </p:cNvSpPr>
              <p:nvPr/>
            </p:nvSpPr>
            <p:spPr bwMode="auto">
              <a:xfrm>
                <a:off x="4707" y="340"/>
                <a:ext cx="5" cy="5"/>
              </a:xfrm>
              <a:custGeom>
                <a:avLst/>
                <a:gdLst>
                  <a:gd name="T0" fmla="*/ 0 w 29"/>
                  <a:gd name="T1" fmla="*/ 0 h 26"/>
                  <a:gd name="T2" fmla="*/ 0 w 29"/>
                  <a:gd name="T3" fmla="*/ 0 h 26"/>
                  <a:gd name="T4" fmla="*/ 0 w 29"/>
                  <a:gd name="T5" fmla="*/ 0 h 26"/>
                  <a:gd name="T6" fmla="*/ 0 w 29"/>
                  <a:gd name="T7" fmla="*/ 0 h 26"/>
                  <a:gd name="T8" fmla="*/ 0 w 29"/>
                  <a:gd name="T9" fmla="*/ 0 h 26"/>
                  <a:gd name="T10" fmla="*/ 0 w 29"/>
                  <a:gd name="T11" fmla="*/ 0 h 26"/>
                  <a:gd name="T12" fmla="*/ 0 w 29"/>
                  <a:gd name="T13" fmla="*/ 0 h 26"/>
                  <a:gd name="T14" fmla="*/ 0 w 29"/>
                  <a:gd name="T15" fmla="*/ 0 h 26"/>
                  <a:gd name="T16" fmla="*/ 0 w 29"/>
                  <a:gd name="T17" fmla="*/ 0 h 26"/>
                  <a:gd name="T18" fmla="*/ 0 w 29"/>
                  <a:gd name="T19" fmla="*/ 0 h 26"/>
                  <a:gd name="T20" fmla="*/ 0 w 29"/>
                  <a:gd name="T21" fmla="*/ 0 h 26"/>
                  <a:gd name="T22" fmla="*/ 0 w 29"/>
                  <a:gd name="T23" fmla="*/ 0 h 26"/>
                  <a:gd name="T24" fmla="*/ 0 w 29"/>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26"/>
                  <a:gd name="T41" fmla="*/ 29 w 29"/>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26">
                    <a:moveTo>
                      <a:pt x="0" y="26"/>
                    </a:moveTo>
                    <a:lnTo>
                      <a:pt x="0" y="26"/>
                    </a:lnTo>
                    <a:lnTo>
                      <a:pt x="10" y="25"/>
                    </a:lnTo>
                    <a:lnTo>
                      <a:pt x="21" y="19"/>
                    </a:lnTo>
                    <a:lnTo>
                      <a:pt x="28" y="10"/>
                    </a:lnTo>
                    <a:lnTo>
                      <a:pt x="29" y="0"/>
                    </a:lnTo>
                    <a:lnTo>
                      <a:pt x="13" y="0"/>
                    </a:lnTo>
                    <a:lnTo>
                      <a:pt x="12" y="6"/>
                    </a:lnTo>
                    <a:lnTo>
                      <a:pt x="9" y="9"/>
                    </a:lnTo>
                    <a:lnTo>
                      <a:pt x="6" y="11"/>
                    </a:lnTo>
                    <a:lnTo>
                      <a:pt x="0" y="12"/>
                    </a:lnTo>
                    <a:lnTo>
                      <a:pt x="0" y="26"/>
                    </a:lnTo>
                    <a:close/>
                  </a:path>
                </a:pathLst>
              </a:custGeom>
              <a:solidFill>
                <a:srgbClr val="3333CC"/>
              </a:solidFill>
              <a:ln w="9525">
                <a:noFill/>
                <a:round/>
                <a:headEnd/>
                <a:tailEnd/>
              </a:ln>
            </p:spPr>
            <p:txBody>
              <a:bodyPr/>
              <a:lstStyle/>
              <a:p>
                <a:endParaRPr lang="ru-RU"/>
              </a:p>
            </p:txBody>
          </p:sp>
          <p:sp>
            <p:nvSpPr>
              <p:cNvPr id="14730" name="Freeform 304"/>
              <p:cNvSpPr>
                <a:spLocks/>
              </p:cNvSpPr>
              <p:nvPr/>
            </p:nvSpPr>
            <p:spPr bwMode="auto">
              <a:xfrm>
                <a:off x="4651" y="342"/>
                <a:ext cx="56" cy="3"/>
              </a:xfrm>
              <a:custGeom>
                <a:avLst/>
                <a:gdLst>
                  <a:gd name="T0" fmla="*/ 0 w 339"/>
                  <a:gd name="T1" fmla="*/ 0 h 14"/>
                  <a:gd name="T2" fmla="*/ 0 w 339"/>
                  <a:gd name="T3" fmla="*/ 0 h 14"/>
                  <a:gd name="T4" fmla="*/ 0 w 339"/>
                  <a:gd name="T5" fmla="*/ 0 h 14"/>
                  <a:gd name="T6" fmla="*/ 0 w 339"/>
                  <a:gd name="T7" fmla="*/ 0 h 14"/>
                  <a:gd name="T8" fmla="*/ 0 w 339"/>
                  <a:gd name="T9" fmla="*/ 0 h 14"/>
                  <a:gd name="T10" fmla="*/ 0 w 339"/>
                  <a:gd name="T11" fmla="*/ 0 h 14"/>
                  <a:gd name="T12" fmla="*/ 0 w 339"/>
                  <a:gd name="T13" fmla="*/ 0 h 14"/>
                  <a:gd name="T14" fmla="*/ 0 60000 65536"/>
                  <a:gd name="T15" fmla="*/ 0 60000 65536"/>
                  <a:gd name="T16" fmla="*/ 0 60000 65536"/>
                  <a:gd name="T17" fmla="*/ 0 60000 65536"/>
                  <a:gd name="T18" fmla="*/ 0 60000 65536"/>
                  <a:gd name="T19" fmla="*/ 0 60000 65536"/>
                  <a:gd name="T20" fmla="*/ 0 60000 65536"/>
                  <a:gd name="T21" fmla="*/ 0 w 339"/>
                  <a:gd name="T22" fmla="*/ 0 h 14"/>
                  <a:gd name="T23" fmla="*/ 339 w 339"/>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14">
                    <a:moveTo>
                      <a:pt x="0" y="14"/>
                    </a:moveTo>
                    <a:lnTo>
                      <a:pt x="0" y="14"/>
                    </a:lnTo>
                    <a:lnTo>
                      <a:pt x="339" y="14"/>
                    </a:lnTo>
                    <a:lnTo>
                      <a:pt x="339" y="0"/>
                    </a:lnTo>
                    <a:lnTo>
                      <a:pt x="0" y="0"/>
                    </a:lnTo>
                    <a:lnTo>
                      <a:pt x="0" y="14"/>
                    </a:lnTo>
                    <a:close/>
                  </a:path>
                </a:pathLst>
              </a:custGeom>
              <a:solidFill>
                <a:srgbClr val="3333CC"/>
              </a:solidFill>
              <a:ln w="9525">
                <a:noFill/>
                <a:round/>
                <a:headEnd/>
                <a:tailEnd/>
              </a:ln>
            </p:spPr>
            <p:txBody>
              <a:bodyPr/>
              <a:lstStyle/>
              <a:p>
                <a:endParaRPr lang="ru-RU"/>
              </a:p>
            </p:txBody>
          </p:sp>
          <p:sp>
            <p:nvSpPr>
              <p:cNvPr id="14731" name="Freeform 305"/>
              <p:cNvSpPr>
                <a:spLocks/>
              </p:cNvSpPr>
              <p:nvPr/>
            </p:nvSpPr>
            <p:spPr bwMode="auto">
              <a:xfrm>
                <a:off x="4646" y="340"/>
                <a:ext cx="5" cy="5"/>
              </a:xfrm>
              <a:custGeom>
                <a:avLst/>
                <a:gdLst>
                  <a:gd name="T0" fmla="*/ 0 w 29"/>
                  <a:gd name="T1" fmla="*/ 0 h 26"/>
                  <a:gd name="T2" fmla="*/ 0 w 29"/>
                  <a:gd name="T3" fmla="*/ 0 h 26"/>
                  <a:gd name="T4" fmla="*/ 0 w 29"/>
                  <a:gd name="T5" fmla="*/ 0 h 26"/>
                  <a:gd name="T6" fmla="*/ 0 w 29"/>
                  <a:gd name="T7" fmla="*/ 0 h 26"/>
                  <a:gd name="T8" fmla="*/ 0 w 29"/>
                  <a:gd name="T9" fmla="*/ 0 h 26"/>
                  <a:gd name="T10" fmla="*/ 0 w 29"/>
                  <a:gd name="T11" fmla="*/ 0 h 26"/>
                  <a:gd name="T12" fmla="*/ 0 w 29"/>
                  <a:gd name="T13" fmla="*/ 0 h 26"/>
                  <a:gd name="T14" fmla="*/ 0 w 29"/>
                  <a:gd name="T15" fmla="*/ 0 h 26"/>
                  <a:gd name="T16" fmla="*/ 0 w 29"/>
                  <a:gd name="T17" fmla="*/ 0 h 26"/>
                  <a:gd name="T18" fmla="*/ 0 w 29"/>
                  <a:gd name="T19" fmla="*/ 0 h 26"/>
                  <a:gd name="T20" fmla="*/ 0 w 29"/>
                  <a:gd name="T21" fmla="*/ 0 h 26"/>
                  <a:gd name="T22" fmla="*/ 0 w 29"/>
                  <a:gd name="T23" fmla="*/ 0 h 26"/>
                  <a:gd name="T24" fmla="*/ 0 w 29"/>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26"/>
                  <a:gd name="T41" fmla="*/ 29 w 29"/>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26">
                    <a:moveTo>
                      <a:pt x="0" y="0"/>
                    </a:moveTo>
                    <a:lnTo>
                      <a:pt x="0" y="0"/>
                    </a:lnTo>
                    <a:lnTo>
                      <a:pt x="1" y="10"/>
                    </a:lnTo>
                    <a:lnTo>
                      <a:pt x="8" y="19"/>
                    </a:lnTo>
                    <a:lnTo>
                      <a:pt x="19" y="25"/>
                    </a:lnTo>
                    <a:lnTo>
                      <a:pt x="29" y="26"/>
                    </a:lnTo>
                    <a:lnTo>
                      <a:pt x="29" y="12"/>
                    </a:lnTo>
                    <a:lnTo>
                      <a:pt x="23" y="11"/>
                    </a:lnTo>
                    <a:lnTo>
                      <a:pt x="20" y="9"/>
                    </a:lnTo>
                    <a:lnTo>
                      <a:pt x="17" y="6"/>
                    </a:lnTo>
                    <a:lnTo>
                      <a:pt x="16" y="0"/>
                    </a:lnTo>
                    <a:lnTo>
                      <a:pt x="0" y="0"/>
                    </a:lnTo>
                    <a:close/>
                  </a:path>
                </a:pathLst>
              </a:custGeom>
              <a:solidFill>
                <a:srgbClr val="3333CC"/>
              </a:solidFill>
              <a:ln w="9525">
                <a:noFill/>
                <a:round/>
                <a:headEnd/>
                <a:tailEnd/>
              </a:ln>
            </p:spPr>
            <p:txBody>
              <a:bodyPr/>
              <a:lstStyle/>
              <a:p>
                <a:endParaRPr lang="ru-RU"/>
              </a:p>
            </p:txBody>
          </p:sp>
          <p:sp>
            <p:nvSpPr>
              <p:cNvPr id="14732" name="Freeform 306"/>
              <p:cNvSpPr>
                <a:spLocks/>
              </p:cNvSpPr>
              <p:nvPr/>
            </p:nvSpPr>
            <p:spPr bwMode="auto">
              <a:xfrm>
                <a:off x="4646" y="337"/>
                <a:ext cx="3" cy="3"/>
              </a:xfrm>
              <a:custGeom>
                <a:avLst/>
                <a:gdLst>
                  <a:gd name="T0" fmla="*/ 0 w 16"/>
                  <a:gd name="T1" fmla="*/ 0 h 16"/>
                  <a:gd name="T2" fmla="*/ 0 w 16"/>
                  <a:gd name="T3" fmla="*/ 0 h 16"/>
                  <a:gd name="T4" fmla="*/ 0 w 16"/>
                  <a:gd name="T5" fmla="*/ 0 h 16"/>
                  <a:gd name="T6" fmla="*/ 0 w 16"/>
                  <a:gd name="T7" fmla="*/ 0 h 16"/>
                  <a:gd name="T8" fmla="*/ 0 w 16"/>
                  <a:gd name="T9" fmla="*/ 0 h 16"/>
                  <a:gd name="T10" fmla="*/ 0 w 16"/>
                  <a:gd name="T11" fmla="*/ 0 h 16"/>
                  <a:gd name="T12" fmla="*/ 0 w 16"/>
                  <a:gd name="T13" fmla="*/ 0 h 16"/>
                  <a:gd name="T14" fmla="*/ 0 60000 65536"/>
                  <a:gd name="T15" fmla="*/ 0 60000 65536"/>
                  <a:gd name="T16" fmla="*/ 0 60000 65536"/>
                  <a:gd name="T17" fmla="*/ 0 60000 65536"/>
                  <a:gd name="T18" fmla="*/ 0 60000 65536"/>
                  <a:gd name="T19" fmla="*/ 0 60000 65536"/>
                  <a:gd name="T20" fmla="*/ 0 60000 65536"/>
                  <a:gd name="T21" fmla="*/ 0 w 16"/>
                  <a:gd name="T22" fmla="*/ 0 h 16"/>
                  <a:gd name="T23" fmla="*/ 16 w 16"/>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6">
                    <a:moveTo>
                      <a:pt x="0" y="0"/>
                    </a:moveTo>
                    <a:lnTo>
                      <a:pt x="0" y="0"/>
                    </a:lnTo>
                    <a:lnTo>
                      <a:pt x="0" y="16"/>
                    </a:lnTo>
                    <a:lnTo>
                      <a:pt x="16" y="16"/>
                    </a:lnTo>
                    <a:lnTo>
                      <a:pt x="16" y="0"/>
                    </a:lnTo>
                    <a:lnTo>
                      <a:pt x="0" y="0"/>
                    </a:lnTo>
                    <a:close/>
                  </a:path>
                </a:pathLst>
              </a:custGeom>
              <a:solidFill>
                <a:srgbClr val="3333CC"/>
              </a:solidFill>
              <a:ln w="9525">
                <a:noFill/>
                <a:round/>
                <a:headEnd/>
                <a:tailEnd/>
              </a:ln>
            </p:spPr>
            <p:txBody>
              <a:bodyPr/>
              <a:lstStyle/>
              <a:p>
                <a:endParaRPr lang="ru-RU"/>
              </a:p>
            </p:txBody>
          </p:sp>
          <p:sp>
            <p:nvSpPr>
              <p:cNvPr id="14733" name="Freeform 307"/>
              <p:cNvSpPr>
                <a:spLocks/>
              </p:cNvSpPr>
              <p:nvPr/>
            </p:nvSpPr>
            <p:spPr bwMode="auto">
              <a:xfrm>
                <a:off x="4646" y="332"/>
                <a:ext cx="5" cy="5"/>
              </a:xfrm>
              <a:custGeom>
                <a:avLst/>
                <a:gdLst>
                  <a:gd name="T0" fmla="*/ 0 w 29"/>
                  <a:gd name="T1" fmla="*/ 0 h 25"/>
                  <a:gd name="T2" fmla="*/ 0 w 29"/>
                  <a:gd name="T3" fmla="*/ 0 h 25"/>
                  <a:gd name="T4" fmla="*/ 0 w 29"/>
                  <a:gd name="T5" fmla="*/ 0 h 25"/>
                  <a:gd name="T6" fmla="*/ 0 w 29"/>
                  <a:gd name="T7" fmla="*/ 0 h 25"/>
                  <a:gd name="T8" fmla="*/ 0 w 29"/>
                  <a:gd name="T9" fmla="*/ 0 h 25"/>
                  <a:gd name="T10" fmla="*/ 0 w 29"/>
                  <a:gd name="T11" fmla="*/ 0 h 25"/>
                  <a:gd name="T12" fmla="*/ 0 w 29"/>
                  <a:gd name="T13" fmla="*/ 0 h 25"/>
                  <a:gd name="T14" fmla="*/ 0 w 29"/>
                  <a:gd name="T15" fmla="*/ 0 h 25"/>
                  <a:gd name="T16" fmla="*/ 0 w 29"/>
                  <a:gd name="T17" fmla="*/ 0 h 25"/>
                  <a:gd name="T18" fmla="*/ 0 w 29"/>
                  <a:gd name="T19" fmla="*/ 0 h 25"/>
                  <a:gd name="T20" fmla="*/ 0 w 29"/>
                  <a:gd name="T21" fmla="*/ 0 h 25"/>
                  <a:gd name="T22" fmla="*/ 0 w 29"/>
                  <a:gd name="T23" fmla="*/ 0 h 25"/>
                  <a:gd name="T24" fmla="*/ 0 w 29"/>
                  <a:gd name="T25" fmla="*/ 0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25"/>
                  <a:gd name="T41" fmla="*/ 29 w 29"/>
                  <a:gd name="T42" fmla="*/ 25 h 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25">
                    <a:moveTo>
                      <a:pt x="29" y="0"/>
                    </a:moveTo>
                    <a:lnTo>
                      <a:pt x="29" y="0"/>
                    </a:lnTo>
                    <a:lnTo>
                      <a:pt x="19" y="1"/>
                    </a:lnTo>
                    <a:lnTo>
                      <a:pt x="8" y="7"/>
                    </a:lnTo>
                    <a:lnTo>
                      <a:pt x="1" y="16"/>
                    </a:lnTo>
                    <a:lnTo>
                      <a:pt x="0" y="25"/>
                    </a:lnTo>
                    <a:lnTo>
                      <a:pt x="16" y="25"/>
                    </a:lnTo>
                    <a:lnTo>
                      <a:pt x="17" y="20"/>
                    </a:lnTo>
                    <a:lnTo>
                      <a:pt x="20" y="17"/>
                    </a:lnTo>
                    <a:lnTo>
                      <a:pt x="23" y="15"/>
                    </a:lnTo>
                    <a:lnTo>
                      <a:pt x="29" y="14"/>
                    </a:lnTo>
                    <a:lnTo>
                      <a:pt x="29" y="0"/>
                    </a:lnTo>
                    <a:close/>
                  </a:path>
                </a:pathLst>
              </a:custGeom>
              <a:solidFill>
                <a:srgbClr val="3333CC"/>
              </a:solidFill>
              <a:ln w="9525">
                <a:noFill/>
                <a:round/>
                <a:headEnd/>
                <a:tailEnd/>
              </a:ln>
            </p:spPr>
            <p:txBody>
              <a:bodyPr/>
              <a:lstStyle/>
              <a:p>
                <a:endParaRPr lang="ru-RU"/>
              </a:p>
            </p:txBody>
          </p:sp>
          <p:sp>
            <p:nvSpPr>
              <p:cNvPr id="14734" name="Freeform 308"/>
              <p:cNvSpPr>
                <a:spLocks/>
              </p:cNvSpPr>
              <p:nvPr/>
            </p:nvSpPr>
            <p:spPr bwMode="auto">
              <a:xfrm>
                <a:off x="5139" y="382"/>
                <a:ext cx="211" cy="219"/>
              </a:xfrm>
              <a:custGeom>
                <a:avLst/>
                <a:gdLst>
                  <a:gd name="T0" fmla="*/ 0 w 1266"/>
                  <a:gd name="T1" fmla="*/ 0 h 1091"/>
                  <a:gd name="T2" fmla="*/ 0 w 1266"/>
                  <a:gd name="T3" fmla="*/ 0 h 1091"/>
                  <a:gd name="T4" fmla="*/ 0 w 1266"/>
                  <a:gd name="T5" fmla="*/ 0 h 1091"/>
                  <a:gd name="T6" fmla="*/ 0 w 1266"/>
                  <a:gd name="T7" fmla="*/ 0 h 1091"/>
                  <a:gd name="T8" fmla="*/ 0 w 1266"/>
                  <a:gd name="T9" fmla="*/ 0 h 1091"/>
                  <a:gd name="T10" fmla="*/ 0 w 1266"/>
                  <a:gd name="T11" fmla="*/ 0 h 1091"/>
                  <a:gd name="T12" fmla="*/ 0 w 1266"/>
                  <a:gd name="T13" fmla="*/ 0 h 1091"/>
                  <a:gd name="T14" fmla="*/ 0 w 1266"/>
                  <a:gd name="T15" fmla="*/ 0 h 1091"/>
                  <a:gd name="T16" fmla="*/ 0 w 1266"/>
                  <a:gd name="T17" fmla="*/ 0 h 1091"/>
                  <a:gd name="T18" fmla="*/ 0 w 1266"/>
                  <a:gd name="T19" fmla="*/ 0 h 1091"/>
                  <a:gd name="T20" fmla="*/ 0 w 1266"/>
                  <a:gd name="T21" fmla="*/ 0 h 1091"/>
                  <a:gd name="T22" fmla="*/ 0 w 1266"/>
                  <a:gd name="T23" fmla="*/ 0 h 1091"/>
                  <a:gd name="T24" fmla="*/ 0 w 1266"/>
                  <a:gd name="T25" fmla="*/ 0 h 1091"/>
                  <a:gd name="T26" fmla="*/ 0 w 1266"/>
                  <a:gd name="T27" fmla="*/ 0 h 1091"/>
                  <a:gd name="T28" fmla="*/ 0 w 1266"/>
                  <a:gd name="T29" fmla="*/ 0 h 1091"/>
                  <a:gd name="T30" fmla="*/ 0 w 1266"/>
                  <a:gd name="T31" fmla="*/ 0 h 1091"/>
                  <a:gd name="T32" fmla="*/ 0 w 1266"/>
                  <a:gd name="T33" fmla="*/ 0 h 1091"/>
                  <a:gd name="T34" fmla="*/ 0 w 1266"/>
                  <a:gd name="T35" fmla="*/ 0 h 1091"/>
                  <a:gd name="T36" fmla="*/ 0 w 1266"/>
                  <a:gd name="T37" fmla="*/ 0 h 1091"/>
                  <a:gd name="T38" fmla="*/ 0 w 1266"/>
                  <a:gd name="T39" fmla="*/ 0 h 1091"/>
                  <a:gd name="T40" fmla="*/ 0 w 1266"/>
                  <a:gd name="T41" fmla="*/ 0 h 1091"/>
                  <a:gd name="T42" fmla="*/ 0 w 1266"/>
                  <a:gd name="T43" fmla="*/ 0 h 1091"/>
                  <a:gd name="T44" fmla="*/ 0 w 1266"/>
                  <a:gd name="T45" fmla="*/ 0 h 1091"/>
                  <a:gd name="T46" fmla="*/ 0 w 1266"/>
                  <a:gd name="T47" fmla="*/ 0 h 1091"/>
                  <a:gd name="T48" fmla="*/ 0 w 1266"/>
                  <a:gd name="T49" fmla="*/ 0 h 1091"/>
                  <a:gd name="T50" fmla="*/ 0 w 1266"/>
                  <a:gd name="T51" fmla="*/ 0 h 1091"/>
                  <a:gd name="T52" fmla="*/ 0 w 1266"/>
                  <a:gd name="T53" fmla="*/ 0 h 1091"/>
                  <a:gd name="T54" fmla="*/ 0 w 1266"/>
                  <a:gd name="T55" fmla="*/ 0 h 1091"/>
                  <a:gd name="T56" fmla="*/ 0 w 1266"/>
                  <a:gd name="T57" fmla="*/ 0 h 1091"/>
                  <a:gd name="T58" fmla="*/ 0 w 1266"/>
                  <a:gd name="T59" fmla="*/ 0 h 1091"/>
                  <a:gd name="T60" fmla="*/ 0 w 1266"/>
                  <a:gd name="T61" fmla="*/ 0 h 1091"/>
                  <a:gd name="T62" fmla="*/ 0 w 1266"/>
                  <a:gd name="T63" fmla="*/ 0 h 10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66"/>
                  <a:gd name="T97" fmla="*/ 0 h 1091"/>
                  <a:gd name="T98" fmla="*/ 1266 w 1266"/>
                  <a:gd name="T99" fmla="*/ 1091 h 10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66" h="1091">
                    <a:moveTo>
                      <a:pt x="633" y="0"/>
                    </a:moveTo>
                    <a:lnTo>
                      <a:pt x="698" y="3"/>
                    </a:lnTo>
                    <a:lnTo>
                      <a:pt x="761" y="11"/>
                    </a:lnTo>
                    <a:lnTo>
                      <a:pt x="822" y="24"/>
                    </a:lnTo>
                    <a:lnTo>
                      <a:pt x="879" y="43"/>
                    </a:lnTo>
                    <a:lnTo>
                      <a:pt x="935" y="66"/>
                    </a:lnTo>
                    <a:lnTo>
                      <a:pt x="987" y="93"/>
                    </a:lnTo>
                    <a:lnTo>
                      <a:pt x="1036" y="124"/>
                    </a:lnTo>
                    <a:lnTo>
                      <a:pt x="1081" y="160"/>
                    </a:lnTo>
                    <a:lnTo>
                      <a:pt x="1122" y="199"/>
                    </a:lnTo>
                    <a:lnTo>
                      <a:pt x="1159" y="240"/>
                    </a:lnTo>
                    <a:lnTo>
                      <a:pt x="1190" y="285"/>
                    </a:lnTo>
                    <a:lnTo>
                      <a:pt x="1217" y="333"/>
                    </a:lnTo>
                    <a:lnTo>
                      <a:pt x="1238" y="383"/>
                    </a:lnTo>
                    <a:lnTo>
                      <a:pt x="1253" y="435"/>
                    </a:lnTo>
                    <a:lnTo>
                      <a:pt x="1263" y="489"/>
                    </a:lnTo>
                    <a:lnTo>
                      <a:pt x="1266" y="546"/>
                    </a:lnTo>
                    <a:lnTo>
                      <a:pt x="1263" y="602"/>
                    </a:lnTo>
                    <a:lnTo>
                      <a:pt x="1253" y="656"/>
                    </a:lnTo>
                    <a:lnTo>
                      <a:pt x="1238" y="708"/>
                    </a:lnTo>
                    <a:lnTo>
                      <a:pt x="1217" y="758"/>
                    </a:lnTo>
                    <a:lnTo>
                      <a:pt x="1190" y="806"/>
                    </a:lnTo>
                    <a:lnTo>
                      <a:pt x="1159" y="851"/>
                    </a:lnTo>
                    <a:lnTo>
                      <a:pt x="1122" y="892"/>
                    </a:lnTo>
                    <a:lnTo>
                      <a:pt x="1081" y="931"/>
                    </a:lnTo>
                    <a:lnTo>
                      <a:pt x="1036" y="967"/>
                    </a:lnTo>
                    <a:lnTo>
                      <a:pt x="987" y="999"/>
                    </a:lnTo>
                    <a:lnTo>
                      <a:pt x="935" y="1025"/>
                    </a:lnTo>
                    <a:lnTo>
                      <a:pt x="879" y="1049"/>
                    </a:lnTo>
                    <a:lnTo>
                      <a:pt x="822" y="1067"/>
                    </a:lnTo>
                    <a:lnTo>
                      <a:pt x="761" y="1080"/>
                    </a:lnTo>
                    <a:lnTo>
                      <a:pt x="698" y="1088"/>
                    </a:lnTo>
                    <a:lnTo>
                      <a:pt x="633" y="1091"/>
                    </a:lnTo>
                    <a:lnTo>
                      <a:pt x="568" y="1088"/>
                    </a:lnTo>
                    <a:lnTo>
                      <a:pt x="506" y="1080"/>
                    </a:lnTo>
                    <a:lnTo>
                      <a:pt x="445" y="1067"/>
                    </a:lnTo>
                    <a:lnTo>
                      <a:pt x="387" y="1049"/>
                    </a:lnTo>
                    <a:lnTo>
                      <a:pt x="332" y="1025"/>
                    </a:lnTo>
                    <a:lnTo>
                      <a:pt x="279" y="999"/>
                    </a:lnTo>
                    <a:lnTo>
                      <a:pt x="231" y="967"/>
                    </a:lnTo>
                    <a:lnTo>
                      <a:pt x="186" y="931"/>
                    </a:lnTo>
                    <a:lnTo>
                      <a:pt x="145" y="892"/>
                    </a:lnTo>
                    <a:lnTo>
                      <a:pt x="108" y="851"/>
                    </a:lnTo>
                    <a:lnTo>
                      <a:pt x="77" y="806"/>
                    </a:lnTo>
                    <a:lnTo>
                      <a:pt x="50" y="758"/>
                    </a:lnTo>
                    <a:lnTo>
                      <a:pt x="29" y="708"/>
                    </a:lnTo>
                    <a:lnTo>
                      <a:pt x="13" y="656"/>
                    </a:lnTo>
                    <a:lnTo>
                      <a:pt x="4" y="602"/>
                    </a:lnTo>
                    <a:lnTo>
                      <a:pt x="0" y="546"/>
                    </a:lnTo>
                    <a:lnTo>
                      <a:pt x="4" y="489"/>
                    </a:lnTo>
                    <a:lnTo>
                      <a:pt x="13" y="435"/>
                    </a:lnTo>
                    <a:lnTo>
                      <a:pt x="29" y="383"/>
                    </a:lnTo>
                    <a:lnTo>
                      <a:pt x="50" y="333"/>
                    </a:lnTo>
                    <a:lnTo>
                      <a:pt x="77" y="285"/>
                    </a:lnTo>
                    <a:lnTo>
                      <a:pt x="108" y="240"/>
                    </a:lnTo>
                    <a:lnTo>
                      <a:pt x="145" y="199"/>
                    </a:lnTo>
                    <a:lnTo>
                      <a:pt x="186" y="160"/>
                    </a:lnTo>
                    <a:lnTo>
                      <a:pt x="231" y="124"/>
                    </a:lnTo>
                    <a:lnTo>
                      <a:pt x="279" y="93"/>
                    </a:lnTo>
                    <a:lnTo>
                      <a:pt x="332" y="66"/>
                    </a:lnTo>
                    <a:lnTo>
                      <a:pt x="387" y="43"/>
                    </a:lnTo>
                    <a:lnTo>
                      <a:pt x="445" y="24"/>
                    </a:lnTo>
                    <a:lnTo>
                      <a:pt x="506" y="11"/>
                    </a:lnTo>
                    <a:lnTo>
                      <a:pt x="568" y="3"/>
                    </a:lnTo>
                    <a:lnTo>
                      <a:pt x="633" y="0"/>
                    </a:lnTo>
                    <a:close/>
                  </a:path>
                </a:pathLst>
              </a:custGeom>
              <a:solidFill>
                <a:srgbClr val="000000"/>
              </a:solidFill>
              <a:ln w="9525">
                <a:noFill/>
                <a:round/>
                <a:headEnd/>
                <a:tailEnd/>
              </a:ln>
            </p:spPr>
            <p:txBody>
              <a:bodyPr/>
              <a:lstStyle/>
              <a:p>
                <a:endParaRPr lang="ru-RU"/>
              </a:p>
            </p:txBody>
          </p:sp>
          <p:sp>
            <p:nvSpPr>
              <p:cNvPr id="14735" name="Freeform 309"/>
              <p:cNvSpPr>
                <a:spLocks/>
              </p:cNvSpPr>
              <p:nvPr/>
            </p:nvSpPr>
            <p:spPr bwMode="auto">
              <a:xfrm>
                <a:off x="5244" y="382"/>
                <a:ext cx="106" cy="110"/>
              </a:xfrm>
              <a:custGeom>
                <a:avLst/>
                <a:gdLst>
                  <a:gd name="T0" fmla="*/ 0 w 635"/>
                  <a:gd name="T1" fmla="*/ 0 h 547"/>
                  <a:gd name="T2" fmla="*/ 0 w 635"/>
                  <a:gd name="T3" fmla="*/ 0 h 547"/>
                  <a:gd name="T4" fmla="*/ 0 w 635"/>
                  <a:gd name="T5" fmla="*/ 0 h 547"/>
                  <a:gd name="T6" fmla="*/ 0 w 635"/>
                  <a:gd name="T7" fmla="*/ 0 h 547"/>
                  <a:gd name="T8" fmla="*/ 0 w 635"/>
                  <a:gd name="T9" fmla="*/ 0 h 547"/>
                  <a:gd name="T10" fmla="*/ 0 w 635"/>
                  <a:gd name="T11" fmla="*/ 0 h 547"/>
                  <a:gd name="T12" fmla="*/ 0 w 635"/>
                  <a:gd name="T13" fmla="*/ 0 h 547"/>
                  <a:gd name="T14" fmla="*/ 0 w 635"/>
                  <a:gd name="T15" fmla="*/ 0 h 547"/>
                  <a:gd name="T16" fmla="*/ 0 w 635"/>
                  <a:gd name="T17" fmla="*/ 0 h 547"/>
                  <a:gd name="T18" fmla="*/ 0 w 635"/>
                  <a:gd name="T19" fmla="*/ 0 h 547"/>
                  <a:gd name="T20" fmla="*/ 0 w 635"/>
                  <a:gd name="T21" fmla="*/ 0 h 547"/>
                  <a:gd name="T22" fmla="*/ 0 w 635"/>
                  <a:gd name="T23" fmla="*/ 0 h 547"/>
                  <a:gd name="T24" fmla="*/ 0 w 635"/>
                  <a:gd name="T25" fmla="*/ 0 h 547"/>
                  <a:gd name="T26" fmla="*/ 0 w 635"/>
                  <a:gd name="T27" fmla="*/ 0 h 547"/>
                  <a:gd name="T28" fmla="*/ 0 w 635"/>
                  <a:gd name="T29" fmla="*/ 0 h 547"/>
                  <a:gd name="T30" fmla="*/ 0 w 635"/>
                  <a:gd name="T31" fmla="*/ 0 h 547"/>
                  <a:gd name="T32" fmla="*/ 0 w 635"/>
                  <a:gd name="T33" fmla="*/ 0 h 547"/>
                  <a:gd name="T34" fmla="*/ 0 w 635"/>
                  <a:gd name="T35" fmla="*/ 0 h 547"/>
                  <a:gd name="T36" fmla="*/ 0 w 635"/>
                  <a:gd name="T37" fmla="*/ 0 h 547"/>
                  <a:gd name="T38" fmla="*/ 0 w 635"/>
                  <a:gd name="T39" fmla="*/ 0 h 547"/>
                  <a:gd name="T40" fmla="*/ 0 w 635"/>
                  <a:gd name="T41" fmla="*/ 0 h 547"/>
                  <a:gd name="T42" fmla="*/ 0 w 635"/>
                  <a:gd name="T43" fmla="*/ 0 h 547"/>
                  <a:gd name="T44" fmla="*/ 0 w 635"/>
                  <a:gd name="T45" fmla="*/ 0 h 547"/>
                  <a:gd name="T46" fmla="*/ 0 w 635"/>
                  <a:gd name="T47" fmla="*/ 0 h 547"/>
                  <a:gd name="T48" fmla="*/ 0 w 635"/>
                  <a:gd name="T49" fmla="*/ 0 h 547"/>
                  <a:gd name="T50" fmla="*/ 0 w 635"/>
                  <a:gd name="T51" fmla="*/ 0 h 547"/>
                  <a:gd name="T52" fmla="*/ 0 w 635"/>
                  <a:gd name="T53" fmla="*/ 0 h 547"/>
                  <a:gd name="T54" fmla="*/ 0 w 635"/>
                  <a:gd name="T55" fmla="*/ 0 h 547"/>
                  <a:gd name="T56" fmla="*/ 0 w 635"/>
                  <a:gd name="T57" fmla="*/ 0 h 547"/>
                  <a:gd name="T58" fmla="*/ 0 w 635"/>
                  <a:gd name="T59" fmla="*/ 0 h 547"/>
                  <a:gd name="T60" fmla="*/ 0 w 635"/>
                  <a:gd name="T61" fmla="*/ 0 h 547"/>
                  <a:gd name="T62" fmla="*/ 0 w 635"/>
                  <a:gd name="T63" fmla="*/ 0 h 547"/>
                  <a:gd name="T64" fmla="*/ 0 w 635"/>
                  <a:gd name="T65" fmla="*/ 0 h 547"/>
                  <a:gd name="T66" fmla="*/ 0 w 635"/>
                  <a:gd name="T67" fmla="*/ 0 h 547"/>
                  <a:gd name="T68" fmla="*/ 0 w 635"/>
                  <a:gd name="T69" fmla="*/ 0 h 547"/>
                  <a:gd name="T70" fmla="*/ 0 w 635"/>
                  <a:gd name="T71" fmla="*/ 0 h 547"/>
                  <a:gd name="T72" fmla="*/ 0 w 635"/>
                  <a:gd name="T73" fmla="*/ 0 h 5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35"/>
                  <a:gd name="T112" fmla="*/ 0 h 547"/>
                  <a:gd name="T113" fmla="*/ 635 w 635"/>
                  <a:gd name="T114" fmla="*/ 547 h 5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35" h="547">
                    <a:moveTo>
                      <a:pt x="635" y="547"/>
                    </a:moveTo>
                    <a:lnTo>
                      <a:pt x="635" y="547"/>
                    </a:lnTo>
                    <a:lnTo>
                      <a:pt x="631" y="490"/>
                    </a:lnTo>
                    <a:lnTo>
                      <a:pt x="622" y="436"/>
                    </a:lnTo>
                    <a:lnTo>
                      <a:pt x="606" y="384"/>
                    </a:lnTo>
                    <a:lnTo>
                      <a:pt x="585" y="333"/>
                    </a:lnTo>
                    <a:lnTo>
                      <a:pt x="558" y="285"/>
                    </a:lnTo>
                    <a:lnTo>
                      <a:pt x="527" y="240"/>
                    </a:lnTo>
                    <a:lnTo>
                      <a:pt x="490" y="199"/>
                    </a:lnTo>
                    <a:lnTo>
                      <a:pt x="449" y="160"/>
                    </a:lnTo>
                    <a:lnTo>
                      <a:pt x="404" y="124"/>
                    </a:lnTo>
                    <a:lnTo>
                      <a:pt x="355" y="93"/>
                    </a:lnTo>
                    <a:lnTo>
                      <a:pt x="303" y="66"/>
                    </a:lnTo>
                    <a:lnTo>
                      <a:pt x="248" y="43"/>
                    </a:lnTo>
                    <a:lnTo>
                      <a:pt x="189" y="24"/>
                    </a:lnTo>
                    <a:lnTo>
                      <a:pt x="128" y="11"/>
                    </a:lnTo>
                    <a:lnTo>
                      <a:pt x="65" y="3"/>
                    </a:lnTo>
                    <a:lnTo>
                      <a:pt x="0" y="0"/>
                    </a:lnTo>
                    <a:lnTo>
                      <a:pt x="0" y="2"/>
                    </a:lnTo>
                    <a:lnTo>
                      <a:pt x="65" y="5"/>
                    </a:lnTo>
                    <a:lnTo>
                      <a:pt x="128" y="13"/>
                    </a:lnTo>
                    <a:lnTo>
                      <a:pt x="189" y="26"/>
                    </a:lnTo>
                    <a:lnTo>
                      <a:pt x="245" y="45"/>
                    </a:lnTo>
                    <a:lnTo>
                      <a:pt x="301" y="68"/>
                    </a:lnTo>
                    <a:lnTo>
                      <a:pt x="353" y="95"/>
                    </a:lnTo>
                    <a:lnTo>
                      <a:pt x="402" y="126"/>
                    </a:lnTo>
                    <a:lnTo>
                      <a:pt x="446" y="162"/>
                    </a:lnTo>
                    <a:lnTo>
                      <a:pt x="488" y="201"/>
                    </a:lnTo>
                    <a:lnTo>
                      <a:pt x="525" y="242"/>
                    </a:lnTo>
                    <a:lnTo>
                      <a:pt x="555" y="287"/>
                    </a:lnTo>
                    <a:lnTo>
                      <a:pt x="583" y="335"/>
                    </a:lnTo>
                    <a:lnTo>
                      <a:pt x="604" y="384"/>
                    </a:lnTo>
                    <a:lnTo>
                      <a:pt x="619" y="436"/>
                    </a:lnTo>
                    <a:lnTo>
                      <a:pt x="629" y="490"/>
                    </a:lnTo>
                    <a:lnTo>
                      <a:pt x="632" y="547"/>
                    </a:lnTo>
                    <a:lnTo>
                      <a:pt x="635" y="547"/>
                    </a:lnTo>
                    <a:close/>
                  </a:path>
                </a:pathLst>
              </a:custGeom>
              <a:solidFill>
                <a:srgbClr val="000000"/>
              </a:solidFill>
              <a:ln w="9525">
                <a:noFill/>
                <a:round/>
                <a:headEnd/>
                <a:tailEnd/>
              </a:ln>
            </p:spPr>
            <p:txBody>
              <a:bodyPr/>
              <a:lstStyle/>
              <a:p>
                <a:endParaRPr lang="ru-RU"/>
              </a:p>
            </p:txBody>
          </p:sp>
          <p:sp>
            <p:nvSpPr>
              <p:cNvPr id="14736" name="Freeform 310"/>
              <p:cNvSpPr>
                <a:spLocks/>
              </p:cNvSpPr>
              <p:nvPr/>
            </p:nvSpPr>
            <p:spPr bwMode="auto">
              <a:xfrm>
                <a:off x="5244" y="492"/>
                <a:ext cx="106" cy="109"/>
              </a:xfrm>
              <a:custGeom>
                <a:avLst/>
                <a:gdLst>
                  <a:gd name="T0" fmla="*/ 0 w 635"/>
                  <a:gd name="T1" fmla="*/ 0 h 547"/>
                  <a:gd name="T2" fmla="*/ 0 w 635"/>
                  <a:gd name="T3" fmla="*/ 0 h 547"/>
                  <a:gd name="T4" fmla="*/ 0 w 635"/>
                  <a:gd name="T5" fmla="*/ 0 h 547"/>
                  <a:gd name="T6" fmla="*/ 0 w 635"/>
                  <a:gd name="T7" fmla="*/ 0 h 547"/>
                  <a:gd name="T8" fmla="*/ 0 w 635"/>
                  <a:gd name="T9" fmla="*/ 0 h 547"/>
                  <a:gd name="T10" fmla="*/ 0 w 635"/>
                  <a:gd name="T11" fmla="*/ 0 h 547"/>
                  <a:gd name="T12" fmla="*/ 0 w 635"/>
                  <a:gd name="T13" fmla="*/ 0 h 547"/>
                  <a:gd name="T14" fmla="*/ 0 w 635"/>
                  <a:gd name="T15" fmla="*/ 0 h 547"/>
                  <a:gd name="T16" fmla="*/ 0 w 635"/>
                  <a:gd name="T17" fmla="*/ 0 h 547"/>
                  <a:gd name="T18" fmla="*/ 0 w 635"/>
                  <a:gd name="T19" fmla="*/ 0 h 547"/>
                  <a:gd name="T20" fmla="*/ 0 w 635"/>
                  <a:gd name="T21" fmla="*/ 0 h 547"/>
                  <a:gd name="T22" fmla="*/ 0 w 635"/>
                  <a:gd name="T23" fmla="*/ 0 h 547"/>
                  <a:gd name="T24" fmla="*/ 0 w 635"/>
                  <a:gd name="T25" fmla="*/ 0 h 547"/>
                  <a:gd name="T26" fmla="*/ 0 w 635"/>
                  <a:gd name="T27" fmla="*/ 0 h 547"/>
                  <a:gd name="T28" fmla="*/ 0 w 635"/>
                  <a:gd name="T29" fmla="*/ 0 h 547"/>
                  <a:gd name="T30" fmla="*/ 0 w 635"/>
                  <a:gd name="T31" fmla="*/ 0 h 547"/>
                  <a:gd name="T32" fmla="*/ 0 w 635"/>
                  <a:gd name="T33" fmla="*/ 0 h 547"/>
                  <a:gd name="T34" fmla="*/ 0 w 635"/>
                  <a:gd name="T35" fmla="*/ 0 h 547"/>
                  <a:gd name="T36" fmla="*/ 0 w 635"/>
                  <a:gd name="T37" fmla="*/ 0 h 547"/>
                  <a:gd name="T38" fmla="*/ 0 w 635"/>
                  <a:gd name="T39" fmla="*/ 0 h 547"/>
                  <a:gd name="T40" fmla="*/ 0 w 635"/>
                  <a:gd name="T41" fmla="*/ 0 h 547"/>
                  <a:gd name="T42" fmla="*/ 0 w 635"/>
                  <a:gd name="T43" fmla="*/ 0 h 547"/>
                  <a:gd name="T44" fmla="*/ 0 w 635"/>
                  <a:gd name="T45" fmla="*/ 0 h 547"/>
                  <a:gd name="T46" fmla="*/ 0 w 635"/>
                  <a:gd name="T47" fmla="*/ 0 h 547"/>
                  <a:gd name="T48" fmla="*/ 0 w 635"/>
                  <a:gd name="T49" fmla="*/ 0 h 547"/>
                  <a:gd name="T50" fmla="*/ 0 w 635"/>
                  <a:gd name="T51" fmla="*/ 0 h 547"/>
                  <a:gd name="T52" fmla="*/ 0 w 635"/>
                  <a:gd name="T53" fmla="*/ 0 h 547"/>
                  <a:gd name="T54" fmla="*/ 0 w 635"/>
                  <a:gd name="T55" fmla="*/ 0 h 547"/>
                  <a:gd name="T56" fmla="*/ 0 w 635"/>
                  <a:gd name="T57" fmla="*/ 0 h 547"/>
                  <a:gd name="T58" fmla="*/ 0 w 635"/>
                  <a:gd name="T59" fmla="*/ 0 h 547"/>
                  <a:gd name="T60" fmla="*/ 0 w 635"/>
                  <a:gd name="T61" fmla="*/ 0 h 547"/>
                  <a:gd name="T62" fmla="*/ 0 w 635"/>
                  <a:gd name="T63" fmla="*/ 0 h 547"/>
                  <a:gd name="T64" fmla="*/ 0 w 635"/>
                  <a:gd name="T65" fmla="*/ 0 h 547"/>
                  <a:gd name="T66" fmla="*/ 0 w 635"/>
                  <a:gd name="T67" fmla="*/ 0 h 547"/>
                  <a:gd name="T68" fmla="*/ 0 w 635"/>
                  <a:gd name="T69" fmla="*/ 0 h 547"/>
                  <a:gd name="T70" fmla="*/ 0 w 635"/>
                  <a:gd name="T71" fmla="*/ 0 h 547"/>
                  <a:gd name="T72" fmla="*/ 0 w 635"/>
                  <a:gd name="T73" fmla="*/ 0 h 5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35"/>
                  <a:gd name="T112" fmla="*/ 0 h 547"/>
                  <a:gd name="T113" fmla="*/ 635 w 635"/>
                  <a:gd name="T114" fmla="*/ 547 h 5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35" h="547">
                    <a:moveTo>
                      <a:pt x="0" y="547"/>
                    </a:moveTo>
                    <a:lnTo>
                      <a:pt x="0" y="547"/>
                    </a:lnTo>
                    <a:lnTo>
                      <a:pt x="65" y="543"/>
                    </a:lnTo>
                    <a:lnTo>
                      <a:pt x="128" y="535"/>
                    </a:lnTo>
                    <a:lnTo>
                      <a:pt x="189" y="522"/>
                    </a:lnTo>
                    <a:lnTo>
                      <a:pt x="248" y="504"/>
                    </a:lnTo>
                    <a:lnTo>
                      <a:pt x="303" y="480"/>
                    </a:lnTo>
                    <a:lnTo>
                      <a:pt x="355" y="454"/>
                    </a:lnTo>
                    <a:lnTo>
                      <a:pt x="404" y="422"/>
                    </a:lnTo>
                    <a:lnTo>
                      <a:pt x="449" y="386"/>
                    </a:lnTo>
                    <a:lnTo>
                      <a:pt x="490" y="347"/>
                    </a:lnTo>
                    <a:lnTo>
                      <a:pt x="527" y="306"/>
                    </a:lnTo>
                    <a:lnTo>
                      <a:pt x="558" y="261"/>
                    </a:lnTo>
                    <a:lnTo>
                      <a:pt x="585" y="213"/>
                    </a:lnTo>
                    <a:lnTo>
                      <a:pt x="606" y="162"/>
                    </a:lnTo>
                    <a:lnTo>
                      <a:pt x="622" y="110"/>
                    </a:lnTo>
                    <a:lnTo>
                      <a:pt x="631" y="56"/>
                    </a:lnTo>
                    <a:lnTo>
                      <a:pt x="635" y="0"/>
                    </a:lnTo>
                    <a:lnTo>
                      <a:pt x="632" y="0"/>
                    </a:lnTo>
                    <a:lnTo>
                      <a:pt x="629" y="56"/>
                    </a:lnTo>
                    <a:lnTo>
                      <a:pt x="619" y="110"/>
                    </a:lnTo>
                    <a:lnTo>
                      <a:pt x="604" y="162"/>
                    </a:lnTo>
                    <a:lnTo>
                      <a:pt x="583" y="211"/>
                    </a:lnTo>
                    <a:lnTo>
                      <a:pt x="555" y="259"/>
                    </a:lnTo>
                    <a:lnTo>
                      <a:pt x="525" y="304"/>
                    </a:lnTo>
                    <a:lnTo>
                      <a:pt x="488" y="345"/>
                    </a:lnTo>
                    <a:lnTo>
                      <a:pt x="446" y="384"/>
                    </a:lnTo>
                    <a:lnTo>
                      <a:pt x="402" y="420"/>
                    </a:lnTo>
                    <a:lnTo>
                      <a:pt x="353" y="452"/>
                    </a:lnTo>
                    <a:lnTo>
                      <a:pt x="301" y="478"/>
                    </a:lnTo>
                    <a:lnTo>
                      <a:pt x="245" y="501"/>
                    </a:lnTo>
                    <a:lnTo>
                      <a:pt x="189" y="520"/>
                    </a:lnTo>
                    <a:lnTo>
                      <a:pt x="128" y="533"/>
                    </a:lnTo>
                    <a:lnTo>
                      <a:pt x="65" y="541"/>
                    </a:lnTo>
                    <a:lnTo>
                      <a:pt x="0" y="543"/>
                    </a:lnTo>
                    <a:lnTo>
                      <a:pt x="0" y="547"/>
                    </a:lnTo>
                    <a:close/>
                  </a:path>
                </a:pathLst>
              </a:custGeom>
              <a:solidFill>
                <a:srgbClr val="000000"/>
              </a:solidFill>
              <a:ln w="9525">
                <a:noFill/>
                <a:round/>
                <a:headEnd/>
                <a:tailEnd/>
              </a:ln>
            </p:spPr>
            <p:txBody>
              <a:bodyPr/>
              <a:lstStyle/>
              <a:p>
                <a:endParaRPr lang="ru-RU"/>
              </a:p>
            </p:txBody>
          </p:sp>
          <p:sp>
            <p:nvSpPr>
              <p:cNvPr id="14737" name="Freeform 311"/>
              <p:cNvSpPr>
                <a:spLocks/>
              </p:cNvSpPr>
              <p:nvPr/>
            </p:nvSpPr>
            <p:spPr bwMode="auto">
              <a:xfrm>
                <a:off x="5138" y="492"/>
                <a:ext cx="106" cy="109"/>
              </a:xfrm>
              <a:custGeom>
                <a:avLst/>
                <a:gdLst>
                  <a:gd name="T0" fmla="*/ 0 w 635"/>
                  <a:gd name="T1" fmla="*/ 0 h 547"/>
                  <a:gd name="T2" fmla="*/ 0 w 635"/>
                  <a:gd name="T3" fmla="*/ 0 h 547"/>
                  <a:gd name="T4" fmla="*/ 0 w 635"/>
                  <a:gd name="T5" fmla="*/ 0 h 547"/>
                  <a:gd name="T6" fmla="*/ 0 w 635"/>
                  <a:gd name="T7" fmla="*/ 0 h 547"/>
                  <a:gd name="T8" fmla="*/ 0 w 635"/>
                  <a:gd name="T9" fmla="*/ 0 h 547"/>
                  <a:gd name="T10" fmla="*/ 0 w 635"/>
                  <a:gd name="T11" fmla="*/ 0 h 547"/>
                  <a:gd name="T12" fmla="*/ 0 w 635"/>
                  <a:gd name="T13" fmla="*/ 0 h 547"/>
                  <a:gd name="T14" fmla="*/ 0 w 635"/>
                  <a:gd name="T15" fmla="*/ 0 h 547"/>
                  <a:gd name="T16" fmla="*/ 0 w 635"/>
                  <a:gd name="T17" fmla="*/ 0 h 547"/>
                  <a:gd name="T18" fmla="*/ 0 w 635"/>
                  <a:gd name="T19" fmla="*/ 0 h 547"/>
                  <a:gd name="T20" fmla="*/ 0 w 635"/>
                  <a:gd name="T21" fmla="*/ 0 h 547"/>
                  <a:gd name="T22" fmla="*/ 0 w 635"/>
                  <a:gd name="T23" fmla="*/ 0 h 547"/>
                  <a:gd name="T24" fmla="*/ 0 w 635"/>
                  <a:gd name="T25" fmla="*/ 0 h 547"/>
                  <a:gd name="T26" fmla="*/ 0 w 635"/>
                  <a:gd name="T27" fmla="*/ 0 h 547"/>
                  <a:gd name="T28" fmla="*/ 0 w 635"/>
                  <a:gd name="T29" fmla="*/ 0 h 547"/>
                  <a:gd name="T30" fmla="*/ 0 w 635"/>
                  <a:gd name="T31" fmla="*/ 0 h 547"/>
                  <a:gd name="T32" fmla="*/ 0 w 635"/>
                  <a:gd name="T33" fmla="*/ 0 h 547"/>
                  <a:gd name="T34" fmla="*/ 0 w 635"/>
                  <a:gd name="T35" fmla="*/ 0 h 547"/>
                  <a:gd name="T36" fmla="*/ 0 w 635"/>
                  <a:gd name="T37" fmla="*/ 0 h 547"/>
                  <a:gd name="T38" fmla="*/ 0 w 635"/>
                  <a:gd name="T39" fmla="*/ 0 h 547"/>
                  <a:gd name="T40" fmla="*/ 0 w 635"/>
                  <a:gd name="T41" fmla="*/ 0 h 547"/>
                  <a:gd name="T42" fmla="*/ 0 w 635"/>
                  <a:gd name="T43" fmla="*/ 0 h 547"/>
                  <a:gd name="T44" fmla="*/ 0 w 635"/>
                  <a:gd name="T45" fmla="*/ 0 h 547"/>
                  <a:gd name="T46" fmla="*/ 0 w 635"/>
                  <a:gd name="T47" fmla="*/ 0 h 547"/>
                  <a:gd name="T48" fmla="*/ 0 w 635"/>
                  <a:gd name="T49" fmla="*/ 0 h 547"/>
                  <a:gd name="T50" fmla="*/ 0 w 635"/>
                  <a:gd name="T51" fmla="*/ 0 h 547"/>
                  <a:gd name="T52" fmla="*/ 0 w 635"/>
                  <a:gd name="T53" fmla="*/ 0 h 547"/>
                  <a:gd name="T54" fmla="*/ 0 w 635"/>
                  <a:gd name="T55" fmla="*/ 0 h 547"/>
                  <a:gd name="T56" fmla="*/ 0 w 635"/>
                  <a:gd name="T57" fmla="*/ 0 h 547"/>
                  <a:gd name="T58" fmla="*/ 0 w 635"/>
                  <a:gd name="T59" fmla="*/ 0 h 547"/>
                  <a:gd name="T60" fmla="*/ 0 w 635"/>
                  <a:gd name="T61" fmla="*/ 0 h 547"/>
                  <a:gd name="T62" fmla="*/ 0 w 635"/>
                  <a:gd name="T63" fmla="*/ 0 h 547"/>
                  <a:gd name="T64" fmla="*/ 0 w 635"/>
                  <a:gd name="T65" fmla="*/ 0 h 547"/>
                  <a:gd name="T66" fmla="*/ 0 w 635"/>
                  <a:gd name="T67" fmla="*/ 0 h 547"/>
                  <a:gd name="T68" fmla="*/ 0 w 635"/>
                  <a:gd name="T69" fmla="*/ 0 h 547"/>
                  <a:gd name="T70" fmla="*/ 0 w 635"/>
                  <a:gd name="T71" fmla="*/ 0 h 547"/>
                  <a:gd name="T72" fmla="*/ 0 w 635"/>
                  <a:gd name="T73" fmla="*/ 0 h 5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35"/>
                  <a:gd name="T112" fmla="*/ 0 h 547"/>
                  <a:gd name="T113" fmla="*/ 635 w 635"/>
                  <a:gd name="T114" fmla="*/ 547 h 5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35" h="547">
                    <a:moveTo>
                      <a:pt x="0" y="0"/>
                    </a:moveTo>
                    <a:lnTo>
                      <a:pt x="0" y="0"/>
                    </a:lnTo>
                    <a:lnTo>
                      <a:pt x="5" y="56"/>
                    </a:lnTo>
                    <a:lnTo>
                      <a:pt x="14" y="110"/>
                    </a:lnTo>
                    <a:lnTo>
                      <a:pt x="29" y="162"/>
                    </a:lnTo>
                    <a:lnTo>
                      <a:pt x="51" y="213"/>
                    </a:lnTo>
                    <a:lnTo>
                      <a:pt x="78" y="261"/>
                    </a:lnTo>
                    <a:lnTo>
                      <a:pt x="109" y="306"/>
                    </a:lnTo>
                    <a:lnTo>
                      <a:pt x="145" y="347"/>
                    </a:lnTo>
                    <a:lnTo>
                      <a:pt x="187" y="386"/>
                    </a:lnTo>
                    <a:lnTo>
                      <a:pt x="232" y="422"/>
                    </a:lnTo>
                    <a:lnTo>
                      <a:pt x="280" y="454"/>
                    </a:lnTo>
                    <a:lnTo>
                      <a:pt x="332" y="480"/>
                    </a:lnTo>
                    <a:lnTo>
                      <a:pt x="388" y="504"/>
                    </a:lnTo>
                    <a:lnTo>
                      <a:pt x="447" y="522"/>
                    </a:lnTo>
                    <a:lnTo>
                      <a:pt x="508" y="535"/>
                    </a:lnTo>
                    <a:lnTo>
                      <a:pt x="570" y="543"/>
                    </a:lnTo>
                    <a:lnTo>
                      <a:pt x="635" y="547"/>
                    </a:lnTo>
                    <a:lnTo>
                      <a:pt x="635" y="543"/>
                    </a:lnTo>
                    <a:lnTo>
                      <a:pt x="570" y="541"/>
                    </a:lnTo>
                    <a:lnTo>
                      <a:pt x="508" y="533"/>
                    </a:lnTo>
                    <a:lnTo>
                      <a:pt x="447" y="520"/>
                    </a:lnTo>
                    <a:lnTo>
                      <a:pt x="390" y="501"/>
                    </a:lnTo>
                    <a:lnTo>
                      <a:pt x="335" y="478"/>
                    </a:lnTo>
                    <a:lnTo>
                      <a:pt x="283" y="452"/>
                    </a:lnTo>
                    <a:lnTo>
                      <a:pt x="234" y="420"/>
                    </a:lnTo>
                    <a:lnTo>
                      <a:pt x="189" y="384"/>
                    </a:lnTo>
                    <a:lnTo>
                      <a:pt x="148" y="345"/>
                    </a:lnTo>
                    <a:lnTo>
                      <a:pt x="111" y="304"/>
                    </a:lnTo>
                    <a:lnTo>
                      <a:pt x="80" y="259"/>
                    </a:lnTo>
                    <a:lnTo>
                      <a:pt x="53" y="211"/>
                    </a:lnTo>
                    <a:lnTo>
                      <a:pt x="32" y="162"/>
                    </a:lnTo>
                    <a:lnTo>
                      <a:pt x="16" y="110"/>
                    </a:lnTo>
                    <a:lnTo>
                      <a:pt x="7" y="56"/>
                    </a:lnTo>
                    <a:lnTo>
                      <a:pt x="5" y="0"/>
                    </a:lnTo>
                    <a:lnTo>
                      <a:pt x="0" y="0"/>
                    </a:lnTo>
                    <a:close/>
                  </a:path>
                </a:pathLst>
              </a:custGeom>
              <a:solidFill>
                <a:srgbClr val="000000"/>
              </a:solidFill>
              <a:ln w="9525">
                <a:noFill/>
                <a:round/>
                <a:headEnd/>
                <a:tailEnd/>
              </a:ln>
            </p:spPr>
            <p:txBody>
              <a:bodyPr/>
              <a:lstStyle/>
              <a:p>
                <a:endParaRPr lang="ru-RU"/>
              </a:p>
            </p:txBody>
          </p:sp>
          <p:sp>
            <p:nvSpPr>
              <p:cNvPr id="14738" name="Freeform 312"/>
              <p:cNvSpPr>
                <a:spLocks/>
              </p:cNvSpPr>
              <p:nvPr/>
            </p:nvSpPr>
            <p:spPr bwMode="auto">
              <a:xfrm>
                <a:off x="5138" y="382"/>
                <a:ext cx="106" cy="110"/>
              </a:xfrm>
              <a:custGeom>
                <a:avLst/>
                <a:gdLst>
                  <a:gd name="T0" fmla="*/ 0 w 635"/>
                  <a:gd name="T1" fmla="*/ 0 h 547"/>
                  <a:gd name="T2" fmla="*/ 0 w 635"/>
                  <a:gd name="T3" fmla="*/ 0 h 547"/>
                  <a:gd name="T4" fmla="*/ 0 w 635"/>
                  <a:gd name="T5" fmla="*/ 0 h 547"/>
                  <a:gd name="T6" fmla="*/ 0 w 635"/>
                  <a:gd name="T7" fmla="*/ 0 h 547"/>
                  <a:gd name="T8" fmla="*/ 0 w 635"/>
                  <a:gd name="T9" fmla="*/ 0 h 547"/>
                  <a:gd name="T10" fmla="*/ 0 w 635"/>
                  <a:gd name="T11" fmla="*/ 0 h 547"/>
                  <a:gd name="T12" fmla="*/ 0 w 635"/>
                  <a:gd name="T13" fmla="*/ 0 h 547"/>
                  <a:gd name="T14" fmla="*/ 0 w 635"/>
                  <a:gd name="T15" fmla="*/ 0 h 547"/>
                  <a:gd name="T16" fmla="*/ 0 w 635"/>
                  <a:gd name="T17" fmla="*/ 0 h 547"/>
                  <a:gd name="T18" fmla="*/ 0 w 635"/>
                  <a:gd name="T19" fmla="*/ 0 h 547"/>
                  <a:gd name="T20" fmla="*/ 0 w 635"/>
                  <a:gd name="T21" fmla="*/ 0 h 547"/>
                  <a:gd name="T22" fmla="*/ 0 w 635"/>
                  <a:gd name="T23" fmla="*/ 0 h 547"/>
                  <a:gd name="T24" fmla="*/ 0 w 635"/>
                  <a:gd name="T25" fmla="*/ 0 h 547"/>
                  <a:gd name="T26" fmla="*/ 0 w 635"/>
                  <a:gd name="T27" fmla="*/ 0 h 547"/>
                  <a:gd name="T28" fmla="*/ 0 w 635"/>
                  <a:gd name="T29" fmla="*/ 0 h 547"/>
                  <a:gd name="T30" fmla="*/ 0 w 635"/>
                  <a:gd name="T31" fmla="*/ 0 h 547"/>
                  <a:gd name="T32" fmla="*/ 0 w 635"/>
                  <a:gd name="T33" fmla="*/ 0 h 547"/>
                  <a:gd name="T34" fmla="*/ 0 w 635"/>
                  <a:gd name="T35" fmla="*/ 0 h 547"/>
                  <a:gd name="T36" fmla="*/ 0 w 635"/>
                  <a:gd name="T37" fmla="*/ 0 h 547"/>
                  <a:gd name="T38" fmla="*/ 0 w 635"/>
                  <a:gd name="T39" fmla="*/ 0 h 547"/>
                  <a:gd name="T40" fmla="*/ 0 w 635"/>
                  <a:gd name="T41" fmla="*/ 0 h 547"/>
                  <a:gd name="T42" fmla="*/ 0 w 635"/>
                  <a:gd name="T43" fmla="*/ 0 h 547"/>
                  <a:gd name="T44" fmla="*/ 0 w 635"/>
                  <a:gd name="T45" fmla="*/ 0 h 547"/>
                  <a:gd name="T46" fmla="*/ 0 w 635"/>
                  <a:gd name="T47" fmla="*/ 0 h 547"/>
                  <a:gd name="T48" fmla="*/ 0 w 635"/>
                  <a:gd name="T49" fmla="*/ 0 h 547"/>
                  <a:gd name="T50" fmla="*/ 0 w 635"/>
                  <a:gd name="T51" fmla="*/ 0 h 547"/>
                  <a:gd name="T52" fmla="*/ 0 w 635"/>
                  <a:gd name="T53" fmla="*/ 0 h 547"/>
                  <a:gd name="T54" fmla="*/ 0 w 635"/>
                  <a:gd name="T55" fmla="*/ 0 h 547"/>
                  <a:gd name="T56" fmla="*/ 0 w 635"/>
                  <a:gd name="T57" fmla="*/ 0 h 547"/>
                  <a:gd name="T58" fmla="*/ 0 w 635"/>
                  <a:gd name="T59" fmla="*/ 0 h 547"/>
                  <a:gd name="T60" fmla="*/ 0 w 635"/>
                  <a:gd name="T61" fmla="*/ 0 h 547"/>
                  <a:gd name="T62" fmla="*/ 0 w 635"/>
                  <a:gd name="T63" fmla="*/ 0 h 547"/>
                  <a:gd name="T64" fmla="*/ 0 w 635"/>
                  <a:gd name="T65" fmla="*/ 0 h 547"/>
                  <a:gd name="T66" fmla="*/ 0 w 635"/>
                  <a:gd name="T67" fmla="*/ 0 h 547"/>
                  <a:gd name="T68" fmla="*/ 0 w 635"/>
                  <a:gd name="T69" fmla="*/ 0 h 547"/>
                  <a:gd name="T70" fmla="*/ 0 w 635"/>
                  <a:gd name="T71" fmla="*/ 0 h 547"/>
                  <a:gd name="T72" fmla="*/ 0 w 635"/>
                  <a:gd name="T73" fmla="*/ 0 h 5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35"/>
                  <a:gd name="T112" fmla="*/ 0 h 547"/>
                  <a:gd name="T113" fmla="*/ 635 w 635"/>
                  <a:gd name="T114" fmla="*/ 547 h 5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35" h="547">
                    <a:moveTo>
                      <a:pt x="635" y="0"/>
                    </a:moveTo>
                    <a:lnTo>
                      <a:pt x="635" y="0"/>
                    </a:lnTo>
                    <a:lnTo>
                      <a:pt x="570" y="3"/>
                    </a:lnTo>
                    <a:lnTo>
                      <a:pt x="508" y="11"/>
                    </a:lnTo>
                    <a:lnTo>
                      <a:pt x="447" y="24"/>
                    </a:lnTo>
                    <a:lnTo>
                      <a:pt x="388" y="43"/>
                    </a:lnTo>
                    <a:lnTo>
                      <a:pt x="332" y="66"/>
                    </a:lnTo>
                    <a:lnTo>
                      <a:pt x="280" y="93"/>
                    </a:lnTo>
                    <a:lnTo>
                      <a:pt x="232" y="124"/>
                    </a:lnTo>
                    <a:lnTo>
                      <a:pt x="187" y="160"/>
                    </a:lnTo>
                    <a:lnTo>
                      <a:pt x="145" y="199"/>
                    </a:lnTo>
                    <a:lnTo>
                      <a:pt x="109" y="240"/>
                    </a:lnTo>
                    <a:lnTo>
                      <a:pt x="78" y="285"/>
                    </a:lnTo>
                    <a:lnTo>
                      <a:pt x="51" y="333"/>
                    </a:lnTo>
                    <a:lnTo>
                      <a:pt x="29" y="384"/>
                    </a:lnTo>
                    <a:lnTo>
                      <a:pt x="14" y="436"/>
                    </a:lnTo>
                    <a:lnTo>
                      <a:pt x="5" y="490"/>
                    </a:lnTo>
                    <a:lnTo>
                      <a:pt x="0" y="547"/>
                    </a:lnTo>
                    <a:lnTo>
                      <a:pt x="5" y="547"/>
                    </a:lnTo>
                    <a:lnTo>
                      <a:pt x="7" y="490"/>
                    </a:lnTo>
                    <a:lnTo>
                      <a:pt x="16" y="436"/>
                    </a:lnTo>
                    <a:lnTo>
                      <a:pt x="32" y="384"/>
                    </a:lnTo>
                    <a:lnTo>
                      <a:pt x="53" y="335"/>
                    </a:lnTo>
                    <a:lnTo>
                      <a:pt x="80" y="287"/>
                    </a:lnTo>
                    <a:lnTo>
                      <a:pt x="111" y="242"/>
                    </a:lnTo>
                    <a:lnTo>
                      <a:pt x="148" y="201"/>
                    </a:lnTo>
                    <a:lnTo>
                      <a:pt x="189" y="162"/>
                    </a:lnTo>
                    <a:lnTo>
                      <a:pt x="234" y="126"/>
                    </a:lnTo>
                    <a:lnTo>
                      <a:pt x="283" y="95"/>
                    </a:lnTo>
                    <a:lnTo>
                      <a:pt x="335" y="68"/>
                    </a:lnTo>
                    <a:lnTo>
                      <a:pt x="390" y="45"/>
                    </a:lnTo>
                    <a:lnTo>
                      <a:pt x="447" y="26"/>
                    </a:lnTo>
                    <a:lnTo>
                      <a:pt x="508" y="13"/>
                    </a:lnTo>
                    <a:lnTo>
                      <a:pt x="570" y="5"/>
                    </a:lnTo>
                    <a:lnTo>
                      <a:pt x="635" y="2"/>
                    </a:lnTo>
                    <a:lnTo>
                      <a:pt x="635" y="0"/>
                    </a:lnTo>
                    <a:close/>
                  </a:path>
                </a:pathLst>
              </a:custGeom>
              <a:solidFill>
                <a:srgbClr val="000000"/>
              </a:solidFill>
              <a:ln w="9525">
                <a:noFill/>
                <a:round/>
                <a:headEnd/>
                <a:tailEnd/>
              </a:ln>
            </p:spPr>
            <p:txBody>
              <a:bodyPr/>
              <a:lstStyle/>
              <a:p>
                <a:endParaRPr lang="ru-RU"/>
              </a:p>
            </p:txBody>
          </p:sp>
          <p:sp>
            <p:nvSpPr>
              <p:cNvPr id="14739" name="Freeform 313"/>
              <p:cNvSpPr>
                <a:spLocks/>
              </p:cNvSpPr>
              <p:nvPr/>
            </p:nvSpPr>
            <p:spPr bwMode="auto">
              <a:xfrm>
                <a:off x="5212" y="562"/>
                <a:ext cx="65" cy="8"/>
              </a:xfrm>
              <a:custGeom>
                <a:avLst/>
                <a:gdLst>
                  <a:gd name="T0" fmla="*/ 0 w 391"/>
                  <a:gd name="T1" fmla="*/ 0 h 38"/>
                  <a:gd name="T2" fmla="*/ 0 w 391"/>
                  <a:gd name="T3" fmla="*/ 0 h 38"/>
                  <a:gd name="T4" fmla="*/ 0 w 391"/>
                  <a:gd name="T5" fmla="*/ 0 h 38"/>
                  <a:gd name="T6" fmla="*/ 0 w 391"/>
                  <a:gd name="T7" fmla="*/ 0 h 38"/>
                  <a:gd name="T8" fmla="*/ 0 w 391"/>
                  <a:gd name="T9" fmla="*/ 0 h 38"/>
                  <a:gd name="T10" fmla="*/ 0 w 391"/>
                  <a:gd name="T11" fmla="*/ 0 h 38"/>
                  <a:gd name="T12" fmla="*/ 0 w 391"/>
                  <a:gd name="T13" fmla="*/ 0 h 38"/>
                  <a:gd name="T14" fmla="*/ 0 w 391"/>
                  <a:gd name="T15" fmla="*/ 0 h 38"/>
                  <a:gd name="T16" fmla="*/ 0 w 391"/>
                  <a:gd name="T17" fmla="*/ 0 h 38"/>
                  <a:gd name="T18" fmla="*/ 0 w 391"/>
                  <a:gd name="T19" fmla="*/ 0 h 38"/>
                  <a:gd name="T20" fmla="*/ 0 w 391"/>
                  <a:gd name="T21" fmla="*/ 0 h 38"/>
                  <a:gd name="T22" fmla="*/ 0 w 391"/>
                  <a:gd name="T23" fmla="*/ 0 h 38"/>
                  <a:gd name="T24" fmla="*/ 0 w 391"/>
                  <a:gd name="T25" fmla="*/ 0 h 38"/>
                  <a:gd name="T26" fmla="*/ 0 w 391"/>
                  <a:gd name="T27" fmla="*/ 0 h 38"/>
                  <a:gd name="T28" fmla="*/ 0 w 391"/>
                  <a:gd name="T29" fmla="*/ 0 h 38"/>
                  <a:gd name="T30" fmla="*/ 0 w 391"/>
                  <a:gd name="T31" fmla="*/ 0 h 38"/>
                  <a:gd name="T32" fmla="*/ 0 w 391"/>
                  <a:gd name="T33" fmla="*/ 0 h 38"/>
                  <a:gd name="T34" fmla="*/ 0 w 391"/>
                  <a:gd name="T35" fmla="*/ 0 h 38"/>
                  <a:gd name="T36" fmla="*/ 0 w 391"/>
                  <a:gd name="T37" fmla="*/ 0 h 38"/>
                  <a:gd name="T38" fmla="*/ 0 w 391"/>
                  <a:gd name="T39" fmla="*/ 0 h 38"/>
                  <a:gd name="T40" fmla="*/ 0 w 391"/>
                  <a:gd name="T41" fmla="*/ 0 h 38"/>
                  <a:gd name="T42" fmla="*/ 0 w 391"/>
                  <a:gd name="T43" fmla="*/ 0 h 38"/>
                  <a:gd name="T44" fmla="*/ 0 w 391"/>
                  <a:gd name="T45" fmla="*/ 0 h 38"/>
                  <a:gd name="T46" fmla="*/ 0 w 391"/>
                  <a:gd name="T47" fmla="*/ 0 h 38"/>
                  <a:gd name="T48" fmla="*/ 0 w 391"/>
                  <a:gd name="T49" fmla="*/ 0 h 38"/>
                  <a:gd name="T50" fmla="*/ 0 w 391"/>
                  <a:gd name="T51" fmla="*/ 0 h 38"/>
                  <a:gd name="T52" fmla="*/ 0 w 391"/>
                  <a:gd name="T53" fmla="*/ 0 h 38"/>
                  <a:gd name="T54" fmla="*/ 0 w 391"/>
                  <a:gd name="T55" fmla="*/ 0 h 38"/>
                  <a:gd name="T56" fmla="*/ 0 w 391"/>
                  <a:gd name="T57" fmla="*/ 0 h 38"/>
                  <a:gd name="T58" fmla="*/ 0 w 391"/>
                  <a:gd name="T59" fmla="*/ 0 h 38"/>
                  <a:gd name="T60" fmla="*/ 0 w 391"/>
                  <a:gd name="T61" fmla="*/ 0 h 38"/>
                  <a:gd name="T62" fmla="*/ 0 w 391"/>
                  <a:gd name="T63" fmla="*/ 0 h 38"/>
                  <a:gd name="T64" fmla="*/ 0 w 391"/>
                  <a:gd name="T65" fmla="*/ 0 h 38"/>
                  <a:gd name="T66" fmla="*/ 0 w 391"/>
                  <a:gd name="T67" fmla="*/ 0 h 3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91"/>
                  <a:gd name="T103" fmla="*/ 0 h 38"/>
                  <a:gd name="T104" fmla="*/ 391 w 391"/>
                  <a:gd name="T105" fmla="*/ 38 h 3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91" h="38">
                    <a:moveTo>
                      <a:pt x="0" y="0"/>
                    </a:moveTo>
                    <a:lnTo>
                      <a:pt x="11" y="4"/>
                    </a:lnTo>
                    <a:lnTo>
                      <a:pt x="23" y="9"/>
                    </a:lnTo>
                    <a:lnTo>
                      <a:pt x="34" y="12"/>
                    </a:lnTo>
                    <a:lnTo>
                      <a:pt x="46" y="16"/>
                    </a:lnTo>
                    <a:lnTo>
                      <a:pt x="58" y="19"/>
                    </a:lnTo>
                    <a:lnTo>
                      <a:pt x="70" y="23"/>
                    </a:lnTo>
                    <a:lnTo>
                      <a:pt x="82" y="25"/>
                    </a:lnTo>
                    <a:lnTo>
                      <a:pt x="94" y="28"/>
                    </a:lnTo>
                    <a:lnTo>
                      <a:pt x="107" y="30"/>
                    </a:lnTo>
                    <a:lnTo>
                      <a:pt x="118" y="32"/>
                    </a:lnTo>
                    <a:lnTo>
                      <a:pt x="131" y="34"/>
                    </a:lnTo>
                    <a:lnTo>
                      <a:pt x="143" y="35"/>
                    </a:lnTo>
                    <a:lnTo>
                      <a:pt x="156" y="37"/>
                    </a:lnTo>
                    <a:lnTo>
                      <a:pt x="169" y="37"/>
                    </a:lnTo>
                    <a:lnTo>
                      <a:pt x="182" y="38"/>
                    </a:lnTo>
                    <a:lnTo>
                      <a:pt x="195" y="38"/>
                    </a:lnTo>
                    <a:lnTo>
                      <a:pt x="208" y="38"/>
                    </a:lnTo>
                    <a:lnTo>
                      <a:pt x="221" y="37"/>
                    </a:lnTo>
                    <a:lnTo>
                      <a:pt x="234" y="37"/>
                    </a:lnTo>
                    <a:lnTo>
                      <a:pt x="247" y="35"/>
                    </a:lnTo>
                    <a:lnTo>
                      <a:pt x="259" y="34"/>
                    </a:lnTo>
                    <a:lnTo>
                      <a:pt x="272" y="32"/>
                    </a:lnTo>
                    <a:lnTo>
                      <a:pt x="284" y="30"/>
                    </a:lnTo>
                    <a:lnTo>
                      <a:pt x="297" y="28"/>
                    </a:lnTo>
                    <a:lnTo>
                      <a:pt x="309" y="25"/>
                    </a:lnTo>
                    <a:lnTo>
                      <a:pt x="321" y="23"/>
                    </a:lnTo>
                    <a:lnTo>
                      <a:pt x="333" y="19"/>
                    </a:lnTo>
                    <a:lnTo>
                      <a:pt x="344" y="16"/>
                    </a:lnTo>
                    <a:lnTo>
                      <a:pt x="356" y="12"/>
                    </a:lnTo>
                    <a:lnTo>
                      <a:pt x="368" y="9"/>
                    </a:lnTo>
                    <a:lnTo>
                      <a:pt x="380" y="4"/>
                    </a:lnTo>
                    <a:lnTo>
                      <a:pt x="391" y="0"/>
                    </a:lnTo>
                    <a:lnTo>
                      <a:pt x="0" y="0"/>
                    </a:lnTo>
                    <a:close/>
                  </a:path>
                </a:pathLst>
              </a:custGeom>
              <a:solidFill>
                <a:srgbClr val="FFFFFF"/>
              </a:solidFill>
              <a:ln w="9525">
                <a:noFill/>
                <a:round/>
                <a:headEnd/>
                <a:tailEnd/>
              </a:ln>
            </p:spPr>
            <p:txBody>
              <a:bodyPr/>
              <a:lstStyle/>
              <a:p>
                <a:endParaRPr lang="ru-RU"/>
              </a:p>
            </p:txBody>
          </p:sp>
          <p:sp>
            <p:nvSpPr>
              <p:cNvPr id="14740" name="Freeform 314"/>
              <p:cNvSpPr>
                <a:spLocks/>
              </p:cNvSpPr>
              <p:nvPr/>
            </p:nvSpPr>
            <p:spPr bwMode="auto">
              <a:xfrm>
                <a:off x="5199" y="554"/>
                <a:ext cx="90" cy="8"/>
              </a:xfrm>
              <a:custGeom>
                <a:avLst/>
                <a:gdLst>
                  <a:gd name="T0" fmla="*/ 0 w 539"/>
                  <a:gd name="T1" fmla="*/ 0 h 39"/>
                  <a:gd name="T2" fmla="*/ 0 w 539"/>
                  <a:gd name="T3" fmla="*/ 0 h 39"/>
                  <a:gd name="T4" fmla="*/ 0 w 539"/>
                  <a:gd name="T5" fmla="*/ 0 h 39"/>
                  <a:gd name="T6" fmla="*/ 0 w 539"/>
                  <a:gd name="T7" fmla="*/ 0 h 39"/>
                  <a:gd name="T8" fmla="*/ 0 w 539"/>
                  <a:gd name="T9" fmla="*/ 0 h 39"/>
                  <a:gd name="T10" fmla="*/ 0 w 539"/>
                  <a:gd name="T11" fmla="*/ 0 h 39"/>
                  <a:gd name="T12" fmla="*/ 0 w 539"/>
                  <a:gd name="T13" fmla="*/ 0 h 39"/>
                  <a:gd name="T14" fmla="*/ 0 w 539"/>
                  <a:gd name="T15" fmla="*/ 0 h 39"/>
                  <a:gd name="T16" fmla="*/ 0 w 539"/>
                  <a:gd name="T17" fmla="*/ 0 h 39"/>
                  <a:gd name="T18" fmla="*/ 0 w 539"/>
                  <a:gd name="T19" fmla="*/ 0 h 39"/>
                  <a:gd name="T20" fmla="*/ 0 w 539"/>
                  <a:gd name="T21" fmla="*/ 0 h 39"/>
                  <a:gd name="T22" fmla="*/ 0 w 539"/>
                  <a:gd name="T23" fmla="*/ 0 h 39"/>
                  <a:gd name="T24" fmla="*/ 0 w 539"/>
                  <a:gd name="T25" fmla="*/ 0 h 39"/>
                  <a:gd name="T26" fmla="*/ 0 w 539"/>
                  <a:gd name="T27" fmla="*/ 0 h 39"/>
                  <a:gd name="T28" fmla="*/ 0 w 539"/>
                  <a:gd name="T29" fmla="*/ 0 h 39"/>
                  <a:gd name="T30" fmla="*/ 0 w 539"/>
                  <a:gd name="T31" fmla="*/ 0 h 39"/>
                  <a:gd name="T32" fmla="*/ 0 w 539"/>
                  <a:gd name="T33" fmla="*/ 0 h 39"/>
                  <a:gd name="T34" fmla="*/ 0 w 539"/>
                  <a:gd name="T35" fmla="*/ 0 h 39"/>
                  <a:gd name="T36" fmla="*/ 0 w 539"/>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9"/>
                  <a:gd name="T58" fmla="*/ 0 h 39"/>
                  <a:gd name="T59" fmla="*/ 539 w 539"/>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9" h="39">
                    <a:moveTo>
                      <a:pt x="74" y="39"/>
                    </a:moveTo>
                    <a:lnTo>
                      <a:pt x="65" y="34"/>
                    </a:lnTo>
                    <a:lnTo>
                      <a:pt x="55" y="30"/>
                    </a:lnTo>
                    <a:lnTo>
                      <a:pt x="46" y="26"/>
                    </a:lnTo>
                    <a:lnTo>
                      <a:pt x="36" y="21"/>
                    </a:lnTo>
                    <a:lnTo>
                      <a:pt x="27" y="16"/>
                    </a:lnTo>
                    <a:lnTo>
                      <a:pt x="17" y="11"/>
                    </a:lnTo>
                    <a:lnTo>
                      <a:pt x="9" y="6"/>
                    </a:lnTo>
                    <a:lnTo>
                      <a:pt x="0" y="0"/>
                    </a:lnTo>
                    <a:lnTo>
                      <a:pt x="539" y="0"/>
                    </a:lnTo>
                    <a:lnTo>
                      <a:pt x="530" y="6"/>
                    </a:lnTo>
                    <a:lnTo>
                      <a:pt x="521" y="11"/>
                    </a:lnTo>
                    <a:lnTo>
                      <a:pt x="512" y="16"/>
                    </a:lnTo>
                    <a:lnTo>
                      <a:pt x="502" y="21"/>
                    </a:lnTo>
                    <a:lnTo>
                      <a:pt x="493" y="26"/>
                    </a:lnTo>
                    <a:lnTo>
                      <a:pt x="484" y="30"/>
                    </a:lnTo>
                    <a:lnTo>
                      <a:pt x="474" y="34"/>
                    </a:lnTo>
                    <a:lnTo>
                      <a:pt x="465" y="39"/>
                    </a:lnTo>
                    <a:lnTo>
                      <a:pt x="74" y="39"/>
                    </a:lnTo>
                    <a:close/>
                  </a:path>
                </a:pathLst>
              </a:custGeom>
              <a:solidFill>
                <a:srgbClr val="F4F4F4"/>
              </a:solidFill>
              <a:ln w="9525">
                <a:noFill/>
                <a:round/>
                <a:headEnd/>
                <a:tailEnd/>
              </a:ln>
            </p:spPr>
            <p:txBody>
              <a:bodyPr/>
              <a:lstStyle/>
              <a:p>
                <a:endParaRPr lang="ru-RU"/>
              </a:p>
            </p:txBody>
          </p:sp>
          <p:sp>
            <p:nvSpPr>
              <p:cNvPr id="14741" name="Freeform 315"/>
              <p:cNvSpPr>
                <a:spLocks/>
              </p:cNvSpPr>
              <p:nvPr/>
            </p:nvSpPr>
            <p:spPr bwMode="auto">
              <a:xfrm>
                <a:off x="5191" y="547"/>
                <a:ext cx="107" cy="7"/>
              </a:xfrm>
              <a:custGeom>
                <a:avLst/>
                <a:gdLst>
                  <a:gd name="T0" fmla="*/ 0 w 644"/>
                  <a:gd name="T1" fmla="*/ 0 h 39"/>
                  <a:gd name="T2" fmla="*/ 0 w 644"/>
                  <a:gd name="T3" fmla="*/ 0 h 39"/>
                  <a:gd name="T4" fmla="*/ 0 w 644"/>
                  <a:gd name="T5" fmla="*/ 0 h 39"/>
                  <a:gd name="T6" fmla="*/ 0 w 644"/>
                  <a:gd name="T7" fmla="*/ 0 h 39"/>
                  <a:gd name="T8" fmla="*/ 0 w 644"/>
                  <a:gd name="T9" fmla="*/ 0 h 39"/>
                  <a:gd name="T10" fmla="*/ 0 w 644"/>
                  <a:gd name="T11" fmla="*/ 0 h 39"/>
                  <a:gd name="T12" fmla="*/ 0 w 644"/>
                  <a:gd name="T13" fmla="*/ 0 h 39"/>
                  <a:gd name="T14" fmla="*/ 0 w 644"/>
                  <a:gd name="T15" fmla="*/ 0 h 39"/>
                  <a:gd name="T16" fmla="*/ 0 w 644"/>
                  <a:gd name="T17" fmla="*/ 0 h 39"/>
                  <a:gd name="T18" fmla="*/ 0 w 644"/>
                  <a:gd name="T19" fmla="*/ 0 h 39"/>
                  <a:gd name="T20" fmla="*/ 0 w 644"/>
                  <a:gd name="T21" fmla="*/ 0 h 39"/>
                  <a:gd name="T22" fmla="*/ 0 w 644"/>
                  <a:gd name="T23" fmla="*/ 0 h 39"/>
                  <a:gd name="T24" fmla="*/ 0 w 644"/>
                  <a:gd name="T25" fmla="*/ 0 h 39"/>
                  <a:gd name="T26" fmla="*/ 0 w 644"/>
                  <a:gd name="T27" fmla="*/ 0 h 39"/>
                  <a:gd name="T28" fmla="*/ 0 w 644"/>
                  <a:gd name="T29" fmla="*/ 0 h 39"/>
                  <a:gd name="T30" fmla="*/ 0 w 644"/>
                  <a:gd name="T31" fmla="*/ 0 h 39"/>
                  <a:gd name="T32" fmla="*/ 0 w 644"/>
                  <a:gd name="T33" fmla="*/ 0 h 39"/>
                  <a:gd name="T34" fmla="*/ 0 w 644"/>
                  <a:gd name="T35" fmla="*/ 0 h 39"/>
                  <a:gd name="T36" fmla="*/ 0 w 644"/>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4"/>
                  <a:gd name="T58" fmla="*/ 0 h 39"/>
                  <a:gd name="T59" fmla="*/ 644 w 644"/>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4" h="39">
                    <a:moveTo>
                      <a:pt x="53" y="39"/>
                    </a:moveTo>
                    <a:lnTo>
                      <a:pt x="45" y="35"/>
                    </a:lnTo>
                    <a:lnTo>
                      <a:pt x="38" y="30"/>
                    </a:lnTo>
                    <a:lnTo>
                      <a:pt x="32" y="26"/>
                    </a:lnTo>
                    <a:lnTo>
                      <a:pt x="25" y="20"/>
                    </a:lnTo>
                    <a:lnTo>
                      <a:pt x="19" y="15"/>
                    </a:lnTo>
                    <a:lnTo>
                      <a:pt x="13" y="10"/>
                    </a:lnTo>
                    <a:lnTo>
                      <a:pt x="6" y="5"/>
                    </a:lnTo>
                    <a:lnTo>
                      <a:pt x="0" y="0"/>
                    </a:lnTo>
                    <a:lnTo>
                      <a:pt x="644" y="0"/>
                    </a:lnTo>
                    <a:lnTo>
                      <a:pt x="638" y="5"/>
                    </a:lnTo>
                    <a:lnTo>
                      <a:pt x="631" y="10"/>
                    </a:lnTo>
                    <a:lnTo>
                      <a:pt x="625" y="15"/>
                    </a:lnTo>
                    <a:lnTo>
                      <a:pt x="619" y="20"/>
                    </a:lnTo>
                    <a:lnTo>
                      <a:pt x="612" y="26"/>
                    </a:lnTo>
                    <a:lnTo>
                      <a:pt x="606" y="30"/>
                    </a:lnTo>
                    <a:lnTo>
                      <a:pt x="599" y="35"/>
                    </a:lnTo>
                    <a:lnTo>
                      <a:pt x="592" y="39"/>
                    </a:lnTo>
                    <a:lnTo>
                      <a:pt x="53" y="39"/>
                    </a:lnTo>
                    <a:close/>
                  </a:path>
                </a:pathLst>
              </a:custGeom>
              <a:solidFill>
                <a:srgbClr val="E8E8E8"/>
              </a:solidFill>
              <a:ln w="9525">
                <a:noFill/>
                <a:round/>
                <a:headEnd/>
                <a:tailEnd/>
              </a:ln>
            </p:spPr>
            <p:txBody>
              <a:bodyPr/>
              <a:lstStyle/>
              <a:p>
                <a:endParaRPr lang="ru-RU"/>
              </a:p>
            </p:txBody>
          </p:sp>
          <p:sp>
            <p:nvSpPr>
              <p:cNvPr id="14742" name="Freeform 316"/>
              <p:cNvSpPr>
                <a:spLocks/>
              </p:cNvSpPr>
              <p:nvPr/>
            </p:nvSpPr>
            <p:spPr bwMode="auto">
              <a:xfrm>
                <a:off x="5184" y="539"/>
                <a:ext cx="121" cy="8"/>
              </a:xfrm>
              <a:custGeom>
                <a:avLst/>
                <a:gdLst>
                  <a:gd name="T0" fmla="*/ 0 w 724"/>
                  <a:gd name="T1" fmla="*/ 0 h 40"/>
                  <a:gd name="T2" fmla="*/ 0 w 724"/>
                  <a:gd name="T3" fmla="*/ 0 h 40"/>
                  <a:gd name="T4" fmla="*/ 0 w 724"/>
                  <a:gd name="T5" fmla="*/ 0 h 40"/>
                  <a:gd name="T6" fmla="*/ 0 w 724"/>
                  <a:gd name="T7" fmla="*/ 0 h 40"/>
                  <a:gd name="T8" fmla="*/ 0 w 724"/>
                  <a:gd name="T9" fmla="*/ 0 h 40"/>
                  <a:gd name="T10" fmla="*/ 0 w 724"/>
                  <a:gd name="T11" fmla="*/ 0 h 40"/>
                  <a:gd name="T12" fmla="*/ 0 w 724"/>
                  <a:gd name="T13" fmla="*/ 0 h 40"/>
                  <a:gd name="T14" fmla="*/ 0 w 724"/>
                  <a:gd name="T15" fmla="*/ 0 h 40"/>
                  <a:gd name="T16" fmla="*/ 0 w 724"/>
                  <a:gd name="T17" fmla="*/ 0 h 40"/>
                  <a:gd name="T18" fmla="*/ 0 w 724"/>
                  <a:gd name="T19" fmla="*/ 0 h 40"/>
                  <a:gd name="T20" fmla="*/ 0 w 724"/>
                  <a:gd name="T21" fmla="*/ 0 h 40"/>
                  <a:gd name="T22" fmla="*/ 0 w 724"/>
                  <a:gd name="T23" fmla="*/ 0 h 40"/>
                  <a:gd name="T24" fmla="*/ 0 w 724"/>
                  <a:gd name="T25" fmla="*/ 0 h 40"/>
                  <a:gd name="T26" fmla="*/ 0 w 724"/>
                  <a:gd name="T27" fmla="*/ 0 h 40"/>
                  <a:gd name="T28" fmla="*/ 0 w 724"/>
                  <a:gd name="T29" fmla="*/ 0 h 40"/>
                  <a:gd name="T30" fmla="*/ 0 w 724"/>
                  <a:gd name="T31" fmla="*/ 0 h 40"/>
                  <a:gd name="T32" fmla="*/ 0 w 724"/>
                  <a:gd name="T33" fmla="*/ 0 h 40"/>
                  <a:gd name="T34" fmla="*/ 0 w 724"/>
                  <a:gd name="T35" fmla="*/ 0 h 40"/>
                  <a:gd name="T36" fmla="*/ 0 w 724"/>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24"/>
                  <a:gd name="T58" fmla="*/ 0 h 40"/>
                  <a:gd name="T59" fmla="*/ 724 w 724"/>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24" h="40">
                    <a:moveTo>
                      <a:pt x="40" y="40"/>
                    </a:moveTo>
                    <a:lnTo>
                      <a:pt x="36" y="35"/>
                    </a:lnTo>
                    <a:lnTo>
                      <a:pt x="30" y="31"/>
                    </a:lnTo>
                    <a:lnTo>
                      <a:pt x="25" y="26"/>
                    </a:lnTo>
                    <a:lnTo>
                      <a:pt x="19" y="21"/>
                    </a:lnTo>
                    <a:lnTo>
                      <a:pt x="14" y="16"/>
                    </a:lnTo>
                    <a:lnTo>
                      <a:pt x="10" y="10"/>
                    </a:lnTo>
                    <a:lnTo>
                      <a:pt x="5" y="5"/>
                    </a:lnTo>
                    <a:lnTo>
                      <a:pt x="0" y="0"/>
                    </a:lnTo>
                    <a:lnTo>
                      <a:pt x="724" y="0"/>
                    </a:lnTo>
                    <a:lnTo>
                      <a:pt x="720" y="5"/>
                    </a:lnTo>
                    <a:lnTo>
                      <a:pt x="715" y="10"/>
                    </a:lnTo>
                    <a:lnTo>
                      <a:pt x="710" y="16"/>
                    </a:lnTo>
                    <a:lnTo>
                      <a:pt x="706" y="21"/>
                    </a:lnTo>
                    <a:lnTo>
                      <a:pt x="700" y="26"/>
                    </a:lnTo>
                    <a:lnTo>
                      <a:pt x="695" y="31"/>
                    </a:lnTo>
                    <a:lnTo>
                      <a:pt x="689" y="35"/>
                    </a:lnTo>
                    <a:lnTo>
                      <a:pt x="684" y="40"/>
                    </a:lnTo>
                    <a:lnTo>
                      <a:pt x="40" y="40"/>
                    </a:lnTo>
                    <a:close/>
                  </a:path>
                </a:pathLst>
              </a:custGeom>
              <a:solidFill>
                <a:srgbClr val="DBDBDB"/>
              </a:solidFill>
              <a:ln w="9525">
                <a:noFill/>
                <a:round/>
                <a:headEnd/>
                <a:tailEnd/>
              </a:ln>
            </p:spPr>
            <p:txBody>
              <a:bodyPr/>
              <a:lstStyle/>
              <a:p>
                <a:endParaRPr lang="ru-RU"/>
              </a:p>
            </p:txBody>
          </p:sp>
          <p:sp>
            <p:nvSpPr>
              <p:cNvPr id="14743" name="Freeform 317"/>
              <p:cNvSpPr>
                <a:spLocks/>
              </p:cNvSpPr>
              <p:nvPr/>
            </p:nvSpPr>
            <p:spPr bwMode="auto">
              <a:xfrm>
                <a:off x="5179" y="531"/>
                <a:ext cx="131" cy="8"/>
              </a:xfrm>
              <a:custGeom>
                <a:avLst/>
                <a:gdLst>
                  <a:gd name="T0" fmla="*/ 0 w 786"/>
                  <a:gd name="T1" fmla="*/ 0 h 39"/>
                  <a:gd name="T2" fmla="*/ 0 w 786"/>
                  <a:gd name="T3" fmla="*/ 0 h 39"/>
                  <a:gd name="T4" fmla="*/ 0 w 786"/>
                  <a:gd name="T5" fmla="*/ 0 h 39"/>
                  <a:gd name="T6" fmla="*/ 0 w 786"/>
                  <a:gd name="T7" fmla="*/ 0 h 39"/>
                  <a:gd name="T8" fmla="*/ 0 w 786"/>
                  <a:gd name="T9" fmla="*/ 0 h 39"/>
                  <a:gd name="T10" fmla="*/ 0 w 786"/>
                  <a:gd name="T11" fmla="*/ 0 h 39"/>
                  <a:gd name="T12" fmla="*/ 0 w 786"/>
                  <a:gd name="T13" fmla="*/ 0 h 39"/>
                  <a:gd name="T14" fmla="*/ 0 w 786"/>
                  <a:gd name="T15" fmla="*/ 0 h 39"/>
                  <a:gd name="T16" fmla="*/ 0 w 786"/>
                  <a:gd name="T17" fmla="*/ 0 h 39"/>
                  <a:gd name="T18" fmla="*/ 0 w 786"/>
                  <a:gd name="T19" fmla="*/ 0 h 39"/>
                  <a:gd name="T20" fmla="*/ 0 w 786"/>
                  <a:gd name="T21" fmla="*/ 0 h 39"/>
                  <a:gd name="T22" fmla="*/ 0 w 786"/>
                  <a:gd name="T23" fmla="*/ 0 h 39"/>
                  <a:gd name="T24" fmla="*/ 0 w 786"/>
                  <a:gd name="T25" fmla="*/ 0 h 39"/>
                  <a:gd name="T26" fmla="*/ 0 w 786"/>
                  <a:gd name="T27" fmla="*/ 0 h 39"/>
                  <a:gd name="T28" fmla="*/ 0 w 786"/>
                  <a:gd name="T29" fmla="*/ 0 h 39"/>
                  <a:gd name="T30" fmla="*/ 0 w 786"/>
                  <a:gd name="T31" fmla="*/ 0 h 39"/>
                  <a:gd name="T32" fmla="*/ 0 w 786"/>
                  <a:gd name="T33" fmla="*/ 0 h 39"/>
                  <a:gd name="T34" fmla="*/ 0 w 786"/>
                  <a:gd name="T35" fmla="*/ 0 h 39"/>
                  <a:gd name="T36" fmla="*/ 0 w 786"/>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6"/>
                  <a:gd name="T58" fmla="*/ 0 h 39"/>
                  <a:gd name="T59" fmla="*/ 786 w 786"/>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6" h="39">
                    <a:moveTo>
                      <a:pt x="31" y="39"/>
                    </a:moveTo>
                    <a:lnTo>
                      <a:pt x="28" y="34"/>
                    </a:lnTo>
                    <a:lnTo>
                      <a:pt x="23" y="30"/>
                    </a:lnTo>
                    <a:lnTo>
                      <a:pt x="19" y="25"/>
                    </a:lnTo>
                    <a:lnTo>
                      <a:pt x="16" y="20"/>
                    </a:lnTo>
                    <a:lnTo>
                      <a:pt x="11" y="16"/>
                    </a:lnTo>
                    <a:lnTo>
                      <a:pt x="8" y="11"/>
                    </a:lnTo>
                    <a:lnTo>
                      <a:pt x="4" y="6"/>
                    </a:lnTo>
                    <a:lnTo>
                      <a:pt x="0" y="0"/>
                    </a:lnTo>
                    <a:lnTo>
                      <a:pt x="786" y="0"/>
                    </a:lnTo>
                    <a:lnTo>
                      <a:pt x="783" y="6"/>
                    </a:lnTo>
                    <a:lnTo>
                      <a:pt x="779" y="11"/>
                    </a:lnTo>
                    <a:lnTo>
                      <a:pt x="776" y="16"/>
                    </a:lnTo>
                    <a:lnTo>
                      <a:pt x="771" y="20"/>
                    </a:lnTo>
                    <a:lnTo>
                      <a:pt x="767" y="25"/>
                    </a:lnTo>
                    <a:lnTo>
                      <a:pt x="764" y="30"/>
                    </a:lnTo>
                    <a:lnTo>
                      <a:pt x="759" y="34"/>
                    </a:lnTo>
                    <a:lnTo>
                      <a:pt x="755" y="39"/>
                    </a:lnTo>
                    <a:lnTo>
                      <a:pt x="31" y="39"/>
                    </a:lnTo>
                    <a:close/>
                  </a:path>
                </a:pathLst>
              </a:custGeom>
              <a:solidFill>
                <a:srgbClr val="CCCCCC"/>
              </a:solidFill>
              <a:ln w="9525">
                <a:noFill/>
                <a:round/>
                <a:headEnd/>
                <a:tailEnd/>
              </a:ln>
            </p:spPr>
            <p:txBody>
              <a:bodyPr/>
              <a:lstStyle/>
              <a:p>
                <a:endParaRPr lang="ru-RU"/>
              </a:p>
            </p:txBody>
          </p:sp>
          <p:sp>
            <p:nvSpPr>
              <p:cNvPr id="14744" name="Freeform 318"/>
              <p:cNvSpPr>
                <a:spLocks/>
              </p:cNvSpPr>
              <p:nvPr/>
            </p:nvSpPr>
            <p:spPr bwMode="auto">
              <a:xfrm>
                <a:off x="5175" y="523"/>
                <a:ext cx="139" cy="8"/>
              </a:xfrm>
              <a:custGeom>
                <a:avLst/>
                <a:gdLst>
                  <a:gd name="T0" fmla="*/ 0 w 831"/>
                  <a:gd name="T1" fmla="*/ 0 h 39"/>
                  <a:gd name="T2" fmla="*/ 0 w 831"/>
                  <a:gd name="T3" fmla="*/ 0 h 39"/>
                  <a:gd name="T4" fmla="*/ 0 w 831"/>
                  <a:gd name="T5" fmla="*/ 0 h 39"/>
                  <a:gd name="T6" fmla="*/ 0 w 831"/>
                  <a:gd name="T7" fmla="*/ 0 h 39"/>
                  <a:gd name="T8" fmla="*/ 0 w 831"/>
                  <a:gd name="T9" fmla="*/ 0 h 39"/>
                  <a:gd name="T10" fmla="*/ 0 w 831"/>
                  <a:gd name="T11" fmla="*/ 0 h 39"/>
                  <a:gd name="T12" fmla="*/ 0 w 831"/>
                  <a:gd name="T13" fmla="*/ 0 h 39"/>
                  <a:gd name="T14" fmla="*/ 0 w 831"/>
                  <a:gd name="T15" fmla="*/ 0 h 39"/>
                  <a:gd name="T16" fmla="*/ 0 w 831"/>
                  <a:gd name="T17" fmla="*/ 0 h 39"/>
                  <a:gd name="T18" fmla="*/ 0 w 831"/>
                  <a:gd name="T19" fmla="*/ 0 h 39"/>
                  <a:gd name="T20" fmla="*/ 0 w 831"/>
                  <a:gd name="T21" fmla="*/ 0 h 39"/>
                  <a:gd name="T22" fmla="*/ 0 w 831"/>
                  <a:gd name="T23" fmla="*/ 0 h 39"/>
                  <a:gd name="T24" fmla="*/ 0 w 831"/>
                  <a:gd name="T25" fmla="*/ 0 h 39"/>
                  <a:gd name="T26" fmla="*/ 0 w 831"/>
                  <a:gd name="T27" fmla="*/ 0 h 39"/>
                  <a:gd name="T28" fmla="*/ 0 w 831"/>
                  <a:gd name="T29" fmla="*/ 0 h 39"/>
                  <a:gd name="T30" fmla="*/ 0 w 831"/>
                  <a:gd name="T31" fmla="*/ 0 h 39"/>
                  <a:gd name="T32" fmla="*/ 0 w 831"/>
                  <a:gd name="T33" fmla="*/ 0 h 39"/>
                  <a:gd name="T34" fmla="*/ 0 w 831"/>
                  <a:gd name="T35" fmla="*/ 0 h 39"/>
                  <a:gd name="T36" fmla="*/ 0 w 831"/>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31"/>
                  <a:gd name="T58" fmla="*/ 0 h 39"/>
                  <a:gd name="T59" fmla="*/ 831 w 831"/>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31" h="39">
                    <a:moveTo>
                      <a:pt x="22" y="39"/>
                    </a:moveTo>
                    <a:lnTo>
                      <a:pt x="19" y="34"/>
                    </a:lnTo>
                    <a:lnTo>
                      <a:pt x="17" y="29"/>
                    </a:lnTo>
                    <a:lnTo>
                      <a:pt x="13" y="24"/>
                    </a:lnTo>
                    <a:lnTo>
                      <a:pt x="11" y="19"/>
                    </a:lnTo>
                    <a:lnTo>
                      <a:pt x="7" y="15"/>
                    </a:lnTo>
                    <a:lnTo>
                      <a:pt x="5" y="10"/>
                    </a:lnTo>
                    <a:lnTo>
                      <a:pt x="2" y="5"/>
                    </a:lnTo>
                    <a:lnTo>
                      <a:pt x="0" y="0"/>
                    </a:lnTo>
                    <a:lnTo>
                      <a:pt x="831" y="0"/>
                    </a:lnTo>
                    <a:lnTo>
                      <a:pt x="828" y="5"/>
                    </a:lnTo>
                    <a:lnTo>
                      <a:pt x="826" y="10"/>
                    </a:lnTo>
                    <a:lnTo>
                      <a:pt x="824" y="15"/>
                    </a:lnTo>
                    <a:lnTo>
                      <a:pt x="820" y="19"/>
                    </a:lnTo>
                    <a:lnTo>
                      <a:pt x="818" y="24"/>
                    </a:lnTo>
                    <a:lnTo>
                      <a:pt x="814" y="29"/>
                    </a:lnTo>
                    <a:lnTo>
                      <a:pt x="812" y="34"/>
                    </a:lnTo>
                    <a:lnTo>
                      <a:pt x="808" y="39"/>
                    </a:lnTo>
                    <a:lnTo>
                      <a:pt x="22" y="39"/>
                    </a:lnTo>
                    <a:close/>
                  </a:path>
                </a:pathLst>
              </a:custGeom>
              <a:solidFill>
                <a:srgbClr val="BFBFBF"/>
              </a:solidFill>
              <a:ln w="9525">
                <a:noFill/>
                <a:round/>
                <a:headEnd/>
                <a:tailEnd/>
              </a:ln>
            </p:spPr>
            <p:txBody>
              <a:bodyPr/>
              <a:lstStyle/>
              <a:p>
                <a:endParaRPr lang="ru-RU"/>
              </a:p>
            </p:txBody>
          </p:sp>
          <p:sp>
            <p:nvSpPr>
              <p:cNvPr id="14745" name="Freeform 319"/>
              <p:cNvSpPr>
                <a:spLocks/>
              </p:cNvSpPr>
              <p:nvPr/>
            </p:nvSpPr>
            <p:spPr bwMode="auto">
              <a:xfrm>
                <a:off x="5172" y="515"/>
                <a:ext cx="145" cy="8"/>
              </a:xfrm>
              <a:custGeom>
                <a:avLst/>
                <a:gdLst>
                  <a:gd name="T0" fmla="*/ 0 w 866"/>
                  <a:gd name="T1" fmla="*/ 0 h 39"/>
                  <a:gd name="T2" fmla="*/ 0 w 866"/>
                  <a:gd name="T3" fmla="*/ 0 h 39"/>
                  <a:gd name="T4" fmla="*/ 0 w 866"/>
                  <a:gd name="T5" fmla="*/ 0 h 39"/>
                  <a:gd name="T6" fmla="*/ 0 w 866"/>
                  <a:gd name="T7" fmla="*/ 0 h 39"/>
                  <a:gd name="T8" fmla="*/ 0 w 866"/>
                  <a:gd name="T9" fmla="*/ 0 h 39"/>
                  <a:gd name="T10" fmla="*/ 0 w 866"/>
                  <a:gd name="T11" fmla="*/ 0 h 39"/>
                  <a:gd name="T12" fmla="*/ 0 w 866"/>
                  <a:gd name="T13" fmla="*/ 0 h 39"/>
                  <a:gd name="T14" fmla="*/ 0 w 866"/>
                  <a:gd name="T15" fmla="*/ 0 h 39"/>
                  <a:gd name="T16" fmla="*/ 0 w 866"/>
                  <a:gd name="T17" fmla="*/ 0 h 39"/>
                  <a:gd name="T18" fmla="*/ 0 w 866"/>
                  <a:gd name="T19" fmla="*/ 0 h 39"/>
                  <a:gd name="T20" fmla="*/ 0 w 866"/>
                  <a:gd name="T21" fmla="*/ 0 h 39"/>
                  <a:gd name="T22" fmla="*/ 0 w 866"/>
                  <a:gd name="T23" fmla="*/ 0 h 39"/>
                  <a:gd name="T24" fmla="*/ 0 w 866"/>
                  <a:gd name="T25" fmla="*/ 0 h 39"/>
                  <a:gd name="T26" fmla="*/ 0 w 866"/>
                  <a:gd name="T27" fmla="*/ 0 h 39"/>
                  <a:gd name="T28" fmla="*/ 0 w 866"/>
                  <a:gd name="T29" fmla="*/ 0 h 39"/>
                  <a:gd name="T30" fmla="*/ 0 w 866"/>
                  <a:gd name="T31" fmla="*/ 0 h 39"/>
                  <a:gd name="T32" fmla="*/ 0 w 866"/>
                  <a:gd name="T33" fmla="*/ 0 h 39"/>
                  <a:gd name="T34" fmla="*/ 0 w 866"/>
                  <a:gd name="T35" fmla="*/ 0 h 39"/>
                  <a:gd name="T36" fmla="*/ 0 w 866"/>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66"/>
                  <a:gd name="T58" fmla="*/ 0 h 39"/>
                  <a:gd name="T59" fmla="*/ 866 w 866"/>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66" h="39">
                    <a:moveTo>
                      <a:pt x="18" y="39"/>
                    </a:moveTo>
                    <a:lnTo>
                      <a:pt x="16" y="34"/>
                    </a:lnTo>
                    <a:lnTo>
                      <a:pt x="13" y="29"/>
                    </a:lnTo>
                    <a:lnTo>
                      <a:pt x="11" y="24"/>
                    </a:lnTo>
                    <a:lnTo>
                      <a:pt x="8" y="19"/>
                    </a:lnTo>
                    <a:lnTo>
                      <a:pt x="6" y="15"/>
                    </a:lnTo>
                    <a:lnTo>
                      <a:pt x="4" y="10"/>
                    </a:lnTo>
                    <a:lnTo>
                      <a:pt x="3" y="5"/>
                    </a:lnTo>
                    <a:lnTo>
                      <a:pt x="0" y="0"/>
                    </a:lnTo>
                    <a:lnTo>
                      <a:pt x="866" y="0"/>
                    </a:lnTo>
                    <a:lnTo>
                      <a:pt x="864" y="5"/>
                    </a:lnTo>
                    <a:lnTo>
                      <a:pt x="863" y="10"/>
                    </a:lnTo>
                    <a:lnTo>
                      <a:pt x="861" y="15"/>
                    </a:lnTo>
                    <a:lnTo>
                      <a:pt x="858" y="19"/>
                    </a:lnTo>
                    <a:lnTo>
                      <a:pt x="856" y="24"/>
                    </a:lnTo>
                    <a:lnTo>
                      <a:pt x="853" y="29"/>
                    </a:lnTo>
                    <a:lnTo>
                      <a:pt x="851" y="34"/>
                    </a:lnTo>
                    <a:lnTo>
                      <a:pt x="849" y="39"/>
                    </a:lnTo>
                    <a:lnTo>
                      <a:pt x="18" y="39"/>
                    </a:lnTo>
                    <a:close/>
                  </a:path>
                </a:pathLst>
              </a:custGeom>
              <a:solidFill>
                <a:srgbClr val="B2B2B2"/>
              </a:solidFill>
              <a:ln w="9525">
                <a:noFill/>
                <a:round/>
                <a:headEnd/>
                <a:tailEnd/>
              </a:ln>
            </p:spPr>
            <p:txBody>
              <a:bodyPr/>
              <a:lstStyle/>
              <a:p>
                <a:endParaRPr lang="ru-RU"/>
              </a:p>
            </p:txBody>
          </p:sp>
          <p:sp>
            <p:nvSpPr>
              <p:cNvPr id="14746" name="Freeform 320"/>
              <p:cNvSpPr>
                <a:spLocks/>
              </p:cNvSpPr>
              <p:nvPr/>
            </p:nvSpPr>
            <p:spPr bwMode="auto">
              <a:xfrm>
                <a:off x="5170" y="507"/>
                <a:ext cx="149" cy="8"/>
              </a:xfrm>
              <a:custGeom>
                <a:avLst/>
                <a:gdLst>
                  <a:gd name="T0" fmla="*/ 0 w 890"/>
                  <a:gd name="T1" fmla="*/ 0 h 40"/>
                  <a:gd name="T2" fmla="*/ 0 w 890"/>
                  <a:gd name="T3" fmla="*/ 0 h 40"/>
                  <a:gd name="T4" fmla="*/ 0 w 890"/>
                  <a:gd name="T5" fmla="*/ 0 h 40"/>
                  <a:gd name="T6" fmla="*/ 0 w 890"/>
                  <a:gd name="T7" fmla="*/ 0 h 40"/>
                  <a:gd name="T8" fmla="*/ 0 w 890"/>
                  <a:gd name="T9" fmla="*/ 0 h 40"/>
                  <a:gd name="T10" fmla="*/ 0 w 890"/>
                  <a:gd name="T11" fmla="*/ 0 h 40"/>
                  <a:gd name="T12" fmla="*/ 0 w 890"/>
                  <a:gd name="T13" fmla="*/ 0 h 40"/>
                  <a:gd name="T14" fmla="*/ 0 w 890"/>
                  <a:gd name="T15" fmla="*/ 0 h 40"/>
                  <a:gd name="T16" fmla="*/ 0 w 890"/>
                  <a:gd name="T17" fmla="*/ 0 h 40"/>
                  <a:gd name="T18" fmla="*/ 0 w 890"/>
                  <a:gd name="T19" fmla="*/ 0 h 40"/>
                  <a:gd name="T20" fmla="*/ 0 w 890"/>
                  <a:gd name="T21" fmla="*/ 0 h 40"/>
                  <a:gd name="T22" fmla="*/ 0 w 890"/>
                  <a:gd name="T23" fmla="*/ 0 h 40"/>
                  <a:gd name="T24" fmla="*/ 0 w 890"/>
                  <a:gd name="T25" fmla="*/ 0 h 40"/>
                  <a:gd name="T26" fmla="*/ 0 w 890"/>
                  <a:gd name="T27" fmla="*/ 0 h 40"/>
                  <a:gd name="T28" fmla="*/ 0 w 890"/>
                  <a:gd name="T29" fmla="*/ 0 h 40"/>
                  <a:gd name="T30" fmla="*/ 0 w 890"/>
                  <a:gd name="T31" fmla="*/ 0 h 40"/>
                  <a:gd name="T32" fmla="*/ 0 w 890"/>
                  <a:gd name="T33" fmla="*/ 0 h 40"/>
                  <a:gd name="T34" fmla="*/ 0 w 890"/>
                  <a:gd name="T35" fmla="*/ 0 h 40"/>
                  <a:gd name="T36" fmla="*/ 0 w 890"/>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90"/>
                  <a:gd name="T58" fmla="*/ 0 h 40"/>
                  <a:gd name="T59" fmla="*/ 890 w 890"/>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90" h="40">
                    <a:moveTo>
                      <a:pt x="12" y="40"/>
                    </a:moveTo>
                    <a:lnTo>
                      <a:pt x="11" y="35"/>
                    </a:lnTo>
                    <a:lnTo>
                      <a:pt x="9" y="30"/>
                    </a:lnTo>
                    <a:lnTo>
                      <a:pt x="7" y="25"/>
                    </a:lnTo>
                    <a:lnTo>
                      <a:pt x="6" y="19"/>
                    </a:lnTo>
                    <a:lnTo>
                      <a:pt x="4" y="15"/>
                    </a:lnTo>
                    <a:lnTo>
                      <a:pt x="3" y="10"/>
                    </a:lnTo>
                    <a:lnTo>
                      <a:pt x="2" y="5"/>
                    </a:lnTo>
                    <a:lnTo>
                      <a:pt x="0" y="0"/>
                    </a:lnTo>
                    <a:lnTo>
                      <a:pt x="890" y="0"/>
                    </a:lnTo>
                    <a:lnTo>
                      <a:pt x="889" y="5"/>
                    </a:lnTo>
                    <a:lnTo>
                      <a:pt x="888" y="10"/>
                    </a:lnTo>
                    <a:lnTo>
                      <a:pt x="887" y="15"/>
                    </a:lnTo>
                    <a:lnTo>
                      <a:pt x="884" y="19"/>
                    </a:lnTo>
                    <a:lnTo>
                      <a:pt x="883" y="25"/>
                    </a:lnTo>
                    <a:lnTo>
                      <a:pt x="882" y="30"/>
                    </a:lnTo>
                    <a:lnTo>
                      <a:pt x="880" y="35"/>
                    </a:lnTo>
                    <a:lnTo>
                      <a:pt x="878" y="40"/>
                    </a:lnTo>
                    <a:lnTo>
                      <a:pt x="12" y="40"/>
                    </a:lnTo>
                    <a:close/>
                  </a:path>
                </a:pathLst>
              </a:custGeom>
              <a:solidFill>
                <a:srgbClr val="A5A5A5"/>
              </a:solidFill>
              <a:ln w="9525">
                <a:noFill/>
                <a:round/>
                <a:headEnd/>
                <a:tailEnd/>
              </a:ln>
            </p:spPr>
            <p:txBody>
              <a:bodyPr/>
              <a:lstStyle/>
              <a:p>
                <a:endParaRPr lang="ru-RU"/>
              </a:p>
            </p:txBody>
          </p:sp>
          <p:sp>
            <p:nvSpPr>
              <p:cNvPr id="14747" name="Freeform 321"/>
              <p:cNvSpPr>
                <a:spLocks/>
              </p:cNvSpPr>
              <p:nvPr/>
            </p:nvSpPr>
            <p:spPr bwMode="auto">
              <a:xfrm>
                <a:off x="5169" y="499"/>
                <a:ext cx="151" cy="8"/>
              </a:xfrm>
              <a:custGeom>
                <a:avLst/>
                <a:gdLst>
                  <a:gd name="T0" fmla="*/ 0 w 904"/>
                  <a:gd name="T1" fmla="*/ 0 h 39"/>
                  <a:gd name="T2" fmla="*/ 0 w 904"/>
                  <a:gd name="T3" fmla="*/ 0 h 39"/>
                  <a:gd name="T4" fmla="*/ 0 w 904"/>
                  <a:gd name="T5" fmla="*/ 0 h 39"/>
                  <a:gd name="T6" fmla="*/ 0 w 904"/>
                  <a:gd name="T7" fmla="*/ 0 h 39"/>
                  <a:gd name="T8" fmla="*/ 0 w 904"/>
                  <a:gd name="T9" fmla="*/ 0 h 39"/>
                  <a:gd name="T10" fmla="*/ 0 w 904"/>
                  <a:gd name="T11" fmla="*/ 0 h 39"/>
                  <a:gd name="T12" fmla="*/ 0 w 904"/>
                  <a:gd name="T13" fmla="*/ 0 h 39"/>
                  <a:gd name="T14" fmla="*/ 0 w 904"/>
                  <a:gd name="T15" fmla="*/ 0 h 39"/>
                  <a:gd name="T16" fmla="*/ 0 w 904"/>
                  <a:gd name="T17" fmla="*/ 0 h 39"/>
                  <a:gd name="T18" fmla="*/ 0 w 904"/>
                  <a:gd name="T19" fmla="*/ 0 h 39"/>
                  <a:gd name="T20" fmla="*/ 0 w 904"/>
                  <a:gd name="T21" fmla="*/ 0 h 39"/>
                  <a:gd name="T22" fmla="*/ 0 w 904"/>
                  <a:gd name="T23" fmla="*/ 0 h 39"/>
                  <a:gd name="T24" fmla="*/ 0 w 904"/>
                  <a:gd name="T25" fmla="*/ 0 h 39"/>
                  <a:gd name="T26" fmla="*/ 0 w 904"/>
                  <a:gd name="T27" fmla="*/ 0 h 39"/>
                  <a:gd name="T28" fmla="*/ 0 w 904"/>
                  <a:gd name="T29" fmla="*/ 0 h 39"/>
                  <a:gd name="T30" fmla="*/ 0 w 904"/>
                  <a:gd name="T31" fmla="*/ 0 h 39"/>
                  <a:gd name="T32" fmla="*/ 0 w 904"/>
                  <a:gd name="T33" fmla="*/ 0 h 39"/>
                  <a:gd name="T34" fmla="*/ 0 w 904"/>
                  <a:gd name="T35" fmla="*/ 0 h 39"/>
                  <a:gd name="T36" fmla="*/ 0 w 904"/>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4"/>
                  <a:gd name="T58" fmla="*/ 0 h 39"/>
                  <a:gd name="T59" fmla="*/ 904 w 904"/>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4" h="39">
                    <a:moveTo>
                      <a:pt x="7" y="39"/>
                    </a:moveTo>
                    <a:lnTo>
                      <a:pt x="6" y="34"/>
                    </a:lnTo>
                    <a:lnTo>
                      <a:pt x="5" y="30"/>
                    </a:lnTo>
                    <a:lnTo>
                      <a:pt x="4" y="25"/>
                    </a:lnTo>
                    <a:lnTo>
                      <a:pt x="3" y="20"/>
                    </a:lnTo>
                    <a:lnTo>
                      <a:pt x="3" y="16"/>
                    </a:lnTo>
                    <a:lnTo>
                      <a:pt x="1" y="11"/>
                    </a:lnTo>
                    <a:lnTo>
                      <a:pt x="0" y="5"/>
                    </a:lnTo>
                    <a:lnTo>
                      <a:pt x="0" y="0"/>
                    </a:lnTo>
                    <a:lnTo>
                      <a:pt x="904" y="0"/>
                    </a:lnTo>
                    <a:lnTo>
                      <a:pt x="904" y="5"/>
                    </a:lnTo>
                    <a:lnTo>
                      <a:pt x="903" y="11"/>
                    </a:lnTo>
                    <a:lnTo>
                      <a:pt x="902" y="16"/>
                    </a:lnTo>
                    <a:lnTo>
                      <a:pt x="902" y="20"/>
                    </a:lnTo>
                    <a:lnTo>
                      <a:pt x="901" y="25"/>
                    </a:lnTo>
                    <a:lnTo>
                      <a:pt x="900" y="30"/>
                    </a:lnTo>
                    <a:lnTo>
                      <a:pt x="898" y="34"/>
                    </a:lnTo>
                    <a:lnTo>
                      <a:pt x="897" y="39"/>
                    </a:lnTo>
                    <a:lnTo>
                      <a:pt x="7" y="39"/>
                    </a:lnTo>
                    <a:close/>
                  </a:path>
                </a:pathLst>
              </a:custGeom>
              <a:solidFill>
                <a:srgbClr val="999999"/>
              </a:solidFill>
              <a:ln w="9525">
                <a:noFill/>
                <a:round/>
                <a:headEnd/>
                <a:tailEnd/>
              </a:ln>
            </p:spPr>
            <p:txBody>
              <a:bodyPr/>
              <a:lstStyle/>
              <a:p>
                <a:endParaRPr lang="ru-RU"/>
              </a:p>
            </p:txBody>
          </p:sp>
          <p:sp>
            <p:nvSpPr>
              <p:cNvPr id="14748" name="Freeform 322"/>
              <p:cNvSpPr>
                <a:spLocks/>
              </p:cNvSpPr>
              <p:nvPr/>
            </p:nvSpPr>
            <p:spPr bwMode="auto">
              <a:xfrm>
                <a:off x="5169" y="492"/>
                <a:ext cx="151" cy="7"/>
              </a:xfrm>
              <a:custGeom>
                <a:avLst/>
                <a:gdLst>
                  <a:gd name="T0" fmla="*/ 0 w 909"/>
                  <a:gd name="T1" fmla="*/ 0 h 39"/>
                  <a:gd name="T2" fmla="*/ 0 w 909"/>
                  <a:gd name="T3" fmla="*/ 0 h 39"/>
                  <a:gd name="T4" fmla="*/ 0 w 909"/>
                  <a:gd name="T5" fmla="*/ 0 h 39"/>
                  <a:gd name="T6" fmla="*/ 0 w 909"/>
                  <a:gd name="T7" fmla="*/ 0 h 39"/>
                  <a:gd name="T8" fmla="*/ 0 w 909"/>
                  <a:gd name="T9" fmla="*/ 0 h 39"/>
                  <a:gd name="T10" fmla="*/ 0 w 909"/>
                  <a:gd name="T11" fmla="*/ 0 h 39"/>
                  <a:gd name="T12" fmla="*/ 0 w 909"/>
                  <a:gd name="T13" fmla="*/ 0 h 39"/>
                  <a:gd name="T14" fmla="*/ 0 w 909"/>
                  <a:gd name="T15" fmla="*/ 0 h 39"/>
                  <a:gd name="T16" fmla="*/ 0 w 909"/>
                  <a:gd name="T17" fmla="*/ 0 h 39"/>
                  <a:gd name="T18" fmla="*/ 0 w 909"/>
                  <a:gd name="T19" fmla="*/ 0 h 39"/>
                  <a:gd name="T20" fmla="*/ 0 w 909"/>
                  <a:gd name="T21" fmla="*/ 0 h 39"/>
                  <a:gd name="T22" fmla="*/ 0 w 909"/>
                  <a:gd name="T23" fmla="*/ 0 h 39"/>
                  <a:gd name="T24" fmla="*/ 0 w 909"/>
                  <a:gd name="T25" fmla="*/ 0 h 39"/>
                  <a:gd name="T26" fmla="*/ 0 w 909"/>
                  <a:gd name="T27" fmla="*/ 0 h 39"/>
                  <a:gd name="T28" fmla="*/ 0 w 909"/>
                  <a:gd name="T29" fmla="*/ 0 h 39"/>
                  <a:gd name="T30" fmla="*/ 0 w 909"/>
                  <a:gd name="T31" fmla="*/ 0 h 39"/>
                  <a:gd name="T32" fmla="*/ 0 w 909"/>
                  <a:gd name="T33" fmla="*/ 0 h 39"/>
                  <a:gd name="T34" fmla="*/ 0 w 909"/>
                  <a:gd name="T35" fmla="*/ 0 h 39"/>
                  <a:gd name="T36" fmla="*/ 0 w 909"/>
                  <a:gd name="T37" fmla="*/ 0 h 39"/>
                  <a:gd name="T38" fmla="*/ 0 w 909"/>
                  <a:gd name="T39" fmla="*/ 0 h 39"/>
                  <a:gd name="T40" fmla="*/ 0 w 909"/>
                  <a:gd name="T41" fmla="*/ 0 h 39"/>
                  <a:gd name="T42" fmla="*/ 0 w 909"/>
                  <a:gd name="T43" fmla="*/ 0 h 39"/>
                  <a:gd name="T44" fmla="*/ 0 w 909"/>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9"/>
                  <a:gd name="T70" fmla="*/ 0 h 39"/>
                  <a:gd name="T71" fmla="*/ 909 w 909"/>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9" h="39">
                    <a:moveTo>
                      <a:pt x="2" y="39"/>
                    </a:moveTo>
                    <a:lnTo>
                      <a:pt x="2" y="34"/>
                    </a:lnTo>
                    <a:lnTo>
                      <a:pt x="1" y="29"/>
                    </a:lnTo>
                    <a:lnTo>
                      <a:pt x="1" y="24"/>
                    </a:lnTo>
                    <a:lnTo>
                      <a:pt x="1" y="19"/>
                    </a:lnTo>
                    <a:lnTo>
                      <a:pt x="0" y="15"/>
                    </a:lnTo>
                    <a:lnTo>
                      <a:pt x="0" y="10"/>
                    </a:lnTo>
                    <a:lnTo>
                      <a:pt x="0" y="5"/>
                    </a:lnTo>
                    <a:lnTo>
                      <a:pt x="0" y="0"/>
                    </a:lnTo>
                    <a:lnTo>
                      <a:pt x="909" y="0"/>
                    </a:lnTo>
                    <a:lnTo>
                      <a:pt x="909" y="5"/>
                    </a:lnTo>
                    <a:lnTo>
                      <a:pt x="909" y="10"/>
                    </a:lnTo>
                    <a:lnTo>
                      <a:pt x="909" y="15"/>
                    </a:lnTo>
                    <a:lnTo>
                      <a:pt x="908" y="19"/>
                    </a:lnTo>
                    <a:lnTo>
                      <a:pt x="908" y="24"/>
                    </a:lnTo>
                    <a:lnTo>
                      <a:pt x="908" y="29"/>
                    </a:lnTo>
                    <a:lnTo>
                      <a:pt x="906" y="34"/>
                    </a:lnTo>
                    <a:lnTo>
                      <a:pt x="906" y="39"/>
                    </a:lnTo>
                    <a:lnTo>
                      <a:pt x="2" y="39"/>
                    </a:lnTo>
                    <a:close/>
                  </a:path>
                </a:pathLst>
              </a:custGeom>
              <a:solidFill>
                <a:srgbClr val="898989"/>
              </a:solidFill>
              <a:ln w="9525">
                <a:noFill/>
                <a:round/>
                <a:headEnd/>
                <a:tailEnd/>
              </a:ln>
            </p:spPr>
            <p:txBody>
              <a:bodyPr/>
              <a:lstStyle/>
              <a:p>
                <a:endParaRPr lang="ru-RU"/>
              </a:p>
            </p:txBody>
          </p:sp>
          <p:sp>
            <p:nvSpPr>
              <p:cNvPr id="14749" name="Freeform 323"/>
              <p:cNvSpPr>
                <a:spLocks/>
              </p:cNvSpPr>
              <p:nvPr/>
            </p:nvSpPr>
            <p:spPr bwMode="auto">
              <a:xfrm>
                <a:off x="5169" y="484"/>
                <a:ext cx="151" cy="8"/>
              </a:xfrm>
              <a:custGeom>
                <a:avLst/>
                <a:gdLst>
                  <a:gd name="T0" fmla="*/ 0 w 909"/>
                  <a:gd name="T1" fmla="*/ 0 h 39"/>
                  <a:gd name="T2" fmla="*/ 0 w 909"/>
                  <a:gd name="T3" fmla="*/ 0 h 39"/>
                  <a:gd name="T4" fmla="*/ 0 w 909"/>
                  <a:gd name="T5" fmla="*/ 0 h 39"/>
                  <a:gd name="T6" fmla="*/ 0 w 909"/>
                  <a:gd name="T7" fmla="*/ 0 h 39"/>
                  <a:gd name="T8" fmla="*/ 0 w 909"/>
                  <a:gd name="T9" fmla="*/ 0 h 39"/>
                  <a:gd name="T10" fmla="*/ 0 w 909"/>
                  <a:gd name="T11" fmla="*/ 0 h 39"/>
                  <a:gd name="T12" fmla="*/ 0 w 909"/>
                  <a:gd name="T13" fmla="*/ 0 h 39"/>
                  <a:gd name="T14" fmla="*/ 0 w 909"/>
                  <a:gd name="T15" fmla="*/ 0 h 39"/>
                  <a:gd name="T16" fmla="*/ 0 w 909"/>
                  <a:gd name="T17" fmla="*/ 0 h 39"/>
                  <a:gd name="T18" fmla="*/ 0 w 909"/>
                  <a:gd name="T19" fmla="*/ 0 h 39"/>
                  <a:gd name="T20" fmla="*/ 0 w 909"/>
                  <a:gd name="T21" fmla="*/ 0 h 39"/>
                  <a:gd name="T22" fmla="*/ 0 w 909"/>
                  <a:gd name="T23" fmla="*/ 0 h 39"/>
                  <a:gd name="T24" fmla="*/ 0 w 909"/>
                  <a:gd name="T25" fmla="*/ 0 h 39"/>
                  <a:gd name="T26" fmla="*/ 0 w 909"/>
                  <a:gd name="T27" fmla="*/ 0 h 39"/>
                  <a:gd name="T28" fmla="*/ 0 w 909"/>
                  <a:gd name="T29" fmla="*/ 0 h 39"/>
                  <a:gd name="T30" fmla="*/ 0 w 909"/>
                  <a:gd name="T31" fmla="*/ 0 h 39"/>
                  <a:gd name="T32" fmla="*/ 0 w 909"/>
                  <a:gd name="T33" fmla="*/ 0 h 39"/>
                  <a:gd name="T34" fmla="*/ 0 w 909"/>
                  <a:gd name="T35" fmla="*/ 0 h 39"/>
                  <a:gd name="T36" fmla="*/ 0 w 909"/>
                  <a:gd name="T37" fmla="*/ 0 h 39"/>
                  <a:gd name="T38" fmla="*/ 0 w 909"/>
                  <a:gd name="T39" fmla="*/ 0 h 39"/>
                  <a:gd name="T40" fmla="*/ 0 w 909"/>
                  <a:gd name="T41" fmla="*/ 0 h 39"/>
                  <a:gd name="T42" fmla="*/ 0 w 909"/>
                  <a:gd name="T43" fmla="*/ 0 h 39"/>
                  <a:gd name="T44" fmla="*/ 0 w 909"/>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9"/>
                  <a:gd name="T70" fmla="*/ 0 h 39"/>
                  <a:gd name="T71" fmla="*/ 909 w 909"/>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9" h="39">
                    <a:moveTo>
                      <a:pt x="0" y="39"/>
                    </a:moveTo>
                    <a:lnTo>
                      <a:pt x="0" y="39"/>
                    </a:lnTo>
                    <a:lnTo>
                      <a:pt x="0" y="33"/>
                    </a:lnTo>
                    <a:lnTo>
                      <a:pt x="0" y="28"/>
                    </a:lnTo>
                    <a:lnTo>
                      <a:pt x="0" y="23"/>
                    </a:lnTo>
                    <a:lnTo>
                      <a:pt x="1" y="19"/>
                    </a:lnTo>
                    <a:lnTo>
                      <a:pt x="1" y="14"/>
                    </a:lnTo>
                    <a:lnTo>
                      <a:pt x="1" y="9"/>
                    </a:lnTo>
                    <a:lnTo>
                      <a:pt x="2" y="5"/>
                    </a:lnTo>
                    <a:lnTo>
                      <a:pt x="2" y="0"/>
                    </a:lnTo>
                    <a:lnTo>
                      <a:pt x="906" y="0"/>
                    </a:lnTo>
                    <a:lnTo>
                      <a:pt x="906" y="5"/>
                    </a:lnTo>
                    <a:lnTo>
                      <a:pt x="908" y="9"/>
                    </a:lnTo>
                    <a:lnTo>
                      <a:pt x="908" y="14"/>
                    </a:lnTo>
                    <a:lnTo>
                      <a:pt x="908" y="19"/>
                    </a:lnTo>
                    <a:lnTo>
                      <a:pt x="909" y="23"/>
                    </a:lnTo>
                    <a:lnTo>
                      <a:pt x="909" y="28"/>
                    </a:lnTo>
                    <a:lnTo>
                      <a:pt x="909" y="33"/>
                    </a:lnTo>
                    <a:lnTo>
                      <a:pt x="909" y="39"/>
                    </a:lnTo>
                    <a:lnTo>
                      <a:pt x="0" y="39"/>
                    </a:lnTo>
                    <a:close/>
                  </a:path>
                </a:pathLst>
              </a:custGeom>
              <a:solidFill>
                <a:srgbClr val="7C7C7C"/>
              </a:solidFill>
              <a:ln w="9525">
                <a:noFill/>
                <a:round/>
                <a:headEnd/>
                <a:tailEnd/>
              </a:ln>
            </p:spPr>
            <p:txBody>
              <a:bodyPr/>
              <a:lstStyle/>
              <a:p>
                <a:endParaRPr lang="ru-RU"/>
              </a:p>
            </p:txBody>
          </p:sp>
          <p:sp>
            <p:nvSpPr>
              <p:cNvPr id="14750" name="Freeform 324"/>
              <p:cNvSpPr>
                <a:spLocks/>
              </p:cNvSpPr>
              <p:nvPr/>
            </p:nvSpPr>
            <p:spPr bwMode="auto">
              <a:xfrm>
                <a:off x="5169" y="476"/>
                <a:ext cx="151" cy="8"/>
              </a:xfrm>
              <a:custGeom>
                <a:avLst/>
                <a:gdLst>
                  <a:gd name="T0" fmla="*/ 0 w 904"/>
                  <a:gd name="T1" fmla="*/ 0 h 39"/>
                  <a:gd name="T2" fmla="*/ 0 w 904"/>
                  <a:gd name="T3" fmla="*/ 0 h 39"/>
                  <a:gd name="T4" fmla="*/ 0 w 904"/>
                  <a:gd name="T5" fmla="*/ 0 h 39"/>
                  <a:gd name="T6" fmla="*/ 0 w 904"/>
                  <a:gd name="T7" fmla="*/ 0 h 39"/>
                  <a:gd name="T8" fmla="*/ 0 w 904"/>
                  <a:gd name="T9" fmla="*/ 0 h 39"/>
                  <a:gd name="T10" fmla="*/ 0 w 904"/>
                  <a:gd name="T11" fmla="*/ 0 h 39"/>
                  <a:gd name="T12" fmla="*/ 0 w 904"/>
                  <a:gd name="T13" fmla="*/ 0 h 39"/>
                  <a:gd name="T14" fmla="*/ 0 w 904"/>
                  <a:gd name="T15" fmla="*/ 0 h 39"/>
                  <a:gd name="T16" fmla="*/ 0 w 904"/>
                  <a:gd name="T17" fmla="*/ 0 h 39"/>
                  <a:gd name="T18" fmla="*/ 0 w 904"/>
                  <a:gd name="T19" fmla="*/ 0 h 39"/>
                  <a:gd name="T20" fmla="*/ 0 w 904"/>
                  <a:gd name="T21" fmla="*/ 0 h 39"/>
                  <a:gd name="T22" fmla="*/ 0 w 904"/>
                  <a:gd name="T23" fmla="*/ 0 h 39"/>
                  <a:gd name="T24" fmla="*/ 0 w 904"/>
                  <a:gd name="T25" fmla="*/ 0 h 39"/>
                  <a:gd name="T26" fmla="*/ 0 w 904"/>
                  <a:gd name="T27" fmla="*/ 0 h 39"/>
                  <a:gd name="T28" fmla="*/ 0 w 904"/>
                  <a:gd name="T29" fmla="*/ 0 h 39"/>
                  <a:gd name="T30" fmla="*/ 0 w 904"/>
                  <a:gd name="T31" fmla="*/ 0 h 39"/>
                  <a:gd name="T32" fmla="*/ 0 w 904"/>
                  <a:gd name="T33" fmla="*/ 0 h 39"/>
                  <a:gd name="T34" fmla="*/ 0 w 904"/>
                  <a:gd name="T35" fmla="*/ 0 h 39"/>
                  <a:gd name="T36" fmla="*/ 0 w 904"/>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4"/>
                  <a:gd name="T58" fmla="*/ 0 h 39"/>
                  <a:gd name="T59" fmla="*/ 904 w 904"/>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4" h="39">
                    <a:moveTo>
                      <a:pt x="0" y="39"/>
                    </a:moveTo>
                    <a:lnTo>
                      <a:pt x="0" y="34"/>
                    </a:lnTo>
                    <a:lnTo>
                      <a:pt x="1" y="29"/>
                    </a:lnTo>
                    <a:lnTo>
                      <a:pt x="3" y="23"/>
                    </a:lnTo>
                    <a:lnTo>
                      <a:pt x="3" y="19"/>
                    </a:lnTo>
                    <a:lnTo>
                      <a:pt x="4" y="14"/>
                    </a:lnTo>
                    <a:lnTo>
                      <a:pt x="5" y="9"/>
                    </a:lnTo>
                    <a:lnTo>
                      <a:pt x="6" y="5"/>
                    </a:lnTo>
                    <a:lnTo>
                      <a:pt x="7" y="0"/>
                    </a:lnTo>
                    <a:lnTo>
                      <a:pt x="897" y="0"/>
                    </a:lnTo>
                    <a:lnTo>
                      <a:pt x="898" y="5"/>
                    </a:lnTo>
                    <a:lnTo>
                      <a:pt x="900" y="9"/>
                    </a:lnTo>
                    <a:lnTo>
                      <a:pt x="901" y="14"/>
                    </a:lnTo>
                    <a:lnTo>
                      <a:pt x="902" y="19"/>
                    </a:lnTo>
                    <a:lnTo>
                      <a:pt x="902" y="23"/>
                    </a:lnTo>
                    <a:lnTo>
                      <a:pt x="903" y="29"/>
                    </a:lnTo>
                    <a:lnTo>
                      <a:pt x="904" y="34"/>
                    </a:lnTo>
                    <a:lnTo>
                      <a:pt x="904" y="39"/>
                    </a:lnTo>
                    <a:lnTo>
                      <a:pt x="0" y="39"/>
                    </a:lnTo>
                    <a:close/>
                  </a:path>
                </a:pathLst>
              </a:custGeom>
              <a:solidFill>
                <a:srgbClr val="707070"/>
              </a:solidFill>
              <a:ln w="9525">
                <a:noFill/>
                <a:round/>
                <a:headEnd/>
                <a:tailEnd/>
              </a:ln>
            </p:spPr>
            <p:txBody>
              <a:bodyPr/>
              <a:lstStyle/>
              <a:p>
                <a:endParaRPr lang="ru-RU"/>
              </a:p>
            </p:txBody>
          </p:sp>
          <p:sp>
            <p:nvSpPr>
              <p:cNvPr id="14751" name="Freeform 325"/>
              <p:cNvSpPr>
                <a:spLocks/>
              </p:cNvSpPr>
              <p:nvPr/>
            </p:nvSpPr>
            <p:spPr bwMode="auto">
              <a:xfrm>
                <a:off x="5170" y="468"/>
                <a:ext cx="149" cy="8"/>
              </a:xfrm>
              <a:custGeom>
                <a:avLst/>
                <a:gdLst>
                  <a:gd name="T0" fmla="*/ 0 w 890"/>
                  <a:gd name="T1" fmla="*/ 0 h 40"/>
                  <a:gd name="T2" fmla="*/ 0 w 890"/>
                  <a:gd name="T3" fmla="*/ 0 h 40"/>
                  <a:gd name="T4" fmla="*/ 0 w 890"/>
                  <a:gd name="T5" fmla="*/ 0 h 40"/>
                  <a:gd name="T6" fmla="*/ 0 w 890"/>
                  <a:gd name="T7" fmla="*/ 0 h 40"/>
                  <a:gd name="T8" fmla="*/ 0 w 890"/>
                  <a:gd name="T9" fmla="*/ 0 h 40"/>
                  <a:gd name="T10" fmla="*/ 0 w 890"/>
                  <a:gd name="T11" fmla="*/ 0 h 40"/>
                  <a:gd name="T12" fmla="*/ 0 w 890"/>
                  <a:gd name="T13" fmla="*/ 0 h 40"/>
                  <a:gd name="T14" fmla="*/ 0 w 890"/>
                  <a:gd name="T15" fmla="*/ 0 h 40"/>
                  <a:gd name="T16" fmla="*/ 0 w 890"/>
                  <a:gd name="T17" fmla="*/ 0 h 40"/>
                  <a:gd name="T18" fmla="*/ 0 w 890"/>
                  <a:gd name="T19" fmla="*/ 0 h 40"/>
                  <a:gd name="T20" fmla="*/ 0 w 890"/>
                  <a:gd name="T21" fmla="*/ 0 h 40"/>
                  <a:gd name="T22" fmla="*/ 0 w 890"/>
                  <a:gd name="T23" fmla="*/ 0 h 40"/>
                  <a:gd name="T24" fmla="*/ 0 w 890"/>
                  <a:gd name="T25" fmla="*/ 0 h 40"/>
                  <a:gd name="T26" fmla="*/ 0 w 890"/>
                  <a:gd name="T27" fmla="*/ 0 h 40"/>
                  <a:gd name="T28" fmla="*/ 0 w 890"/>
                  <a:gd name="T29" fmla="*/ 0 h 40"/>
                  <a:gd name="T30" fmla="*/ 0 w 890"/>
                  <a:gd name="T31" fmla="*/ 0 h 40"/>
                  <a:gd name="T32" fmla="*/ 0 w 890"/>
                  <a:gd name="T33" fmla="*/ 0 h 40"/>
                  <a:gd name="T34" fmla="*/ 0 w 890"/>
                  <a:gd name="T35" fmla="*/ 0 h 40"/>
                  <a:gd name="T36" fmla="*/ 0 w 890"/>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90"/>
                  <a:gd name="T58" fmla="*/ 0 h 40"/>
                  <a:gd name="T59" fmla="*/ 890 w 890"/>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90" h="40">
                    <a:moveTo>
                      <a:pt x="0" y="40"/>
                    </a:moveTo>
                    <a:lnTo>
                      <a:pt x="2" y="35"/>
                    </a:lnTo>
                    <a:lnTo>
                      <a:pt x="3" y="30"/>
                    </a:lnTo>
                    <a:lnTo>
                      <a:pt x="4" y="25"/>
                    </a:lnTo>
                    <a:lnTo>
                      <a:pt x="5" y="20"/>
                    </a:lnTo>
                    <a:lnTo>
                      <a:pt x="7" y="15"/>
                    </a:lnTo>
                    <a:lnTo>
                      <a:pt x="9" y="10"/>
                    </a:lnTo>
                    <a:lnTo>
                      <a:pt x="11" y="5"/>
                    </a:lnTo>
                    <a:lnTo>
                      <a:pt x="12" y="0"/>
                    </a:lnTo>
                    <a:lnTo>
                      <a:pt x="878" y="0"/>
                    </a:lnTo>
                    <a:lnTo>
                      <a:pt x="880" y="5"/>
                    </a:lnTo>
                    <a:lnTo>
                      <a:pt x="882" y="10"/>
                    </a:lnTo>
                    <a:lnTo>
                      <a:pt x="883" y="15"/>
                    </a:lnTo>
                    <a:lnTo>
                      <a:pt x="886" y="20"/>
                    </a:lnTo>
                    <a:lnTo>
                      <a:pt x="887" y="25"/>
                    </a:lnTo>
                    <a:lnTo>
                      <a:pt x="888" y="30"/>
                    </a:lnTo>
                    <a:lnTo>
                      <a:pt x="889" y="35"/>
                    </a:lnTo>
                    <a:lnTo>
                      <a:pt x="890" y="40"/>
                    </a:lnTo>
                    <a:lnTo>
                      <a:pt x="0" y="40"/>
                    </a:lnTo>
                    <a:close/>
                  </a:path>
                </a:pathLst>
              </a:custGeom>
              <a:solidFill>
                <a:srgbClr val="606060"/>
              </a:solidFill>
              <a:ln w="9525">
                <a:noFill/>
                <a:round/>
                <a:headEnd/>
                <a:tailEnd/>
              </a:ln>
            </p:spPr>
            <p:txBody>
              <a:bodyPr/>
              <a:lstStyle/>
              <a:p>
                <a:endParaRPr lang="ru-RU"/>
              </a:p>
            </p:txBody>
          </p:sp>
          <p:sp>
            <p:nvSpPr>
              <p:cNvPr id="14752" name="Freeform 326"/>
              <p:cNvSpPr>
                <a:spLocks/>
              </p:cNvSpPr>
              <p:nvPr/>
            </p:nvSpPr>
            <p:spPr bwMode="auto">
              <a:xfrm>
                <a:off x="5172" y="460"/>
                <a:ext cx="145" cy="8"/>
              </a:xfrm>
              <a:custGeom>
                <a:avLst/>
                <a:gdLst>
                  <a:gd name="T0" fmla="*/ 0 w 866"/>
                  <a:gd name="T1" fmla="*/ 0 h 39"/>
                  <a:gd name="T2" fmla="*/ 0 w 866"/>
                  <a:gd name="T3" fmla="*/ 0 h 39"/>
                  <a:gd name="T4" fmla="*/ 0 w 866"/>
                  <a:gd name="T5" fmla="*/ 0 h 39"/>
                  <a:gd name="T6" fmla="*/ 0 w 866"/>
                  <a:gd name="T7" fmla="*/ 0 h 39"/>
                  <a:gd name="T8" fmla="*/ 0 w 866"/>
                  <a:gd name="T9" fmla="*/ 0 h 39"/>
                  <a:gd name="T10" fmla="*/ 0 w 866"/>
                  <a:gd name="T11" fmla="*/ 0 h 39"/>
                  <a:gd name="T12" fmla="*/ 0 w 866"/>
                  <a:gd name="T13" fmla="*/ 0 h 39"/>
                  <a:gd name="T14" fmla="*/ 0 w 866"/>
                  <a:gd name="T15" fmla="*/ 0 h 39"/>
                  <a:gd name="T16" fmla="*/ 0 w 866"/>
                  <a:gd name="T17" fmla="*/ 0 h 39"/>
                  <a:gd name="T18" fmla="*/ 0 w 866"/>
                  <a:gd name="T19" fmla="*/ 0 h 39"/>
                  <a:gd name="T20" fmla="*/ 0 w 866"/>
                  <a:gd name="T21" fmla="*/ 0 h 39"/>
                  <a:gd name="T22" fmla="*/ 0 w 866"/>
                  <a:gd name="T23" fmla="*/ 0 h 39"/>
                  <a:gd name="T24" fmla="*/ 0 w 866"/>
                  <a:gd name="T25" fmla="*/ 0 h 39"/>
                  <a:gd name="T26" fmla="*/ 0 w 866"/>
                  <a:gd name="T27" fmla="*/ 0 h 39"/>
                  <a:gd name="T28" fmla="*/ 0 w 866"/>
                  <a:gd name="T29" fmla="*/ 0 h 39"/>
                  <a:gd name="T30" fmla="*/ 0 w 866"/>
                  <a:gd name="T31" fmla="*/ 0 h 39"/>
                  <a:gd name="T32" fmla="*/ 0 w 866"/>
                  <a:gd name="T33" fmla="*/ 0 h 39"/>
                  <a:gd name="T34" fmla="*/ 0 w 866"/>
                  <a:gd name="T35" fmla="*/ 0 h 39"/>
                  <a:gd name="T36" fmla="*/ 0 w 866"/>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66"/>
                  <a:gd name="T58" fmla="*/ 0 h 39"/>
                  <a:gd name="T59" fmla="*/ 866 w 866"/>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66" h="39">
                    <a:moveTo>
                      <a:pt x="0" y="39"/>
                    </a:moveTo>
                    <a:lnTo>
                      <a:pt x="3" y="34"/>
                    </a:lnTo>
                    <a:lnTo>
                      <a:pt x="4" y="29"/>
                    </a:lnTo>
                    <a:lnTo>
                      <a:pt x="6" y="24"/>
                    </a:lnTo>
                    <a:lnTo>
                      <a:pt x="8" y="20"/>
                    </a:lnTo>
                    <a:lnTo>
                      <a:pt x="10" y="15"/>
                    </a:lnTo>
                    <a:lnTo>
                      <a:pt x="12" y="10"/>
                    </a:lnTo>
                    <a:lnTo>
                      <a:pt x="14" y="6"/>
                    </a:lnTo>
                    <a:lnTo>
                      <a:pt x="17" y="0"/>
                    </a:lnTo>
                    <a:lnTo>
                      <a:pt x="850" y="0"/>
                    </a:lnTo>
                    <a:lnTo>
                      <a:pt x="852" y="6"/>
                    </a:lnTo>
                    <a:lnTo>
                      <a:pt x="855" y="10"/>
                    </a:lnTo>
                    <a:lnTo>
                      <a:pt x="857" y="15"/>
                    </a:lnTo>
                    <a:lnTo>
                      <a:pt x="858" y="20"/>
                    </a:lnTo>
                    <a:lnTo>
                      <a:pt x="861" y="24"/>
                    </a:lnTo>
                    <a:lnTo>
                      <a:pt x="863" y="29"/>
                    </a:lnTo>
                    <a:lnTo>
                      <a:pt x="864" y="34"/>
                    </a:lnTo>
                    <a:lnTo>
                      <a:pt x="866" y="39"/>
                    </a:lnTo>
                    <a:lnTo>
                      <a:pt x="0" y="39"/>
                    </a:lnTo>
                    <a:close/>
                  </a:path>
                </a:pathLst>
              </a:custGeom>
              <a:solidFill>
                <a:srgbClr val="545454"/>
              </a:solidFill>
              <a:ln w="9525">
                <a:noFill/>
                <a:round/>
                <a:headEnd/>
                <a:tailEnd/>
              </a:ln>
            </p:spPr>
            <p:txBody>
              <a:bodyPr/>
              <a:lstStyle/>
              <a:p>
                <a:endParaRPr lang="ru-RU"/>
              </a:p>
            </p:txBody>
          </p:sp>
          <p:sp>
            <p:nvSpPr>
              <p:cNvPr id="14753" name="Freeform 327"/>
              <p:cNvSpPr>
                <a:spLocks/>
              </p:cNvSpPr>
              <p:nvPr/>
            </p:nvSpPr>
            <p:spPr bwMode="auto">
              <a:xfrm>
                <a:off x="5175" y="452"/>
                <a:ext cx="139" cy="8"/>
              </a:xfrm>
              <a:custGeom>
                <a:avLst/>
                <a:gdLst>
                  <a:gd name="T0" fmla="*/ 0 w 833"/>
                  <a:gd name="T1" fmla="*/ 0 h 39"/>
                  <a:gd name="T2" fmla="*/ 0 w 833"/>
                  <a:gd name="T3" fmla="*/ 0 h 39"/>
                  <a:gd name="T4" fmla="*/ 0 w 833"/>
                  <a:gd name="T5" fmla="*/ 0 h 39"/>
                  <a:gd name="T6" fmla="*/ 0 w 833"/>
                  <a:gd name="T7" fmla="*/ 0 h 39"/>
                  <a:gd name="T8" fmla="*/ 0 w 833"/>
                  <a:gd name="T9" fmla="*/ 0 h 39"/>
                  <a:gd name="T10" fmla="*/ 0 w 833"/>
                  <a:gd name="T11" fmla="*/ 0 h 39"/>
                  <a:gd name="T12" fmla="*/ 0 w 833"/>
                  <a:gd name="T13" fmla="*/ 0 h 39"/>
                  <a:gd name="T14" fmla="*/ 0 w 833"/>
                  <a:gd name="T15" fmla="*/ 0 h 39"/>
                  <a:gd name="T16" fmla="*/ 0 w 833"/>
                  <a:gd name="T17" fmla="*/ 0 h 39"/>
                  <a:gd name="T18" fmla="*/ 0 w 833"/>
                  <a:gd name="T19" fmla="*/ 0 h 39"/>
                  <a:gd name="T20" fmla="*/ 0 w 833"/>
                  <a:gd name="T21" fmla="*/ 0 h 39"/>
                  <a:gd name="T22" fmla="*/ 0 w 833"/>
                  <a:gd name="T23" fmla="*/ 0 h 39"/>
                  <a:gd name="T24" fmla="*/ 0 w 833"/>
                  <a:gd name="T25" fmla="*/ 0 h 39"/>
                  <a:gd name="T26" fmla="*/ 0 w 833"/>
                  <a:gd name="T27" fmla="*/ 0 h 39"/>
                  <a:gd name="T28" fmla="*/ 0 w 833"/>
                  <a:gd name="T29" fmla="*/ 0 h 39"/>
                  <a:gd name="T30" fmla="*/ 0 w 833"/>
                  <a:gd name="T31" fmla="*/ 0 h 39"/>
                  <a:gd name="T32" fmla="*/ 0 w 833"/>
                  <a:gd name="T33" fmla="*/ 0 h 39"/>
                  <a:gd name="T34" fmla="*/ 0 w 833"/>
                  <a:gd name="T35" fmla="*/ 0 h 39"/>
                  <a:gd name="T36" fmla="*/ 0 w 833"/>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33"/>
                  <a:gd name="T58" fmla="*/ 0 h 39"/>
                  <a:gd name="T59" fmla="*/ 833 w 833"/>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33" h="39">
                    <a:moveTo>
                      <a:pt x="0" y="39"/>
                    </a:moveTo>
                    <a:lnTo>
                      <a:pt x="2" y="34"/>
                    </a:lnTo>
                    <a:lnTo>
                      <a:pt x="6" y="29"/>
                    </a:lnTo>
                    <a:lnTo>
                      <a:pt x="8" y="24"/>
                    </a:lnTo>
                    <a:lnTo>
                      <a:pt x="12" y="19"/>
                    </a:lnTo>
                    <a:lnTo>
                      <a:pt x="14" y="15"/>
                    </a:lnTo>
                    <a:lnTo>
                      <a:pt x="18" y="10"/>
                    </a:lnTo>
                    <a:lnTo>
                      <a:pt x="20" y="5"/>
                    </a:lnTo>
                    <a:lnTo>
                      <a:pt x="23" y="0"/>
                    </a:lnTo>
                    <a:lnTo>
                      <a:pt x="809" y="0"/>
                    </a:lnTo>
                    <a:lnTo>
                      <a:pt x="813" y="5"/>
                    </a:lnTo>
                    <a:lnTo>
                      <a:pt x="815" y="10"/>
                    </a:lnTo>
                    <a:lnTo>
                      <a:pt x="819" y="15"/>
                    </a:lnTo>
                    <a:lnTo>
                      <a:pt x="821" y="19"/>
                    </a:lnTo>
                    <a:lnTo>
                      <a:pt x="825" y="24"/>
                    </a:lnTo>
                    <a:lnTo>
                      <a:pt x="827" y="29"/>
                    </a:lnTo>
                    <a:lnTo>
                      <a:pt x="831" y="34"/>
                    </a:lnTo>
                    <a:lnTo>
                      <a:pt x="833" y="39"/>
                    </a:lnTo>
                    <a:lnTo>
                      <a:pt x="0" y="39"/>
                    </a:lnTo>
                    <a:close/>
                  </a:path>
                </a:pathLst>
              </a:custGeom>
              <a:solidFill>
                <a:srgbClr val="474747"/>
              </a:solidFill>
              <a:ln w="9525">
                <a:noFill/>
                <a:round/>
                <a:headEnd/>
                <a:tailEnd/>
              </a:ln>
            </p:spPr>
            <p:txBody>
              <a:bodyPr/>
              <a:lstStyle/>
              <a:p>
                <a:endParaRPr lang="ru-RU"/>
              </a:p>
            </p:txBody>
          </p:sp>
          <p:sp>
            <p:nvSpPr>
              <p:cNvPr id="14754" name="Freeform 328"/>
              <p:cNvSpPr>
                <a:spLocks/>
              </p:cNvSpPr>
              <p:nvPr/>
            </p:nvSpPr>
            <p:spPr bwMode="auto">
              <a:xfrm>
                <a:off x="5179" y="445"/>
                <a:ext cx="131" cy="7"/>
              </a:xfrm>
              <a:custGeom>
                <a:avLst/>
                <a:gdLst>
                  <a:gd name="T0" fmla="*/ 0 w 786"/>
                  <a:gd name="T1" fmla="*/ 0 h 39"/>
                  <a:gd name="T2" fmla="*/ 0 w 786"/>
                  <a:gd name="T3" fmla="*/ 0 h 39"/>
                  <a:gd name="T4" fmla="*/ 0 w 786"/>
                  <a:gd name="T5" fmla="*/ 0 h 39"/>
                  <a:gd name="T6" fmla="*/ 0 w 786"/>
                  <a:gd name="T7" fmla="*/ 0 h 39"/>
                  <a:gd name="T8" fmla="*/ 0 w 786"/>
                  <a:gd name="T9" fmla="*/ 0 h 39"/>
                  <a:gd name="T10" fmla="*/ 0 w 786"/>
                  <a:gd name="T11" fmla="*/ 0 h 39"/>
                  <a:gd name="T12" fmla="*/ 0 w 786"/>
                  <a:gd name="T13" fmla="*/ 0 h 39"/>
                  <a:gd name="T14" fmla="*/ 0 w 786"/>
                  <a:gd name="T15" fmla="*/ 0 h 39"/>
                  <a:gd name="T16" fmla="*/ 0 w 786"/>
                  <a:gd name="T17" fmla="*/ 0 h 39"/>
                  <a:gd name="T18" fmla="*/ 0 w 786"/>
                  <a:gd name="T19" fmla="*/ 0 h 39"/>
                  <a:gd name="T20" fmla="*/ 0 w 786"/>
                  <a:gd name="T21" fmla="*/ 0 h 39"/>
                  <a:gd name="T22" fmla="*/ 0 w 786"/>
                  <a:gd name="T23" fmla="*/ 0 h 39"/>
                  <a:gd name="T24" fmla="*/ 0 w 786"/>
                  <a:gd name="T25" fmla="*/ 0 h 39"/>
                  <a:gd name="T26" fmla="*/ 0 w 786"/>
                  <a:gd name="T27" fmla="*/ 0 h 39"/>
                  <a:gd name="T28" fmla="*/ 0 w 786"/>
                  <a:gd name="T29" fmla="*/ 0 h 39"/>
                  <a:gd name="T30" fmla="*/ 0 w 786"/>
                  <a:gd name="T31" fmla="*/ 0 h 39"/>
                  <a:gd name="T32" fmla="*/ 0 w 786"/>
                  <a:gd name="T33" fmla="*/ 0 h 39"/>
                  <a:gd name="T34" fmla="*/ 0 w 786"/>
                  <a:gd name="T35" fmla="*/ 0 h 39"/>
                  <a:gd name="T36" fmla="*/ 0 w 786"/>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6"/>
                  <a:gd name="T58" fmla="*/ 0 h 39"/>
                  <a:gd name="T59" fmla="*/ 786 w 786"/>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6" h="39">
                    <a:moveTo>
                      <a:pt x="0" y="39"/>
                    </a:moveTo>
                    <a:lnTo>
                      <a:pt x="4" y="34"/>
                    </a:lnTo>
                    <a:lnTo>
                      <a:pt x="8" y="28"/>
                    </a:lnTo>
                    <a:lnTo>
                      <a:pt x="11" y="23"/>
                    </a:lnTo>
                    <a:lnTo>
                      <a:pt x="15" y="19"/>
                    </a:lnTo>
                    <a:lnTo>
                      <a:pt x="18" y="14"/>
                    </a:lnTo>
                    <a:lnTo>
                      <a:pt x="22" y="9"/>
                    </a:lnTo>
                    <a:lnTo>
                      <a:pt x="26" y="5"/>
                    </a:lnTo>
                    <a:lnTo>
                      <a:pt x="30" y="0"/>
                    </a:lnTo>
                    <a:lnTo>
                      <a:pt x="757" y="0"/>
                    </a:lnTo>
                    <a:lnTo>
                      <a:pt x="760" y="5"/>
                    </a:lnTo>
                    <a:lnTo>
                      <a:pt x="765" y="9"/>
                    </a:lnTo>
                    <a:lnTo>
                      <a:pt x="768" y="14"/>
                    </a:lnTo>
                    <a:lnTo>
                      <a:pt x="772" y="19"/>
                    </a:lnTo>
                    <a:lnTo>
                      <a:pt x="776" y="23"/>
                    </a:lnTo>
                    <a:lnTo>
                      <a:pt x="779" y="28"/>
                    </a:lnTo>
                    <a:lnTo>
                      <a:pt x="783" y="34"/>
                    </a:lnTo>
                    <a:lnTo>
                      <a:pt x="786" y="39"/>
                    </a:lnTo>
                    <a:lnTo>
                      <a:pt x="0" y="39"/>
                    </a:lnTo>
                    <a:close/>
                  </a:path>
                </a:pathLst>
              </a:custGeom>
              <a:solidFill>
                <a:srgbClr val="3A3A3A"/>
              </a:solidFill>
              <a:ln w="9525">
                <a:noFill/>
                <a:round/>
                <a:headEnd/>
                <a:tailEnd/>
              </a:ln>
            </p:spPr>
            <p:txBody>
              <a:bodyPr/>
              <a:lstStyle/>
              <a:p>
                <a:endParaRPr lang="ru-RU"/>
              </a:p>
            </p:txBody>
          </p:sp>
          <p:sp>
            <p:nvSpPr>
              <p:cNvPr id="14755" name="Freeform 329"/>
              <p:cNvSpPr>
                <a:spLocks/>
              </p:cNvSpPr>
              <p:nvPr/>
            </p:nvSpPr>
            <p:spPr bwMode="auto">
              <a:xfrm>
                <a:off x="5184" y="437"/>
                <a:ext cx="121" cy="8"/>
              </a:xfrm>
              <a:custGeom>
                <a:avLst/>
                <a:gdLst>
                  <a:gd name="T0" fmla="*/ 0 w 727"/>
                  <a:gd name="T1" fmla="*/ 0 h 40"/>
                  <a:gd name="T2" fmla="*/ 0 w 727"/>
                  <a:gd name="T3" fmla="*/ 0 h 40"/>
                  <a:gd name="T4" fmla="*/ 0 w 727"/>
                  <a:gd name="T5" fmla="*/ 0 h 40"/>
                  <a:gd name="T6" fmla="*/ 0 w 727"/>
                  <a:gd name="T7" fmla="*/ 0 h 40"/>
                  <a:gd name="T8" fmla="*/ 0 w 727"/>
                  <a:gd name="T9" fmla="*/ 0 h 40"/>
                  <a:gd name="T10" fmla="*/ 0 w 727"/>
                  <a:gd name="T11" fmla="*/ 0 h 40"/>
                  <a:gd name="T12" fmla="*/ 0 w 727"/>
                  <a:gd name="T13" fmla="*/ 0 h 40"/>
                  <a:gd name="T14" fmla="*/ 0 w 727"/>
                  <a:gd name="T15" fmla="*/ 0 h 40"/>
                  <a:gd name="T16" fmla="*/ 0 w 727"/>
                  <a:gd name="T17" fmla="*/ 0 h 40"/>
                  <a:gd name="T18" fmla="*/ 0 w 727"/>
                  <a:gd name="T19" fmla="*/ 0 h 40"/>
                  <a:gd name="T20" fmla="*/ 0 w 727"/>
                  <a:gd name="T21" fmla="*/ 0 h 40"/>
                  <a:gd name="T22" fmla="*/ 0 w 727"/>
                  <a:gd name="T23" fmla="*/ 0 h 40"/>
                  <a:gd name="T24" fmla="*/ 0 w 727"/>
                  <a:gd name="T25" fmla="*/ 0 h 40"/>
                  <a:gd name="T26" fmla="*/ 0 w 727"/>
                  <a:gd name="T27" fmla="*/ 0 h 40"/>
                  <a:gd name="T28" fmla="*/ 0 w 727"/>
                  <a:gd name="T29" fmla="*/ 0 h 40"/>
                  <a:gd name="T30" fmla="*/ 0 w 727"/>
                  <a:gd name="T31" fmla="*/ 0 h 40"/>
                  <a:gd name="T32" fmla="*/ 0 w 727"/>
                  <a:gd name="T33" fmla="*/ 0 h 40"/>
                  <a:gd name="T34" fmla="*/ 0 w 727"/>
                  <a:gd name="T35" fmla="*/ 0 h 40"/>
                  <a:gd name="T36" fmla="*/ 0 w 727"/>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27"/>
                  <a:gd name="T58" fmla="*/ 0 h 40"/>
                  <a:gd name="T59" fmla="*/ 727 w 727"/>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27" h="40">
                    <a:moveTo>
                      <a:pt x="0" y="40"/>
                    </a:moveTo>
                    <a:lnTo>
                      <a:pt x="5" y="35"/>
                    </a:lnTo>
                    <a:lnTo>
                      <a:pt x="9" y="30"/>
                    </a:lnTo>
                    <a:lnTo>
                      <a:pt x="14" y="25"/>
                    </a:lnTo>
                    <a:lnTo>
                      <a:pt x="20" y="19"/>
                    </a:lnTo>
                    <a:lnTo>
                      <a:pt x="25" y="14"/>
                    </a:lnTo>
                    <a:lnTo>
                      <a:pt x="30" y="9"/>
                    </a:lnTo>
                    <a:lnTo>
                      <a:pt x="36" y="5"/>
                    </a:lnTo>
                    <a:lnTo>
                      <a:pt x="40" y="0"/>
                    </a:lnTo>
                    <a:lnTo>
                      <a:pt x="686" y="0"/>
                    </a:lnTo>
                    <a:lnTo>
                      <a:pt x="691" y="5"/>
                    </a:lnTo>
                    <a:lnTo>
                      <a:pt x="697" y="9"/>
                    </a:lnTo>
                    <a:lnTo>
                      <a:pt x="702" y="14"/>
                    </a:lnTo>
                    <a:lnTo>
                      <a:pt x="707" y="19"/>
                    </a:lnTo>
                    <a:lnTo>
                      <a:pt x="712" y="25"/>
                    </a:lnTo>
                    <a:lnTo>
                      <a:pt x="717" y="30"/>
                    </a:lnTo>
                    <a:lnTo>
                      <a:pt x="722" y="35"/>
                    </a:lnTo>
                    <a:lnTo>
                      <a:pt x="727" y="40"/>
                    </a:lnTo>
                    <a:lnTo>
                      <a:pt x="0" y="40"/>
                    </a:lnTo>
                    <a:close/>
                  </a:path>
                </a:pathLst>
              </a:custGeom>
              <a:solidFill>
                <a:srgbClr val="2D2D2D"/>
              </a:solidFill>
              <a:ln w="9525">
                <a:noFill/>
                <a:round/>
                <a:headEnd/>
                <a:tailEnd/>
              </a:ln>
            </p:spPr>
            <p:txBody>
              <a:bodyPr/>
              <a:lstStyle/>
              <a:p>
                <a:endParaRPr lang="ru-RU"/>
              </a:p>
            </p:txBody>
          </p:sp>
          <p:sp>
            <p:nvSpPr>
              <p:cNvPr id="14756" name="Freeform 330"/>
              <p:cNvSpPr>
                <a:spLocks/>
              </p:cNvSpPr>
              <p:nvPr/>
            </p:nvSpPr>
            <p:spPr bwMode="auto">
              <a:xfrm>
                <a:off x="5191" y="429"/>
                <a:ext cx="107" cy="8"/>
              </a:xfrm>
              <a:custGeom>
                <a:avLst/>
                <a:gdLst>
                  <a:gd name="T0" fmla="*/ 0 w 646"/>
                  <a:gd name="T1" fmla="*/ 0 h 39"/>
                  <a:gd name="T2" fmla="*/ 0 w 646"/>
                  <a:gd name="T3" fmla="*/ 0 h 39"/>
                  <a:gd name="T4" fmla="*/ 0 w 646"/>
                  <a:gd name="T5" fmla="*/ 0 h 39"/>
                  <a:gd name="T6" fmla="*/ 0 w 646"/>
                  <a:gd name="T7" fmla="*/ 0 h 39"/>
                  <a:gd name="T8" fmla="*/ 0 w 646"/>
                  <a:gd name="T9" fmla="*/ 0 h 39"/>
                  <a:gd name="T10" fmla="*/ 0 w 646"/>
                  <a:gd name="T11" fmla="*/ 0 h 39"/>
                  <a:gd name="T12" fmla="*/ 0 w 646"/>
                  <a:gd name="T13" fmla="*/ 0 h 39"/>
                  <a:gd name="T14" fmla="*/ 0 w 646"/>
                  <a:gd name="T15" fmla="*/ 0 h 39"/>
                  <a:gd name="T16" fmla="*/ 0 w 646"/>
                  <a:gd name="T17" fmla="*/ 0 h 39"/>
                  <a:gd name="T18" fmla="*/ 0 w 646"/>
                  <a:gd name="T19" fmla="*/ 0 h 39"/>
                  <a:gd name="T20" fmla="*/ 0 w 646"/>
                  <a:gd name="T21" fmla="*/ 0 h 39"/>
                  <a:gd name="T22" fmla="*/ 0 w 646"/>
                  <a:gd name="T23" fmla="*/ 0 h 39"/>
                  <a:gd name="T24" fmla="*/ 0 w 646"/>
                  <a:gd name="T25" fmla="*/ 0 h 39"/>
                  <a:gd name="T26" fmla="*/ 0 w 646"/>
                  <a:gd name="T27" fmla="*/ 0 h 39"/>
                  <a:gd name="T28" fmla="*/ 0 w 646"/>
                  <a:gd name="T29" fmla="*/ 0 h 39"/>
                  <a:gd name="T30" fmla="*/ 0 w 646"/>
                  <a:gd name="T31" fmla="*/ 0 h 39"/>
                  <a:gd name="T32" fmla="*/ 0 w 646"/>
                  <a:gd name="T33" fmla="*/ 0 h 39"/>
                  <a:gd name="T34" fmla="*/ 0 w 646"/>
                  <a:gd name="T35" fmla="*/ 0 h 39"/>
                  <a:gd name="T36" fmla="*/ 0 w 646"/>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6"/>
                  <a:gd name="T58" fmla="*/ 0 h 39"/>
                  <a:gd name="T59" fmla="*/ 646 w 646"/>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6" h="39">
                    <a:moveTo>
                      <a:pt x="0" y="39"/>
                    </a:moveTo>
                    <a:lnTo>
                      <a:pt x="6" y="34"/>
                    </a:lnTo>
                    <a:lnTo>
                      <a:pt x="13" y="29"/>
                    </a:lnTo>
                    <a:lnTo>
                      <a:pt x="19" y="24"/>
                    </a:lnTo>
                    <a:lnTo>
                      <a:pt x="25" y="19"/>
                    </a:lnTo>
                    <a:lnTo>
                      <a:pt x="32" y="14"/>
                    </a:lnTo>
                    <a:lnTo>
                      <a:pt x="38" y="9"/>
                    </a:lnTo>
                    <a:lnTo>
                      <a:pt x="45" y="4"/>
                    </a:lnTo>
                    <a:lnTo>
                      <a:pt x="52" y="0"/>
                    </a:lnTo>
                    <a:lnTo>
                      <a:pt x="594" y="0"/>
                    </a:lnTo>
                    <a:lnTo>
                      <a:pt x="601" y="4"/>
                    </a:lnTo>
                    <a:lnTo>
                      <a:pt x="609" y="9"/>
                    </a:lnTo>
                    <a:lnTo>
                      <a:pt x="614" y="14"/>
                    </a:lnTo>
                    <a:lnTo>
                      <a:pt x="622" y="19"/>
                    </a:lnTo>
                    <a:lnTo>
                      <a:pt x="627" y="24"/>
                    </a:lnTo>
                    <a:lnTo>
                      <a:pt x="633" y="29"/>
                    </a:lnTo>
                    <a:lnTo>
                      <a:pt x="640" y="34"/>
                    </a:lnTo>
                    <a:lnTo>
                      <a:pt x="646" y="39"/>
                    </a:lnTo>
                    <a:lnTo>
                      <a:pt x="0" y="39"/>
                    </a:lnTo>
                    <a:close/>
                  </a:path>
                </a:pathLst>
              </a:custGeom>
              <a:solidFill>
                <a:srgbClr val="1E1E1E"/>
              </a:solidFill>
              <a:ln w="9525">
                <a:noFill/>
                <a:round/>
                <a:headEnd/>
                <a:tailEnd/>
              </a:ln>
            </p:spPr>
            <p:txBody>
              <a:bodyPr/>
              <a:lstStyle/>
              <a:p>
                <a:endParaRPr lang="ru-RU"/>
              </a:p>
            </p:txBody>
          </p:sp>
          <p:sp>
            <p:nvSpPr>
              <p:cNvPr id="14757" name="Freeform 331"/>
              <p:cNvSpPr>
                <a:spLocks/>
              </p:cNvSpPr>
              <p:nvPr/>
            </p:nvSpPr>
            <p:spPr bwMode="auto">
              <a:xfrm>
                <a:off x="5199" y="421"/>
                <a:ext cx="91" cy="8"/>
              </a:xfrm>
              <a:custGeom>
                <a:avLst/>
                <a:gdLst>
                  <a:gd name="T0" fmla="*/ 0 w 542"/>
                  <a:gd name="T1" fmla="*/ 0 h 39"/>
                  <a:gd name="T2" fmla="*/ 0 w 542"/>
                  <a:gd name="T3" fmla="*/ 0 h 39"/>
                  <a:gd name="T4" fmla="*/ 0 w 542"/>
                  <a:gd name="T5" fmla="*/ 0 h 39"/>
                  <a:gd name="T6" fmla="*/ 0 w 542"/>
                  <a:gd name="T7" fmla="*/ 0 h 39"/>
                  <a:gd name="T8" fmla="*/ 0 w 542"/>
                  <a:gd name="T9" fmla="*/ 0 h 39"/>
                  <a:gd name="T10" fmla="*/ 0 w 542"/>
                  <a:gd name="T11" fmla="*/ 0 h 39"/>
                  <a:gd name="T12" fmla="*/ 0 w 542"/>
                  <a:gd name="T13" fmla="*/ 0 h 39"/>
                  <a:gd name="T14" fmla="*/ 0 w 542"/>
                  <a:gd name="T15" fmla="*/ 0 h 39"/>
                  <a:gd name="T16" fmla="*/ 0 w 542"/>
                  <a:gd name="T17" fmla="*/ 0 h 39"/>
                  <a:gd name="T18" fmla="*/ 0 w 542"/>
                  <a:gd name="T19" fmla="*/ 0 h 39"/>
                  <a:gd name="T20" fmla="*/ 0 w 542"/>
                  <a:gd name="T21" fmla="*/ 0 h 39"/>
                  <a:gd name="T22" fmla="*/ 0 w 542"/>
                  <a:gd name="T23" fmla="*/ 0 h 39"/>
                  <a:gd name="T24" fmla="*/ 0 w 542"/>
                  <a:gd name="T25" fmla="*/ 0 h 39"/>
                  <a:gd name="T26" fmla="*/ 0 w 542"/>
                  <a:gd name="T27" fmla="*/ 0 h 39"/>
                  <a:gd name="T28" fmla="*/ 0 w 542"/>
                  <a:gd name="T29" fmla="*/ 0 h 39"/>
                  <a:gd name="T30" fmla="*/ 0 w 542"/>
                  <a:gd name="T31" fmla="*/ 0 h 39"/>
                  <a:gd name="T32" fmla="*/ 0 w 542"/>
                  <a:gd name="T33" fmla="*/ 0 h 39"/>
                  <a:gd name="T34" fmla="*/ 0 w 542"/>
                  <a:gd name="T35" fmla="*/ 0 h 39"/>
                  <a:gd name="T36" fmla="*/ 0 w 542"/>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2"/>
                  <a:gd name="T58" fmla="*/ 0 h 39"/>
                  <a:gd name="T59" fmla="*/ 542 w 542"/>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2" h="39">
                    <a:moveTo>
                      <a:pt x="0" y="39"/>
                    </a:moveTo>
                    <a:lnTo>
                      <a:pt x="10" y="33"/>
                    </a:lnTo>
                    <a:lnTo>
                      <a:pt x="18" y="28"/>
                    </a:lnTo>
                    <a:lnTo>
                      <a:pt x="28" y="23"/>
                    </a:lnTo>
                    <a:lnTo>
                      <a:pt x="37" y="18"/>
                    </a:lnTo>
                    <a:lnTo>
                      <a:pt x="46" y="13"/>
                    </a:lnTo>
                    <a:lnTo>
                      <a:pt x="56" y="8"/>
                    </a:lnTo>
                    <a:lnTo>
                      <a:pt x="65" y="4"/>
                    </a:lnTo>
                    <a:lnTo>
                      <a:pt x="76" y="0"/>
                    </a:lnTo>
                    <a:lnTo>
                      <a:pt x="467" y="0"/>
                    </a:lnTo>
                    <a:lnTo>
                      <a:pt x="477" y="4"/>
                    </a:lnTo>
                    <a:lnTo>
                      <a:pt x="487" y="8"/>
                    </a:lnTo>
                    <a:lnTo>
                      <a:pt x="496" y="13"/>
                    </a:lnTo>
                    <a:lnTo>
                      <a:pt x="506" y="18"/>
                    </a:lnTo>
                    <a:lnTo>
                      <a:pt x="515" y="23"/>
                    </a:lnTo>
                    <a:lnTo>
                      <a:pt x="525" y="28"/>
                    </a:lnTo>
                    <a:lnTo>
                      <a:pt x="533" y="33"/>
                    </a:lnTo>
                    <a:lnTo>
                      <a:pt x="542" y="39"/>
                    </a:lnTo>
                    <a:lnTo>
                      <a:pt x="0" y="39"/>
                    </a:lnTo>
                    <a:close/>
                  </a:path>
                </a:pathLst>
              </a:custGeom>
              <a:solidFill>
                <a:srgbClr val="111111"/>
              </a:solidFill>
              <a:ln w="9525">
                <a:noFill/>
                <a:round/>
                <a:headEnd/>
                <a:tailEnd/>
              </a:ln>
            </p:spPr>
            <p:txBody>
              <a:bodyPr/>
              <a:lstStyle/>
              <a:p>
                <a:endParaRPr lang="ru-RU"/>
              </a:p>
            </p:txBody>
          </p:sp>
          <p:sp>
            <p:nvSpPr>
              <p:cNvPr id="14758" name="Freeform 332"/>
              <p:cNvSpPr>
                <a:spLocks/>
              </p:cNvSpPr>
              <p:nvPr/>
            </p:nvSpPr>
            <p:spPr bwMode="auto">
              <a:xfrm>
                <a:off x="5212" y="413"/>
                <a:ext cx="65" cy="8"/>
              </a:xfrm>
              <a:custGeom>
                <a:avLst/>
                <a:gdLst>
                  <a:gd name="T0" fmla="*/ 0 w 391"/>
                  <a:gd name="T1" fmla="*/ 0 h 39"/>
                  <a:gd name="T2" fmla="*/ 0 w 391"/>
                  <a:gd name="T3" fmla="*/ 0 h 39"/>
                  <a:gd name="T4" fmla="*/ 0 w 391"/>
                  <a:gd name="T5" fmla="*/ 0 h 39"/>
                  <a:gd name="T6" fmla="*/ 0 w 391"/>
                  <a:gd name="T7" fmla="*/ 0 h 39"/>
                  <a:gd name="T8" fmla="*/ 0 w 391"/>
                  <a:gd name="T9" fmla="*/ 0 h 39"/>
                  <a:gd name="T10" fmla="*/ 0 w 391"/>
                  <a:gd name="T11" fmla="*/ 0 h 39"/>
                  <a:gd name="T12" fmla="*/ 0 w 391"/>
                  <a:gd name="T13" fmla="*/ 0 h 39"/>
                  <a:gd name="T14" fmla="*/ 0 w 391"/>
                  <a:gd name="T15" fmla="*/ 0 h 39"/>
                  <a:gd name="T16" fmla="*/ 0 w 391"/>
                  <a:gd name="T17" fmla="*/ 0 h 39"/>
                  <a:gd name="T18" fmla="*/ 0 w 391"/>
                  <a:gd name="T19" fmla="*/ 0 h 39"/>
                  <a:gd name="T20" fmla="*/ 0 w 391"/>
                  <a:gd name="T21" fmla="*/ 0 h 39"/>
                  <a:gd name="T22" fmla="*/ 0 w 391"/>
                  <a:gd name="T23" fmla="*/ 0 h 39"/>
                  <a:gd name="T24" fmla="*/ 0 w 391"/>
                  <a:gd name="T25" fmla="*/ 0 h 39"/>
                  <a:gd name="T26" fmla="*/ 0 w 391"/>
                  <a:gd name="T27" fmla="*/ 0 h 39"/>
                  <a:gd name="T28" fmla="*/ 0 w 391"/>
                  <a:gd name="T29" fmla="*/ 0 h 39"/>
                  <a:gd name="T30" fmla="*/ 0 w 391"/>
                  <a:gd name="T31" fmla="*/ 0 h 39"/>
                  <a:gd name="T32" fmla="*/ 0 w 391"/>
                  <a:gd name="T33" fmla="*/ 0 h 39"/>
                  <a:gd name="T34" fmla="*/ 0 w 391"/>
                  <a:gd name="T35" fmla="*/ 0 h 39"/>
                  <a:gd name="T36" fmla="*/ 0 w 391"/>
                  <a:gd name="T37" fmla="*/ 0 h 39"/>
                  <a:gd name="T38" fmla="*/ 0 w 391"/>
                  <a:gd name="T39" fmla="*/ 0 h 39"/>
                  <a:gd name="T40" fmla="*/ 0 w 391"/>
                  <a:gd name="T41" fmla="*/ 0 h 39"/>
                  <a:gd name="T42" fmla="*/ 0 w 391"/>
                  <a:gd name="T43" fmla="*/ 0 h 39"/>
                  <a:gd name="T44" fmla="*/ 0 w 391"/>
                  <a:gd name="T45" fmla="*/ 0 h 39"/>
                  <a:gd name="T46" fmla="*/ 0 w 391"/>
                  <a:gd name="T47" fmla="*/ 0 h 39"/>
                  <a:gd name="T48" fmla="*/ 0 w 391"/>
                  <a:gd name="T49" fmla="*/ 0 h 39"/>
                  <a:gd name="T50" fmla="*/ 0 w 391"/>
                  <a:gd name="T51" fmla="*/ 0 h 39"/>
                  <a:gd name="T52" fmla="*/ 0 w 391"/>
                  <a:gd name="T53" fmla="*/ 0 h 39"/>
                  <a:gd name="T54" fmla="*/ 0 w 391"/>
                  <a:gd name="T55" fmla="*/ 0 h 39"/>
                  <a:gd name="T56" fmla="*/ 0 w 391"/>
                  <a:gd name="T57" fmla="*/ 0 h 39"/>
                  <a:gd name="T58" fmla="*/ 0 w 391"/>
                  <a:gd name="T59" fmla="*/ 0 h 39"/>
                  <a:gd name="T60" fmla="*/ 0 w 391"/>
                  <a:gd name="T61" fmla="*/ 0 h 39"/>
                  <a:gd name="T62" fmla="*/ 0 w 391"/>
                  <a:gd name="T63" fmla="*/ 0 h 39"/>
                  <a:gd name="T64" fmla="*/ 0 w 391"/>
                  <a:gd name="T65" fmla="*/ 0 h 39"/>
                  <a:gd name="T66" fmla="*/ 0 w 391"/>
                  <a:gd name="T67" fmla="*/ 0 h 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91"/>
                  <a:gd name="T103" fmla="*/ 0 h 39"/>
                  <a:gd name="T104" fmla="*/ 391 w 391"/>
                  <a:gd name="T105" fmla="*/ 39 h 3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91" h="39">
                    <a:moveTo>
                      <a:pt x="0" y="39"/>
                    </a:moveTo>
                    <a:lnTo>
                      <a:pt x="11" y="34"/>
                    </a:lnTo>
                    <a:lnTo>
                      <a:pt x="23" y="29"/>
                    </a:lnTo>
                    <a:lnTo>
                      <a:pt x="34" y="26"/>
                    </a:lnTo>
                    <a:lnTo>
                      <a:pt x="46" y="22"/>
                    </a:lnTo>
                    <a:lnTo>
                      <a:pt x="58" y="19"/>
                    </a:lnTo>
                    <a:lnTo>
                      <a:pt x="70" y="15"/>
                    </a:lnTo>
                    <a:lnTo>
                      <a:pt x="82" y="13"/>
                    </a:lnTo>
                    <a:lnTo>
                      <a:pt x="94" y="10"/>
                    </a:lnTo>
                    <a:lnTo>
                      <a:pt x="107" y="8"/>
                    </a:lnTo>
                    <a:lnTo>
                      <a:pt x="118" y="6"/>
                    </a:lnTo>
                    <a:lnTo>
                      <a:pt x="131" y="4"/>
                    </a:lnTo>
                    <a:lnTo>
                      <a:pt x="143" y="3"/>
                    </a:lnTo>
                    <a:lnTo>
                      <a:pt x="156" y="1"/>
                    </a:lnTo>
                    <a:lnTo>
                      <a:pt x="169" y="1"/>
                    </a:lnTo>
                    <a:lnTo>
                      <a:pt x="182" y="0"/>
                    </a:lnTo>
                    <a:lnTo>
                      <a:pt x="195" y="0"/>
                    </a:lnTo>
                    <a:lnTo>
                      <a:pt x="208" y="0"/>
                    </a:lnTo>
                    <a:lnTo>
                      <a:pt x="221" y="1"/>
                    </a:lnTo>
                    <a:lnTo>
                      <a:pt x="234" y="1"/>
                    </a:lnTo>
                    <a:lnTo>
                      <a:pt x="247" y="3"/>
                    </a:lnTo>
                    <a:lnTo>
                      <a:pt x="259" y="4"/>
                    </a:lnTo>
                    <a:lnTo>
                      <a:pt x="272" y="6"/>
                    </a:lnTo>
                    <a:lnTo>
                      <a:pt x="284" y="8"/>
                    </a:lnTo>
                    <a:lnTo>
                      <a:pt x="297" y="10"/>
                    </a:lnTo>
                    <a:lnTo>
                      <a:pt x="309" y="13"/>
                    </a:lnTo>
                    <a:lnTo>
                      <a:pt x="321" y="15"/>
                    </a:lnTo>
                    <a:lnTo>
                      <a:pt x="333" y="19"/>
                    </a:lnTo>
                    <a:lnTo>
                      <a:pt x="344" y="22"/>
                    </a:lnTo>
                    <a:lnTo>
                      <a:pt x="356" y="26"/>
                    </a:lnTo>
                    <a:lnTo>
                      <a:pt x="368" y="29"/>
                    </a:lnTo>
                    <a:lnTo>
                      <a:pt x="380" y="34"/>
                    </a:lnTo>
                    <a:lnTo>
                      <a:pt x="391" y="39"/>
                    </a:lnTo>
                    <a:lnTo>
                      <a:pt x="0" y="39"/>
                    </a:lnTo>
                    <a:close/>
                  </a:path>
                </a:pathLst>
              </a:custGeom>
              <a:solidFill>
                <a:srgbClr val="000000"/>
              </a:solidFill>
              <a:ln w="9525">
                <a:noFill/>
                <a:round/>
                <a:headEnd/>
                <a:tailEnd/>
              </a:ln>
            </p:spPr>
            <p:txBody>
              <a:bodyPr/>
              <a:lstStyle/>
              <a:p>
                <a:endParaRPr lang="ru-RU"/>
              </a:p>
            </p:txBody>
          </p:sp>
          <p:sp>
            <p:nvSpPr>
              <p:cNvPr id="14759" name="Freeform 333"/>
              <p:cNvSpPr>
                <a:spLocks/>
              </p:cNvSpPr>
              <p:nvPr/>
            </p:nvSpPr>
            <p:spPr bwMode="auto">
              <a:xfrm>
                <a:off x="5244" y="413"/>
                <a:ext cx="76" cy="79"/>
              </a:xfrm>
              <a:custGeom>
                <a:avLst/>
                <a:gdLst>
                  <a:gd name="T0" fmla="*/ 0 w 456"/>
                  <a:gd name="T1" fmla="*/ 0 h 393"/>
                  <a:gd name="T2" fmla="*/ 0 w 456"/>
                  <a:gd name="T3" fmla="*/ 0 h 393"/>
                  <a:gd name="T4" fmla="*/ 0 w 456"/>
                  <a:gd name="T5" fmla="*/ 0 h 393"/>
                  <a:gd name="T6" fmla="*/ 0 w 456"/>
                  <a:gd name="T7" fmla="*/ 0 h 393"/>
                  <a:gd name="T8" fmla="*/ 0 w 456"/>
                  <a:gd name="T9" fmla="*/ 0 h 393"/>
                  <a:gd name="T10" fmla="*/ 0 w 456"/>
                  <a:gd name="T11" fmla="*/ 0 h 393"/>
                  <a:gd name="T12" fmla="*/ 0 w 456"/>
                  <a:gd name="T13" fmla="*/ 0 h 393"/>
                  <a:gd name="T14" fmla="*/ 0 w 456"/>
                  <a:gd name="T15" fmla="*/ 0 h 393"/>
                  <a:gd name="T16" fmla="*/ 0 w 456"/>
                  <a:gd name="T17" fmla="*/ 0 h 393"/>
                  <a:gd name="T18" fmla="*/ 0 w 456"/>
                  <a:gd name="T19" fmla="*/ 0 h 393"/>
                  <a:gd name="T20" fmla="*/ 0 w 456"/>
                  <a:gd name="T21" fmla="*/ 0 h 393"/>
                  <a:gd name="T22" fmla="*/ 0 w 456"/>
                  <a:gd name="T23" fmla="*/ 0 h 393"/>
                  <a:gd name="T24" fmla="*/ 0 w 456"/>
                  <a:gd name="T25" fmla="*/ 0 h 393"/>
                  <a:gd name="T26" fmla="*/ 0 w 456"/>
                  <a:gd name="T27" fmla="*/ 0 h 393"/>
                  <a:gd name="T28" fmla="*/ 0 w 456"/>
                  <a:gd name="T29" fmla="*/ 0 h 393"/>
                  <a:gd name="T30" fmla="*/ 0 w 456"/>
                  <a:gd name="T31" fmla="*/ 0 h 393"/>
                  <a:gd name="T32" fmla="*/ 0 w 456"/>
                  <a:gd name="T33" fmla="*/ 0 h 393"/>
                  <a:gd name="T34" fmla="*/ 0 w 456"/>
                  <a:gd name="T35" fmla="*/ 0 h 393"/>
                  <a:gd name="T36" fmla="*/ 0 w 456"/>
                  <a:gd name="T37" fmla="*/ 0 h 393"/>
                  <a:gd name="T38" fmla="*/ 0 w 456"/>
                  <a:gd name="T39" fmla="*/ 0 h 393"/>
                  <a:gd name="T40" fmla="*/ 0 w 456"/>
                  <a:gd name="T41" fmla="*/ 0 h 393"/>
                  <a:gd name="T42" fmla="*/ 0 w 456"/>
                  <a:gd name="T43" fmla="*/ 0 h 393"/>
                  <a:gd name="T44" fmla="*/ 0 w 456"/>
                  <a:gd name="T45" fmla="*/ 0 h 393"/>
                  <a:gd name="T46" fmla="*/ 0 w 456"/>
                  <a:gd name="T47" fmla="*/ 0 h 393"/>
                  <a:gd name="T48" fmla="*/ 0 w 456"/>
                  <a:gd name="T49" fmla="*/ 0 h 393"/>
                  <a:gd name="T50" fmla="*/ 0 w 456"/>
                  <a:gd name="T51" fmla="*/ 0 h 393"/>
                  <a:gd name="T52" fmla="*/ 0 w 456"/>
                  <a:gd name="T53" fmla="*/ 0 h 393"/>
                  <a:gd name="T54" fmla="*/ 0 w 456"/>
                  <a:gd name="T55" fmla="*/ 0 h 393"/>
                  <a:gd name="T56" fmla="*/ 0 w 456"/>
                  <a:gd name="T57" fmla="*/ 0 h 393"/>
                  <a:gd name="T58" fmla="*/ 0 w 456"/>
                  <a:gd name="T59" fmla="*/ 0 h 393"/>
                  <a:gd name="T60" fmla="*/ 0 w 456"/>
                  <a:gd name="T61" fmla="*/ 0 h 393"/>
                  <a:gd name="T62" fmla="*/ 0 w 456"/>
                  <a:gd name="T63" fmla="*/ 0 h 393"/>
                  <a:gd name="T64" fmla="*/ 0 w 456"/>
                  <a:gd name="T65" fmla="*/ 0 h 393"/>
                  <a:gd name="T66" fmla="*/ 0 w 456"/>
                  <a:gd name="T67" fmla="*/ 0 h 393"/>
                  <a:gd name="T68" fmla="*/ 0 w 456"/>
                  <a:gd name="T69" fmla="*/ 0 h 393"/>
                  <a:gd name="T70" fmla="*/ 0 w 456"/>
                  <a:gd name="T71" fmla="*/ 0 h 393"/>
                  <a:gd name="T72" fmla="*/ 0 w 456"/>
                  <a:gd name="T73" fmla="*/ 0 h 3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6"/>
                  <a:gd name="T112" fmla="*/ 0 h 393"/>
                  <a:gd name="T113" fmla="*/ 456 w 456"/>
                  <a:gd name="T114" fmla="*/ 393 h 3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6" h="393">
                    <a:moveTo>
                      <a:pt x="456" y="393"/>
                    </a:moveTo>
                    <a:lnTo>
                      <a:pt x="456" y="393"/>
                    </a:lnTo>
                    <a:lnTo>
                      <a:pt x="454" y="353"/>
                    </a:lnTo>
                    <a:lnTo>
                      <a:pt x="446" y="314"/>
                    </a:lnTo>
                    <a:lnTo>
                      <a:pt x="436" y="276"/>
                    </a:lnTo>
                    <a:lnTo>
                      <a:pt x="420" y="239"/>
                    </a:lnTo>
                    <a:lnTo>
                      <a:pt x="400" y="205"/>
                    </a:lnTo>
                    <a:lnTo>
                      <a:pt x="378" y="173"/>
                    </a:lnTo>
                    <a:lnTo>
                      <a:pt x="352" y="143"/>
                    </a:lnTo>
                    <a:lnTo>
                      <a:pt x="322" y="115"/>
                    </a:lnTo>
                    <a:lnTo>
                      <a:pt x="290" y="90"/>
                    </a:lnTo>
                    <a:lnTo>
                      <a:pt x="255" y="67"/>
                    </a:lnTo>
                    <a:lnTo>
                      <a:pt x="218" y="48"/>
                    </a:lnTo>
                    <a:lnTo>
                      <a:pt x="178" y="30"/>
                    </a:lnTo>
                    <a:lnTo>
                      <a:pt x="135" y="17"/>
                    </a:lnTo>
                    <a:lnTo>
                      <a:pt x="91" y="8"/>
                    </a:lnTo>
                    <a:lnTo>
                      <a:pt x="46" y="2"/>
                    </a:lnTo>
                    <a:lnTo>
                      <a:pt x="0" y="0"/>
                    </a:lnTo>
                    <a:lnTo>
                      <a:pt x="0" y="2"/>
                    </a:lnTo>
                    <a:lnTo>
                      <a:pt x="46" y="4"/>
                    </a:lnTo>
                    <a:lnTo>
                      <a:pt x="91" y="10"/>
                    </a:lnTo>
                    <a:lnTo>
                      <a:pt x="135" y="19"/>
                    </a:lnTo>
                    <a:lnTo>
                      <a:pt x="175" y="32"/>
                    </a:lnTo>
                    <a:lnTo>
                      <a:pt x="216" y="50"/>
                    </a:lnTo>
                    <a:lnTo>
                      <a:pt x="252" y="69"/>
                    </a:lnTo>
                    <a:lnTo>
                      <a:pt x="288" y="92"/>
                    </a:lnTo>
                    <a:lnTo>
                      <a:pt x="320" y="117"/>
                    </a:lnTo>
                    <a:lnTo>
                      <a:pt x="349" y="145"/>
                    </a:lnTo>
                    <a:lnTo>
                      <a:pt x="375" y="175"/>
                    </a:lnTo>
                    <a:lnTo>
                      <a:pt x="398" y="207"/>
                    </a:lnTo>
                    <a:lnTo>
                      <a:pt x="418" y="242"/>
                    </a:lnTo>
                    <a:lnTo>
                      <a:pt x="433" y="276"/>
                    </a:lnTo>
                    <a:lnTo>
                      <a:pt x="444" y="314"/>
                    </a:lnTo>
                    <a:lnTo>
                      <a:pt x="451" y="353"/>
                    </a:lnTo>
                    <a:lnTo>
                      <a:pt x="454" y="393"/>
                    </a:lnTo>
                    <a:lnTo>
                      <a:pt x="456" y="393"/>
                    </a:lnTo>
                    <a:close/>
                  </a:path>
                </a:pathLst>
              </a:custGeom>
              <a:solidFill>
                <a:srgbClr val="000000"/>
              </a:solidFill>
              <a:ln w="9525">
                <a:noFill/>
                <a:round/>
                <a:headEnd/>
                <a:tailEnd/>
              </a:ln>
            </p:spPr>
            <p:txBody>
              <a:bodyPr/>
              <a:lstStyle/>
              <a:p>
                <a:endParaRPr lang="ru-RU"/>
              </a:p>
            </p:txBody>
          </p:sp>
          <p:sp>
            <p:nvSpPr>
              <p:cNvPr id="14760" name="Freeform 334"/>
              <p:cNvSpPr>
                <a:spLocks/>
              </p:cNvSpPr>
              <p:nvPr/>
            </p:nvSpPr>
            <p:spPr bwMode="auto">
              <a:xfrm>
                <a:off x="5244" y="492"/>
                <a:ext cx="76" cy="78"/>
              </a:xfrm>
              <a:custGeom>
                <a:avLst/>
                <a:gdLst>
                  <a:gd name="T0" fmla="*/ 0 w 456"/>
                  <a:gd name="T1" fmla="*/ 0 h 393"/>
                  <a:gd name="T2" fmla="*/ 0 w 456"/>
                  <a:gd name="T3" fmla="*/ 0 h 393"/>
                  <a:gd name="T4" fmla="*/ 0 w 456"/>
                  <a:gd name="T5" fmla="*/ 0 h 393"/>
                  <a:gd name="T6" fmla="*/ 0 w 456"/>
                  <a:gd name="T7" fmla="*/ 0 h 393"/>
                  <a:gd name="T8" fmla="*/ 0 w 456"/>
                  <a:gd name="T9" fmla="*/ 0 h 393"/>
                  <a:gd name="T10" fmla="*/ 0 w 456"/>
                  <a:gd name="T11" fmla="*/ 0 h 393"/>
                  <a:gd name="T12" fmla="*/ 0 w 456"/>
                  <a:gd name="T13" fmla="*/ 0 h 393"/>
                  <a:gd name="T14" fmla="*/ 0 w 456"/>
                  <a:gd name="T15" fmla="*/ 0 h 393"/>
                  <a:gd name="T16" fmla="*/ 0 w 456"/>
                  <a:gd name="T17" fmla="*/ 0 h 393"/>
                  <a:gd name="T18" fmla="*/ 0 w 456"/>
                  <a:gd name="T19" fmla="*/ 0 h 393"/>
                  <a:gd name="T20" fmla="*/ 0 w 456"/>
                  <a:gd name="T21" fmla="*/ 0 h 393"/>
                  <a:gd name="T22" fmla="*/ 0 w 456"/>
                  <a:gd name="T23" fmla="*/ 0 h 393"/>
                  <a:gd name="T24" fmla="*/ 0 w 456"/>
                  <a:gd name="T25" fmla="*/ 0 h 393"/>
                  <a:gd name="T26" fmla="*/ 0 w 456"/>
                  <a:gd name="T27" fmla="*/ 0 h 393"/>
                  <a:gd name="T28" fmla="*/ 0 w 456"/>
                  <a:gd name="T29" fmla="*/ 0 h 393"/>
                  <a:gd name="T30" fmla="*/ 0 w 456"/>
                  <a:gd name="T31" fmla="*/ 0 h 393"/>
                  <a:gd name="T32" fmla="*/ 0 w 456"/>
                  <a:gd name="T33" fmla="*/ 0 h 393"/>
                  <a:gd name="T34" fmla="*/ 0 w 456"/>
                  <a:gd name="T35" fmla="*/ 0 h 393"/>
                  <a:gd name="T36" fmla="*/ 0 w 456"/>
                  <a:gd name="T37" fmla="*/ 0 h 393"/>
                  <a:gd name="T38" fmla="*/ 0 w 456"/>
                  <a:gd name="T39" fmla="*/ 0 h 393"/>
                  <a:gd name="T40" fmla="*/ 0 w 456"/>
                  <a:gd name="T41" fmla="*/ 0 h 393"/>
                  <a:gd name="T42" fmla="*/ 0 w 456"/>
                  <a:gd name="T43" fmla="*/ 0 h 393"/>
                  <a:gd name="T44" fmla="*/ 0 w 456"/>
                  <a:gd name="T45" fmla="*/ 0 h 393"/>
                  <a:gd name="T46" fmla="*/ 0 w 456"/>
                  <a:gd name="T47" fmla="*/ 0 h 393"/>
                  <a:gd name="T48" fmla="*/ 0 w 456"/>
                  <a:gd name="T49" fmla="*/ 0 h 393"/>
                  <a:gd name="T50" fmla="*/ 0 w 456"/>
                  <a:gd name="T51" fmla="*/ 0 h 393"/>
                  <a:gd name="T52" fmla="*/ 0 w 456"/>
                  <a:gd name="T53" fmla="*/ 0 h 393"/>
                  <a:gd name="T54" fmla="*/ 0 w 456"/>
                  <a:gd name="T55" fmla="*/ 0 h 393"/>
                  <a:gd name="T56" fmla="*/ 0 w 456"/>
                  <a:gd name="T57" fmla="*/ 0 h 393"/>
                  <a:gd name="T58" fmla="*/ 0 w 456"/>
                  <a:gd name="T59" fmla="*/ 0 h 393"/>
                  <a:gd name="T60" fmla="*/ 0 w 456"/>
                  <a:gd name="T61" fmla="*/ 0 h 393"/>
                  <a:gd name="T62" fmla="*/ 0 w 456"/>
                  <a:gd name="T63" fmla="*/ 0 h 393"/>
                  <a:gd name="T64" fmla="*/ 0 w 456"/>
                  <a:gd name="T65" fmla="*/ 0 h 393"/>
                  <a:gd name="T66" fmla="*/ 0 w 456"/>
                  <a:gd name="T67" fmla="*/ 0 h 393"/>
                  <a:gd name="T68" fmla="*/ 0 w 456"/>
                  <a:gd name="T69" fmla="*/ 0 h 393"/>
                  <a:gd name="T70" fmla="*/ 0 w 456"/>
                  <a:gd name="T71" fmla="*/ 0 h 393"/>
                  <a:gd name="T72" fmla="*/ 0 w 456"/>
                  <a:gd name="T73" fmla="*/ 0 h 3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6"/>
                  <a:gd name="T112" fmla="*/ 0 h 393"/>
                  <a:gd name="T113" fmla="*/ 456 w 456"/>
                  <a:gd name="T114" fmla="*/ 393 h 3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6" h="393">
                    <a:moveTo>
                      <a:pt x="0" y="393"/>
                    </a:moveTo>
                    <a:lnTo>
                      <a:pt x="0" y="393"/>
                    </a:lnTo>
                    <a:lnTo>
                      <a:pt x="46" y="390"/>
                    </a:lnTo>
                    <a:lnTo>
                      <a:pt x="91" y="384"/>
                    </a:lnTo>
                    <a:lnTo>
                      <a:pt x="135" y="375"/>
                    </a:lnTo>
                    <a:lnTo>
                      <a:pt x="178" y="362"/>
                    </a:lnTo>
                    <a:lnTo>
                      <a:pt x="218" y="344"/>
                    </a:lnTo>
                    <a:lnTo>
                      <a:pt x="255" y="325"/>
                    </a:lnTo>
                    <a:lnTo>
                      <a:pt x="290" y="303"/>
                    </a:lnTo>
                    <a:lnTo>
                      <a:pt x="322" y="277"/>
                    </a:lnTo>
                    <a:lnTo>
                      <a:pt x="352" y="249"/>
                    </a:lnTo>
                    <a:lnTo>
                      <a:pt x="378" y="219"/>
                    </a:lnTo>
                    <a:lnTo>
                      <a:pt x="400" y="187"/>
                    </a:lnTo>
                    <a:lnTo>
                      <a:pt x="420" y="153"/>
                    </a:lnTo>
                    <a:lnTo>
                      <a:pt x="436" y="116"/>
                    </a:lnTo>
                    <a:lnTo>
                      <a:pt x="446" y="78"/>
                    </a:lnTo>
                    <a:lnTo>
                      <a:pt x="454" y="39"/>
                    </a:lnTo>
                    <a:lnTo>
                      <a:pt x="456" y="0"/>
                    </a:lnTo>
                    <a:lnTo>
                      <a:pt x="454" y="0"/>
                    </a:lnTo>
                    <a:lnTo>
                      <a:pt x="451" y="39"/>
                    </a:lnTo>
                    <a:lnTo>
                      <a:pt x="444" y="78"/>
                    </a:lnTo>
                    <a:lnTo>
                      <a:pt x="433" y="116"/>
                    </a:lnTo>
                    <a:lnTo>
                      <a:pt x="418" y="151"/>
                    </a:lnTo>
                    <a:lnTo>
                      <a:pt x="398" y="185"/>
                    </a:lnTo>
                    <a:lnTo>
                      <a:pt x="375" y="217"/>
                    </a:lnTo>
                    <a:lnTo>
                      <a:pt x="349" y="247"/>
                    </a:lnTo>
                    <a:lnTo>
                      <a:pt x="320" y="275"/>
                    </a:lnTo>
                    <a:lnTo>
                      <a:pt x="288" y="301"/>
                    </a:lnTo>
                    <a:lnTo>
                      <a:pt x="252" y="323"/>
                    </a:lnTo>
                    <a:lnTo>
                      <a:pt x="216" y="342"/>
                    </a:lnTo>
                    <a:lnTo>
                      <a:pt x="175" y="360"/>
                    </a:lnTo>
                    <a:lnTo>
                      <a:pt x="135" y="373"/>
                    </a:lnTo>
                    <a:lnTo>
                      <a:pt x="91" y="382"/>
                    </a:lnTo>
                    <a:lnTo>
                      <a:pt x="46" y="388"/>
                    </a:lnTo>
                    <a:lnTo>
                      <a:pt x="0" y="389"/>
                    </a:lnTo>
                    <a:lnTo>
                      <a:pt x="0" y="393"/>
                    </a:lnTo>
                    <a:close/>
                  </a:path>
                </a:pathLst>
              </a:custGeom>
              <a:solidFill>
                <a:srgbClr val="000000"/>
              </a:solidFill>
              <a:ln w="9525">
                <a:noFill/>
                <a:round/>
                <a:headEnd/>
                <a:tailEnd/>
              </a:ln>
            </p:spPr>
            <p:txBody>
              <a:bodyPr/>
              <a:lstStyle/>
              <a:p>
                <a:endParaRPr lang="ru-RU"/>
              </a:p>
            </p:txBody>
          </p:sp>
          <p:sp>
            <p:nvSpPr>
              <p:cNvPr id="14761" name="Freeform 335"/>
              <p:cNvSpPr>
                <a:spLocks/>
              </p:cNvSpPr>
              <p:nvPr/>
            </p:nvSpPr>
            <p:spPr bwMode="auto">
              <a:xfrm>
                <a:off x="5168" y="492"/>
                <a:ext cx="76" cy="78"/>
              </a:xfrm>
              <a:custGeom>
                <a:avLst/>
                <a:gdLst>
                  <a:gd name="T0" fmla="*/ 0 w 456"/>
                  <a:gd name="T1" fmla="*/ 0 h 393"/>
                  <a:gd name="T2" fmla="*/ 0 w 456"/>
                  <a:gd name="T3" fmla="*/ 0 h 393"/>
                  <a:gd name="T4" fmla="*/ 0 w 456"/>
                  <a:gd name="T5" fmla="*/ 0 h 393"/>
                  <a:gd name="T6" fmla="*/ 0 w 456"/>
                  <a:gd name="T7" fmla="*/ 0 h 393"/>
                  <a:gd name="T8" fmla="*/ 0 w 456"/>
                  <a:gd name="T9" fmla="*/ 0 h 393"/>
                  <a:gd name="T10" fmla="*/ 0 w 456"/>
                  <a:gd name="T11" fmla="*/ 0 h 393"/>
                  <a:gd name="T12" fmla="*/ 0 w 456"/>
                  <a:gd name="T13" fmla="*/ 0 h 393"/>
                  <a:gd name="T14" fmla="*/ 0 w 456"/>
                  <a:gd name="T15" fmla="*/ 0 h 393"/>
                  <a:gd name="T16" fmla="*/ 0 w 456"/>
                  <a:gd name="T17" fmla="*/ 0 h 393"/>
                  <a:gd name="T18" fmla="*/ 0 w 456"/>
                  <a:gd name="T19" fmla="*/ 0 h 393"/>
                  <a:gd name="T20" fmla="*/ 0 w 456"/>
                  <a:gd name="T21" fmla="*/ 0 h 393"/>
                  <a:gd name="T22" fmla="*/ 0 w 456"/>
                  <a:gd name="T23" fmla="*/ 0 h 393"/>
                  <a:gd name="T24" fmla="*/ 0 w 456"/>
                  <a:gd name="T25" fmla="*/ 0 h 393"/>
                  <a:gd name="T26" fmla="*/ 0 w 456"/>
                  <a:gd name="T27" fmla="*/ 0 h 393"/>
                  <a:gd name="T28" fmla="*/ 0 w 456"/>
                  <a:gd name="T29" fmla="*/ 0 h 393"/>
                  <a:gd name="T30" fmla="*/ 0 w 456"/>
                  <a:gd name="T31" fmla="*/ 0 h 393"/>
                  <a:gd name="T32" fmla="*/ 0 w 456"/>
                  <a:gd name="T33" fmla="*/ 0 h 393"/>
                  <a:gd name="T34" fmla="*/ 0 w 456"/>
                  <a:gd name="T35" fmla="*/ 0 h 393"/>
                  <a:gd name="T36" fmla="*/ 0 w 456"/>
                  <a:gd name="T37" fmla="*/ 0 h 393"/>
                  <a:gd name="T38" fmla="*/ 0 w 456"/>
                  <a:gd name="T39" fmla="*/ 0 h 393"/>
                  <a:gd name="T40" fmla="*/ 0 w 456"/>
                  <a:gd name="T41" fmla="*/ 0 h 393"/>
                  <a:gd name="T42" fmla="*/ 0 w 456"/>
                  <a:gd name="T43" fmla="*/ 0 h 393"/>
                  <a:gd name="T44" fmla="*/ 0 w 456"/>
                  <a:gd name="T45" fmla="*/ 0 h 393"/>
                  <a:gd name="T46" fmla="*/ 0 w 456"/>
                  <a:gd name="T47" fmla="*/ 0 h 393"/>
                  <a:gd name="T48" fmla="*/ 0 w 456"/>
                  <a:gd name="T49" fmla="*/ 0 h 393"/>
                  <a:gd name="T50" fmla="*/ 0 w 456"/>
                  <a:gd name="T51" fmla="*/ 0 h 393"/>
                  <a:gd name="T52" fmla="*/ 0 w 456"/>
                  <a:gd name="T53" fmla="*/ 0 h 393"/>
                  <a:gd name="T54" fmla="*/ 0 w 456"/>
                  <a:gd name="T55" fmla="*/ 0 h 393"/>
                  <a:gd name="T56" fmla="*/ 0 w 456"/>
                  <a:gd name="T57" fmla="*/ 0 h 393"/>
                  <a:gd name="T58" fmla="*/ 0 w 456"/>
                  <a:gd name="T59" fmla="*/ 0 h 393"/>
                  <a:gd name="T60" fmla="*/ 0 w 456"/>
                  <a:gd name="T61" fmla="*/ 0 h 393"/>
                  <a:gd name="T62" fmla="*/ 0 w 456"/>
                  <a:gd name="T63" fmla="*/ 0 h 393"/>
                  <a:gd name="T64" fmla="*/ 0 w 456"/>
                  <a:gd name="T65" fmla="*/ 0 h 393"/>
                  <a:gd name="T66" fmla="*/ 0 w 456"/>
                  <a:gd name="T67" fmla="*/ 0 h 393"/>
                  <a:gd name="T68" fmla="*/ 0 w 456"/>
                  <a:gd name="T69" fmla="*/ 0 h 393"/>
                  <a:gd name="T70" fmla="*/ 0 w 456"/>
                  <a:gd name="T71" fmla="*/ 0 h 393"/>
                  <a:gd name="T72" fmla="*/ 0 w 456"/>
                  <a:gd name="T73" fmla="*/ 0 h 3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6"/>
                  <a:gd name="T112" fmla="*/ 0 h 393"/>
                  <a:gd name="T113" fmla="*/ 456 w 456"/>
                  <a:gd name="T114" fmla="*/ 393 h 3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6" h="393">
                    <a:moveTo>
                      <a:pt x="0" y="0"/>
                    </a:moveTo>
                    <a:lnTo>
                      <a:pt x="0" y="0"/>
                    </a:lnTo>
                    <a:lnTo>
                      <a:pt x="3" y="39"/>
                    </a:lnTo>
                    <a:lnTo>
                      <a:pt x="10" y="78"/>
                    </a:lnTo>
                    <a:lnTo>
                      <a:pt x="21" y="116"/>
                    </a:lnTo>
                    <a:lnTo>
                      <a:pt x="36" y="153"/>
                    </a:lnTo>
                    <a:lnTo>
                      <a:pt x="56" y="187"/>
                    </a:lnTo>
                    <a:lnTo>
                      <a:pt x="79" y="219"/>
                    </a:lnTo>
                    <a:lnTo>
                      <a:pt x="105" y="249"/>
                    </a:lnTo>
                    <a:lnTo>
                      <a:pt x="134" y="277"/>
                    </a:lnTo>
                    <a:lnTo>
                      <a:pt x="166" y="303"/>
                    </a:lnTo>
                    <a:lnTo>
                      <a:pt x="202" y="325"/>
                    </a:lnTo>
                    <a:lnTo>
                      <a:pt x="239" y="344"/>
                    </a:lnTo>
                    <a:lnTo>
                      <a:pt x="279" y="362"/>
                    </a:lnTo>
                    <a:lnTo>
                      <a:pt x="321" y="375"/>
                    </a:lnTo>
                    <a:lnTo>
                      <a:pt x="365" y="384"/>
                    </a:lnTo>
                    <a:lnTo>
                      <a:pt x="410" y="390"/>
                    </a:lnTo>
                    <a:lnTo>
                      <a:pt x="456" y="393"/>
                    </a:lnTo>
                    <a:lnTo>
                      <a:pt x="456" y="389"/>
                    </a:lnTo>
                    <a:lnTo>
                      <a:pt x="410" y="388"/>
                    </a:lnTo>
                    <a:lnTo>
                      <a:pt x="365" y="382"/>
                    </a:lnTo>
                    <a:lnTo>
                      <a:pt x="321" y="373"/>
                    </a:lnTo>
                    <a:lnTo>
                      <a:pt x="281" y="360"/>
                    </a:lnTo>
                    <a:lnTo>
                      <a:pt x="241" y="342"/>
                    </a:lnTo>
                    <a:lnTo>
                      <a:pt x="204" y="323"/>
                    </a:lnTo>
                    <a:lnTo>
                      <a:pt x="169" y="301"/>
                    </a:lnTo>
                    <a:lnTo>
                      <a:pt x="137" y="275"/>
                    </a:lnTo>
                    <a:lnTo>
                      <a:pt x="107" y="247"/>
                    </a:lnTo>
                    <a:lnTo>
                      <a:pt x="81" y="217"/>
                    </a:lnTo>
                    <a:lnTo>
                      <a:pt x="59" y="185"/>
                    </a:lnTo>
                    <a:lnTo>
                      <a:pt x="39" y="151"/>
                    </a:lnTo>
                    <a:lnTo>
                      <a:pt x="23" y="116"/>
                    </a:lnTo>
                    <a:lnTo>
                      <a:pt x="13" y="78"/>
                    </a:lnTo>
                    <a:lnTo>
                      <a:pt x="5" y="39"/>
                    </a:lnTo>
                    <a:lnTo>
                      <a:pt x="4" y="0"/>
                    </a:lnTo>
                    <a:lnTo>
                      <a:pt x="0" y="0"/>
                    </a:lnTo>
                    <a:close/>
                  </a:path>
                </a:pathLst>
              </a:custGeom>
              <a:solidFill>
                <a:srgbClr val="000000"/>
              </a:solidFill>
              <a:ln w="9525">
                <a:noFill/>
                <a:round/>
                <a:headEnd/>
                <a:tailEnd/>
              </a:ln>
            </p:spPr>
            <p:txBody>
              <a:bodyPr/>
              <a:lstStyle/>
              <a:p>
                <a:endParaRPr lang="ru-RU"/>
              </a:p>
            </p:txBody>
          </p:sp>
          <p:sp>
            <p:nvSpPr>
              <p:cNvPr id="14762" name="Freeform 336"/>
              <p:cNvSpPr>
                <a:spLocks/>
              </p:cNvSpPr>
              <p:nvPr/>
            </p:nvSpPr>
            <p:spPr bwMode="auto">
              <a:xfrm>
                <a:off x="5168" y="413"/>
                <a:ext cx="76" cy="79"/>
              </a:xfrm>
              <a:custGeom>
                <a:avLst/>
                <a:gdLst>
                  <a:gd name="T0" fmla="*/ 0 w 456"/>
                  <a:gd name="T1" fmla="*/ 0 h 393"/>
                  <a:gd name="T2" fmla="*/ 0 w 456"/>
                  <a:gd name="T3" fmla="*/ 0 h 393"/>
                  <a:gd name="T4" fmla="*/ 0 w 456"/>
                  <a:gd name="T5" fmla="*/ 0 h 393"/>
                  <a:gd name="T6" fmla="*/ 0 w 456"/>
                  <a:gd name="T7" fmla="*/ 0 h 393"/>
                  <a:gd name="T8" fmla="*/ 0 w 456"/>
                  <a:gd name="T9" fmla="*/ 0 h 393"/>
                  <a:gd name="T10" fmla="*/ 0 w 456"/>
                  <a:gd name="T11" fmla="*/ 0 h 393"/>
                  <a:gd name="T12" fmla="*/ 0 w 456"/>
                  <a:gd name="T13" fmla="*/ 0 h 393"/>
                  <a:gd name="T14" fmla="*/ 0 w 456"/>
                  <a:gd name="T15" fmla="*/ 0 h 393"/>
                  <a:gd name="T16" fmla="*/ 0 w 456"/>
                  <a:gd name="T17" fmla="*/ 0 h 393"/>
                  <a:gd name="T18" fmla="*/ 0 w 456"/>
                  <a:gd name="T19" fmla="*/ 0 h 393"/>
                  <a:gd name="T20" fmla="*/ 0 w 456"/>
                  <a:gd name="T21" fmla="*/ 0 h 393"/>
                  <a:gd name="T22" fmla="*/ 0 w 456"/>
                  <a:gd name="T23" fmla="*/ 0 h 393"/>
                  <a:gd name="T24" fmla="*/ 0 w 456"/>
                  <a:gd name="T25" fmla="*/ 0 h 393"/>
                  <a:gd name="T26" fmla="*/ 0 w 456"/>
                  <a:gd name="T27" fmla="*/ 0 h 393"/>
                  <a:gd name="T28" fmla="*/ 0 w 456"/>
                  <a:gd name="T29" fmla="*/ 0 h 393"/>
                  <a:gd name="T30" fmla="*/ 0 w 456"/>
                  <a:gd name="T31" fmla="*/ 0 h 393"/>
                  <a:gd name="T32" fmla="*/ 0 w 456"/>
                  <a:gd name="T33" fmla="*/ 0 h 393"/>
                  <a:gd name="T34" fmla="*/ 0 w 456"/>
                  <a:gd name="T35" fmla="*/ 0 h 393"/>
                  <a:gd name="T36" fmla="*/ 0 w 456"/>
                  <a:gd name="T37" fmla="*/ 0 h 393"/>
                  <a:gd name="T38" fmla="*/ 0 w 456"/>
                  <a:gd name="T39" fmla="*/ 0 h 393"/>
                  <a:gd name="T40" fmla="*/ 0 w 456"/>
                  <a:gd name="T41" fmla="*/ 0 h 393"/>
                  <a:gd name="T42" fmla="*/ 0 w 456"/>
                  <a:gd name="T43" fmla="*/ 0 h 393"/>
                  <a:gd name="T44" fmla="*/ 0 w 456"/>
                  <a:gd name="T45" fmla="*/ 0 h 393"/>
                  <a:gd name="T46" fmla="*/ 0 w 456"/>
                  <a:gd name="T47" fmla="*/ 0 h 393"/>
                  <a:gd name="T48" fmla="*/ 0 w 456"/>
                  <a:gd name="T49" fmla="*/ 0 h 393"/>
                  <a:gd name="T50" fmla="*/ 0 w 456"/>
                  <a:gd name="T51" fmla="*/ 0 h 393"/>
                  <a:gd name="T52" fmla="*/ 0 w 456"/>
                  <a:gd name="T53" fmla="*/ 0 h 393"/>
                  <a:gd name="T54" fmla="*/ 0 w 456"/>
                  <a:gd name="T55" fmla="*/ 0 h 393"/>
                  <a:gd name="T56" fmla="*/ 0 w 456"/>
                  <a:gd name="T57" fmla="*/ 0 h 393"/>
                  <a:gd name="T58" fmla="*/ 0 w 456"/>
                  <a:gd name="T59" fmla="*/ 0 h 393"/>
                  <a:gd name="T60" fmla="*/ 0 w 456"/>
                  <a:gd name="T61" fmla="*/ 0 h 393"/>
                  <a:gd name="T62" fmla="*/ 0 w 456"/>
                  <a:gd name="T63" fmla="*/ 0 h 393"/>
                  <a:gd name="T64" fmla="*/ 0 w 456"/>
                  <a:gd name="T65" fmla="*/ 0 h 393"/>
                  <a:gd name="T66" fmla="*/ 0 w 456"/>
                  <a:gd name="T67" fmla="*/ 0 h 393"/>
                  <a:gd name="T68" fmla="*/ 0 w 456"/>
                  <a:gd name="T69" fmla="*/ 0 h 393"/>
                  <a:gd name="T70" fmla="*/ 0 w 456"/>
                  <a:gd name="T71" fmla="*/ 0 h 393"/>
                  <a:gd name="T72" fmla="*/ 0 w 456"/>
                  <a:gd name="T73" fmla="*/ 0 h 3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6"/>
                  <a:gd name="T112" fmla="*/ 0 h 393"/>
                  <a:gd name="T113" fmla="*/ 456 w 456"/>
                  <a:gd name="T114" fmla="*/ 393 h 3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6" h="393">
                    <a:moveTo>
                      <a:pt x="456" y="0"/>
                    </a:moveTo>
                    <a:lnTo>
                      <a:pt x="456" y="0"/>
                    </a:lnTo>
                    <a:lnTo>
                      <a:pt x="410" y="2"/>
                    </a:lnTo>
                    <a:lnTo>
                      <a:pt x="365" y="8"/>
                    </a:lnTo>
                    <a:lnTo>
                      <a:pt x="321" y="17"/>
                    </a:lnTo>
                    <a:lnTo>
                      <a:pt x="279" y="30"/>
                    </a:lnTo>
                    <a:lnTo>
                      <a:pt x="239" y="48"/>
                    </a:lnTo>
                    <a:lnTo>
                      <a:pt x="202" y="67"/>
                    </a:lnTo>
                    <a:lnTo>
                      <a:pt x="166" y="90"/>
                    </a:lnTo>
                    <a:lnTo>
                      <a:pt x="134" y="115"/>
                    </a:lnTo>
                    <a:lnTo>
                      <a:pt x="105" y="143"/>
                    </a:lnTo>
                    <a:lnTo>
                      <a:pt x="79" y="173"/>
                    </a:lnTo>
                    <a:lnTo>
                      <a:pt x="56" y="205"/>
                    </a:lnTo>
                    <a:lnTo>
                      <a:pt x="36" y="239"/>
                    </a:lnTo>
                    <a:lnTo>
                      <a:pt x="21" y="276"/>
                    </a:lnTo>
                    <a:lnTo>
                      <a:pt x="10" y="314"/>
                    </a:lnTo>
                    <a:lnTo>
                      <a:pt x="3" y="353"/>
                    </a:lnTo>
                    <a:lnTo>
                      <a:pt x="0" y="393"/>
                    </a:lnTo>
                    <a:lnTo>
                      <a:pt x="4" y="393"/>
                    </a:lnTo>
                    <a:lnTo>
                      <a:pt x="5" y="353"/>
                    </a:lnTo>
                    <a:lnTo>
                      <a:pt x="13" y="314"/>
                    </a:lnTo>
                    <a:lnTo>
                      <a:pt x="23" y="276"/>
                    </a:lnTo>
                    <a:lnTo>
                      <a:pt x="39" y="242"/>
                    </a:lnTo>
                    <a:lnTo>
                      <a:pt x="59" y="207"/>
                    </a:lnTo>
                    <a:lnTo>
                      <a:pt x="81" y="175"/>
                    </a:lnTo>
                    <a:lnTo>
                      <a:pt x="107" y="145"/>
                    </a:lnTo>
                    <a:lnTo>
                      <a:pt x="137" y="117"/>
                    </a:lnTo>
                    <a:lnTo>
                      <a:pt x="169" y="92"/>
                    </a:lnTo>
                    <a:lnTo>
                      <a:pt x="204" y="69"/>
                    </a:lnTo>
                    <a:lnTo>
                      <a:pt x="241" y="50"/>
                    </a:lnTo>
                    <a:lnTo>
                      <a:pt x="281" y="32"/>
                    </a:lnTo>
                    <a:lnTo>
                      <a:pt x="321" y="19"/>
                    </a:lnTo>
                    <a:lnTo>
                      <a:pt x="365" y="10"/>
                    </a:lnTo>
                    <a:lnTo>
                      <a:pt x="410" y="4"/>
                    </a:lnTo>
                    <a:lnTo>
                      <a:pt x="456" y="2"/>
                    </a:lnTo>
                    <a:lnTo>
                      <a:pt x="456" y="0"/>
                    </a:lnTo>
                    <a:close/>
                  </a:path>
                </a:pathLst>
              </a:custGeom>
              <a:solidFill>
                <a:srgbClr val="000000"/>
              </a:solidFill>
              <a:ln w="9525">
                <a:noFill/>
                <a:round/>
                <a:headEnd/>
                <a:tailEnd/>
              </a:ln>
            </p:spPr>
            <p:txBody>
              <a:bodyPr/>
              <a:lstStyle/>
              <a:p>
                <a:endParaRPr lang="ru-RU"/>
              </a:p>
            </p:txBody>
          </p:sp>
          <p:sp>
            <p:nvSpPr>
              <p:cNvPr id="14763" name="Freeform 337"/>
              <p:cNvSpPr>
                <a:spLocks/>
              </p:cNvSpPr>
              <p:nvPr/>
            </p:nvSpPr>
            <p:spPr bwMode="auto">
              <a:xfrm>
                <a:off x="5217" y="552"/>
                <a:ext cx="55" cy="7"/>
              </a:xfrm>
              <a:custGeom>
                <a:avLst/>
                <a:gdLst>
                  <a:gd name="T0" fmla="*/ 0 w 332"/>
                  <a:gd name="T1" fmla="*/ 0 h 32"/>
                  <a:gd name="T2" fmla="*/ 0 w 332"/>
                  <a:gd name="T3" fmla="*/ 0 h 32"/>
                  <a:gd name="T4" fmla="*/ 0 w 332"/>
                  <a:gd name="T5" fmla="*/ 0 h 32"/>
                  <a:gd name="T6" fmla="*/ 0 w 332"/>
                  <a:gd name="T7" fmla="*/ 0 h 32"/>
                  <a:gd name="T8" fmla="*/ 0 w 332"/>
                  <a:gd name="T9" fmla="*/ 0 h 32"/>
                  <a:gd name="T10" fmla="*/ 0 w 332"/>
                  <a:gd name="T11" fmla="*/ 0 h 32"/>
                  <a:gd name="T12" fmla="*/ 0 w 332"/>
                  <a:gd name="T13" fmla="*/ 0 h 32"/>
                  <a:gd name="T14" fmla="*/ 0 w 332"/>
                  <a:gd name="T15" fmla="*/ 0 h 32"/>
                  <a:gd name="T16" fmla="*/ 0 w 332"/>
                  <a:gd name="T17" fmla="*/ 0 h 32"/>
                  <a:gd name="T18" fmla="*/ 0 w 332"/>
                  <a:gd name="T19" fmla="*/ 0 h 32"/>
                  <a:gd name="T20" fmla="*/ 0 w 332"/>
                  <a:gd name="T21" fmla="*/ 0 h 32"/>
                  <a:gd name="T22" fmla="*/ 0 w 332"/>
                  <a:gd name="T23" fmla="*/ 0 h 32"/>
                  <a:gd name="T24" fmla="*/ 0 w 332"/>
                  <a:gd name="T25" fmla="*/ 0 h 32"/>
                  <a:gd name="T26" fmla="*/ 0 w 332"/>
                  <a:gd name="T27" fmla="*/ 0 h 32"/>
                  <a:gd name="T28" fmla="*/ 0 w 332"/>
                  <a:gd name="T29" fmla="*/ 0 h 32"/>
                  <a:gd name="T30" fmla="*/ 0 w 332"/>
                  <a:gd name="T31" fmla="*/ 0 h 32"/>
                  <a:gd name="T32" fmla="*/ 0 w 332"/>
                  <a:gd name="T33" fmla="*/ 0 h 32"/>
                  <a:gd name="T34" fmla="*/ 0 w 332"/>
                  <a:gd name="T35" fmla="*/ 0 h 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2"/>
                  <a:gd name="T55" fmla="*/ 0 h 32"/>
                  <a:gd name="T56" fmla="*/ 332 w 332"/>
                  <a:gd name="T57" fmla="*/ 32 h 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2" h="32">
                    <a:moveTo>
                      <a:pt x="0" y="0"/>
                    </a:moveTo>
                    <a:lnTo>
                      <a:pt x="19" y="7"/>
                    </a:lnTo>
                    <a:lnTo>
                      <a:pt x="40" y="14"/>
                    </a:lnTo>
                    <a:lnTo>
                      <a:pt x="60" y="19"/>
                    </a:lnTo>
                    <a:lnTo>
                      <a:pt x="80" y="24"/>
                    </a:lnTo>
                    <a:lnTo>
                      <a:pt x="101" y="27"/>
                    </a:lnTo>
                    <a:lnTo>
                      <a:pt x="122" y="30"/>
                    </a:lnTo>
                    <a:lnTo>
                      <a:pt x="144" y="31"/>
                    </a:lnTo>
                    <a:lnTo>
                      <a:pt x="166" y="32"/>
                    </a:lnTo>
                    <a:lnTo>
                      <a:pt x="189" y="31"/>
                    </a:lnTo>
                    <a:lnTo>
                      <a:pt x="210" y="30"/>
                    </a:lnTo>
                    <a:lnTo>
                      <a:pt x="231" y="27"/>
                    </a:lnTo>
                    <a:lnTo>
                      <a:pt x="253" y="24"/>
                    </a:lnTo>
                    <a:lnTo>
                      <a:pt x="273" y="19"/>
                    </a:lnTo>
                    <a:lnTo>
                      <a:pt x="293" y="14"/>
                    </a:lnTo>
                    <a:lnTo>
                      <a:pt x="313" y="7"/>
                    </a:lnTo>
                    <a:lnTo>
                      <a:pt x="332" y="0"/>
                    </a:lnTo>
                    <a:lnTo>
                      <a:pt x="0" y="0"/>
                    </a:lnTo>
                    <a:close/>
                  </a:path>
                </a:pathLst>
              </a:custGeom>
              <a:solidFill>
                <a:srgbClr val="FFFFFF"/>
              </a:solidFill>
              <a:ln w="9525">
                <a:noFill/>
                <a:round/>
                <a:headEnd/>
                <a:tailEnd/>
              </a:ln>
            </p:spPr>
            <p:txBody>
              <a:bodyPr/>
              <a:lstStyle/>
              <a:p>
                <a:endParaRPr lang="ru-RU"/>
              </a:p>
            </p:txBody>
          </p:sp>
          <p:sp>
            <p:nvSpPr>
              <p:cNvPr id="14764" name="Freeform 338"/>
              <p:cNvSpPr>
                <a:spLocks/>
              </p:cNvSpPr>
              <p:nvPr/>
            </p:nvSpPr>
            <p:spPr bwMode="auto">
              <a:xfrm>
                <a:off x="5206" y="545"/>
                <a:ext cx="77" cy="7"/>
              </a:xfrm>
              <a:custGeom>
                <a:avLst/>
                <a:gdLst>
                  <a:gd name="T0" fmla="*/ 0 w 464"/>
                  <a:gd name="T1" fmla="*/ 0 h 34"/>
                  <a:gd name="T2" fmla="*/ 0 w 464"/>
                  <a:gd name="T3" fmla="*/ 0 h 34"/>
                  <a:gd name="T4" fmla="*/ 0 w 464"/>
                  <a:gd name="T5" fmla="*/ 0 h 34"/>
                  <a:gd name="T6" fmla="*/ 0 w 464"/>
                  <a:gd name="T7" fmla="*/ 0 h 34"/>
                  <a:gd name="T8" fmla="*/ 0 w 464"/>
                  <a:gd name="T9" fmla="*/ 0 h 34"/>
                  <a:gd name="T10" fmla="*/ 0 w 464"/>
                  <a:gd name="T11" fmla="*/ 0 h 34"/>
                  <a:gd name="T12" fmla="*/ 0 w 464"/>
                  <a:gd name="T13" fmla="*/ 0 h 34"/>
                  <a:gd name="T14" fmla="*/ 0 w 464"/>
                  <a:gd name="T15" fmla="*/ 0 h 34"/>
                  <a:gd name="T16" fmla="*/ 0 w 464"/>
                  <a:gd name="T17" fmla="*/ 0 h 34"/>
                  <a:gd name="T18" fmla="*/ 0 w 464"/>
                  <a:gd name="T19" fmla="*/ 0 h 34"/>
                  <a:gd name="T20" fmla="*/ 0 w 464"/>
                  <a:gd name="T21" fmla="*/ 0 h 34"/>
                  <a:gd name="T22" fmla="*/ 0 w 464"/>
                  <a:gd name="T23" fmla="*/ 0 h 34"/>
                  <a:gd name="T24" fmla="*/ 0 w 464"/>
                  <a:gd name="T25" fmla="*/ 0 h 34"/>
                  <a:gd name="T26" fmla="*/ 0 w 464"/>
                  <a:gd name="T27" fmla="*/ 0 h 34"/>
                  <a:gd name="T28" fmla="*/ 0 w 464"/>
                  <a:gd name="T29" fmla="*/ 0 h 34"/>
                  <a:gd name="T30" fmla="*/ 0 w 464"/>
                  <a:gd name="T31" fmla="*/ 0 h 34"/>
                  <a:gd name="T32" fmla="*/ 0 w 464"/>
                  <a:gd name="T33" fmla="*/ 0 h 34"/>
                  <a:gd name="T34" fmla="*/ 0 w 464"/>
                  <a:gd name="T35" fmla="*/ 0 h 34"/>
                  <a:gd name="T36" fmla="*/ 0 w 464"/>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4"/>
                  <a:gd name="T58" fmla="*/ 0 h 34"/>
                  <a:gd name="T59" fmla="*/ 464 w 464"/>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4" h="34">
                    <a:moveTo>
                      <a:pt x="66" y="34"/>
                    </a:moveTo>
                    <a:lnTo>
                      <a:pt x="58" y="30"/>
                    </a:lnTo>
                    <a:lnTo>
                      <a:pt x="49" y="26"/>
                    </a:lnTo>
                    <a:lnTo>
                      <a:pt x="40" y="22"/>
                    </a:lnTo>
                    <a:lnTo>
                      <a:pt x="32" y="18"/>
                    </a:lnTo>
                    <a:lnTo>
                      <a:pt x="24" y="14"/>
                    </a:lnTo>
                    <a:lnTo>
                      <a:pt x="16" y="9"/>
                    </a:lnTo>
                    <a:lnTo>
                      <a:pt x="7" y="5"/>
                    </a:lnTo>
                    <a:lnTo>
                      <a:pt x="0" y="0"/>
                    </a:lnTo>
                    <a:lnTo>
                      <a:pt x="464" y="0"/>
                    </a:lnTo>
                    <a:lnTo>
                      <a:pt x="457" y="5"/>
                    </a:lnTo>
                    <a:lnTo>
                      <a:pt x="449" y="9"/>
                    </a:lnTo>
                    <a:lnTo>
                      <a:pt x="440" y="14"/>
                    </a:lnTo>
                    <a:lnTo>
                      <a:pt x="432" y="18"/>
                    </a:lnTo>
                    <a:lnTo>
                      <a:pt x="424" y="22"/>
                    </a:lnTo>
                    <a:lnTo>
                      <a:pt x="416" y="26"/>
                    </a:lnTo>
                    <a:lnTo>
                      <a:pt x="406" y="30"/>
                    </a:lnTo>
                    <a:lnTo>
                      <a:pt x="398" y="34"/>
                    </a:lnTo>
                    <a:lnTo>
                      <a:pt x="66" y="34"/>
                    </a:lnTo>
                    <a:close/>
                  </a:path>
                </a:pathLst>
              </a:custGeom>
              <a:solidFill>
                <a:srgbClr val="F9F9F9"/>
              </a:solidFill>
              <a:ln w="9525">
                <a:noFill/>
                <a:round/>
                <a:headEnd/>
                <a:tailEnd/>
              </a:ln>
            </p:spPr>
            <p:txBody>
              <a:bodyPr/>
              <a:lstStyle/>
              <a:p>
                <a:endParaRPr lang="ru-RU"/>
              </a:p>
            </p:txBody>
          </p:sp>
          <p:sp>
            <p:nvSpPr>
              <p:cNvPr id="14765" name="Freeform 339"/>
              <p:cNvSpPr>
                <a:spLocks/>
              </p:cNvSpPr>
              <p:nvPr/>
            </p:nvSpPr>
            <p:spPr bwMode="auto">
              <a:xfrm>
                <a:off x="5198" y="539"/>
                <a:ext cx="92" cy="6"/>
              </a:xfrm>
              <a:custGeom>
                <a:avLst/>
                <a:gdLst>
                  <a:gd name="T0" fmla="*/ 0 w 552"/>
                  <a:gd name="T1" fmla="*/ 0 h 34"/>
                  <a:gd name="T2" fmla="*/ 0 w 552"/>
                  <a:gd name="T3" fmla="*/ 0 h 34"/>
                  <a:gd name="T4" fmla="*/ 0 w 552"/>
                  <a:gd name="T5" fmla="*/ 0 h 34"/>
                  <a:gd name="T6" fmla="*/ 0 w 552"/>
                  <a:gd name="T7" fmla="*/ 0 h 34"/>
                  <a:gd name="T8" fmla="*/ 0 w 552"/>
                  <a:gd name="T9" fmla="*/ 0 h 34"/>
                  <a:gd name="T10" fmla="*/ 0 w 552"/>
                  <a:gd name="T11" fmla="*/ 0 h 34"/>
                  <a:gd name="T12" fmla="*/ 0 w 552"/>
                  <a:gd name="T13" fmla="*/ 0 h 34"/>
                  <a:gd name="T14" fmla="*/ 0 w 552"/>
                  <a:gd name="T15" fmla="*/ 0 h 34"/>
                  <a:gd name="T16" fmla="*/ 0 w 552"/>
                  <a:gd name="T17" fmla="*/ 0 h 34"/>
                  <a:gd name="T18" fmla="*/ 0 w 552"/>
                  <a:gd name="T19" fmla="*/ 0 h 34"/>
                  <a:gd name="T20" fmla="*/ 0 w 552"/>
                  <a:gd name="T21" fmla="*/ 0 h 34"/>
                  <a:gd name="T22" fmla="*/ 0 w 552"/>
                  <a:gd name="T23" fmla="*/ 0 h 34"/>
                  <a:gd name="T24" fmla="*/ 0 w 552"/>
                  <a:gd name="T25" fmla="*/ 0 h 34"/>
                  <a:gd name="T26" fmla="*/ 0 w 552"/>
                  <a:gd name="T27" fmla="*/ 0 h 34"/>
                  <a:gd name="T28" fmla="*/ 0 w 552"/>
                  <a:gd name="T29" fmla="*/ 0 h 34"/>
                  <a:gd name="T30" fmla="*/ 0 w 552"/>
                  <a:gd name="T31" fmla="*/ 0 h 34"/>
                  <a:gd name="T32" fmla="*/ 0 w 552"/>
                  <a:gd name="T33" fmla="*/ 0 h 34"/>
                  <a:gd name="T34" fmla="*/ 0 w 552"/>
                  <a:gd name="T35" fmla="*/ 0 h 34"/>
                  <a:gd name="T36" fmla="*/ 0 w 552"/>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2"/>
                  <a:gd name="T58" fmla="*/ 0 h 34"/>
                  <a:gd name="T59" fmla="*/ 552 w 552"/>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2" h="34">
                    <a:moveTo>
                      <a:pt x="44" y="34"/>
                    </a:moveTo>
                    <a:lnTo>
                      <a:pt x="38" y="30"/>
                    </a:lnTo>
                    <a:lnTo>
                      <a:pt x="32" y="26"/>
                    </a:lnTo>
                    <a:lnTo>
                      <a:pt x="26" y="22"/>
                    </a:lnTo>
                    <a:lnTo>
                      <a:pt x="22" y="18"/>
                    </a:lnTo>
                    <a:lnTo>
                      <a:pt x="16" y="13"/>
                    </a:lnTo>
                    <a:lnTo>
                      <a:pt x="11" y="9"/>
                    </a:lnTo>
                    <a:lnTo>
                      <a:pt x="5" y="4"/>
                    </a:lnTo>
                    <a:lnTo>
                      <a:pt x="0" y="0"/>
                    </a:lnTo>
                    <a:lnTo>
                      <a:pt x="552" y="0"/>
                    </a:lnTo>
                    <a:lnTo>
                      <a:pt x="547" y="4"/>
                    </a:lnTo>
                    <a:lnTo>
                      <a:pt x="541" y="9"/>
                    </a:lnTo>
                    <a:lnTo>
                      <a:pt x="537" y="13"/>
                    </a:lnTo>
                    <a:lnTo>
                      <a:pt x="531" y="18"/>
                    </a:lnTo>
                    <a:lnTo>
                      <a:pt x="526" y="22"/>
                    </a:lnTo>
                    <a:lnTo>
                      <a:pt x="520" y="26"/>
                    </a:lnTo>
                    <a:lnTo>
                      <a:pt x="514" y="30"/>
                    </a:lnTo>
                    <a:lnTo>
                      <a:pt x="508" y="34"/>
                    </a:lnTo>
                    <a:lnTo>
                      <a:pt x="44" y="34"/>
                    </a:lnTo>
                    <a:close/>
                  </a:path>
                </a:pathLst>
              </a:custGeom>
              <a:solidFill>
                <a:srgbClr val="EFEFEF"/>
              </a:solidFill>
              <a:ln w="9525">
                <a:noFill/>
                <a:round/>
                <a:headEnd/>
                <a:tailEnd/>
              </a:ln>
            </p:spPr>
            <p:txBody>
              <a:bodyPr/>
              <a:lstStyle/>
              <a:p>
                <a:endParaRPr lang="ru-RU"/>
              </a:p>
            </p:txBody>
          </p:sp>
          <p:sp>
            <p:nvSpPr>
              <p:cNvPr id="14766" name="Freeform 340"/>
              <p:cNvSpPr>
                <a:spLocks/>
              </p:cNvSpPr>
              <p:nvPr/>
            </p:nvSpPr>
            <p:spPr bwMode="auto">
              <a:xfrm>
                <a:off x="5193" y="532"/>
                <a:ext cx="103" cy="7"/>
              </a:xfrm>
              <a:custGeom>
                <a:avLst/>
                <a:gdLst>
                  <a:gd name="T0" fmla="*/ 0 w 620"/>
                  <a:gd name="T1" fmla="*/ 0 h 33"/>
                  <a:gd name="T2" fmla="*/ 0 w 620"/>
                  <a:gd name="T3" fmla="*/ 0 h 33"/>
                  <a:gd name="T4" fmla="*/ 0 w 620"/>
                  <a:gd name="T5" fmla="*/ 0 h 33"/>
                  <a:gd name="T6" fmla="*/ 0 w 620"/>
                  <a:gd name="T7" fmla="*/ 0 h 33"/>
                  <a:gd name="T8" fmla="*/ 0 w 620"/>
                  <a:gd name="T9" fmla="*/ 0 h 33"/>
                  <a:gd name="T10" fmla="*/ 0 w 620"/>
                  <a:gd name="T11" fmla="*/ 0 h 33"/>
                  <a:gd name="T12" fmla="*/ 0 w 620"/>
                  <a:gd name="T13" fmla="*/ 0 h 33"/>
                  <a:gd name="T14" fmla="*/ 0 w 620"/>
                  <a:gd name="T15" fmla="*/ 0 h 33"/>
                  <a:gd name="T16" fmla="*/ 0 w 620"/>
                  <a:gd name="T17" fmla="*/ 0 h 33"/>
                  <a:gd name="T18" fmla="*/ 0 w 620"/>
                  <a:gd name="T19" fmla="*/ 0 h 33"/>
                  <a:gd name="T20" fmla="*/ 0 w 620"/>
                  <a:gd name="T21" fmla="*/ 0 h 33"/>
                  <a:gd name="T22" fmla="*/ 0 w 620"/>
                  <a:gd name="T23" fmla="*/ 0 h 33"/>
                  <a:gd name="T24" fmla="*/ 0 w 620"/>
                  <a:gd name="T25" fmla="*/ 0 h 33"/>
                  <a:gd name="T26" fmla="*/ 0 w 620"/>
                  <a:gd name="T27" fmla="*/ 0 h 33"/>
                  <a:gd name="T28" fmla="*/ 0 w 620"/>
                  <a:gd name="T29" fmla="*/ 0 h 33"/>
                  <a:gd name="T30" fmla="*/ 0 w 620"/>
                  <a:gd name="T31" fmla="*/ 0 h 33"/>
                  <a:gd name="T32" fmla="*/ 0 w 620"/>
                  <a:gd name="T33" fmla="*/ 0 h 33"/>
                  <a:gd name="T34" fmla="*/ 0 w 620"/>
                  <a:gd name="T35" fmla="*/ 0 h 33"/>
                  <a:gd name="T36" fmla="*/ 0 w 620"/>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20"/>
                  <a:gd name="T58" fmla="*/ 0 h 33"/>
                  <a:gd name="T59" fmla="*/ 620 w 620"/>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20" h="33">
                    <a:moveTo>
                      <a:pt x="34" y="33"/>
                    </a:moveTo>
                    <a:lnTo>
                      <a:pt x="30" y="29"/>
                    </a:lnTo>
                    <a:lnTo>
                      <a:pt x="25" y="25"/>
                    </a:lnTo>
                    <a:lnTo>
                      <a:pt x="20" y="21"/>
                    </a:lnTo>
                    <a:lnTo>
                      <a:pt x="17" y="17"/>
                    </a:lnTo>
                    <a:lnTo>
                      <a:pt x="12" y="13"/>
                    </a:lnTo>
                    <a:lnTo>
                      <a:pt x="8" y="9"/>
                    </a:lnTo>
                    <a:lnTo>
                      <a:pt x="4" y="4"/>
                    </a:lnTo>
                    <a:lnTo>
                      <a:pt x="0" y="0"/>
                    </a:lnTo>
                    <a:lnTo>
                      <a:pt x="620" y="0"/>
                    </a:lnTo>
                    <a:lnTo>
                      <a:pt x="617" y="4"/>
                    </a:lnTo>
                    <a:lnTo>
                      <a:pt x="612" y="9"/>
                    </a:lnTo>
                    <a:lnTo>
                      <a:pt x="608" y="13"/>
                    </a:lnTo>
                    <a:lnTo>
                      <a:pt x="604" y="17"/>
                    </a:lnTo>
                    <a:lnTo>
                      <a:pt x="600" y="21"/>
                    </a:lnTo>
                    <a:lnTo>
                      <a:pt x="595" y="25"/>
                    </a:lnTo>
                    <a:lnTo>
                      <a:pt x="591" y="29"/>
                    </a:lnTo>
                    <a:lnTo>
                      <a:pt x="586" y="33"/>
                    </a:lnTo>
                    <a:lnTo>
                      <a:pt x="34" y="33"/>
                    </a:lnTo>
                    <a:close/>
                  </a:path>
                </a:pathLst>
              </a:custGeom>
              <a:solidFill>
                <a:srgbClr val="E5E5E5"/>
              </a:solidFill>
              <a:ln w="9525">
                <a:noFill/>
                <a:round/>
                <a:headEnd/>
                <a:tailEnd/>
              </a:ln>
            </p:spPr>
            <p:txBody>
              <a:bodyPr/>
              <a:lstStyle/>
              <a:p>
                <a:endParaRPr lang="ru-RU"/>
              </a:p>
            </p:txBody>
          </p:sp>
          <p:sp>
            <p:nvSpPr>
              <p:cNvPr id="14767" name="Freeform 341"/>
              <p:cNvSpPr>
                <a:spLocks/>
              </p:cNvSpPr>
              <p:nvPr/>
            </p:nvSpPr>
            <p:spPr bwMode="auto">
              <a:xfrm>
                <a:off x="5188" y="525"/>
                <a:ext cx="112" cy="7"/>
              </a:xfrm>
              <a:custGeom>
                <a:avLst/>
                <a:gdLst>
                  <a:gd name="T0" fmla="*/ 0 w 674"/>
                  <a:gd name="T1" fmla="*/ 0 h 34"/>
                  <a:gd name="T2" fmla="*/ 0 w 674"/>
                  <a:gd name="T3" fmla="*/ 0 h 34"/>
                  <a:gd name="T4" fmla="*/ 0 w 674"/>
                  <a:gd name="T5" fmla="*/ 0 h 34"/>
                  <a:gd name="T6" fmla="*/ 0 w 674"/>
                  <a:gd name="T7" fmla="*/ 0 h 34"/>
                  <a:gd name="T8" fmla="*/ 0 w 674"/>
                  <a:gd name="T9" fmla="*/ 0 h 34"/>
                  <a:gd name="T10" fmla="*/ 0 w 674"/>
                  <a:gd name="T11" fmla="*/ 0 h 34"/>
                  <a:gd name="T12" fmla="*/ 0 w 674"/>
                  <a:gd name="T13" fmla="*/ 0 h 34"/>
                  <a:gd name="T14" fmla="*/ 0 w 674"/>
                  <a:gd name="T15" fmla="*/ 0 h 34"/>
                  <a:gd name="T16" fmla="*/ 0 w 674"/>
                  <a:gd name="T17" fmla="*/ 0 h 34"/>
                  <a:gd name="T18" fmla="*/ 0 w 674"/>
                  <a:gd name="T19" fmla="*/ 0 h 34"/>
                  <a:gd name="T20" fmla="*/ 0 w 674"/>
                  <a:gd name="T21" fmla="*/ 0 h 34"/>
                  <a:gd name="T22" fmla="*/ 0 w 674"/>
                  <a:gd name="T23" fmla="*/ 0 h 34"/>
                  <a:gd name="T24" fmla="*/ 0 w 674"/>
                  <a:gd name="T25" fmla="*/ 0 h 34"/>
                  <a:gd name="T26" fmla="*/ 0 w 674"/>
                  <a:gd name="T27" fmla="*/ 0 h 34"/>
                  <a:gd name="T28" fmla="*/ 0 w 674"/>
                  <a:gd name="T29" fmla="*/ 0 h 34"/>
                  <a:gd name="T30" fmla="*/ 0 w 674"/>
                  <a:gd name="T31" fmla="*/ 0 h 34"/>
                  <a:gd name="T32" fmla="*/ 0 w 674"/>
                  <a:gd name="T33" fmla="*/ 0 h 34"/>
                  <a:gd name="T34" fmla="*/ 0 w 674"/>
                  <a:gd name="T35" fmla="*/ 0 h 34"/>
                  <a:gd name="T36" fmla="*/ 0 w 674"/>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74"/>
                  <a:gd name="T58" fmla="*/ 0 h 34"/>
                  <a:gd name="T59" fmla="*/ 674 w 674"/>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74" h="34">
                    <a:moveTo>
                      <a:pt x="27" y="34"/>
                    </a:moveTo>
                    <a:lnTo>
                      <a:pt x="24" y="29"/>
                    </a:lnTo>
                    <a:lnTo>
                      <a:pt x="20" y="25"/>
                    </a:lnTo>
                    <a:lnTo>
                      <a:pt x="16" y="21"/>
                    </a:lnTo>
                    <a:lnTo>
                      <a:pt x="13" y="16"/>
                    </a:lnTo>
                    <a:lnTo>
                      <a:pt x="9" y="12"/>
                    </a:lnTo>
                    <a:lnTo>
                      <a:pt x="6" y="8"/>
                    </a:lnTo>
                    <a:lnTo>
                      <a:pt x="3" y="4"/>
                    </a:lnTo>
                    <a:lnTo>
                      <a:pt x="0" y="0"/>
                    </a:lnTo>
                    <a:lnTo>
                      <a:pt x="674" y="0"/>
                    </a:lnTo>
                    <a:lnTo>
                      <a:pt x="671" y="4"/>
                    </a:lnTo>
                    <a:lnTo>
                      <a:pt x="669" y="8"/>
                    </a:lnTo>
                    <a:lnTo>
                      <a:pt x="665" y="12"/>
                    </a:lnTo>
                    <a:lnTo>
                      <a:pt x="661" y="16"/>
                    </a:lnTo>
                    <a:lnTo>
                      <a:pt x="658" y="21"/>
                    </a:lnTo>
                    <a:lnTo>
                      <a:pt x="654" y="25"/>
                    </a:lnTo>
                    <a:lnTo>
                      <a:pt x="651" y="29"/>
                    </a:lnTo>
                    <a:lnTo>
                      <a:pt x="647" y="34"/>
                    </a:lnTo>
                    <a:lnTo>
                      <a:pt x="27" y="34"/>
                    </a:lnTo>
                    <a:close/>
                  </a:path>
                </a:pathLst>
              </a:custGeom>
              <a:solidFill>
                <a:srgbClr val="DBDBDB"/>
              </a:solidFill>
              <a:ln w="9525">
                <a:noFill/>
                <a:round/>
                <a:headEnd/>
                <a:tailEnd/>
              </a:ln>
            </p:spPr>
            <p:txBody>
              <a:bodyPr/>
              <a:lstStyle/>
              <a:p>
                <a:endParaRPr lang="ru-RU"/>
              </a:p>
            </p:txBody>
          </p:sp>
          <p:sp>
            <p:nvSpPr>
              <p:cNvPr id="14768" name="Freeform 342"/>
              <p:cNvSpPr>
                <a:spLocks/>
              </p:cNvSpPr>
              <p:nvPr/>
            </p:nvSpPr>
            <p:spPr bwMode="auto">
              <a:xfrm>
                <a:off x="5185" y="518"/>
                <a:ext cx="119" cy="7"/>
              </a:xfrm>
              <a:custGeom>
                <a:avLst/>
                <a:gdLst>
                  <a:gd name="T0" fmla="*/ 0 w 712"/>
                  <a:gd name="T1" fmla="*/ 0 h 34"/>
                  <a:gd name="T2" fmla="*/ 0 w 712"/>
                  <a:gd name="T3" fmla="*/ 0 h 34"/>
                  <a:gd name="T4" fmla="*/ 0 w 712"/>
                  <a:gd name="T5" fmla="*/ 0 h 34"/>
                  <a:gd name="T6" fmla="*/ 0 w 712"/>
                  <a:gd name="T7" fmla="*/ 0 h 34"/>
                  <a:gd name="T8" fmla="*/ 0 w 712"/>
                  <a:gd name="T9" fmla="*/ 0 h 34"/>
                  <a:gd name="T10" fmla="*/ 0 w 712"/>
                  <a:gd name="T11" fmla="*/ 0 h 34"/>
                  <a:gd name="T12" fmla="*/ 0 w 712"/>
                  <a:gd name="T13" fmla="*/ 0 h 34"/>
                  <a:gd name="T14" fmla="*/ 0 w 712"/>
                  <a:gd name="T15" fmla="*/ 0 h 34"/>
                  <a:gd name="T16" fmla="*/ 0 w 712"/>
                  <a:gd name="T17" fmla="*/ 0 h 34"/>
                  <a:gd name="T18" fmla="*/ 0 w 712"/>
                  <a:gd name="T19" fmla="*/ 0 h 34"/>
                  <a:gd name="T20" fmla="*/ 0 w 712"/>
                  <a:gd name="T21" fmla="*/ 0 h 34"/>
                  <a:gd name="T22" fmla="*/ 0 w 712"/>
                  <a:gd name="T23" fmla="*/ 0 h 34"/>
                  <a:gd name="T24" fmla="*/ 0 w 712"/>
                  <a:gd name="T25" fmla="*/ 0 h 34"/>
                  <a:gd name="T26" fmla="*/ 0 w 712"/>
                  <a:gd name="T27" fmla="*/ 0 h 34"/>
                  <a:gd name="T28" fmla="*/ 0 w 712"/>
                  <a:gd name="T29" fmla="*/ 0 h 34"/>
                  <a:gd name="T30" fmla="*/ 0 w 712"/>
                  <a:gd name="T31" fmla="*/ 0 h 34"/>
                  <a:gd name="T32" fmla="*/ 0 w 712"/>
                  <a:gd name="T33" fmla="*/ 0 h 34"/>
                  <a:gd name="T34" fmla="*/ 0 w 712"/>
                  <a:gd name="T35" fmla="*/ 0 h 34"/>
                  <a:gd name="T36" fmla="*/ 0 w 712"/>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12"/>
                  <a:gd name="T58" fmla="*/ 0 h 34"/>
                  <a:gd name="T59" fmla="*/ 712 w 712"/>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12" h="34">
                    <a:moveTo>
                      <a:pt x="19" y="34"/>
                    </a:moveTo>
                    <a:lnTo>
                      <a:pt x="17" y="30"/>
                    </a:lnTo>
                    <a:lnTo>
                      <a:pt x="14" y="26"/>
                    </a:lnTo>
                    <a:lnTo>
                      <a:pt x="12" y="22"/>
                    </a:lnTo>
                    <a:lnTo>
                      <a:pt x="9" y="17"/>
                    </a:lnTo>
                    <a:lnTo>
                      <a:pt x="7" y="12"/>
                    </a:lnTo>
                    <a:lnTo>
                      <a:pt x="5" y="8"/>
                    </a:lnTo>
                    <a:lnTo>
                      <a:pt x="2" y="4"/>
                    </a:lnTo>
                    <a:lnTo>
                      <a:pt x="0" y="0"/>
                    </a:lnTo>
                    <a:lnTo>
                      <a:pt x="712" y="0"/>
                    </a:lnTo>
                    <a:lnTo>
                      <a:pt x="710" y="4"/>
                    </a:lnTo>
                    <a:lnTo>
                      <a:pt x="708" y="8"/>
                    </a:lnTo>
                    <a:lnTo>
                      <a:pt x="705" y="12"/>
                    </a:lnTo>
                    <a:lnTo>
                      <a:pt x="703" y="17"/>
                    </a:lnTo>
                    <a:lnTo>
                      <a:pt x="701" y="22"/>
                    </a:lnTo>
                    <a:lnTo>
                      <a:pt x="698" y="26"/>
                    </a:lnTo>
                    <a:lnTo>
                      <a:pt x="696" y="30"/>
                    </a:lnTo>
                    <a:lnTo>
                      <a:pt x="693" y="34"/>
                    </a:lnTo>
                    <a:lnTo>
                      <a:pt x="19" y="34"/>
                    </a:lnTo>
                    <a:close/>
                  </a:path>
                </a:pathLst>
              </a:custGeom>
              <a:solidFill>
                <a:srgbClr val="D1D1D1"/>
              </a:solidFill>
              <a:ln w="9525">
                <a:noFill/>
                <a:round/>
                <a:headEnd/>
                <a:tailEnd/>
              </a:ln>
            </p:spPr>
            <p:txBody>
              <a:bodyPr/>
              <a:lstStyle/>
              <a:p>
                <a:endParaRPr lang="ru-RU"/>
              </a:p>
            </p:txBody>
          </p:sp>
          <p:sp>
            <p:nvSpPr>
              <p:cNvPr id="14769" name="Freeform 343"/>
              <p:cNvSpPr>
                <a:spLocks/>
              </p:cNvSpPr>
              <p:nvPr/>
            </p:nvSpPr>
            <p:spPr bwMode="auto">
              <a:xfrm>
                <a:off x="5182" y="512"/>
                <a:ext cx="124" cy="6"/>
              </a:xfrm>
              <a:custGeom>
                <a:avLst/>
                <a:gdLst>
                  <a:gd name="T0" fmla="*/ 0 w 743"/>
                  <a:gd name="T1" fmla="*/ 0 h 33"/>
                  <a:gd name="T2" fmla="*/ 0 w 743"/>
                  <a:gd name="T3" fmla="*/ 0 h 33"/>
                  <a:gd name="T4" fmla="*/ 0 w 743"/>
                  <a:gd name="T5" fmla="*/ 0 h 33"/>
                  <a:gd name="T6" fmla="*/ 0 w 743"/>
                  <a:gd name="T7" fmla="*/ 0 h 33"/>
                  <a:gd name="T8" fmla="*/ 0 w 743"/>
                  <a:gd name="T9" fmla="*/ 0 h 33"/>
                  <a:gd name="T10" fmla="*/ 0 w 743"/>
                  <a:gd name="T11" fmla="*/ 0 h 33"/>
                  <a:gd name="T12" fmla="*/ 0 w 743"/>
                  <a:gd name="T13" fmla="*/ 0 h 33"/>
                  <a:gd name="T14" fmla="*/ 0 w 743"/>
                  <a:gd name="T15" fmla="*/ 0 h 33"/>
                  <a:gd name="T16" fmla="*/ 0 w 743"/>
                  <a:gd name="T17" fmla="*/ 0 h 33"/>
                  <a:gd name="T18" fmla="*/ 0 w 743"/>
                  <a:gd name="T19" fmla="*/ 0 h 33"/>
                  <a:gd name="T20" fmla="*/ 0 w 743"/>
                  <a:gd name="T21" fmla="*/ 0 h 33"/>
                  <a:gd name="T22" fmla="*/ 0 w 743"/>
                  <a:gd name="T23" fmla="*/ 0 h 33"/>
                  <a:gd name="T24" fmla="*/ 0 w 743"/>
                  <a:gd name="T25" fmla="*/ 0 h 33"/>
                  <a:gd name="T26" fmla="*/ 0 w 743"/>
                  <a:gd name="T27" fmla="*/ 0 h 33"/>
                  <a:gd name="T28" fmla="*/ 0 w 743"/>
                  <a:gd name="T29" fmla="*/ 0 h 33"/>
                  <a:gd name="T30" fmla="*/ 0 w 743"/>
                  <a:gd name="T31" fmla="*/ 0 h 33"/>
                  <a:gd name="T32" fmla="*/ 0 w 743"/>
                  <a:gd name="T33" fmla="*/ 0 h 33"/>
                  <a:gd name="T34" fmla="*/ 0 w 743"/>
                  <a:gd name="T35" fmla="*/ 0 h 33"/>
                  <a:gd name="T36" fmla="*/ 0 w 743"/>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43"/>
                  <a:gd name="T58" fmla="*/ 0 h 33"/>
                  <a:gd name="T59" fmla="*/ 743 w 743"/>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43" h="33">
                    <a:moveTo>
                      <a:pt x="15" y="33"/>
                    </a:moveTo>
                    <a:lnTo>
                      <a:pt x="13" y="29"/>
                    </a:lnTo>
                    <a:lnTo>
                      <a:pt x="10" y="25"/>
                    </a:lnTo>
                    <a:lnTo>
                      <a:pt x="9" y="21"/>
                    </a:lnTo>
                    <a:lnTo>
                      <a:pt x="7" y="16"/>
                    </a:lnTo>
                    <a:lnTo>
                      <a:pt x="5" y="12"/>
                    </a:lnTo>
                    <a:lnTo>
                      <a:pt x="3" y="8"/>
                    </a:lnTo>
                    <a:lnTo>
                      <a:pt x="2" y="4"/>
                    </a:lnTo>
                    <a:lnTo>
                      <a:pt x="0" y="0"/>
                    </a:lnTo>
                    <a:lnTo>
                      <a:pt x="743" y="0"/>
                    </a:lnTo>
                    <a:lnTo>
                      <a:pt x="740" y="4"/>
                    </a:lnTo>
                    <a:lnTo>
                      <a:pt x="739" y="8"/>
                    </a:lnTo>
                    <a:lnTo>
                      <a:pt x="737" y="12"/>
                    </a:lnTo>
                    <a:lnTo>
                      <a:pt x="736" y="16"/>
                    </a:lnTo>
                    <a:lnTo>
                      <a:pt x="733" y="21"/>
                    </a:lnTo>
                    <a:lnTo>
                      <a:pt x="732" y="25"/>
                    </a:lnTo>
                    <a:lnTo>
                      <a:pt x="730" y="29"/>
                    </a:lnTo>
                    <a:lnTo>
                      <a:pt x="727" y="33"/>
                    </a:lnTo>
                    <a:lnTo>
                      <a:pt x="15" y="33"/>
                    </a:lnTo>
                    <a:close/>
                  </a:path>
                </a:pathLst>
              </a:custGeom>
              <a:solidFill>
                <a:srgbClr val="C6C6C6"/>
              </a:solidFill>
              <a:ln w="9525">
                <a:noFill/>
                <a:round/>
                <a:headEnd/>
                <a:tailEnd/>
              </a:ln>
            </p:spPr>
            <p:txBody>
              <a:bodyPr/>
              <a:lstStyle/>
              <a:p>
                <a:endParaRPr lang="ru-RU"/>
              </a:p>
            </p:txBody>
          </p:sp>
          <p:sp>
            <p:nvSpPr>
              <p:cNvPr id="14770" name="Freeform 344"/>
              <p:cNvSpPr>
                <a:spLocks/>
              </p:cNvSpPr>
              <p:nvPr/>
            </p:nvSpPr>
            <p:spPr bwMode="auto">
              <a:xfrm>
                <a:off x="5181" y="505"/>
                <a:ext cx="127" cy="7"/>
              </a:xfrm>
              <a:custGeom>
                <a:avLst/>
                <a:gdLst>
                  <a:gd name="T0" fmla="*/ 0 w 762"/>
                  <a:gd name="T1" fmla="*/ 0 h 34"/>
                  <a:gd name="T2" fmla="*/ 0 w 762"/>
                  <a:gd name="T3" fmla="*/ 0 h 34"/>
                  <a:gd name="T4" fmla="*/ 0 w 762"/>
                  <a:gd name="T5" fmla="*/ 0 h 34"/>
                  <a:gd name="T6" fmla="*/ 0 w 762"/>
                  <a:gd name="T7" fmla="*/ 0 h 34"/>
                  <a:gd name="T8" fmla="*/ 0 w 762"/>
                  <a:gd name="T9" fmla="*/ 0 h 34"/>
                  <a:gd name="T10" fmla="*/ 0 w 762"/>
                  <a:gd name="T11" fmla="*/ 0 h 34"/>
                  <a:gd name="T12" fmla="*/ 0 w 762"/>
                  <a:gd name="T13" fmla="*/ 0 h 34"/>
                  <a:gd name="T14" fmla="*/ 0 w 762"/>
                  <a:gd name="T15" fmla="*/ 0 h 34"/>
                  <a:gd name="T16" fmla="*/ 0 w 762"/>
                  <a:gd name="T17" fmla="*/ 0 h 34"/>
                  <a:gd name="T18" fmla="*/ 0 w 762"/>
                  <a:gd name="T19" fmla="*/ 0 h 34"/>
                  <a:gd name="T20" fmla="*/ 0 w 762"/>
                  <a:gd name="T21" fmla="*/ 0 h 34"/>
                  <a:gd name="T22" fmla="*/ 0 w 762"/>
                  <a:gd name="T23" fmla="*/ 0 h 34"/>
                  <a:gd name="T24" fmla="*/ 0 w 762"/>
                  <a:gd name="T25" fmla="*/ 0 h 34"/>
                  <a:gd name="T26" fmla="*/ 0 w 762"/>
                  <a:gd name="T27" fmla="*/ 0 h 34"/>
                  <a:gd name="T28" fmla="*/ 0 w 762"/>
                  <a:gd name="T29" fmla="*/ 0 h 34"/>
                  <a:gd name="T30" fmla="*/ 0 w 762"/>
                  <a:gd name="T31" fmla="*/ 0 h 34"/>
                  <a:gd name="T32" fmla="*/ 0 w 762"/>
                  <a:gd name="T33" fmla="*/ 0 h 34"/>
                  <a:gd name="T34" fmla="*/ 0 w 762"/>
                  <a:gd name="T35" fmla="*/ 0 h 34"/>
                  <a:gd name="T36" fmla="*/ 0 w 762"/>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62"/>
                  <a:gd name="T58" fmla="*/ 0 h 34"/>
                  <a:gd name="T59" fmla="*/ 762 w 762"/>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62" h="34">
                    <a:moveTo>
                      <a:pt x="10" y="34"/>
                    </a:moveTo>
                    <a:lnTo>
                      <a:pt x="8" y="29"/>
                    </a:lnTo>
                    <a:lnTo>
                      <a:pt x="7" y="25"/>
                    </a:lnTo>
                    <a:lnTo>
                      <a:pt x="6" y="21"/>
                    </a:lnTo>
                    <a:lnTo>
                      <a:pt x="5" y="16"/>
                    </a:lnTo>
                    <a:lnTo>
                      <a:pt x="4" y="12"/>
                    </a:lnTo>
                    <a:lnTo>
                      <a:pt x="2" y="8"/>
                    </a:lnTo>
                    <a:lnTo>
                      <a:pt x="1" y="4"/>
                    </a:lnTo>
                    <a:lnTo>
                      <a:pt x="0" y="0"/>
                    </a:lnTo>
                    <a:lnTo>
                      <a:pt x="762" y="0"/>
                    </a:lnTo>
                    <a:lnTo>
                      <a:pt x="761" y="4"/>
                    </a:lnTo>
                    <a:lnTo>
                      <a:pt x="760" y="8"/>
                    </a:lnTo>
                    <a:lnTo>
                      <a:pt x="759" y="12"/>
                    </a:lnTo>
                    <a:lnTo>
                      <a:pt x="757" y="16"/>
                    </a:lnTo>
                    <a:lnTo>
                      <a:pt x="756" y="21"/>
                    </a:lnTo>
                    <a:lnTo>
                      <a:pt x="755" y="25"/>
                    </a:lnTo>
                    <a:lnTo>
                      <a:pt x="754" y="29"/>
                    </a:lnTo>
                    <a:lnTo>
                      <a:pt x="753" y="34"/>
                    </a:lnTo>
                    <a:lnTo>
                      <a:pt x="10" y="34"/>
                    </a:lnTo>
                    <a:close/>
                  </a:path>
                </a:pathLst>
              </a:custGeom>
              <a:solidFill>
                <a:srgbClr val="BCBCBC"/>
              </a:solidFill>
              <a:ln w="9525">
                <a:noFill/>
                <a:round/>
                <a:headEnd/>
                <a:tailEnd/>
              </a:ln>
            </p:spPr>
            <p:txBody>
              <a:bodyPr/>
              <a:lstStyle/>
              <a:p>
                <a:endParaRPr lang="ru-RU"/>
              </a:p>
            </p:txBody>
          </p:sp>
          <p:sp>
            <p:nvSpPr>
              <p:cNvPr id="14771" name="Freeform 345"/>
              <p:cNvSpPr>
                <a:spLocks/>
              </p:cNvSpPr>
              <p:nvPr/>
            </p:nvSpPr>
            <p:spPr bwMode="auto">
              <a:xfrm>
                <a:off x="5180" y="498"/>
                <a:ext cx="129" cy="7"/>
              </a:xfrm>
              <a:custGeom>
                <a:avLst/>
                <a:gdLst>
                  <a:gd name="T0" fmla="*/ 0 w 774"/>
                  <a:gd name="T1" fmla="*/ 0 h 34"/>
                  <a:gd name="T2" fmla="*/ 0 w 774"/>
                  <a:gd name="T3" fmla="*/ 0 h 34"/>
                  <a:gd name="T4" fmla="*/ 0 w 774"/>
                  <a:gd name="T5" fmla="*/ 0 h 34"/>
                  <a:gd name="T6" fmla="*/ 0 w 774"/>
                  <a:gd name="T7" fmla="*/ 0 h 34"/>
                  <a:gd name="T8" fmla="*/ 0 w 774"/>
                  <a:gd name="T9" fmla="*/ 0 h 34"/>
                  <a:gd name="T10" fmla="*/ 0 w 774"/>
                  <a:gd name="T11" fmla="*/ 0 h 34"/>
                  <a:gd name="T12" fmla="*/ 0 w 774"/>
                  <a:gd name="T13" fmla="*/ 0 h 34"/>
                  <a:gd name="T14" fmla="*/ 0 w 774"/>
                  <a:gd name="T15" fmla="*/ 0 h 34"/>
                  <a:gd name="T16" fmla="*/ 0 w 774"/>
                  <a:gd name="T17" fmla="*/ 0 h 34"/>
                  <a:gd name="T18" fmla="*/ 0 w 774"/>
                  <a:gd name="T19" fmla="*/ 0 h 34"/>
                  <a:gd name="T20" fmla="*/ 0 w 774"/>
                  <a:gd name="T21" fmla="*/ 0 h 34"/>
                  <a:gd name="T22" fmla="*/ 0 w 774"/>
                  <a:gd name="T23" fmla="*/ 0 h 34"/>
                  <a:gd name="T24" fmla="*/ 0 w 774"/>
                  <a:gd name="T25" fmla="*/ 0 h 34"/>
                  <a:gd name="T26" fmla="*/ 0 w 774"/>
                  <a:gd name="T27" fmla="*/ 0 h 34"/>
                  <a:gd name="T28" fmla="*/ 0 w 774"/>
                  <a:gd name="T29" fmla="*/ 0 h 34"/>
                  <a:gd name="T30" fmla="*/ 0 w 774"/>
                  <a:gd name="T31" fmla="*/ 0 h 34"/>
                  <a:gd name="T32" fmla="*/ 0 w 774"/>
                  <a:gd name="T33" fmla="*/ 0 h 34"/>
                  <a:gd name="T34" fmla="*/ 0 w 774"/>
                  <a:gd name="T35" fmla="*/ 0 h 34"/>
                  <a:gd name="T36" fmla="*/ 0 w 774"/>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74"/>
                  <a:gd name="T58" fmla="*/ 0 h 34"/>
                  <a:gd name="T59" fmla="*/ 774 w 774"/>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74" h="34">
                    <a:moveTo>
                      <a:pt x="6" y="34"/>
                    </a:moveTo>
                    <a:lnTo>
                      <a:pt x="5" y="30"/>
                    </a:lnTo>
                    <a:lnTo>
                      <a:pt x="4" y="26"/>
                    </a:lnTo>
                    <a:lnTo>
                      <a:pt x="3" y="22"/>
                    </a:lnTo>
                    <a:lnTo>
                      <a:pt x="3" y="17"/>
                    </a:lnTo>
                    <a:lnTo>
                      <a:pt x="1" y="12"/>
                    </a:lnTo>
                    <a:lnTo>
                      <a:pt x="1" y="8"/>
                    </a:lnTo>
                    <a:lnTo>
                      <a:pt x="0" y="4"/>
                    </a:lnTo>
                    <a:lnTo>
                      <a:pt x="0" y="0"/>
                    </a:lnTo>
                    <a:lnTo>
                      <a:pt x="774" y="0"/>
                    </a:lnTo>
                    <a:lnTo>
                      <a:pt x="774" y="4"/>
                    </a:lnTo>
                    <a:lnTo>
                      <a:pt x="773" y="8"/>
                    </a:lnTo>
                    <a:lnTo>
                      <a:pt x="773" y="12"/>
                    </a:lnTo>
                    <a:lnTo>
                      <a:pt x="772" y="17"/>
                    </a:lnTo>
                    <a:lnTo>
                      <a:pt x="772" y="22"/>
                    </a:lnTo>
                    <a:lnTo>
                      <a:pt x="771" y="26"/>
                    </a:lnTo>
                    <a:lnTo>
                      <a:pt x="769" y="30"/>
                    </a:lnTo>
                    <a:lnTo>
                      <a:pt x="768" y="34"/>
                    </a:lnTo>
                    <a:lnTo>
                      <a:pt x="6" y="34"/>
                    </a:lnTo>
                    <a:close/>
                  </a:path>
                </a:pathLst>
              </a:custGeom>
              <a:solidFill>
                <a:srgbClr val="B2B2B2"/>
              </a:solidFill>
              <a:ln w="9525">
                <a:noFill/>
                <a:round/>
                <a:headEnd/>
                <a:tailEnd/>
              </a:ln>
            </p:spPr>
            <p:txBody>
              <a:bodyPr/>
              <a:lstStyle/>
              <a:p>
                <a:endParaRPr lang="ru-RU"/>
              </a:p>
            </p:txBody>
          </p:sp>
          <p:sp>
            <p:nvSpPr>
              <p:cNvPr id="14772" name="Freeform 346"/>
              <p:cNvSpPr>
                <a:spLocks/>
              </p:cNvSpPr>
              <p:nvPr/>
            </p:nvSpPr>
            <p:spPr bwMode="auto">
              <a:xfrm>
                <a:off x="5179" y="492"/>
                <a:ext cx="130" cy="6"/>
              </a:xfrm>
              <a:custGeom>
                <a:avLst/>
                <a:gdLst>
                  <a:gd name="T0" fmla="*/ 0 w 778"/>
                  <a:gd name="T1" fmla="*/ 0 h 33"/>
                  <a:gd name="T2" fmla="*/ 0 w 778"/>
                  <a:gd name="T3" fmla="*/ 0 h 33"/>
                  <a:gd name="T4" fmla="*/ 0 w 778"/>
                  <a:gd name="T5" fmla="*/ 0 h 33"/>
                  <a:gd name="T6" fmla="*/ 0 w 778"/>
                  <a:gd name="T7" fmla="*/ 0 h 33"/>
                  <a:gd name="T8" fmla="*/ 0 w 778"/>
                  <a:gd name="T9" fmla="*/ 0 h 33"/>
                  <a:gd name="T10" fmla="*/ 0 w 778"/>
                  <a:gd name="T11" fmla="*/ 0 h 33"/>
                  <a:gd name="T12" fmla="*/ 0 w 778"/>
                  <a:gd name="T13" fmla="*/ 0 h 33"/>
                  <a:gd name="T14" fmla="*/ 0 w 778"/>
                  <a:gd name="T15" fmla="*/ 0 h 33"/>
                  <a:gd name="T16" fmla="*/ 0 w 778"/>
                  <a:gd name="T17" fmla="*/ 0 h 33"/>
                  <a:gd name="T18" fmla="*/ 0 w 778"/>
                  <a:gd name="T19" fmla="*/ 0 h 33"/>
                  <a:gd name="T20" fmla="*/ 0 w 778"/>
                  <a:gd name="T21" fmla="*/ 0 h 33"/>
                  <a:gd name="T22" fmla="*/ 0 w 778"/>
                  <a:gd name="T23" fmla="*/ 0 h 33"/>
                  <a:gd name="T24" fmla="*/ 0 w 778"/>
                  <a:gd name="T25" fmla="*/ 0 h 33"/>
                  <a:gd name="T26" fmla="*/ 0 w 778"/>
                  <a:gd name="T27" fmla="*/ 0 h 33"/>
                  <a:gd name="T28" fmla="*/ 0 w 778"/>
                  <a:gd name="T29" fmla="*/ 0 h 33"/>
                  <a:gd name="T30" fmla="*/ 0 w 778"/>
                  <a:gd name="T31" fmla="*/ 0 h 33"/>
                  <a:gd name="T32" fmla="*/ 0 w 778"/>
                  <a:gd name="T33" fmla="*/ 0 h 33"/>
                  <a:gd name="T34" fmla="*/ 0 w 778"/>
                  <a:gd name="T35" fmla="*/ 0 h 33"/>
                  <a:gd name="T36" fmla="*/ 0 w 778"/>
                  <a:gd name="T37" fmla="*/ 0 h 33"/>
                  <a:gd name="T38" fmla="*/ 0 w 778"/>
                  <a:gd name="T39" fmla="*/ 0 h 33"/>
                  <a:gd name="T40" fmla="*/ 0 w 778"/>
                  <a:gd name="T41" fmla="*/ 0 h 33"/>
                  <a:gd name="T42" fmla="*/ 0 w 778"/>
                  <a:gd name="T43" fmla="*/ 0 h 33"/>
                  <a:gd name="T44" fmla="*/ 0 w 778"/>
                  <a:gd name="T45" fmla="*/ 0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78"/>
                  <a:gd name="T70" fmla="*/ 0 h 33"/>
                  <a:gd name="T71" fmla="*/ 778 w 778"/>
                  <a:gd name="T72" fmla="*/ 33 h 3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78" h="33">
                    <a:moveTo>
                      <a:pt x="2" y="33"/>
                    </a:moveTo>
                    <a:lnTo>
                      <a:pt x="2" y="29"/>
                    </a:lnTo>
                    <a:lnTo>
                      <a:pt x="1" y="25"/>
                    </a:lnTo>
                    <a:lnTo>
                      <a:pt x="1" y="21"/>
                    </a:lnTo>
                    <a:lnTo>
                      <a:pt x="1" y="16"/>
                    </a:lnTo>
                    <a:lnTo>
                      <a:pt x="0" y="12"/>
                    </a:lnTo>
                    <a:lnTo>
                      <a:pt x="0" y="8"/>
                    </a:lnTo>
                    <a:lnTo>
                      <a:pt x="0" y="4"/>
                    </a:lnTo>
                    <a:lnTo>
                      <a:pt x="0" y="0"/>
                    </a:lnTo>
                    <a:lnTo>
                      <a:pt x="778" y="0"/>
                    </a:lnTo>
                    <a:lnTo>
                      <a:pt x="778" y="4"/>
                    </a:lnTo>
                    <a:lnTo>
                      <a:pt x="778" y="8"/>
                    </a:lnTo>
                    <a:lnTo>
                      <a:pt x="778" y="12"/>
                    </a:lnTo>
                    <a:lnTo>
                      <a:pt x="777" y="16"/>
                    </a:lnTo>
                    <a:lnTo>
                      <a:pt x="777" y="21"/>
                    </a:lnTo>
                    <a:lnTo>
                      <a:pt x="777" y="25"/>
                    </a:lnTo>
                    <a:lnTo>
                      <a:pt x="776" y="29"/>
                    </a:lnTo>
                    <a:lnTo>
                      <a:pt x="776" y="33"/>
                    </a:lnTo>
                    <a:lnTo>
                      <a:pt x="2" y="33"/>
                    </a:lnTo>
                    <a:close/>
                  </a:path>
                </a:pathLst>
              </a:custGeom>
              <a:solidFill>
                <a:srgbClr val="A8A8A8"/>
              </a:solidFill>
              <a:ln w="9525">
                <a:noFill/>
                <a:round/>
                <a:headEnd/>
                <a:tailEnd/>
              </a:ln>
            </p:spPr>
            <p:txBody>
              <a:bodyPr/>
              <a:lstStyle/>
              <a:p>
                <a:endParaRPr lang="ru-RU"/>
              </a:p>
            </p:txBody>
          </p:sp>
          <p:sp>
            <p:nvSpPr>
              <p:cNvPr id="14773" name="Freeform 347"/>
              <p:cNvSpPr>
                <a:spLocks/>
              </p:cNvSpPr>
              <p:nvPr/>
            </p:nvSpPr>
            <p:spPr bwMode="auto">
              <a:xfrm>
                <a:off x="5179" y="485"/>
                <a:ext cx="130" cy="7"/>
              </a:xfrm>
              <a:custGeom>
                <a:avLst/>
                <a:gdLst>
                  <a:gd name="T0" fmla="*/ 0 w 778"/>
                  <a:gd name="T1" fmla="*/ 0 h 34"/>
                  <a:gd name="T2" fmla="*/ 0 w 778"/>
                  <a:gd name="T3" fmla="*/ 0 h 34"/>
                  <a:gd name="T4" fmla="*/ 0 w 778"/>
                  <a:gd name="T5" fmla="*/ 0 h 34"/>
                  <a:gd name="T6" fmla="*/ 0 w 778"/>
                  <a:gd name="T7" fmla="*/ 0 h 34"/>
                  <a:gd name="T8" fmla="*/ 0 w 778"/>
                  <a:gd name="T9" fmla="*/ 0 h 34"/>
                  <a:gd name="T10" fmla="*/ 0 w 778"/>
                  <a:gd name="T11" fmla="*/ 0 h 34"/>
                  <a:gd name="T12" fmla="*/ 0 w 778"/>
                  <a:gd name="T13" fmla="*/ 0 h 34"/>
                  <a:gd name="T14" fmla="*/ 0 w 778"/>
                  <a:gd name="T15" fmla="*/ 0 h 34"/>
                  <a:gd name="T16" fmla="*/ 0 w 778"/>
                  <a:gd name="T17" fmla="*/ 0 h 34"/>
                  <a:gd name="T18" fmla="*/ 0 w 778"/>
                  <a:gd name="T19" fmla="*/ 0 h 34"/>
                  <a:gd name="T20" fmla="*/ 0 w 778"/>
                  <a:gd name="T21" fmla="*/ 0 h 34"/>
                  <a:gd name="T22" fmla="*/ 0 w 778"/>
                  <a:gd name="T23" fmla="*/ 0 h 34"/>
                  <a:gd name="T24" fmla="*/ 0 w 778"/>
                  <a:gd name="T25" fmla="*/ 0 h 34"/>
                  <a:gd name="T26" fmla="*/ 0 w 778"/>
                  <a:gd name="T27" fmla="*/ 0 h 34"/>
                  <a:gd name="T28" fmla="*/ 0 w 778"/>
                  <a:gd name="T29" fmla="*/ 0 h 34"/>
                  <a:gd name="T30" fmla="*/ 0 w 778"/>
                  <a:gd name="T31" fmla="*/ 0 h 34"/>
                  <a:gd name="T32" fmla="*/ 0 w 778"/>
                  <a:gd name="T33" fmla="*/ 0 h 34"/>
                  <a:gd name="T34" fmla="*/ 0 w 778"/>
                  <a:gd name="T35" fmla="*/ 0 h 34"/>
                  <a:gd name="T36" fmla="*/ 0 w 778"/>
                  <a:gd name="T37" fmla="*/ 0 h 34"/>
                  <a:gd name="T38" fmla="*/ 0 w 778"/>
                  <a:gd name="T39" fmla="*/ 0 h 34"/>
                  <a:gd name="T40" fmla="*/ 0 w 778"/>
                  <a:gd name="T41" fmla="*/ 0 h 34"/>
                  <a:gd name="T42" fmla="*/ 0 w 778"/>
                  <a:gd name="T43" fmla="*/ 0 h 34"/>
                  <a:gd name="T44" fmla="*/ 0 w 778"/>
                  <a:gd name="T45" fmla="*/ 0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78"/>
                  <a:gd name="T70" fmla="*/ 0 h 34"/>
                  <a:gd name="T71" fmla="*/ 778 w 778"/>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78" h="34">
                    <a:moveTo>
                      <a:pt x="0" y="34"/>
                    </a:moveTo>
                    <a:lnTo>
                      <a:pt x="0" y="34"/>
                    </a:lnTo>
                    <a:lnTo>
                      <a:pt x="0" y="29"/>
                    </a:lnTo>
                    <a:lnTo>
                      <a:pt x="0" y="25"/>
                    </a:lnTo>
                    <a:lnTo>
                      <a:pt x="0" y="21"/>
                    </a:lnTo>
                    <a:lnTo>
                      <a:pt x="1" y="16"/>
                    </a:lnTo>
                    <a:lnTo>
                      <a:pt x="1" y="12"/>
                    </a:lnTo>
                    <a:lnTo>
                      <a:pt x="1" y="8"/>
                    </a:lnTo>
                    <a:lnTo>
                      <a:pt x="2" y="4"/>
                    </a:lnTo>
                    <a:lnTo>
                      <a:pt x="2" y="0"/>
                    </a:lnTo>
                    <a:lnTo>
                      <a:pt x="776" y="0"/>
                    </a:lnTo>
                    <a:lnTo>
                      <a:pt x="776" y="4"/>
                    </a:lnTo>
                    <a:lnTo>
                      <a:pt x="777" y="8"/>
                    </a:lnTo>
                    <a:lnTo>
                      <a:pt x="777" y="12"/>
                    </a:lnTo>
                    <a:lnTo>
                      <a:pt x="777" y="16"/>
                    </a:lnTo>
                    <a:lnTo>
                      <a:pt x="778" y="21"/>
                    </a:lnTo>
                    <a:lnTo>
                      <a:pt x="778" y="25"/>
                    </a:lnTo>
                    <a:lnTo>
                      <a:pt x="778" y="29"/>
                    </a:lnTo>
                    <a:lnTo>
                      <a:pt x="778" y="34"/>
                    </a:lnTo>
                    <a:lnTo>
                      <a:pt x="0" y="34"/>
                    </a:lnTo>
                    <a:close/>
                  </a:path>
                </a:pathLst>
              </a:custGeom>
              <a:solidFill>
                <a:srgbClr val="9E9E9E"/>
              </a:solidFill>
              <a:ln w="9525">
                <a:noFill/>
                <a:round/>
                <a:headEnd/>
                <a:tailEnd/>
              </a:ln>
            </p:spPr>
            <p:txBody>
              <a:bodyPr/>
              <a:lstStyle/>
              <a:p>
                <a:endParaRPr lang="ru-RU"/>
              </a:p>
            </p:txBody>
          </p:sp>
          <p:sp>
            <p:nvSpPr>
              <p:cNvPr id="14774" name="Freeform 348"/>
              <p:cNvSpPr>
                <a:spLocks/>
              </p:cNvSpPr>
              <p:nvPr/>
            </p:nvSpPr>
            <p:spPr bwMode="auto">
              <a:xfrm>
                <a:off x="5180" y="478"/>
                <a:ext cx="129" cy="7"/>
              </a:xfrm>
              <a:custGeom>
                <a:avLst/>
                <a:gdLst>
                  <a:gd name="T0" fmla="*/ 0 w 774"/>
                  <a:gd name="T1" fmla="*/ 0 h 34"/>
                  <a:gd name="T2" fmla="*/ 0 w 774"/>
                  <a:gd name="T3" fmla="*/ 0 h 34"/>
                  <a:gd name="T4" fmla="*/ 0 w 774"/>
                  <a:gd name="T5" fmla="*/ 0 h 34"/>
                  <a:gd name="T6" fmla="*/ 0 w 774"/>
                  <a:gd name="T7" fmla="*/ 0 h 34"/>
                  <a:gd name="T8" fmla="*/ 0 w 774"/>
                  <a:gd name="T9" fmla="*/ 0 h 34"/>
                  <a:gd name="T10" fmla="*/ 0 w 774"/>
                  <a:gd name="T11" fmla="*/ 0 h 34"/>
                  <a:gd name="T12" fmla="*/ 0 w 774"/>
                  <a:gd name="T13" fmla="*/ 0 h 34"/>
                  <a:gd name="T14" fmla="*/ 0 w 774"/>
                  <a:gd name="T15" fmla="*/ 0 h 34"/>
                  <a:gd name="T16" fmla="*/ 0 w 774"/>
                  <a:gd name="T17" fmla="*/ 0 h 34"/>
                  <a:gd name="T18" fmla="*/ 0 w 774"/>
                  <a:gd name="T19" fmla="*/ 0 h 34"/>
                  <a:gd name="T20" fmla="*/ 0 w 774"/>
                  <a:gd name="T21" fmla="*/ 0 h 34"/>
                  <a:gd name="T22" fmla="*/ 0 w 774"/>
                  <a:gd name="T23" fmla="*/ 0 h 34"/>
                  <a:gd name="T24" fmla="*/ 0 w 774"/>
                  <a:gd name="T25" fmla="*/ 0 h 34"/>
                  <a:gd name="T26" fmla="*/ 0 w 774"/>
                  <a:gd name="T27" fmla="*/ 0 h 34"/>
                  <a:gd name="T28" fmla="*/ 0 w 774"/>
                  <a:gd name="T29" fmla="*/ 0 h 34"/>
                  <a:gd name="T30" fmla="*/ 0 w 774"/>
                  <a:gd name="T31" fmla="*/ 0 h 34"/>
                  <a:gd name="T32" fmla="*/ 0 w 774"/>
                  <a:gd name="T33" fmla="*/ 0 h 34"/>
                  <a:gd name="T34" fmla="*/ 0 w 774"/>
                  <a:gd name="T35" fmla="*/ 0 h 34"/>
                  <a:gd name="T36" fmla="*/ 0 w 774"/>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74"/>
                  <a:gd name="T58" fmla="*/ 0 h 34"/>
                  <a:gd name="T59" fmla="*/ 774 w 774"/>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74" h="34">
                    <a:moveTo>
                      <a:pt x="0" y="34"/>
                    </a:moveTo>
                    <a:lnTo>
                      <a:pt x="0" y="30"/>
                    </a:lnTo>
                    <a:lnTo>
                      <a:pt x="1" y="26"/>
                    </a:lnTo>
                    <a:lnTo>
                      <a:pt x="1" y="22"/>
                    </a:lnTo>
                    <a:lnTo>
                      <a:pt x="3" y="17"/>
                    </a:lnTo>
                    <a:lnTo>
                      <a:pt x="3" y="12"/>
                    </a:lnTo>
                    <a:lnTo>
                      <a:pt x="4" y="8"/>
                    </a:lnTo>
                    <a:lnTo>
                      <a:pt x="5" y="4"/>
                    </a:lnTo>
                    <a:lnTo>
                      <a:pt x="6" y="0"/>
                    </a:lnTo>
                    <a:lnTo>
                      <a:pt x="768" y="0"/>
                    </a:lnTo>
                    <a:lnTo>
                      <a:pt x="769" y="4"/>
                    </a:lnTo>
                    <a:lnTo>
                      <a:pt x="771" y="8"/>
                    </a:lnTo>
                    <a:lnTo>
                      <a:pt x="772" y="12"/>
                    </a:lnTo>
                    <a:lnTo>
                      <a:pt x="772" y="17"/>
                    </a:lnTo>
                    <a:lnTo>
                      <a:pt x="773" y="22"/>
                    </a:lnTo>
                    <a:lnTo>
                      <a:pt x="773" y="26"/>
                    </a:lnTo>
                    <a:lnTo>
                      <a:pt x="774" y="30"/>
                    </a:lnTo>
                    <a:lnTo>
                      <a:pt x="774" y="34"/>
                    </a:lnTo>
                    <a:lnTo>
                      <a:pt x="0" y="34"/>
                    </a:lnTo>
                    <a:close/>
                  </a:path>
                </a:pathLst>
              </a:custGeom>
              <a:solidFill>
                <a:srgbClr val="939393"/>
              </a:solidFill>
              <a:ln w="9525">
                <a:noFill/>
                <a:round/>
                <a:headEnd/>
                <a:tailEnd/>
              </a:ln>
            </p:spPr>
            <p:txBody>
              <a:bodyPr/>
              <a:lstStyle/>
              <a:p>
                <a:endParaRPr lang="ru-RU"/>
              </a:p>
            </p:txBody>
          </p:sp>
          <p:sp>
            <p:nvSpPr>
              <p:cNvPr id="14775" name="Freeform 349"/>
              <p:cNvSpPr>
                <a:spLocks/>
              </p:cNvSpPr>
              <p:nvPr/>
            </p:nvSpPr>
            <p:spPr bwMode="auto">
              <a:xfrm>
                <a:off x="5181" y="471"/>
                <a:ext cx="127" cy="7"/>
              </a:xfrm>
              <a:custGeom>
                <a:avLst/>
                <a:gdLst>
                  <a:gd name="T0" fmla="*/ 0 w 762"/>
                  <a:gd name="T1" fmla="*/ 0 h 33"/>
                  <a:gd name="T2" fmla="*/ 0 w 762"/>
                  <a:gd name="T3" fmla="*/ 0 h 33"/>
                  <a:gd name="T4" fmla="*/ 0 w 762"/>
                  <a:gd name="T5" fmla="*/ 0 h 33"/>
                  <a:gd name="T6" fmla="*/ 0 w 762"/>
                  <a:gd name="T7" fmla="*/ 0 h 33"/>
                  <a:gd name="T8" fmla="*/ 0 w 762"/>
                  <a:gd name="T9" fmla="*/ 0 h 33"/>
                  <a:gd name="T10" fmla="*/ 0 w 762"/>
                  <a:gd name="T11" fmla="*/ 0 h 33"/>
                  <a:gd name="T12" fmla="*/ 0 w 762"/>
                  <a:gd name="T13" fmla="*/ 0 h 33"/>
                  <a:gd name="T14" fmla="*/ 0 w 762"/>
                  <a:gd name="T15" fmla="*/ 0 h 33"/>
                  <a:gd name="T16" fmla="*/ 0 w 762"/>
                  <a:gd name="T17" fmla="*/ 0 h 33"/>
                  <a:gd name="T18" fmla="*/ 0 w 762"/>
                  <a:gd name="T19" fmla="*/ 0 h 33"/>
                  <a:gd name="T20" fmla="*/ 0 w 762"/>
                  <a:gd name="T21" fmla="*/ 0 h 33"/>
                  <a:gd name="T22" fmla="*/ 0 w 762"/>
                  <a:gd name="T23" fmla="*/ 0 h 33"/>
                  <a:gd name="T24" fmla="*/ 0 w 762"/>
                  <a:gd name="T25" fmla="*/ 0 h 33"/>
                  <a:gd name="T26" fmla="*/ 0 w 762"/>
                  <a:gd name="T27" fmla="*/ 0 h 33"/>
                  <a:gd name="T28" fmla="*/ 0 w 762"/>
                  <a:gd name="T29" fmla="*/ 0 h 33"/>
                  <a:gd name="T30" fmla="*/ 0 w 762"/>
                  <a:gd name="T31" fmla="*/ 0 h 33"/>
                  <a:gd name="T32" fmla="*/ 0 w 762"/>
                  <a:gd name="T33" fmla="*/ 0 h 33"/>
                  <a:gd name="T34" fmla="*/ 0 w 762"/>
                  <a:gd name="T35" fmla="*/ 0 h 33"/>
                  <a:gd name="T36" fmla="*/ 0 w 762"/>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62"/>
                  <a:gd name="T58" fmla="*/ 0 h 33"/>
                  <a:gd name="T59" fmla="*/ 762 w 762"/>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62" h="33">
                    <a:moveTo>
                      <a:pt x="0" y="33"/>
                    </a:moveTo>
                    <a:lnTo>
                      <a:pt x="1" y="29"/>
                    </a:lnTo>
                    <a:lnTo>
                      <a:pt x="2" y="25"/>
                    </a:lnTo>
                    <a:lnTo>
                      <a:pt x="4" y="21"/>
                    </a:lnTo>
                    <a:lnTo>
                      <a:pt x="5" y="16"/>
                    </a:lnTo>
                    <a:lnTo>
                      <a:pt x="6" y="12"/>
                    </a:lnTo>
                    <a:lnTo>
                      <a:pt x="7" y="8"/>
                    </a:lnTo>
                    <a:lnTo>
                      <a:pt x="8" y="4"/>
                    </a:lnTo>
                    <a:lnTo>
                      <a:pt x="10" y="0"/>
                    </a:lnTo>
                    <a:lnTo>
                      <a:pt x="753" y="0"/>
                    </a:lnTo>
                    <a:lnTo>
                      <a:pt x="754" y="4"/>
                    </a:lnTo>
                    <a:lnTo>
                      <a:pt x="755" y="8"/>
                    </a:lnTo>
                    <a:lnTo>
                      <a:pt x="756" y="12"/>
                    </a:lnTo>
                    <a:lnTo>
                      <a:pt x="757" y="16"/>
                    </a:lnTo>
                    <a:lnTo>
                      <a:pt x="759" y="21"/>
                    </a:lnTo>
                    <a:lnTo>
                      <a:pt x="760" y="25"/>
                    </a:lnTo>
                    <a:lnTo>
                      <a:pt x="761" y="29"/>
                    </a:lnTo>
                    <a:lnTo>
                      <a:pt x="762" y="33"/>
                    </a:lnTo>
                    <a:lnTo>
                      <a:pt x="0" y="33"/>
                    </a:lnTo>
                    <a:close/>
                  </a:path>
                </a:pathLst>
              </a:custGeom>
              <a:solidFill>
                <a:srgbClr val="898989"/>
              </a:solidFill>
              <a:ln w="9525">
                <a:noFill/>
                <a:round/>
                <a:headEnd/>
                <a:tailEnd/>
              </a:ln>
            </p:spPr>
            <p:txBody>
              <a:bodyPr/>
              <a:lstStyle/>
              <a:p>
                <a:endParaRPr lang="ru-RU"/>
              </a:p>
            </p:txBody>
          </p:sp>
          <p:sp>
            <p:nvSpPr>
              <p:cNvPr id="14776" name="Freeform 350"/>
              <p:cNvSpPr>
                <a:spLocks/>
              </p:cNvSpPr>
              <p:nvPr/>
            </p:nvSpPr>
            <p:spPr bwMode="auto">
              <a:xfrm>
                <a:off x="5182" y="465"/>
                <a:ext cx="124" cy="6"/>
              </a:xfrm>
              <a:custGeom>
                <a:avLst/>
                <a:gdLst>
                  <a:gd name="T0" fmla="*/ 0 w 743"/>
                  <a:gd name="T1" fmla="*/ 0 h 34"/>
                  <a:gd name="T2" fmla="*/ 0 w 743"/>
                  <a:gd name="T3" fmla="*/ 0 h 34"/>
                  <a:gd name="T4" fmla="*/ 0 w 743"/>
                  <a:gd name="T5" fmla="*/ 0 h 34"/>
                  <a:gd name="T6" fmla="*/ 0 w 743"/>
                  <a:gd name="T7" fmla="*/ 0 h 34"/>
                  <a:gd name="T8" fmla="*/ 0 w 743"/>
                  <a:gd name="T9" fmla="*/ 0 h 34"/>
                  <a:gd name="T10" fmla="*/ 0 w 743"/>
                  <a:gd name="T11" fmla="*/ 0 h 34"/>
                  <a:gd name="T12" fmla="*/ 0 w 743"/>
                  <a:gd name="T13" fmla="*/ 0 h 34"/>
                  <a:gd name="T14" fmla="*/ 0 w 743"/>
                  <a:gd name="T15" fmla="*/ 0 h 34"/>
                  <a:gd name="T16" fmla="*/ 0 w 743"/>
                  <a:gd name="T17" fmla="*/ 0 h 34"/>
                  <a:gd name="T18" fmla="*/ 0 w 743"/>
                  <a:gd name="T19" fmla="*/ 0 h 34"/>
                  <a:gd name="T20" fmla="*/ 0 w 743"/>
                  <a:gd name="T21" fmla="*/ 0 h 34"/>
                  <a:gd name="T22" fmla="*/ 0 w 743"/>
                  <a:gd name="T23" fmla="*/ 0 h 34"/>
                  <a:gd name="T24" fmla="*/ 0 w 743"/>
                  <a:gd name="T25" fmla="*/ 0 h 34"/>
                  <a:gd name="T26" fmla="*/ 0 w 743"/>
                  <a:gd name="T27" fmla="*/ 0 h 34"/>
                  <a:gd name="T28" fmla="*/ 0 w 743"/>
                  <a:gd name="T29" fmla="*/ 0 h 34"/>
                  <a:gd name="T30" fmla="*/ 0 w 743"/>
                  <a:gd name="T31" fmla="*/ 0 h 34"/>
                  <a:gd name="T32" fmla="*/ 0 w 743"/>
                  <a:gd name="T33" fmla="*/ 0 h 34"/>
                  <a:gd name="T34" fmla="*/ 0 w 743"/>
                  <a:gd name="T35" fmla="*/ 0 h 34"/>
                  <a:gd name="T36" fmla="*/ 0 w 743"/>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43"/>
                  <a:gd name="T58" fmla="*/ 0 h 34"/>
                  <a:gd name="T59" fmla="*/ 743 w 743"/>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43" h="34">
                    <a:moveTo>
                      <a:pt x="0" y="34"/>
                    </a:moveTo>
                    <a:lnTo>
                      <a:pt x="2" y="29"/>
                    </a:lnTo>
                    <a:lnTo>
                      <a:pt x="3" y="25"/>
                    </a:lnTo>
                    <a:lnTo>
                      <a:pt x="5" y="21"/>
                    </a:lnTo>
                    <a:lnTo>
                      <a:pt x="7" y="16"/>
                    </a:lnTo>
                    <a:lnTo>
                      <a:pt x="9" y="12"/>
                    </a:lnTo>
                    <a:lnTo>
                      <a:pt x="10" y="8"/>
                    </a:lnTo>
                    <a:lnTo>
                      <a:pt x="13" y="4"/>
                    </a:lnTo>
                    <a:lnTo>
                      <a:pt x="15" y="0"/>
                    </a:lnTo>
                    <a:lnTo>
                      <a:pt x="727" y="0"/>
                    </a:lnTo>
                    <a:lnTo>
                      <a:pt x="730" y="4"/>
                    </a:lnTo>
                    <a:lnTo>
                      <a:pt x="732" y="8"/>
                    </a:lnTo>
                    <a:lnTo>
                      <a:pt x="733" y="12"/>
                    </a:lnTo>
                    <a:lnTo>
                      <a:pt x="736" y="16"/>
                    </a:lnTo>
                    <a:lnTo>
                      <a:pt x="737" y="21"/>
                    </a:lnTo>
                    <a:lnTo>
                      <a:pt x="739" y="25"/>
                    </a:lnTo>
                    <a:lnTo>
                      <a:pt x="740" y="29"/>
                    </a:lnTo>
                    <a:lnTo>
                      <a:pt x="743" y="34"/>
                    </a:lnTo>
                    <a:lnTo>
                      <a:pt x="0" y="34"/>
                    </a:lnTo>
                    <a:close/>
                  </a:path>
                </a:pathLst>
              </a:custGeom>
              <a:solidFill>
                <a:srgbClr val="7F7F7F"/>
              </a:solidFill>
              <a:ln w="9525">
                <a:noFill/>
                <a:round/>
                <a:headEnd/>
                <a:tailEnd/>
              </a:ln>
            </p:spPr>
            <p:txBody>
              <a:bodyPr/>
              <a:lstStyle/>
              <a:p>
                <a:endParaRPr lang="ru-RU"/>
              </a:p>
            </p:txBody>
          </p:sp>
          <p:sp>
            <p:nvSpPr>
              <p:cNvPr id="14777" name="Freeform 351"/>
              <p:cNvSpPr>
                <a:spLocks/>
              </p:cNvSpPr>
              <p:nvPr/>
            </p:nvSpPr>
            <p:spPr bwMode="auto">
              <a:xfrm>
                <a:off x="5185" y="458"/>
                <a:ext cx="119" cy="7"/>
              </a:xfrm>
              <a:custGeom>
                <a:avLst/>
                <a:gdLst>
                  <a:gd name="T0" fmla="*/ 0 w 712"/>
                  <a:gd name="T1" fmla="*/ 0 h 34"/>
                  <a:gd name="T2" fmla="*/ 0 w 712"/>
                  <a:gd name="T3" fmla="*/ 0 h 34"/>
                  <a:gd name="T4" fmla="*/ 0 w 712"/>
                  <a:gd name="T5" fmla="*/ 0 h 34"/>
                  <a:gd name="T6" fmla="*/ 0 w 712"/>
                  <a:gd name="T7" fmla="*/ 0 h 34"/>
                  <a:gd name="T8" fmla="*/ 0 w 712"/>
                  <a:gd name="T9" fmla="*/ 0 h 34"/>
                  <a:gd name="T10" fmla="*/ 0 w 712"/>
                  <a:gd name="T11" fmla="*/ 0 h 34"/>
                  <a:gd name="T12" fmla="*/ 0 w 712"/>
                  <a:gd name="T13" fmla="*/ 0 h 34"/>
                  <a:gd name="T14" fmla="*/ 0 w 712"/>
                  <a:gd name="T15" fmla="*/ 0 h 34"/>
                  <a:gd name="T16" fmla="*/ 0 w 712"/>
                  <a:gd name="T17" fmla="*/ 0 h 34"/>
                  <a:gd name="T18" fmla="*/ 0 w 712"/>
                  <a:gd name="T19" fmla="*/ 0 h 34"/>
                  <a:gd name="T20" fmla="*/ 0 w 712"/>
                  <a:gd name="T21" fmla="*/ 0 h 34"/>
                  <a:gd name="T22" fmla="*/ 0 w 712"/>
                  <a:gd name="T23" fmla="*/ 0 h 34"/>
                  <a:gd name="T24" fmla="*/ 0 w 712"/>
                  <a:gd name="T25" fmla="*/ 0 h 34"/>
                  <a:gd name="T26" fmla="*/ 0 w 712"/>
                  <a:gd name="T27" fmla="*/ 0 h 34"/>
                  <a:gd name="T28" fmla="*/ 0 w 712"/>
                  <a:gd name="T29" fmla="*/ 0 h 34"/>
                  <a:gd name="T30" fmla="*/ 0 w 712"/>
                  <a:gd name="T31" fmla="*/ 0 h 34"/>
                  <a:gd name="T32" fmla="*/ 0 w 712"/>
                  <a:gd name="T33" fmla="*/ 0 h 34"/>
                  <a:gd name="T34" fmla="*/ 0 w 712"/>
                  <a:gd name="T35" fmla="*/ 0 h 34"/>
                  <a:gd name="T36" fmla="*/ 0 w 712"/>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12"/>
                  <a:gd name="T58" fmla="*/ 0 h 34"/>
                  <a:gd name="T59" fmla="*/ 712 w 712"/>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12" h="34">
                    <a:moveTo>
                      <a:pt x="0" y="34"/>
                    </a:moveTo>
                    <a:lnTo>
                      <a:pt x="2" y="30"/>
                    </a:lnTo>
                    <a:lnTo>
                      <a:pt x="5" y="26"/>
                    </a:lnTo>
                    <a:lnTo>
                      <a:pt x="7" y="22"/>
                    </a:lnTo>
                    <a:lnTo>
                      <a:pt x="9" y="17"/>
                    </a:lnTo>
                    <a:lnTo>
                      <a:pt x="12" y="12"/>
                    </a:lnTo>
                    <a:lnTo>
                      <a:pt x="14" y="8"/>
                    </a:lnTo>
                    <a:lnTo>
                      <a:pt x="17" y="4"/>
                    </a:lnTo>
                    <a:lnTo>
                      <a:pt x="19" y="0"/>
                    </a:lnTo>
                    <a:lnTo>
                      <a:pt x="693" y="0"/>
                    </a:lnTo>
                    <a:lnTo>
                      <a:pt x="696" y="4"/>
                    </a:lnTo>
                    <a:lnTo>
                      <a:pt x="698" y="8"/>
                    </a:lnTo>
                    <a:lnTo>
                      <a:pt x="701" y="12"/>
                    </a:lnTo>
                    <a:lnTo>
                      <a:pt x="703" y="17"/>
                    </a:lnTo>
                    <a:lnTo>
                      <a:pt x="705" y="22"/>
                    </a:lnTo>
                    <a:lnTo>
                      <a:pt x="708" y="26"/>
                    </a:lnTo>
                    <a:lnTo>
                      <a:pt x="710" y="30"/>
                    </a:lnTo>
                    <a:lnTo>
                      <a:pt x="712" y="34"/>
                    </a:lnTo>
                    <a:lnTo>
                      <a:pt x="0" y="34"/>
                    </a:lnTo>
                    <a:close/>
                  </a:path>
                </a:pathLst>
              </a:custGeom>
              <a:solidFill>
                <a:srgbClr val="757575"/>
              </a:solidFill>
              <a:ln w="9525">
                <a:noFill/>
                <a:round/>
                <a:headEnd/>
                <a:tailEnd/>
              </a:ln>
            </p:spPr>
            <p:txBody>
              <a:bodyPr/>
              <a:lstStyle/>
              <a:p>
                <a:endParaRPr lang="ru-RU"/>
              </a:p>
            </p:txBody>
          </p:sp>
          <p:sp>
            <p:nvSpPr>
              <p:cNvPr id="14778" name="Freeform 352"/>
              <p:cNvSpPr>
                <a:spLocks/>
              </p:cNvSpPr>
              <p:nvPr/>
            </p:nvSpPr>
            <p:spPr bwMode="auto">
              <a:xfrm>
                <a:off x="5188" y="451"/>
                <a:ext cx="112" cy="7"/>
              </a:xfrm>
              <a:custGeom>
                <a:avLst/>
                <a:gdLst>
                  <a:gd name="T0" fmla="*/ 0 w 674"/>
                  <a:gd name="T1" fmla="*/ 0 h 33"/>
                  <a:gd name="T2" fmla="*/ 0 w 674"/>
                  <a:gd name="T3" fmla="*/ 0 h 33"/>
                  <a:gd name="T4" fmla="*/ 0 w 674"/>
                  <a:gd name="T5" fmla="*/ 0 h 33"/>
                  <a:gd name="T6" fmla="*/ 0 w 674"/>
                  <a:gd name="T7" fmla="*/ 0 h 33"/>
                  <a:gd name="T8" fmla="*/ 0 w 674"/>
                  <a:gd name="T9" fmla="*/ 0 h 33"/>
                  <a:gd name="T10" fmla="*/ 0 w 674"/>
                  <a:gd name="T11" fmla="*/ 0 h 33"/>
                  <a:gd name="T12" fmla="*/ 0 w 674"/>
                  <a:gd name="T13" fmla="*/ 0 h 33"/>
                  <a:gd name="T14" fmla="*/ 0 w 674"/>
                  <a:gd name="T15" fmla="*/ 0 h 33"/>
                  <a:gd name="T16" fmla="*/ 0 w 674"/>
                  <a:gd name="T17" fmla="*/ 0 h 33"/>
                  <a:gd name="T18" fmla="*/ 0 w 674"/>
                  <a:gd name="T19" fmla="*/ 0 h 33"/>
                  <a:gd name="T20" fmla="*/ 0 w 674"/>
                  <a:gd name="T21" fmla="*/ 0 h 33"/>
                  <a:gd name="T22" fmla="*/ 0 w 674"/>
                  <a:gd name="T23" fmla="*/ 0 h 33"/>
                  <a:gd name="T24" fmla="*/ 0 w 674"/>
                  <a:gd name="T25" fmla="*/ 0 h 33"/>
                  <a:gd name="T26" fmla="*/ 0 w 674"/>
                  <a:gd name="T27" fmla="*/ 0 h 33"/>
                  <a:gd name="T28" fmla="*/ 0 w 674"/>
                  <a:gd name="T29" fmla="*/ 0 h 33"/>
                  <a:gd name="T30" fmla="*/ 0 w 674"/>
                  <a:gd name="T31" fmla="*/ 0 h 33"/>
                  <a:gd name="T32" fmla="*/ 0 w 674"/>
                  <a:gd name="T33" fmla="*/ 0 h 33"/>
                  <a:gd name="T34" fmla="*/ 0 w 674"/>
                  <a:gd name="T35" fmla="*/ 0 h 33"/>
                  <a:gd name="T36" fmla="*/ 0 w 674"/>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74"/>
                  <a:gd name="T58" fmla="*/ 0 h 33"/>
                  <a:gd name="T59" fmla="*/ 674 w 674"/>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74" h="33">
                    <a:moveTo>
                      <a:pt x="0" y="33"/>
                    </a:moveTo>
                    <a:lnTo>
                      <a:pt x="3" y="29"/>
                    </a:lnTo>
                    <a:lnTo>
                      <a:pt x="6" y="25"/>
                    </a:lnTo>
                    <a:lnTo>
                      <a:pt x="9" y="21"/>
                    </a:lnTo>
                    <a:lnTo>
                      <a:pt x="13" y="16"/>
                    </a:lnTo>
                    <a:lnTo>
                      <a:pt x="16" y="12"/>
                    </a:lnTo>
                    <a:lnTo>
                      <a:pt x="20" y="8"/>
                    </a:lnTo>
                    <a:lnTo>
                      <a:pt x="24" y="4"/>
                    </a:lnTo>
                    <a:lnTo>
                      <a:pt x="27" y="0"/>
                    </a:lnTo>
                    <a:lnTo>
                      <a:pt x="647" y="0"/>
                    </a:lnTo>
                    <a:lnTo>
                      <a:pt x="651" y="4"/>
                    </a:lnTo>
                    <a:lnTo>
                      <a:pt x="654" y="8"/>
                    </a:lnTo>
                    <a:lnTo>
                      <a:pt x="658" y="12"/>
                    </a:lnTo>
                    <a:lnTo>
                      <a:pt x="661" y="16"/>
                    </a:lnTo>
                    <a:lnTo>
                      <a:pt x="665" y="21"/>
                    </a:lnTo>
                    <a:lnTo>
                      <a:pt x="669" y="25"/>
                    </a:lnTo>
                    <a:lnTo>
                      <a:pt x="671" y="29"/>
                    </a:lnTo>
                    <a:lnTo>
                      <a:pt x="674" y="33"/>
                    </a:lnTo>
                    <a:lnTo>
                      <a:pt x="0" y="33"/>
                    </a:lnTo>
                    <a:close/>
                  </a:path>
                </a:pathLst>
              </a:custGeom>
              <a:solidFill>
                <a:srgbClr val="6B6B6B"/>
              </a:solidFill>
              <a:ln w="9525">
                <a:noFill/>
                <a:round/>
                <a:headEnd/>
                <a:tailEnd/>
              </a:ln>
            </p:spPr>
            <p:txBody>
              <a:bodyPr/>
              <a:lstStyle/>
              <a:p>
                <a:endParaRPr lang="ru-RU"/>
              </a:p>
            </p:txBody>
          </p:sp>
          <p:sp>
            <p:nvSpPr>
              <p:cNvPr id="14779" name="Freeform 353"/>
              <p:cNvSpPr>
                <a:spLocks/>
              </p:cNvSpPr>
              <p:nvPr/>
            </p:nvSpPr>
            <p:spPr bwMode="auto">
              <a:xfrm>
                <a:off x="5193" y="444"/>
                <a:ext cx="103" cy="7"/>
              </a:xfrm>
              <a:custGeom>
                <a:avLst/>
                <a:gdLst>
                  <a:gd name="T0" fmla="*/ 0 w 620"/>
                  <a:gd name="T1" fmla="*/ 0 h 34"/>
                  <a:gd name="T2" fmla="*/ 0 w 620"/>
                  <a:gd name="T3" fmla="*/ 0 h 34"/>
                  <a:gd name="T4" fmla="*/ 0 w 620"/>
                  <a:gd name="T5" fmla="*/ 0 h 34"/>
                  <a:gd name="T6" fmla="*/ 0 w 620"/>
                  <a:gd name="T7" fmla="*/ 0 h 34"/>
                  <a:gd name="T8" fmla="*/ 0 w 620"/>
                  <a:gd name="T9" fmla="*/ 0 h 34"/>
                  <a:gd name="T10" fmla="*/ 0 w 620"/>
                  <a:gd name="T11" fmla="*/ 0 h 34"/>
                  <a:gd name="T12" fmla="*/ 0 w 620"/>
                  <a:gd name="T13" fmla="*/ 0 h 34"/>
                  <a:gd name="T14" fmla="*/ 0 w 620"/>
                  <a:gd name="T15" fmla="*/ 0 h 34"/>
                  <a:gd name="T16" fmla="*/ 0 w 620"/>
                  <a:gd name="T17" fmla="*/ 0 h 34"/>
                  <a:gd name="T18" fmla="*/ 0 w 620"/>
                  <a:gd name="T19" fmla="*/ 0 h 34"/>
                  <a:gd name="T20" fmla="*/ 0 w 620"/>
                  <a:gd name="T21" fmla="*/ 0 h 34"/>
                  <a:gd name="T22" fmla="*/ 0 w 620"/>
                  <a:gd name="T23" fmla="*/ 0 h 34"/>
                  <a:gd name="T24" fmla="*/ 0 w 620"/>
                  <a:gd name="T25" fmla="*/ 0 h 34"/>
                  <a:gd name="T26" fmla="*/ 0 w 620"/>
                  <a:gd name="T27" fmla="*/ 0 h 34"/>
                  <a:gd name="T28" fmla="*/ 0 w 620"/>
                  <a:gd name="T29" fmla="*/ 0 h 34"/>
                  <a:gd name="T30" fmla="*/ 0 w 620"/>
                  <a:gd name="T31" fmla="*/ 0 h 34"/>
                  <a:gd name="T32" fmla="*/ 0 w 620"/>
                  <a:gd name="T33" fmla="*/ 0 h 34"/>
                  <a:gd name="T34" fmla="*/ 0 w 620"/>
                  <a:gd name="T35" fmla="*/ 0 h 34"/>
                  <a:gd name="T36" fmla="*/ 0 w 620"/>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20"/>
                  <a:gd name="T58" fmla="*/ 0 h 34"/>
                  <a:gd name="T59" fmla="*/ 620 w 620"/>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20" h="34">
                    <a:moveTo>
                      <a:pt x="0" y="34"/>
                    </a:moveTo>
                    <a:lnTo>
                      <a:pt x="4" y="29"/>
                    </a:lnTo>
                    <a:lnTo>
                      <a:pt x="8" y="24"/>
                    </a:lnTo>
                    <a:lnTo>
                      <a:pt x="12" y="20"/>
                    </a:lnTo>
                    <a:lnTo>
                      <a:pt x="17" y="16"/>
                    </a:lnTo>
                    <a:lnTo>
                      <a:pt x="20" y="12"/>
                    </a:lnTo>
                    <a:lnTo>
                      <a:pt x="25" y="8"/>
                    </a:lnTo>
                    <a:lnTo>
                      <a:pt x="30" y="4"/>
                    </a:lnTo>
                    <a:lnTo>
                      <a:pt x="34" y="0"/>
                    </a:lnTo>
                    <a:lnTo>
                      <a:pt x="586" y="0"/>
                    </a:lnTo>
                    <a:lnTo>
                      <a:pt x="591" y="4"/>
                    </a:lnTo>
                    <a:lnTo>
                      <a:pt x="595" y="8"/>
                    </a:lnTo>
                    <a:lnTo>
                      <a:pt x="600" y="12"/>
                    </a:lnTo>
                    <a:lnTo>
                      <a:pt x="604" y="16"/>
                    </a:lnTo>
                    <a:lnTo>
                      <a:pt x="608" y="20"/>
                    </a:lnTo>
                    <a:lnTo>
                      <a:pt x="612" y="24"/>
                    </a:lnTo>
                    <a:lnTo>
                      <a:pt x="617" y="29"/>
                    </a:lnTo>
                    <a:lnTo>
                      <a:pt x="620" y="34"/>
                    </a:lnTo>
                    <a:lnTo>
                      <a:pt x="0" y="34"/>
                    </a:lnTo>
                    <a:close/>
                  </a:path>
                </a:pathLst>
              </a:custGeom>
              <a:solidFill>
                <a:srgbClr val="606060"/>
              </a:solidFill>
              <a:ln w="9525">
                <a:noFill/>
                <a:round/>
                <a:headEnd/>
                <a:tailEnd/>
              </a:ln>
            </p:spPr>
            <p:txBody>
              <a:bodyPr/>
              <a:lstStyle/>
              <a:p>
                <a:endParaRPr lang="ru-RU"/>
              </a:p>
            </p:txBody>
          </p:sp>
          <p:sp>
            <p:nvSpPr>
              <p:cNvPr id="14780" name="Freeform 354"/>
              <p:cNvSpPr>
                <a:spLocks/>
              </p:cNvSpPr>
              <p:nvPr/>
            </p:nvSpPr>
            <p:spPr bwMode="auto">
              <a:xfrm>
                <a:off x="5198" y="438"/>
                <a:ext cx="92" cy="6"/>
              </a:xfrm>
              <a:custGeom>
                <a:avLst/>
                <a:gdLst>
                  <a:gd name="T0" fmla="*/ 0 w 552"/>
                  <a:gd name="T1" fmla="*/ 0 h 34"/>
                  <a:gd name="T2" fmla="*/ 0 w 552"/>
                  <a:gd name="T3" fmla="*/ 0 h 34"/>
                  <a:gd name="T4" fmla="*/ 0 w 552"/>
                  <a:gd name="T5" fmla="*/ 0 h 34"/>
                  <a:gd name="T6" fmla="*/ 0 w 552"/>
                  <a:gd name="T7" fmla="*/ 0 h 34"/>
                  <a:gd name="T8" fmla="*/ 0 w 552"/>
                  <a:gd name="T9" fmla="*/ 0 h 34"/>
                  <a:gd name="T10" fmla="*/ 0 w 552"/>
                  <a:gd name="T11" fmla="*/ 0 h 34"/>
                  <a:gd name="T12" fmla="*/ 0 w 552"/>
                  <a:gd name="T13" fmla="*/ 0 h 34"/>
                  <a:gd name="T14" fmla="*/ 0 w 552"/>
                  <a:gd name="T15" fmla="*/ 0 h 34"/>
                  <a:gd name="T16" fmla="*/ 0 w 552"/>
                  <a:gd name="T17" fmla="*/ 0 h 34"/>
                  <a:gd name="T18" fmla="*/ 0 w 552"/>
                  <a:gd name="T19" fmla="*/ 0 h 34"/>
                  <a:gd name="T20" fmla="*/ 0 w 552"/>
                  <a:gd name="T21" fmla="*/ 0 h 34"/>
                  <a:gd name="T22" fmla="*/ 0 w 552"/>
                  <a:gd name="T23" fmla="*/ 0 h 34"/>
                  <a:gd name="T24" fmla="*/ 0 w 552"/>
                  <a:gd name="T25" fmla="*/ 0 h 34"/>
                  <a:gd name="T26" fmla="*/ 0 w 552"/>
                  <a:gd name="T27" fmla="*/ 0 h 34"/>
                  <a:gd name="T28" fmla="*/ 0 w 552"/>
                  <a:gd name="T29" fmla="*/ 0 h 34"/>
                  <a:gd name="T30" fmla="*/ 0 w 552"/>
                  <a:gd name="T31" fmla="*/ 0 h 34"/>
                  <a:gd name="T32" fmla="*/ 0 w 552"/>
                  <a:gd name="T33" fmla="*/ 0 h 34"/>
                  <a:gd name="T34" fmla="*/ 0 w 552"/>
                  <a:gd name="T35" fmla="*/ 0 h 34"/>
                  <a:gd name="T36" fmla="*/ 0 w 552"/>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2"/>
                  <a:gd name="T58" fmla="*/ 0 h 34"/>
                  <a:gd name="T59" fmla="*/ 552 w 552"/>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2" h="34">
                    <a:moveTo>
                      <a:pt x="0" y="34"/>
                    </a:moveTo>
                    <a:lnTo>
                      <a:pt x="5" y="30"/>
                    </a:lnTo>
                    <a:lnTo>
                      <a:pt x="11" y="25"/>
                    </a:lnTo>
                    <a:lnTo>
                      <a:pt x="16" y="21"/>
                    </a:lnTo>
                    <a:lnTo>
                      <a:pt x="22" y="16"/>
                    </a:lnTo>
                    <a:lnTo>
                      <a:pt x="26" y="12"/>
                    </a:lnTo>
                    <a:lnTo>
                      <a:pt x="32" y="8"/>
                    </a:lnTo>
                    <a:lnTo>
                      <a:pt x="38" y="4"/>
                    </a:lnTo>
                    <a:lnTo>
                      <a:pt x="44" y="0"/>
                    </a:lnTo>
                    <a:lnTo>
                      <a:pt x="508" y="0"/>
                    </a:lnTo>
                    <a:lnTo>
                      <a:pt x="514" y="4"/>
                    </a:lnTo>
                    <a:lnTo>
                      <a:pt x="520" y="8"/>
                    </a:lnTo>
                    <a:lnTo>
                      <a:pt x="526" y="12"/>
                    </a:lnTo>
                    <a:lnTo>
                      <a:pt x="531" y="16"/>
                    </a:lnTo>
                    <a:lnTo>
                      <a:pt x="537" y="21"/>
                    </a:lnTo>
                    <a:lnTo>
                      <a:pt x="541" y="25"/>
                    </a:lnTo>
                    <a:lnTo>
                      <a:pt x="547" y="30"/>
                    </a:lnTo>
                    <a:lnTo>
                      <a:pt x="552" y="34"/>
                    </a:lnTo>
                    <a:lnTo>
                      <a:pt x="0" y="34"/>
                    </a:lnTo>
                    <a:close/>
                  </a:path>
                </a:pathLst>
              </a:custGeom>
              <a:solidFill>
                <a:srgbClr val="565656"/>
              </a:solidFill>
              <a:ln w="9525">
                <a:noFill/>
                <a:round/>
                <a:headEnd/>
                <a:tailEnd/>
              </a:ln>
            </p:spPr>
            <p:txBody>
              <a:bodyPr/>
              <a:lstStyle/>
              <a:p>
                <a:endParaRPr lang="ru-RU"/>
              </a:p>
            </p:txBody>
          </p:sp>
          <p:sp>
            <p:nvSpPr>
              <p:cNvPr id="14781" name="Freeform 355"/>
              <p:cNvSpPr>
                <a:spLocks/>
              </p:cNvSpPr>
              <p:nvPr/>
            </p:nvSpPr>
            <p:spPr bwMode="auto">
              <a:xfrm>
                <a:off x="5206" y="431"/>
                <a:ext cx="77" cy="7"/>
              </a:xfrm>
              <a:custGeom>
                <a:avLst/>
                <a:gdLst>
                  <a:gd name="T0" fmla="*/ 0 w 464"/>
                  <a:gd name="T1" fmla="*/ 0 h 33"/>
                  <a:gd name="T2" fmla="*/ 0 w 464"/>
                  <a:gd name="T3" fmla="*/ 0 h 33"/>
                  <a:gd name="T4" fmla="*/ 0 w 464"/>
                  <a:gd name="T5" fmla="*/ 0 h 33"/>
                  <a:gd name="T6" fmla="*/ 0 w 464"/>
                  <a:gd name="T7" fmla="*/ 0 h 33"/>
                  <a:gd name="T8" fmla="*/ 0 w 464"/>
                  <a:gd name="T9" fmla="*/ 0 h 33"/>
                  <a:gd name="T10" fmla="*/ 0 w 464"/>
                  <a:gd name="T11" fmla="*/ 0 h 33"/>
                  <a:gd name="T12" fmla="*/ 0 w 464"/>
                  <a:gd name="T13" fmla="*/ 0 h 33"/>
                  <a:gd name="T14" fmla="*/ 0 w 464"/>
                  <a:gd name="T15" fmla="*/ 0 h 33"/>
                  <a:gd name="T16" fmla="*/ 0 w 464"/>
                  <a:gd name="T17" fmla="*/ 0 h 33"/>
                  <a:gd name="T18" fmla="*/ 0 w 464"/>
                  <a:gd name="T19" fmla="*/ 0 h 33"/>
                  <a:gd name="T20" fmla="*/ 0 w 464"/>
                  <a:gd name="T21" fmla="*/ 0 h 33"/>
                  <a:gd name="T22" fmla="*/ 0 w 464"/>
                  <a:gd name="T23" fmla="*/ 0 h 33"/>
                  <a:gd name="T24" fmla="*/ 0 w 464"/>
                  <a:gd name="T25" fmla="*/ 0 h 33"/>
                  <a:gd name="T26" fmla="*/ 0 w 464"/>
                  <a:gd name="T27" fmla="*/ 0 h 33"/>
                  <a:gd name="T28" fmla="*/ 0 w 464"/>
                  <a:gd name="T29" fmla="*/ 0 h 33"/>
                  <a:gd name="T30" fmla="*/ 0 w 464"/>
                  <a:gd name="T31" fmla="*/ 0 h 33"/>
                  <a:gd name="T32" fmla="*/ 0 w 464"/>
                  <a:gd name="T33" fmla="*/ 0 h 33"/>
                  <a:gd name="T34" fmla="*/ 0 w 464"/>
                  <a:gd name="T35" fmla="*/ 0 h 33"/>
                  <a:gd name="T36" fmla="*/ 0 w 464"/>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4"/>
                  <a:gd name="T58" fmla="*/ 0 h 33"/>
                  <a:gd name="T59" fmla="*/ 464 w 464"/>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4" h="33">
                    <a:moveTo>
                      <a:pt x="0" y="33"/>
                    </a:moveTo>
                    <a:lnTo>
                      <a:pt x="7" y="28"/>
                    </a:lnTo>
                    <a:lnTo>
                      <a:pt x="16" y="24"/>
                    </a:lnTo>
                    <a:lnTo>
                      <a:pt x="24" y="19"/>
                    </a:lnTo>
                    <a:lnTo>
                      <a:pt x="32" y="15"/>
                    </a:lnTo>
                    <a:lnTo>
                      <a:pt x="40" y="11"/>
                    </a:lnTo>
                    <a:lnTo>
                      <a:pt x="49" y="7"/>
                    </a:lnTo>
                    <a:lnTo>
                      <a:pt x="58" y="3"/>
                    </a:lnTo>
                    <a:lnTo>
                      <a:pt x="66" y="0"/>
                    </a:lnTo>
                    <a:lnTo>
                      <a:pt x="398" y="0"/>
                    </a:lnTo>
                    <a:lnTo>
                      <a:pt x="406" y="3"/>
                    </a:lnTo>
                    <a:lnTo>
                      <a:pt x="416" y="7"/>
                    </a:lnTo>
                    <a:lnTo>
                      <a:pt x="424" y="11"/>
                    </a:lnTo>
                    <a:lnTo>
                      <a:pt x="432" y="15"/>
                    </a:lnTo>
                    <a:lnTo>
                      <a:pt x="440" y="19"/>
                    </a:lnTo>
                    <a:lnTo>
                      <a:pt x="449" y="24"/>
                    </a:lnTo>
                    <a:lnTo>
                      <a:pt x="457" y="28"/>
                    </a:lnTo>
                    <a:lnTo>
                      <a:pt x="464" y="33"/>
                    </a:lnTo>
                    <a:lnTo>
                      <a:pt x="0" y="33"/>
                    </a:lnTo>
                    <a:close/>
                  </a:path>
                </a:pathLst>
              </a:custGeom>
              <a:solidFill>
                <a:srgbClr val="4F4F4F"/>
              </a:solidFill>
              <a:ln w="9525">
                <a:noFill/>
                <a:round/>
                <a:headEnd/>
                <a:tailEnd/>
              </a:ln>
            </p:spPr>
            <p:txBody>
              <a:bodyPr/>
              <a:lstStyle/>
              <a:p>
                <a:endParaRPr lang="ru-RU"/>
              </a:p>
            </p:txBody>
          </p:sp>
          <p:sp>
            <p:nvSpPr>
              <p:cNvPr id="14782" name="Freeform 356"/>
              <p:cNvSpPr>
                <a:spLocks/>
              </p:cNvSpPr>
              <p:nvPr/>
            </p:nvSpPr>
            <p:spPr bwMode="auto">
              <a:xfrm>
                <a:off x="5217" y="424"/>
                <a:ext cx="55" cy="7"/>
              </a:xfrm>
              <a:custGeom>
                <a:avLst/>
                <a:gdLst>
                  <a:gd name="T0" fmla="*/ 0 w 332"/>
                  <a:gd name="T1" fmla="*/ 0 h 33"/>
                  <a:gd name="T2" fmla="*/ 0 w 332"/>
                  <a:gd name="T3" fmla="*/ 0 h 33"/>
                  <a:gd name="T4" fmla="*/ 0 w 332"/>
                  <a:gd name="T5" fmla="*/ 0 h 33"/>
                  <a:gd name="T6" fmla="*/ 0 w 332"/>
                  <a:gd name="T7" fmla="*/ 0 h 33"/>
                  <a:gd name="T8" fmla="*/ 0 w 332"/>
                  <a:gd name="T9" fmla="*/ 0 h 33"/>
                  <a:gd name="T10" fmla="*/ 0 w 332"/>
                  <a:gd name="T11" fmla="*/ 0 h 33"/>
                  <a:gd name="T12" fmla="*/ 0 w 332"/>
                  <a:gd name="T13" fmla="*/ 0 h 33"/>
                  <a:gd name="T14" fmla="*/ 0 w 332"/>
                  <a:gd name="T15" fmla="*/ 0 h 33"/>
                  <a:gd name="T16" fmla="*/ 0 w 332"/>
                  <a:gd name="T17" fmla="*/ 0 h 33"/>
                  <a:gd name="T18" fmla="*/ 0 w 332"/>
                  <a:gd name="T19" fmla="*/ 0 h 33"/>
                  <a:gd name="T20" fmla="*/ 0 w 332"/>
                  <a:gd name="T21" fmla="*/ 0 h 33"/>
                  <a:gd name="T22" fmla="*/ 0 w 332"/>
                  <a:gd name="T23" fmla="*/ 0 h 33"/>
                  <a:gd name="T24" fmla="*/ 0 w 332"/>
                  <a:gd name="T25" fmla="*/ 0 h 33"/>
                  <a:gd name="T26" fmla="*/ 0 w 332"/>
                  <a:gd name="T27" fmla="*/ 0 h 33"/>
                  <a:gd name="T28" fmla="*/ 0 w 332"/>
                  <a:gd name="T29" fmla="*/ 0 h 33"/>
                  <a:gd name="T30" fmla="*/ 0 w 332"/>
                  <a:gd name="T31" fmla="*/ 0 h 33"/>
                  <a:gd name="T32" fmla="*/ 0 w 332"/>
                  <a:gd name="T33" fmla="*/ 0 h 33"/>
                  <a:gd name="T34" fmla="*/ 0 w 332"/>
                  <a:gd name="T35" fmla="*/ 0 h 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2"/>
                  <a:gd name="T55" fmla="*/ 0 h 33"/>
                  <a:gd name="T56" fmla="*/ 332 w 332"/>
                  <a:gd name="T57" fmla="*/ 33 h 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2" h="33">
                    <a:moveTo>
                      <a:pt x="0" y="33"/>
                    </a:moveTo>
                    <a:lnTo>
                      <a:pt x="19" y="25"/>
                    </a:lnTo>
                    <a:lnTo>
                      <a:pt x="40" y="18"/>
                    </a:lnTo>
                    <a:lnTo>
                      <a:pt x="60" y="13"/>
                    </a:lnTo>
                    <a:lnTo>
                      <a:pt x="80" y="8"/>
                    </a:lnTo>
                    <a:lnTo>
                      <a:pt x="101" y="5"/>
                    </a:lnTo>
                    <a:lnTo>
                      <a:pt x="122" y="2"/>
                    </a:lnTo>
                    <a:lnTo>
                      <a:pt x="144" y="1"/>
                    </a:lnTo>
                    <a:lnTo>
                      <a:pt x="166" y="0"/>
                    </a:lnTo>
                    <a:lnTo>
                      <a:pt x="189" y="1"/>
                    </a:lnTo>
                    <a:lnTo>
                      <a:pt x="210" y="2"/>
                    </a:lnTo>
                    <a:lnTo>
                      <a:pt x="231" y="5"/>
                    </a:lnTo>
                    <a:lnTo>
                      <a:pt x="253" y="8"/>
                    </a:lnTo>
                    <a:lnTo>
                      <a:pt x="273" y="13"/>
                    </a:lnTo>
                    <a:lnTo>
                      <a:pt x="293" y="18"/>
                    </a:lnTo>
                    <a:lnTo>
                      <a:pt x="313" y="25"/>
                    </a:lnTo>
                    <a:lnTo>
                      <a:pt x="332" y="33"/>
                    </a:lnTo>
                    <a:lnTo>
                      <a:pt x="0" y="33"/>
                    </a:lnTo>
                    <a:close/>
                  </a:path>
                </a:pathLst>
              </a:custGeom>
              <a:solidFill>
                <a:srgbClr val="424242"/>
              </a:solidFill>
              <a:ln w="9525">
                <a:noFill/>
                <a:round/>
                <a:headEnd/>
                <a:tailEnd/>
              </a:ln>
            </p:spPr>
            <p:txBody>
              <a:bodyPr/>
              <a:lstStyle/>
              <a:p>
                <a:endParaRPr lang="ru-RU"/>
              </a:p>
            </p:txBody>
          </p:sp>
          <p:sp>
            <p:nvSpPr>
              <p:cNvPr id="14783" name="Freeform 357"/>
              <p:cNvSpPr>
                <a:spLocks/>
              </p:cNvSpPr>
              <p:nvPr/>
            </p:nvSpPr>
            <p:spPr bwMode="auto">
              <a:xfrm>
                <a:off x="5244" y="424"/>
                <a:ext cx="65" cy="68"/>
              </a:xfrm>
              <a:custGeom>
                <a:avLst/>
                <a:gdLst>
                  <a:gd name="T0" fmla="*/ 0 w 391"/>
                  <a:gd name="T1" fmla="*/ 0 h 337"/>
                  <a:gd name="T2" fmla="*/ 0 w 391"/>
                  <a:gd name="T3" fmla="*/ 0 h 337"/>
                  <a:gd name="T4" fmla="*/ 0 w 391"/>
                  <a:gd name="T5" fmla="*/ 0 h 337"/>
                  <a:gd name="T6" fmla="*/ 0 w 391"/>
                  <a:gd name="T7" fmla="*/ 0 h 337"/>
                  <a:gd name="T8" fmla="*/ 0 w 391"/>
                  <a:gd name="T9" fmla="*/ 0 h 337"/>
                  <a:gd name="T10" fmla="*/ 0 w 391"/>
                  <a:gd name="T11" fmla="*/ 0 h 337"/>
                  <a:gd name="T12" fmla="*/ 0 w 391"/>
                  <a:gd name="T13" fmla="*/ 0 h 337"/>
                  <a:gd name="T14" fmla="*/ 0 w 391"/>
                  <a:gd name="T15" fmla="*/ 0 h 337"/>
                  <a:gd name="T16" fmla="*/ 0 w 391"/>
                  <a:gd name="T17" fmla="*/ 0 h 337"/>
                  <a:gd name="T18" fmla="*/ 0 w 391"/>
                  <a:gd name="T19" fmla="*/ 0 h 337"/>
                  <a:gd name="T20" fmla="*/ 0 w 391"/>
                  <a:gd name="T21" fmla="*/ 0 h 337"/>
                  <a:gd name="T22" fmla="*/ 0 w 391"/>
                  <a:gd name="T23" fmla="*/ 0 h 337"/>
                  <a:gd name="T24" fmla="*/ 0 w 391"/>
                  <a:gd name="T25" fmla="*/ 0 h 337"/>
                  <a:gd name="T26" fmla="*/ 0 w 391"/>
                  <a:gd name="T27" fmla="*/ 0 h 337"/>
                  <a:gd name="T28" fmla="*/ 0 w 391"/>
                  <a:gd name="T29" fmla="*/ 0 h 337"/>
                  <a:gd name="T30" fmla="*/ 0 w 391"/>
                  <a:gd name="T31" fmla="*/ 0 h 337"/>
                  <a:gd name="T32" fmla="*/ 0 w 391"/>
                  <a:gd name="T33" fmla="*/ 0 h 337"/>
                  <a:gd name="T34" fmla="*/ 0 w 391"/>
                  <a:gd name="T35" fmla="*/ 0 h 337"/>
                  <a:gd name="T36" fmla="*/ 0 w 391"/>
                  <a:gd name="T37" fmla="*/ 0 h 337"/>
                  <a:gd name="T38" fmla="*/ 0 w 391"/>
                  <a:gd name="T39" fmla="*/ 0 h 337"/>
                  <a:gd name="T40" fmla="*/ 0 w 391"/>
                  <a:gd name="T41" fmla="*/ 0 h 337"/>
                  <a:gd name="T42" fmla="*/ 0 w 391"/>
                  <a:gd name="T43" fmla="*/ 0 h 337"/>
                  <a:gd name="T44" fmla="*/ 0 w 391"/>
                  <a:gd name="T45" fmla="*/ 0 h 337"/>
                  <a:gd name="T46" fmla="*/ 0 w 391"/>
                  <a:gd name="T47" fmla="*/ 0 h 337"/>
                  <a:gd name="T48" fmla="*/ 0 w 391"/>
                  <a:gd name="T49" fmla="*/ 0 h 337"/>
                  <a:gd name="T50" fmla="*/ 0 w 391"/>
                  <a:gd name="T51" fmla="*/ 0 h 337"/>
                  <a:gd name="T52" fmla="*/ 0 w 391"/>
                  <a:gd name="T53" fmla="*/ 0 h 337"/>
                  <a:gd name="T54" fmla="*/ 0 w 391"/>
                  <a:gd name="T55" fmla="*/ 0 h 337"/>
                  <a:gd name="T56" fmla="*/ 0 w 391"/>
                  <a:gd name="T57" fmla="*/ 0 h 337"/>
                  <a:gd name="T58" fmla="*/ 0 w 391"/>
                  <a:gd name="T59" fmla="*/ 0 h 337"/>
                  <a:gd name="T60" fmla="*/ 0 w 391"/>
                  <a:gd name="T61" fmla="*/ 0 h 337"/>
                  <a:gd name="T62" fmla="*/ 0 w 391"/>
                  <a:gd name="T63" fmla="*/ 0 h 337"/>
                  <a:gd name="T64" fmla="*/ 0 w 391"/>
                  <a:gd name="T65" fmla="*/ 0 h 337"/>
                  <a:gd name="T66" fmla="*/ 0 w 391"/>
                  <a:gd name="T67" fmla="*/ 0 h 337"/>
                  <a:gd name="T68" fmla="*/ 0 w 391"/>
                  <a:gd name="T69" fmla="*/ 0 h 337"/>
                  <a:gd name="T70" fmla="*/ 0 w 391"/>
                  <a:gd name="T71" fmla="*/ 0 h 337"/>
                  <a:gd name="T72" fmla="*/ 0 w 391"/>
                  <a:gd name="T73" fmla="*/ 0 h 3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1"/>
                  <a:gd name="T112" fmla="*/ 0 h 337"/>
                  <a:gd name="T113" fmla="*/ 391 w 391"/>
                  <a:gd name="T114" fmla="*/ 337 h 3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1" h="337">
                    <a:moveTo>
                      <a:pt x="391" y="337"/>
                    </a:moveTo>
                    <a:lnTo>
                      <a:pt x="391" y="337"/>
                    </a:lnTo>
                    <a:lnTo>
                      <a:pt x="388" y="302"/>
                    </a:lnTo>
                    <a:lnTo>
                      <a:pt x="382" y="269"/>
                    </a:lnTo>
                    <a:lnTo>
                      <a:pt x="373" y="237"/>
                    </a:lnTo>
                    <a:lnTo>
                      <a:pt x="360" y="205"/>
                    </a:lnTo>
                    <a:lnTo>
                      <a:pt x="343" y="175"/>
                    </a:lnTo>
                    <a:lnTo>
                      <a:pt x="324" y="148"/>
                    </a:lnTo>
                    <a:lnTo>
                      <a:pt x="302" y="122"/>
                    </a:lnTo>
                    <a:lnTo>
                      <a:pt x="276" y="99"/>
                    </a:lnTo>
                    <a:lnTo>
                      <a:pt x="249" y="76"/>
                    </a:lnTo>
                    <a:lnTo>
                      <a:pt x="219" y="57"/>
                    </a:lnTo>
                    <a:lnTo>
                      <a:pt x="187" y="41"/>
                    </a:lnTo>
                    <a:lnTo>
                      <a:pt x="153" y="26"/>
                    </a:lnTo>
                    <a:lnTo>
                      <a:pt x="116" y="15"/>
                    </a:lnTo>
                    <a:lnTo>
                      <a:pt x="78" y="7"/>
                    </a:lnTo>
                    <a:lnTo>
                      <a:pt x="40" y="2"/>
                    </a:lnTo>
                    <a:lnTo>
                      <a:pt x="0" y="0"/>
                    </a:lnTo>
                    <a:lnTo>
                      <a:pt x="0" y="2"/>
                    </a:lnTo>
                    <a:lnTo>
                      <a:pt x="40" y="4"/>
                    </a:lnTo>
                    <a:lnTo>
                      <a:pt x="78" y="9"/>
                    </a:lnTo>
                    <a:lnTo>
                      <a:pt x="116" y="17"/>
                    </a:lnTo>
                    <a:lnTo>
                      <a:pt x="150" y="28"/>
                    </a:lnTo>
                    <a:lnTo>
                      <a:pt x="185" y="43"/>
                    </a:lnTo>
                    <a:lnTo>
                      <a:pt x="217" y="59"/>
                    </a:lnTo>
                    <a:lnTo>
                      <a:pt x="246" y="78"/>
                    </a:lnTo>
                    <a:lnTo>
                      <a:pt x="274" y="101"/>
                    </a:lnTo>
                    <a:lnTo>
                      <a:pt x="300" y="124"/>
                    </a:lnTo>
                    <a:lnTo>
                      <a:pt x="322" y="150"/>
                    </a:lnTo>
                    <a:lnTo>
                      <a:pt x="341" y="177"/>
                    </a:lnTo>
                    <a:lnTo>
                      <a:pt x="358" y="207"/>
                    </a:lnTo>
                    <a:lnTo>
                      <a:pt x="371" y="237"/>
                    </a:lnTo>
                    <a:lnTo>
                      <a:pt x="380" y="269"/>
                    </a:lnTo>
                    <a:lnTo>
                      <a:pt x="386" y="302"/>
                    </a:lnTo>
                    <a:lnTo>
                      <a:pt x="388" y="337"/>
                    </a:lnTo>
                    <a:lnTo>
                      <a:pt x="391" y="337"/>
                    </a:lnTo>
                    <a:close/>
                  </a:path>
                </a:pathLst>
              </a:custGeom>
              <a:solidFill>
                <a:srgbClr val="000000"/>
              </a:solidFill>
              <a:ln w="9525">
                <a:noFill/>
                <a:round/>
                <a:headEnd/>
                <a:tailEnd/>
              </a:ln>
            </p:spPr>
            <p:txBody>
              <a:bodyPr/>
              <a:lstStyle/>
              <a:p>
                <a:endParaRPr lang="ru-RU"/>
              </a:p>
            </p:txBody>
          </p:sp>
          <p:sp>
            <p:nvSpPr>
              <p:cNvPr id="14784" name="Freeform 358"/>
              <p:cNvSpPr>
                <a:spLocks/>
              </p:cNvSpPr>
              <p:nvPr/>
            </p:nvSpPr>
            <p:spPr bwMode="auto">
              <a:xfrm>
                <a:off x="5244" y="492"/>
                <a:ext cx="65" cy="67"/>
              </a:xfrm>
              <a:custGeom>
                <a:avLst/>
                <a:gdLst>
                  <a:gd name="T0" fmla="*/ 0 w 391"/>
                  <a:gd name="T1" fmla="*/ 0 h 337"/>
                  <a:gd name="T2" fmla="*/ 0 w 391"/>
                  <a:gd name="T3" fmla="*/ 0 h 337"/>
                  <a:gd name="T4" fmla="*/ 0 w 391"/>
                  <a:gd name="T5" fmla="*/ 0 h 337"/>
                  <a:gd name="T6" fmla="*/ 0 w 391"/>
                  <a:gd name="T7" fmla="*/ 0 h 337"/>
                  <a:gd name="T8" fmla="*/ 0 w 391"/>
                  <a:gd name="T9" fmla="*/ 0 h 337"/>
                  <a:gd name="T10" fmla="*/ 0 w 391"/>
                  <a:gd name="T11" fmla="*/ 0 h 337"/>
                  <a:gd name="T12" fmla="*/ 0 w 391"/>
                  <a:gd name="T13" fmla="*/ 0 h 337"/>
                  <a:gd name="T14" fmla="*/ 0 w 391"/>
                  <a:gd name="T15" fmla="*/ 0 h 337"/>
                  <a:gd name="T16" fmla="*/ 0 w 391"/>
                  <a:gd name="T17" fmla="*/ 0 h 337"/>
                  <a:gd name="T18" fmla="*/ 0 w 391"/>
                  <a:gd name="T19" fmla="*/ 0 h 337"/>
                  <a:gd name="T20" fmla="*/ 0 w 391"/>
                  <a:gd name="T21" fmla="*/ 0 h 337"/>
                  <a:gd name="T22" fmla="*/ 0 w 391"/>
                  <a:gd name="T23" fmla="*/ 0 h 337"/>
                  <a:gd name="T24" fmla="*/ 0 w 391"/>
                  <a:gd name="T25" fmla="*/ 0 h 337"/>
                  <a:gd name="T26" fmla="*/ 0 w 391"/>
                  <a:gd name="T27" fmla="*/ 0 h 337"/>
                  <a:gd name="T28" fmla="*/ 0 w 391"/>
                  <a:gd name="T29" fmla="*/ 0 h 337"/>
                  <a:gd name="T30" fmla="*/ 0 w 391"/>
                  <a:gd name="T31" fmla="*/ 0 h 337"/>
                  <a:gd name="T32" fmla="*/ 0 w 391"/>
                  <a:gd name="T33" fmla="*/ 0 h 337"/>
                  <a:gd name="T34" fmla="*/ 0 w 391"/>
                  <a:gd name="T35" fmla="*/ 0 h 337"/>
                  <a:gd name="T36" fmla="*/ 0 w 391"/>
                  <a:gd name="T37" fmla="*/ 0 h 337"/>
                  <a:gd name="T38" fmla="*/ 0 w 391"/>
                  <a:gd name="T39" fmla="*/ 0 h 337"/>
                  <a:gd name="T40" fmla="*/ 0 w 391"/>
                  <a:gd name="T41" fmla="*/ 0 h 337"/>
                  <a:gd name="T42" fmla="*/ 0 w 391"/>
                  <a:gd name="T43" fmla="*/ 0 h 337"/>
                  <a:gd name="T44" fmla="*/ 0 w 391"/>
                  <a:gd name="T45" fmla="*/ 0 h 337"/>
                  <a:gd name="T46" fmla="*/ 0 w 391"/>
                  <a:gd name="T47" fmla="*/ 0 h 337"/>
                  <a:gd name="T48" fmla="*/ 0 w 391"/>
                  <a:gd name="T49" fmla="*/ 0 h 337"/>
                  <a:gd name="T50" fmla="*/ 0 w 391"/>
                  <a:gd name="T51" fmla="*/ 0 h 337"/>
                  <a:gd name="T52" fmla="*/ 0 w 391"/>
                  <a:gd name="T53" fmla="*/ 0 h 337"/>
                  <a:gd name="T54" fmla="*/ 0 w 391"/>
                  <a:gd name="T55" fmla="*/ 0 h 337"/>
                  <a:gd name="T56" fmla="*/ 0 w 391"/>
                  <a:gd name="T57" fmla="*/ 0 h 337"/>
                  <a:gd name="T58" fmla="*/ 0 w 391"/>
                  <a:gd name="T59" fmla="*/ 0 h 337"/>
                  <a:gd name="T60" fmla="*/ 0 w 391"/>
                  <a:gd name="T61" fmla="*/ 0 h 337"/>
                  <a:gd name="T62" fmla="*/ 0 w 391"/>
                  <a:gd name="T63" fmla="*/ 0 h 337"/>
                  <a:gd name="T64" fmla="*/ 0 w 391"/>
                  <a:gd name="T65" fmla="*/ 0 h 337"/>
                  <a:gd name="T66" fmla="*/ 0 w 391"/>
                  <a:gd name="T67" fmla="*/ 0 h 337"/>
                  <a:gd name="T68" fmla="*/ 0 w 391"/>
                  <a:gd name="T69" fmla="*/ 0 h 337"/>
                  <a:gd name="T70" fmla="*/ 0 w 391"/>
                  <a:gd name="T71" fmla="*/ 0 h 337"/>
                  <a:gd name="T72" fmla="*/ 0 w 391"/>
                  <a:gd name="T73" fmla="*/ 0 h 3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1"/>
                  <a:gd name="T112" fmla="*/ 0 h 337"/>
                  <a:gd name="T113" fmla="*/ 391 w 391"/>
                  <a:gd name="T114" fmla="*/ 337 h 3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1" h="337">
                    <a:moveTo>
                      <a:pt x="0" y="337"/>
                    </a:moveTo>
                    <a:lnTo>
                      <a:pt x="0" y="337"/>
                    </a:lnTo>
                    <a:lnTo>
                      <a:pt x="40" y="334"/>
                    </a:lnTo>
                    <a:lnTo>
                      <a:pt x="78" y="329"/>
                    </a:lnTo>
                    <a:lnTo>
                      <a:pt x="116" y="321"/>
                    </a:lnTo>
                    <a:lnTo>
                      <a:pt x="153" y="310"/>
                    </a:lnTo>
                    <a:lnTo>
                      <a:pt x="187" y="295"/>
                    </a:lnTo>
                    <a:lnTo>
                      <a:pt x="219" y="279"/>
                    </a:lnTo>
                    <a:lnTo>
                      <a:pt x="249" y="260"/>
                    </a:lnTo>
                    <a:lnTo>
                      <a:pt x="276" y="237"/>
                    </a:lnTo>
                    <a:lnTo>
                      <a:pt x="302" y="214"/>
                    </a:lnTo>
                    <a:lnTo>
                      <a:pt x="324" y="188"/>
                    </a:lnTo>
                    <a:lnTo>
                      <a:pt x="343" y="161"/>
                    </a:lnTo>
                    <a:lnTo>
                      <a:pt x="360" y="131"/>
                    </a:lnTo>
                    <a:lnTo>
                      <a:pt x="373" y="100"/>
                    </a:lnTo>
                    <a:lnTo>
                      <a:pt x="382" y="67"/>
                    </a:lnTo>
                    <a:lnTo>
                      <a:pt x="388" y="34"/>
                    </a:lnTo>
                    <a:lnTo>
                      <a:pt x="391" y="0"/>
                    </a:lnTo>
                    <a:lnTo>
                      <a:pt x="388" y="0"/>
                    </a:lnTo>
                    <a:lnTo>
                      <a:pt x="386" y="34"/>
                    </a:lnTo>
                    <a:lnTo>
                      <a:pt x="380" y="67"/>
                    </a:lnTo>
                    <a:lnTo>
                      <a:pt x="371" y="100"/>
                    </a:lnTo>
                    <a:lnTo>
                      <a:pt x="358" y="129"/>
                    </a:lnTo>
                    <a:lnTo>
                      <a:pt x="341" y="159"/>
                    </a:lnTo>
                    <a:lnTo>
                      <a:pt x="322" y="186"/>
                    </a:lnTo>
                    <a:lnTo>
                      <a:pt x="300" y="212"/>
                    </a:lnTo>
                    <a:lnTo>
                      <a:pt x="274" y="235"/>
                    </a:lnTo>
                    <a:lnTo>
                      <a:pt x="246" y="258"/>
                    </a:lnTo>
                    <a:lnTo>
                      <a:pt x="217" y="277"/>
                    </a:lnTo>
                    <a:lnTo>
                      <a:pt x="185" y="293"/>
                    </a:lnTo>
                    <a:lnTo>
                      <a:pt x="150" y="308"/>
                    </a:lnTo>
                    <a:lnTo>
                      <a:pt x="116" y="319"/>
                    </a:lnTo>
                    <a:lnTo>
                      <a:pt x="78" y="327"/>
                    </a:lnTo>
                    <a:lnTo>
                      <a:pt x="40" y="332"/>
                    </a:lnTo>
                    <a:lnTo>
                      <a:pt x="0" y="333"/>
                    </a:lnTo>
                    <a:lnTo>
                      <a:pt x="0" y="337"/>
                    </a:lnTo>
                    <a:close/>
                  </a:path>
                </a:pathLst>
              </a:custGeom>
              <a:solidFill>
                <a:srgbClr val="000000"/>
              </a:solidFill>
              <a:ln w="9525">
                <a:noFill/>
                <a:round/>
                <a:headEnd/>
                <a:tailEnd/>
              </a:ln>
            </p:spPr>
            <p:txBody>
              <a:bodyPr/>
              <a:lstStyle/>
              <a:p>
                <a:endParaRPr lang="ru-RU"/>
              </a:p>
            </p:txBody>
          </p:sp>
          <p:sp>
            <p:nvSpPr>
              <p:cNvPr id="14785" name="Freeform 359"/>
              <p:cNvSpPr>
                <a:spLocks/>
              </p:cNvSpPr>
              <p:nvPr/>
            </p:nvSpPr>
            <p:spPr bwMode="auto">
              <a:xfrm>
                <a:off x="5179" y="492"/>
                <a:ext cx="65" cy="67"/>
              </a:xfrm>
              <a:custGeom>
                <a:avLst/>
                <a:gdLst>
                  <a:gd name="T0" fmla="*/ 0 w 392"/>
                  <a:gd name="T1" fmla="*/ 0 h 337"/>
                  <a:gd name="T2" fmla="*/ 0 w 392"/>
                  <a:gd name="T3" fmla="*/ 0 h 337"/>
                  <a:gd name="T4" fmla="*/ 0 w 392"/>
                  <a:gd name="T5" fmla="*/ 0 h 337"/>
                  <a:gd name="T6" fmla="*/ 0 w 392"/>
                  <a:gd name="T7" fmla="*/ 0 h 337"/>
                  <a:gd name="T8" fmla="*/ 0 w 392"/>
                  <a:gd name="T9" fmla="*/ 0 h 337"/>
                  <a:gd name="T10" fmla="*/ 0 w 392"/>
                  <a:gd name="T11" fmla="*/ 0 h 337"/>
                  <a:gd name="T12" fmla="*/ 0 w 392"/>
                  <a:gd name="T13" fmla="*/ 0 h 337"/>
                  <a:gd name="T14" fmla="*/ 0 w 392"/>
                  <a:gd name="T15" fmla="*/ 0 h 337"/>
                  <a:gd name="T16" fmla="*/ 0 w 392"/>
                  <a:gd name="T17" fmla="*/ 0 h 337"/>
                  <a:gd name="T18" fmla="*/ 0 w 392"/>
                  <a:gd name="T19" fmla="*/ 0 h 337"/>
                  <a:gd name="T20" fmla="*/ 0 w 392"/>
                  <a:gd name="T21" fmla="*/ 0 h 337"/>
                  <a:gd name="T22" fmla="*/ 0 w 392"/>
                  <a:gd name="T23" fmla="*/ 0 h 337"/>
                  <a:gd name="T24" fmla="*/ 0 w 392"/>
                  <a:gd name="T25" fmla="*/ 0 h 337"/>
                  <a:gd name="T26" fmla="*/ 0 w 392"/>
                  <a:gd name="T27" fmla="*/ 0 h 337"/>
                  <a:gd name="T28" fmla="*/ 0 w 392"/>
                  <a:gd name="T29" fmla="*/ 0 h 337"/>
                  <a:gd name="T30" fmla="*/ 0 w 392"/>
                  <a:gd name="T31" fmla="*/ 0 h 337"/>
                  <a:gd name="T32" fmla="*/ 0 w 392"/>
                  <a:gd name="T33" fmla="*/ 0 h 337"/>
                  <a:gd name="T34" fmla="*/ 0 w 392"/>
                  <a:gd name="T35" fmla="*/ 0 h 337"/>
                  <a:gd name="T36" fmla="*/ 0 w 392"/>
                  <a:gd name="T37" fmla="*/ 0 h 337"/>
                  <a:gd name="T38" fmla="*/ 0 w 392"/>
                  <a:gd name="T39" fmla="*/ 0 h 337"/>
                  <a:gd name="T40" fmla="*/ 0 w 392"/>
                  <a:gd name="T41" fmla="*/ 0 h 337"/>
                  <a:gd name="T42" fmla="*/ 0 w 392"/>
                  <a:gd name="T43" fmla="*/ 0 h 337"/>
                  <a:gd name="T44" fmla="*/ 0 w 392"/>
                  <a:gd name="T45" fmla="*/ 0 h 337"/>
                  <a:gd name="T46" fmla="*/ 0 w 392"/>
                  <a:gd name="T47" fmla="*/ 0 h 337"/>
                  <a:gd name="T48" fmla="*/ 0 w 392"/>
                  <a:gd name="T49" fmla="*/ 0 h 337"/>
                  <a:gd name="T50" fmla="*/ 0 w 392"/>
                  <a:gd name="T51" fmla="*/ 0 h 337"/>
                  <a:gd name="T52" fmla="*/ 0 w 392"/>
                  <a:gd name="T53" fmla="*/ 0 h 337"/>
                  <a:gd name="T54" fmla="*/ 0 w 392"/>
                  <a:gd name="T55" fmla="*/ 0 h 337"/>
                  <a:gd name="T56" fmla="*/ 0 w 392"/>
                  <a:gd name="T57" fmla="*/ 0 h 337"/>
                  <a:gd name="T58" fmla="*/ 0 w 392"/>
                  <a:gd name="T59" fmla="*/ 0 h 337"/>
                  <a:gd name="T60" fmla="*/ 0 w 392"/>
                  <a:gd name="T61" fmla="*/ 0 h 337"/>
                  <a:gd name="T62" fmla="*/ 0 w 392"/>
                  <a:gd name="T63" fmla="*/ 0 h 337"/>
                  <a:gd name="T64" fmla="*/ 0 w 392"/>
                  <a:gd name="T65" fmla="*/ 0 h 337"/>
                  <a:gd name="T66" fmla="*/ 0 w 392"/>
                  <a:gd name="T67" fmla="*/ 0 h 337"/>
                  <a:gd name="T68" fmla="*/ 0 w 392"/>
                  <a:gd name="T69" fmla="*/ 0 h 337"/>
                  <a:gd name="T70" fmla="*/ 0 w 392"/>
                  <a:gd name="T71" fmla="*/ 0 h 337"/>
                  <a:gd name="T72" fmla="*/ 0 w 392"/>
                  <a:gd name="T73" fmla="*/ 0 h 3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37"/>
                  <a:gd name="T113" fmla="*/ 392 w 392"/>
                  <a:gd name="T114" fmla="*/ 337 h 3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37">
                    <a:moveTo>
                      <a:pt x="0" y="0"/>
                    </a:moveTo>
                    <a:lnTo>
                      <a:pt x="0" y="0"/>
                    </a:lnTo>
                    <a:lnTo>
                      <a:pt x="4" y="34"/>
                    </a:lnTo>
                    <a:lnTo>
                      <a:pt x="10" y="67"/>
                    </a:lnTo>
                    <a:lnTo>
                      <a:pt x="19" y="100"/>
                    </a:lnTo>
                    <a:lnTo>
                      <a:pt x="32" y="131"/>
                    </a:lnTo>
                    <a:lnTo>
                      <a:pt x="49" y="161"/>
                    </a:lnTo>
                    <a:lnTo>
                      <a:pt x="68" y="188"/>
                    </a:lnTo>
                    <a:lnTo>
                      <a:pt x="90" y="214"/>
                    </a:lnTo>
                    <a:lnTo>
                      <a:pt x="116" y="237"/>
                    </a:lnTo>
                    <a:lnTo>
                      <a:pt x="144" y="260"/>
                    </a:lnTo>
                    <a:lnTo>
                      <a:pt x="173" y="279"/>
                    </a:lnTo>
                    <a:lnTo>
                      <a:pt x="205" y="295"/>
                    </a:lnTo>
                    <a:lnTo>
                      <a:pt x="239" y="310"/>
                    </a:lnTo>
                    <a:lnTo>
                      <a:pt x="276" y="321"/>
                    </a:lnTo>
                    <a:lnTo>
                      <a:pt x="314" y="329"/>
                    </a:lnTo>
                    <a:lnTo>
                      <a:pt x="352" y="334"/>
                    </a:lnTo>
                    <a:lnTo>
                      <a:pt x="392" y="337"/>
                    </a:lnTo>
                    <a:lnTo>
                      <a:pt x="392" y="333"/>
                    </a:lnTo>
                    <a:lnTo>
                      <a:pt x="352" y="332"/>
                    </a:lnTo>
                    <a:lnTo>
                      <a:pt x="314" y="327"/>
                    </a:lnTo>
                    <a:lnTo>
                      <a:pt x="276" y="319"/>
                    </a:lnTo>
                    <a:lnTo>
                      <a:pt x="242" y="308"/>
                    </a:lnTo>
                    <a:lnTo>
                      <a:pt x="208" y="293"/>
                    </a:lnTo>
                    <a:lnTo>
                      <a:pt x="176" y="277"/>
                    </a:lnTo>
                    <a:lnTo>
                      <a:pt x="146" y="258"/>
                    </a:lnTo>
                    <a:lnTo>
                      <a:pt x="119" y="235"/>
                    </a:lnTo>
                    <a:lnTo>
                      <a:pt x="93" y="212"/>
                    </a:lnTo>
                    <a:lnTo>
                      <a:pt x="70" y="186"/>
                    </a:lnTo>
                    <a:lnTo>
                      <a:pt x="51" y="159"/>
                    </a:lnTo>
                    <a:lnTo>
                      <a:pt x="35" y="129"/>
                    </a:lnTo>
                    <a:lnTo>
                      <a:pt x="22" y="100"/>
                    </a:lnTo>
                    <a:lnTo>
                      <a:pt x="12" y="67"/>
                    </a:lnTo>
                    <a:lnTo>
                      <a:pt x="6" y="34"/>
                    </a:lnTo>
                    <a:lnTo>
                      <a:pt x="5" y="0"/>
                    </a:lnTo>
                    <a:lnTo>
                      <a:pt x="0" y="0"/>
                    </a:lnTo>
                    <a:close/>
                  </a:path>
                </a:pathLst>
              </a:custGeom>
              <a:solidFill>
                <a:srgbClr val="000000"/>
              </a:solidFill>
              <a:ln w="9525">
                <a:noFill/>
                <a:round/>
                <a:headEnd/>
                <a:tailEnd/>
              </a:ln>
            </p:spPr>
            <p:txBody>
              <a:bodyPr/>
              <a:lstStyle/>
              <a:p>
                <a:endParaRPr lang="ru-RU"/>
              </a:p>
            </p:txBody>
          </p:sp>
          <p:sp>
            <p:nvSpPr>
              <p:cNvPr id="14786" name="Freeform 360"/>
              <p:cNvSpPr>
                <a:spLocks/>
              </p:cNvSpPr>
              <p:nvPr/>
            </p:nvSpPr>
            <p:spPr bwMode="auto">
              <a:xfrm>
                <a:off x="5179" y="424"/>
                <a:ext cx="65" cy="68"/>
              </a:xfrm>
              <a:custGeom>
                <a:avLst/>
                <a:gdLst>
                  <a:gd name="T0" fmla="*/ 0 w 392"/>
                  <a:gd name="T1" fmla="*/ 0 h 337"/>
                  <a:gd name="T2" fmla="*/ 0 w 392"/>
                  <a:gd name="T3" fmla="*/ 0 h 337"/>
                  <a:gd name="T4" fmla="*/ 0 w 392"/>
                  <a:gd name="T5" fmla="*/ 0 h 337"/>
                  <a:gd name="T6" fmla="*/ 0 w 392"/>
                  <a:gd name="T7" fmla="*/ 0 h 337"/>
                  <a:gd name="T8" fmla="*/ 0 w 392"/>
                  <a:gd name="T9" fmla="*/ 0 h 337"/>
                  <a:gd name="T10" fmla="*/ 0 w 392"/>
                  <a:gd name="T11" fmla="*/ 0 h 337"/>
                  <a:gd name="T12" fmla="*/ 0 w 392"/>
                  <a:gd name="T13" fmla="*/ 0 h 337"/>
                  <a:gd name="T14" fmla="*/ 0 w 392"/>
                  <a:gd name="T15" fmla="*/ 0 h 337"/>
                  <a:gd name="T16" fmla="*/ 0 w 392"/>
                  <a:gd name="T17" fmla="*/ 0 h 337"/>
                  <a:gd name="T18" fmla="*/ 0 w 392"/>
                  <a:gd name="T19" fmla="*/ 0 h 337"/>
                  <a:gd name="T20" fmla="*/ 0 w 392"/>
                  <a:gd name="T21" fmla="*/ 0 h 337"/>
                  <a:gd name="T22" fmla="*/ 0 w 392"/>
                  <a:gd name="T23" fmla="*/ 0 h 337"/>
                  <a:gd name="T24" fmla="*/ 0 w 392"/>
                  <a:gd name="T25" fmla="*/ 0 h 337"/>
                  <a:gd name="T26" fmla="*/ 0 w 392"/>
                  <a:gd name="T27" fmla="*/ 0 h 337"/>
                  <a:gd name="T28" fmla="*/ 0 w 392"/>
                  <a:gd name="T29" fmla="*/ 0 h 337"/>
                  <a:gd name="T30" fmla="*/ 0 w 392"/>
                  <a:gd name="T31" fmla="*/ 0 h 337"/>
                  <a:gd name="T32" fmla="*/ 0 w 392"/>
                  <a:gd name="T33" fmla="*/ 0 h 337"/>
                  <a:gd name="T34" fmla="*/ 0 w 392"/>
                  <a:gd name="T35" fmla="*/ 0 h 337"/>
                  <a:gd name="T36" fmla="*/ 0 w 392"/>
                  <a:gd name="T37" fmla="*/ 0 h 337"/>
                  <a:gd name="T38" fmla="*/ 0 w 392"/>
                  <a:gd name="T39" fmla="*/ 0 h 337"/>
                  <a:gd name="T40" fmla="*/ 0 w 392"/>
                  <a:gd name="T41" fmla="*/ 0 h 337"/>
                  <a:gd name="T42" fmla="*/ 0 w 392"/>
                  <a:gd name="T43" fmla="*/ 0 h 337"/>
                  <a:gd name="T44" fmla="*/ 0 w 392"/>
                  <a:gd name="T45" fmla="*/ 0 h 337"/>
                  <a:gd name="T46" fmla="*/ 0 w 392"/>
                  <a:gd name="T47" fmla="*/ 0 h 337"/>
                  <a:gd name="T48" fmla="*/ 0 w 392"/>
                  <a:gd name="T49" fmla="*/ 0 h 337"/>
                  <a:gd name="T50" fmla="*/ 0 w 392"/>
                  <a:gd name="T51" fmla="*/ 0 h 337"/>
                  <a:gd name="T52" fmla="*/ 0 w 392"/>
                  <a:gd name="T53" fmla="*/ 0 h 337"/>
                  <a:gd name="T54" fmla="*/ 0 w 392"/>
                  <a:gd name="T55" fmla="*/ 0 h 337"/>
                  <a:gd name="T56" fmla="*/ 0 w 392"/>
                  <a:gd name="T57" fmla="*/ 0 h 337"/>
                  <a:gd name="T58" fmla="*/ 0 w 392"/>
                  <a:gd name="T59" fmla="*/ 0 h 337"/>
                  <a:gd name="T60" fmla="*/ 0 w 392"/>
                  <a:gd name="T61" fmla="*/ 0 h 337"/>
                  <a:gd name="T62" fmla="*/ 0 w 392"/>
                  <a:gd name="T63" fmla="*/ 0 h 337"/>
                  <a:gd name="T64" fmla="*/ 0 w 392"/>
                  <a:gd name="T65" fmla="*/ 0 h 337"/>
                  <a:gd name="T66" fmla="*/ 0 w 392"/>
                  <a:gd name="T67" fmla="*/ 0 h 337"/>
                  <a:gd name="T68" fmla="*/ 0 w 392"/>
                  <a:gd name="T69" fmla="*/ 0 h 337"/>
                  <a:gd name="T70" fmla="*/ 0 w 392"/>
                  <a:gd name="T71" fmla="*/ 0 h 337"/>
                  <a:gd name="T72" fmla="*/ 0 w 392"/>
                  <a:gd name="T73" fmla="*/ 0 h 3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37"/>
                  <a:gd name="T113" fmla="*/ 392 w 392"/>
                  <a:gd name="T114" fmla="*/ 337 h 3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37">
                    <a:moveTo>
                      <a:pt x="392" y="0"/>
                    </a:moveTo>
                    <a:lnTo>
                      <a:pt x="392" y="0"/>
                    </a:lnTo>
                    <a:lnTo>
                      <a:pt x="352" y="2"/>
                    </a:lnTo>
                    <a:lnTo>
                      <a:pt x="314" y="7"/>
                    </a:lnTo>
                    <a:lnTo>
                      <a:pt x="276" y="15"/>
                    </a:lnTo>
                    <a:lnTo>
                      <a:pt x="239" y="26"/>
                    </a:lnTo>
                    <a:lnTo>
                      <a:pt x="205" y="41"/>
                    </a:lnTo>
                    <a:lnTo>
                      <a:pt x="173" y="57"/>
                    </a:lnTo>
                    <a:lnTo>
                      <a:pt x="144" y="76"/>
                    </a:lnTo>
                    <a:lnTo>
                      <a:pt x="116" y="99"/>
                    </a:lnTo>
                    <a:lnTo>
                      <a:pt x="90" y="122"/>
                    </a:lnTo>
                    <a:lnTo>
                      <a:pt x="68" y="148"/>
                    </a:lnTo>
                    <a:lnTo>
                      <a:pt x="49" y="175"/>
                    </a:lnTo>
                    <a:lnTo>
                      <a:pt x="32" y="205"/>
                    </a:lnTo>
                    <a:lnTo>
                      <a:pt x="19" y="237"/>
                    </a:lnTo>
                    <a:lnTo>
                      <a:pt x="10" y="269"/>
                    </a:lnTo>
                    <a:lnTo>
                      <a:pt x="4" y="302"/>
                    </a:lnTo>
                    <a:lnTo>
                      <a:pt x="0" y="337"/>
                    </a:lnTo>
                    <a:lnTo>
                      <a:pt x="5" y="337"/>
                    </a:lnTo>
                    <a:lnTo>
                      <a:pt x="6" y="302"/>
                    </a:lnTo>
                    <a:lnTo>
                      <a:pt x="12" y="269"/>
                    </a:lnTo>
                    <a:lnTo>
                      <a:pt x="22" y="237"/>
                    </a:lnTo>
                    <a:lnTo>
                      <a:pt x="35" y="207"/>
                    </a:lnTo>
                    <a:lnTo>
                      <a:pt x="51" y="177"/>
                    </a:lnTo>
                    <a:lnTo>
                      <a:pt x="70" y="150"/>
                    </a:lnTo>
                    <a:lnTo>
                      <a:pt x="93" y="124"/>
                    </a:lnTo>
                    <a:lnTo>
                      <a:pt x="119" y="101"/>
                    </a:lnTo>
                    <a:lnTo>
                      <a:pt x="146" y="78"/>
                    </a:lnTo>
                    <a:lnTo>
                      <a:pt x="176" y="59"/>
                    </a:lnTo>
                    <a:lnTo>
                      <a:pt x="208" y="43"/>
                    </a:lnTo>
                    <a:lnTo>
                      <a:pt x="242" y="28"/>
                    </a:lnTo>
                    <a:lnTo>
                      <a:pt x="276" y="17"/>
                    </a:lnTo>
                    <a:lnTo>
                      <a:pt x="314" y="9"/>
                    </a:lnTo>
                    <a:lnTo>
                      <a:pt x="352" y="4"/>
                    </a:lnTo>
                    <a:lnTo>
                      <a:pt x="392" y="2"/>
                    </a:lnTo>
                    <a:lnTo>
                      <a:pt x="392" y="0"/>
                    </a:lnTo>
                    <a:close/>
                  </a:path>
                </a:pathLst>
              </a:custGeom>
              <a:solidFill>
                <a:srgbClr val="000000"/>
              </a:solidFill>
              <a:ln w="9525">
                <a:noFill/>
                <a:round/>
                <a:headEnd/>
                <a:tailEnd/>
              </a:ln>
            </p:spPr>
            <p:txBody>
              <a:bodyPr/>
              <a:lstStyle/>
              <a:p>
                <a:endParaRPr lang="ru-RU"/>
              </a:p>
            </p:txBody>
          </p:sp>
          <p:sp>
            <p:nvSpPr>
              <p:cNvPr id="14787" name="Freeform 361"/>
              <p:cNvSpPr>
                <a:spLocks noEditPoints="1"/>
              </p:cNvSpPr>
              <p:nvPr/>
            </p:nvSpPr>
            <p:spPr bwMode="auto">
              <a:xfrm>
                <a:off x="5181" y="427"/>
                <a:ext cx="126" cy="129"/>
              </a:xfrm>
              <a:custGeom>
                <a:avLst/>
                <a:gdLst>
                  <a:gd name="T0" fmla="*/ 0 w 751"/>
                  <a:gd name="T1" fmla="*/ 0 h 648"/>
                  <a:gd name="T2" fmla="*/ 0 w 751"/>
                  <a:gd name="T3" fmla="*/ 0 h 648"/>
                  <a:gd name="T4" fmla="*/ 0 w 751"/>
                  <a:gd name="T5" fmla="*/ 0 h 648"/>
                  <a:gd name="T6" fmla="*/ 0 w 751"/>
                  <a:gd name="T7" fmla="*/ 0 h 648"/>
                  <a:gd name="T8" fmla="*/ 0 w 751"/>
                  <a:gd name="T9" fmla="*/ 0 h 648"/>
                  <a:gd name="T10" fmla="*/ 0 w 751"/>
                  <a:gd name="T11" fmla="*/ 0 h 648"/>
                  <a:gd name="T12" fmla="*/ 0 w 751"/>
                  <a:gd name="T13" fmla="*/ 0 h 648"/>
                  <a:gd name="T14" fmla="*/ 0 w 751"/>
                  <a:gd name="T15" fmla="*/ 0 h 648"/>
                  <a:gd name="T16" fmla="*/ 0 w 751"/>
                  <a:gd name="T17" fmla="*/ 0 h 648"/>
                  <a:gd name="T18" fmla="*/ 0 w 751"/>
                  <a:gd name="T19" fmla="*/ 0 h 648"/>
                  <a:gd name="T20" fmla="*/ 0 w 751"/>
                  <a:gd name="T21" fmla="*/ 0 h 648"/>
                  <a:gd name="T22" fmla="*/ 0 w 751"/>
                  <a:gd name="T23" fmla="*/ 0 h 648"/>
                  <a:gd name="T24" fmla="*/ 0 w 751"/>
                  <a:gd name="T25" fmla="*/ 0 h 648"/>
                  <a:gd name="T26" fmla="*/ 0 w 751"/>
                  <a:gd name="T27" fmla="*/ 0 h 648"/>
                  <a:gd name="T28" fmla="*/ 0 w 751"/>
                  <a:gd name="T29" fmla="*/ 0 h 648"/>
                  <a:gd name="T30" fmla="*/ 0 w 751"/>
                  <a:gd name="T31" fmla="*/ 0 h 648"/>
                  <a:gd name="T32" fmla="*/ 0 w 751"/>
                  <a:gd name="T33" fmla="*/ 0 h 648"/>
                  <a:gd name="T34" fmla="*/ 0 w 751"/>
                  <a:gd name="T35" fmla="*/ 0 h 648"/>
                  <a:gd name="T36" fmla="*/ 0 w 751"/>
                  <a:gd name="T37" fmla="*/ 0 h 648"/>
                  <a:gd name="T38" fmla="*/ 0 w 751"/>
                  <a:gd name="T39" fmla="*/ 0 h 648"/>
                  <a:gd name="T40" fmla="*/ 0 w 751"/>
                  <a:gd name="T41" fmla="*/ 0 h 648"/>
                  <a:gd name="T42" fmla="*/ 0 w 751"/>
                  <a:gd name="T43" fmla="*/ 0 h 648"/>
                  <a:gd name="T44" fmla="*/ 0 w 751"/>
                  <a:gd name="T45" fmla="*/ 0 h 648"/>
                  <a:gd name="T46" fmla="*/ 0 w 751"/>
                  <a:gd name="T47" fmla="*/ 0 h 648"/>
                  <a:gd name="T48" fmla="*/ 0 w 751"/>
                  <a:gd name="T49" fmla="*/ 0 h 648"/>
                  <a:gd name="T50" fmla="*/ 0 w 751"/>
                  <a:gd name="T51" fmla="*/ 0 h 648"/>
                  <a:gd name="T52" fmla="*/ 0 w 751"/>
                  <a:gd name="T53" fmla="*/ 0 h 648"/>
                  <a:gd name="T54" fmla="*/ 0 w 751"/>
                  <a:gd name="T55" fmla="*/ 0 h 648"/>
                  <a:gd name="T56" fmla="*/ 0 w 751"/>
                  <a:gd name="T57" fmla="*/ 0 h 648"/>
                  <a:gd name="T58" fmla="*/ 0 w 751"/>
                  <a:gd name="T59" fmla="*/ 0 h 648"/>
                  <a:gd name="T60" fmla="*/ 0 w 751"/>
                  <a:gd name="T61" fmla="*/ 0 h 648"/>
                  <a:gd name="T62" fmla="*/ 0 w 751"/>
                  <a:gd name="T63" fmla="*/ 0 h 648"/>
                  <a:gd name="T64" fmla="*/ 0 w 751"/>
                  <a:gd name="T65" fmla="*/ 0 h 648"/>
                  <a:gd name="T66" fmla="*/ 0 w 751"/>
                  <a:gd name="T67" fmla="*/ 0 h 648"/>
                  <a:gd name="T68" fmla="*/ 0 w 751"/>
                  <a:gd name="T69" fmla="*/ 0 h 648"/>
                  <a:gd name="T70" fmla="*/ 0 w 751"/>
                  <a:gd name="T71" fmla="*/ 0 h 648"/>
                  <a:gd name="T72" fmla="*/ 0 w 751"/>
                  <a:gd name="T73" fmla="*/ 0 h 648"/>
                  <a:gd name="T74" fmla="*/ 0 w 751"/>
                  <a:gd name="T75" fmla="*/ 0 h 648"/>
                  <a:gd name="T76" fmla="*/ 0 w 751"/>
                  <a:gd name="T77" fmla="*/ 0 h 648"/>
                  <a:gd name="T78" fmla="*/ 0 w 751"/>
                  <a:gd name="T79" fmla="*/ 0 h 648"/>
                  <a:gd name="T80" fmla="*/ 0 w 751"/>
                  <a:gd name="T81" fmla="*/ 0 h 648"/>
                  <a:gd name="T82" fmla="*/ 0 w 751"/>
                  <a:gd name="T83" fmla="*/ 0 h 648"/>
                  <a:gd name="T84" fmla="*/ 0 w 751"/>
                  <a:gd name="T85" fmla="*/ 0 h 648"/>
                  <a:gd name="T86" fmla="*/ 0 w 751"/>
                  <a:gd name="T87" fmla="*/ 0 h 648"/>
                  <a:gd name="T88" fmla="*/ 0 w 751"/>
                  <a:gd name="T89" fmla="*/ 0 h 648"/>
                  <a:gd name="T90" fmla="*/ 0 w 751"/>
                  <a:gd name="T91" fmla="*/ 0 h 648"/>
                  <a:gd name="T92" fmla="*/ 0 w 751"/>
                  <a:gd name="T93" fmla="*/ 0 h 648"/>
                  <a:gd name="T94" fmla="*/ 0 w 751"/>
                  <a:gd name="T95" fmla="*/ 0 h 648"/>
                  <a:gd name="T96" fmla="*/ 0 w 751"/>
                  <a:gd name="T97" fmla="*/ 0 h 648"/>
                  <a:gd name="T98" fmla="*/ 0 w 751"/>
                  <a:gd name="T99" fmla="*/ 0 h 648"/>
                  <a:gd name="T100" fmla="*/ 0 w 751"/>
                  <a:gd name="T101" fmla="*/ 0 h 648"/>
                  <a:gd name="T102" fmla="*/ 0 w 751"/>
                  <a:gd name="T103" fmla="*/ 0 h 648"/>
                  <a:gd name="T104" fmla="*/ 0 w 751"/>
                  <a:gd name="T105" fmla="*/ 0 h 648"/>
                  <a:gd name="T106" fmla="*/ 0 w 751"/>
                  <a:gd name="T107" fmla="*/ 0 h 648"/>
                  <a:gd name="T108" fmla="*/ 0 w 751"/>
                  <a:gd name="T109" fmla="*/ 0 h 6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51"/>
                  <a:gd name="T166" fmla="*/ 0 h 648"/>
                  <a:gd name="T167" fmla="*/ 751 w 751"/>
                  <a:gd name="T168" fmla="*/ 648 h 64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51" h="648">
                    <a:moveTo>
                      <a:pt x="309" y="5"/>
                    </a:moveTo>
                    <a:lnTo>
                      <a:pt x="297" y="9"/>
                    </a:lnTo>
                    <a:lnTo>
                      <a:pt x="289" y="14"/>
                    </a:lnTo>
                    <a:lnTo>
                      <a:pt x="287" y="23"/>
                    </a:lnTo>
                    <a:lnTo>
                      <a:pt x="293" y="34"/>
                    </a:lnTo>
                    <a:lnTo>
                      <a:pt x="394" y="128"/>
                    </a:lnTo>
                    <a:lnTo>
                      <a:pt x="405" y="133"/>
                    </a:lnTo>
                    <a:lnTo>
                      <a:pt x="415" y="132"/>
                    </a:lnTo>
                    <a:lnTo>
                      <a:pt x="422" y="127"/>
                    </a:lnTo>
                    <a:lnTo>
                      <a:pt x="423" y="118"/>
                    </a:lnTo>
                    <a:lnTo>
                      <a:pt x="400" y="23"/>
                    </a:lnTo>
                    <a:lnTo>
                      <a:pt x="396" y="13"/>
                    </a:lnTo>
                    <a:lnTo>
                      <a:pt x="389" y="6"/>
                    </a:lnTo>
                    <a:lnTo>
                      <a:pt x="380" y="2"/>
                    </a:lnTo>
                    <a:lnTo>
                      <a:pt x="369" y="0"/>
                    </a:lnTo>
                    <a:lnTo>
                      <a:pt x="361" y="0"/>
                    </a:lnTo>
                    <a:lnTo>
                      <a:pt x="354" y="0"/>
                    </a:lnTo>
                    <a:lnTo>
                      <a:pt x="345" y="0"/>
                    </a:lnTo>
                    <a:lnTo>
                      <a:pt x="338" y="1"/>
                    </a:lnTo>
                    <a:lnTo>
                      <a:pt x="330" y="2"/>
                    </a:lnTo>
                    <a:lnTo>
                      <a:pt x="323" y="3"/>
                    </a:lnTo>
                    <a:lnTo>
                      <a:pt x="316" y="4"/>
                    </a:lnTo>
                    <a:lnTo>
                      <a:pt x="309" y="5"/>
                    </a:lnTo>
                    <a:close/>
                    <a:moveTo>
                      <a:pt x="134" y="77"/>
                    </a:moveTo>
                    <a:lnTo>
                      <a:pt x="129" y="81"/>
                    </a:lnTo>
                    <a:lnTo>
                      <a:pt x="125" y="85"/>
                    </a:lnTo>
                    <a:lnTo>
                      <a:pt x="123" y="90"/>
                    </a:lnTo>
                    <a:lnTo>
                      <a:pt x="122" y="94"/>
                    </a:lnTo>
                    <a:lnTo>
                      <a:pt x="122" y="98"/>
                    </a:lnTo>
                    <a:lnTo>
                      <a:pt x="124" y="102"/>
                    </a:lnTo>
                    <a:lnTo>
                      <a:pt x="129" y="105"/>
                    </a:lnTo>
                    <a:lnTo>
                      <a:pt x="136" y="108"/>
                    </a:lnTo>
                    <a:lnTo>
                      <a:pt x="278" y="146"/>
                    </a:lnTo>
                    <a:lnTo>
                      <a:pt x="290" y="146"/>
                    </a:lnTo>
                    <a:lnTo>
                      <a:pt x="299" y="141"/>
                    </a:lnTo>
                    <a:lnTo>
                      <a:pt x="302" y="134"/>
                    </a:lnTo>
                    <a:lnTo>
                      <a:pt x="298" y="126"/>
                    </a:lnTo>
                    <a:lnTo>
                      <a:pt x="221" y="52"/>
                    </a:lnTo>
                    <a:lnTo>
                      <a:pt x="216" y="48"/>
                    </a:lnTo>
                    <a:lnTo>
                      <a:pt x="213" y="46"/>
                    </a:lnTo>
                    <a:lnTo>
                      <a:pt x="208" y="45"/>
                    </a:lnTo>
                    <a:lnTo>
                      <a:pt x="202" y="44"/>
                    </a:lnTo>
                    <a:lnTo>
                      <a:pt x="197" y="44"/>
                    </a:lnTo>
                    <a:lnTo>
                      <a:pt x="193" y="45"/>
                    </a:lnTo>
                    <a:lnTo>
                      <a:pt x="187" y="46"/>
                    </a:lnTo>
                    <a:lnTo>
                      <a:pt x="182" y="47"/>
                    </a:lnTo>
                    <a:lnTo>
                      <a:pt x="175" y="50"/>
                    </a:lnTo>
                    <a:lnTo>
                      <a:pt x="168" y="53"/>
                    </a:lnTo>
                    <a:lnTo>
                      <a:pt x="162" y="57"/>
                    </a:lnTo>
                    <a:lnTo>
                      <a:pt x="156" y="61"/>
                    </a:lnTo>
                    <a:lnTo>
                      <a:pt x="150" y="65"/>
                    </a:lnTo>
                    <a:lnTo>
                      <a:pt x="144" y="68"/>
                    </a:lnTo>
                    <a:lnTo>
                      <a:pt x="138" y="73"/>
                    </a:lnTo>
                    <a:lnTo>
                      <a:pt x="134" y="77"/>
                    </a:lnTo>
                    <a:close/>
                    <a:moveTo>
                      <a:pt x="22" y="214"/>
                    </a:moveTo>
                    <a:lnTo>
                      <a:pt x="20" y="225"/>
                    </a:lnTo>
                    <a:lnTo>
                      <a:pt x="22" y="234"/>
                    </a:lnTo>
                    <a:lnTo>
                      <a:pt x="28" y="240"/>
                    </a:lnTo>
                    <a:lnTo>
                      <a:pt x="42" y="241"/>
                    </a:lnTo>
                    <a:lnTo>
                      <a:pt x="188" y="212"/>
                    </a:lnTo>
                    <a:lnTo>
                      <a:pt x="199" y="206"/>
                    </a:lnTo>
                    <a:lnTo>
                      <a:pt x="203" y="199"/>
                    </a:lnTo>
                    <a:lnTo>
                      <a:pt x="201" y="191"/>
                    </a:lnTo>
                    <a:lnTo>
                      <a:pt x="193" y="186"/>
                    </a:lnTo>
                    <a:lnTo>
                      <a:pt x="85" y="155"/>
                    </a:lnTo>
                    <a:lnTo>
                      <a:pt x="79" y="154"/>
                    </a:lnTo>
                    <a:lnTo>
                      <a:pt x="73" y="153"/>
                    </a:lnTo>
                    <a:lnTo>
                      <a:pt x="68" y="154"/>
                    </a:lnTo>
                    <a:lnTo>
                      <a:pt x="64" y="156"/>
                    </a:lnTo>
                    <a:lnTo>
                      <a:pt x="59" y="158"/>
                    </a:lnTo>
                    <a:lnTo>
                      <a:pt x="54" y="161"/>
                    </a:lnTo>
                    <a:lnTo>
                      <a:pt x="51" y="164"/>
                    </a:lnTo>
                    <a:lnTo>
                      <a:pt x="47" y="167"/>
                    </a:lnTo>
                    <a:lnTo>
                      <a:pt x="42" y="174"/>
                    </a:lnTo>
                    <a:lnTo>
                      <a:pt x="39" y="179"/>
                    </a:lnTo>
                    <a:lnTo>
                      <a:pt x="35" y="185"/>
                    </a:lnTo>
                    <a:lnTo>
                      <a:pt x="33" y="191"/>
                    </a:lnTo>
                    <a:lnTo>
                      <a:pt x="29" y="197"/>
                    </a:lnTo>
                    <a:lnTo>
                      <a:pt x="27" y="203"/>
                    </a:lnTo>
                    <a:lnTo>
                      <a:pt x="25" y="208"/>
                    </a:lnTo>
                    <a:lnTo>
                      <a:pt x="22" y="214"/>
                    </a:lnTo>
                    <a:close/>
                    <a:moveTo>
                      <a:pt x="6" y="382"/>
                    </a:moveTo>
                    <a:lnTo>
                      <a:pt x="10" y="392"/>
                    </a:lnTo>
                    <a:lnTo>
                      <a:pt x="18" y="399"/>
                    </a:lnTo>
                    <a:lnTo>
                      <a:pt x="26" y="401"/>
                    </a:lnTo>
                    <a:lnTo>
                      <a:pt x="39" y="396"/>
                    </a:lnTo>
                    <a:lnTo>
                      <a:pt x="148" y="309"/>
                    </a:lnTo>
                    <a:lnTo>
                      <a:pt x="154" y="299"/>
                    </a:lnTo>
                    <a:lnTo>
                      <a:pt x="154" y="290"/>
                    </a:lnTo>
                    <a:lnTo>
                      <a:pt x="147" y="284"/>
                    </a:lnTo>
                    <a:lnTo>
                      <a:pt x="137" y="283"/>
                    </a:lnTo>
                    <a:lnTo>
                      <a:pt x="26" y="304"/>
                    </a:lnTo>
                    <a:lnTo>
                      <a:pt x="15" y="307"/>
                    </a:lnTo>
                    <a:lnTo>
                      <a:pt x="8" y="313"/>
                    </a:lnTo>
                    <a:lnTo>
                      <a:pt x="3" y="321"/>
                    </a:lnTo>
                    <a:lnTo>
                      <a:pt x="1" y="330"/>
                    </a:lnTo>
                    <a:lnTo>
                      <a:pt x="0" y="337"/>
                    </a:lnTo>
                    <a:lnTo>
                      <a:pt x="0" y="343"/>
                    </a:lnTo>
                    <a:lnTo>
                      <a:pt x="1" y="350"/>
                    </a:lnTo>
                    <a:lnTo>
                      <a:pt x="1" y="357"/>
                    </a:lnTo>
                    <a:lnTo>
                      <a:pt x="2" y="363"/>
                    </a:lnTo>
                    <a:lnTo>
                      <a:pt x="3" y="369"/>
                    </a:lnTo>
                    <a:lnTo>
                      <a:pt x="5" y="376"/>
                    </a:lnTo>
                    <a:lnTo>
                      <a:pt x="6" y="382"/>
                    </a:lnTo>
                    <a:close/>
                    <a:moveTo>
                      <a:pt x="89" y="534"/>
                    </a:moveTo>
                    <a:lnTo>
                      <a:pt x="93" y="538"/>
                    </a:lnTo>
                    <a:lnTo>
                      <a:pt x="99" y="541"/>
                    </a:lnTo>
                    <a:lnTo>
                      <a:pt x="104" y="543"/>
                    </a:lnTo>
                    <a:lnTo>
                      <a:pt x="109" y="544"/>
                    </a:lnTo>
                    <a:lnTo>
                      <a:pt x="113" y="544"/>
                    </a:lnTo>
                    <a:lnTo>
                      <a:pt x="118" y="542"/>
                    </a:lnTo>
                    <a:lnTo>
                      <a:pt x="122" y="538"/>
                    </a:lnTo>
                    <a:lnTo>
                      <a:pt x="125" y="532"/>
                    </a:lnTo>
                    <a:lnTo>
                      <a:pt x="170" y="409"/>
                    </a:lnTo>
                    <a:lnTo>
                      <a:pt x="169" y="398"/>
                    </a:lnTo>
                    <a:lnTo>
                      <a:pt x="163" y="391"/>
                    </a:lnTo>
                    <a:lnTo>
                      <a:pt x="155" y="388"/>
                    </a:lnTo>
                    <a:lnTo>
                      <a:pt x="145" y="392"/>
                    </a:lnTo>
                    <a:lnTo>
                      <a:pt x="61" y="457"/>
                    </a:lnTo>
                    <a:lnTo>
                      <a:pt x="57" y="461"/>
                    </a:lnTo>
                    <a:lnTo>
                      <a:pt x="53" y="465"/>
                    </a:lnTo>
                    <a:lnTo>
                      <a:pt x="52" y="469"/>
                    </a:lnTo>
                    <a:lnTo>
                      <a:pt x="51" y="473"/>
                    </a:lnTo>
                    <a:lnTo>
                      <a:pt x="51" y="478"/>
                    </a:lnTo>
                    <a:lnTo>
                      <a:pt x="52" y="483"/>
                    </a:lnTo>
                    <a:lnTo>
                      <a:pt x="53" y="487"/>
                    </a:lnTo>
                    <a:lnTo>
                      <a:pt x="54" y="491"/>
                    </a:lnTo>
                    <a:lnTo>
                      <a:pt x="58" y="497"/>
                    </a:lnTo>
                    <a:lnTo>
                      <a:pt x="63" y="503"/>
                    </a:lnTo>
                    <a:lnTo>
                      <a:pt x="66" y="509"/>
                    </a:lnTo>
                    <a:lnTo>
                      <a:pt x="71" y="514"/>
                    </a:lnTo>
                    <a:lnTo>
                      <a:pt x="76" y="519"/>
                    </a:lnTo>
                    <a:lnTo>
                      <a:pt x="79" y="524"/>
                    </a:lnTo>
                    <a:lnTo>
                      <a:pt x="84" y="529"/>
                    </a:lnTo>
                    <a:lnTo>
                      <a:pt x="89" y="534"/>
                    </a:lnTo>
                    <a:close/>
                    <a:moveTo>
                      <a:pt x="250" y="629"/>
                    </a:moveTo>
                    <a:lnTo>
                      <a:pt x="261" y="631"/>
                    </a:lnTo>
                    <a:lnTo>
                      <a:pt x="272" y="629"/>
                    </a:lnTo>
                    <a:lnTo>
                      <a:pt x="279" y="623"/>
                    </a:lnTo>
                    <a:lnTo>
                      <a:pt x="279" y="611"/>
                    </a:lnTo>
                    <a:lnTo>
                      <a:pt x="247" y="487"/>
                    </a:lnTo>
                    <a:lnTo>
                      <a:pt x="240" y="478"/>
                    </a:lnTo>
                    <a:lnTo>
                      <a:pt x="231" y="473"/>
                    </a:lnTo>
                    <a:lnTo>
                      <a:pt x="221" y="475"/>
                    </a:lnTo>
                    <a:lnTo>
                      <a:pt x="215" y="482"/>
                    </a:lnTo>
                    <a:lnTo>
                      <a:pt x="181" y="576"/>
                    </a:lnTo>
                    <a:lnTo>
                      <a:pt x="180" y="581"/>
                    </a:lnTo>
                    <a:lnTo>
                      <a:pt x="179" y="586"/>
                    </a:lnTo>
                    <a:lnTo>
                      <a:pt x="180" y="590"/>
                    </a:lnTo>
                    <a:lnTo>
                      <a:pt x="181" y="594"/>
                    </a:lnTo>
                    <a:lnTo>
                      <a:pt x="183" y="598"/>
                    </a:lnTo>
                    <a:lnTo>
                      <a:pt x="187" y="601"/>
                    </a:lnTo>
                    <a:lnTo>
                      <a:pt x="190" y="604"/>
                    </a:lnTo>
                    <a:lnTo>
                      <a:pt x="194" y="607"/>
                    </a:lnTo>
                    <a:lnTo>
                      <a:pt x="201" y="611"/>
                    </a:lnTo>
                    <a:lnTo>
                      <a:pt x="208" y="614"/>
                    </a:lnTo>
                    <a:lnTo>
                      <a:pt x="215" y="617"/>
                    </a:lnTo>
                    <a:lnTo>
                      <a:pt x="222" y="620"/>
                    </a:lnTo>
                    <a:lnTo>
                      <a:pt x="228" y="622"/>
                    </a:lnTo>
                    <a:lnTo>
                      <a:pt x="235" y="624"/>
                    </a:lnTo>
                    <a:lnTo>
                      <a:pt x="242" y="627"/>
                    </a:lnTo>
                    <a:lnTo>
                      <a:pt x="250" y="629"/>
                    </a:lnTo>
                    <a:close/>
                    <a:moveTo>
                      <a:pt x="442" y="643"/>
                    </a:moveTo>
                    <a:lnTo>
                      <a:pt x="454" y="639"/>
                    </a:lnTo>
                    <a:lnTo>
                      <a:pt x="463" y="633"/>
                    </a:lnTo>
                    <a:lnTo>
                      <a:pt x="465" y="626"/>
                    </a:lnTo>
                    <a:lnTo>
                      <a:pt x="459" y="614"/>
                    </a:lnTo>
                    <a:lnTo>
                      <a:pt x="358" y="520"/>
                    </a:lnTo>
                    <a:lnTo>
                      <a:pt x="348" y="515"/>
                    </a:lnTo>
                    <a:lnTo>
                      <a:pt x="337" y="515"/>
                    </a:lnTo>
                    <a:lnTo>
                      <a:pt x="330" y="521"/>
                    </a:lnTo>
                    <a:lnTo>
                      <a:pt x="329" y="530"/>
                    </a:lnTo>
                    <a:lnTo>
                      <a:pt x="352" y="626"/>
                    </a:lnTo>
                    <a:lnTo>
                      <a:pt x="357" y="635"/>
                    </a:lnTo>
                    <a:lnTo>
                      <a:pt x="364" y="642"/>
                    </a:lnTo>
                    <a:lnTo>
                      <a:pt x="373" y="645"/>
                    </a:lnTo>
                    <a:lnTo>
                      <a:pt x="383" y="647"/>
                    </a:lnTo>
                    <a:lnTo>
                      <a:pt x="392" y="648"/>
                    </a:lnTo>
                    <a:lnTo>
                      <a:pt x="399" y="648"/>
                    </a:lnTo>
                    <a:lnTo>
                      <a:pt x="407" y="647"/>
                    </a:lnTo>
                    <a:lnTo>
                      <a:pt x="414" y="647"/>
                    </a:lnTo>
                    <a:lnTo>
                      <a:pt x="421" y="646"/>
                    </a:lnTo>
                    <a:lnTo>
                      <a:pt x="428" y="645"/>
                    </a:lnTo>
                    <a:lnTo>
                      <a:pt x="435" y="644"/>
                    </a:lnTo>
                    <a:lnTo>
                      <a:pt x="442" y="643"/>
                    </a:lnTo>
                    <a:close/>
                    <a:moveTo>
                      <a:pt x="619" y="571"/>
                    </a:moveTo>
                    <a:lnTo>
                      <a:pt x="623" y="567"/>
                    </a:lnTo>
                    <a:lnTo>
                      <a:pt x="627" y="562"/>
                    </a:lnTo>
                    <a:lnTo>
                      <a:pt x="629" y="558"/>
                    </a:lnTo>
                    <a:lnTo>
                      <a:pt x="631" y="554"/>
                    </a:lnTo>
                    <a:lnTo>
                      <a:pt x="631" y="550"/>
                    </a:lnTo>
                    <a:lnTo>
                      <a:pt x="628" y="546"/>
                    </a:lnTo>
                    <a:lnTo>
                      <a:pt x="623" y="543"/>
                    </a:lnTo>
                    <a:lnTo>
                      <a:pt x="616" y="540"/>
                    </a:lnTo>
                    <a:lnTo>
                      <a:pt x="474" y="502"/>
                    </a:lnTo>
                    <a:lnTo>
                      <a:pt x="463" y="502"/>
                    </a:lnTo>
                    <a:lnTo>
                      <a:pt x="454" y="507"/>
                    </a:lnTo>
                    <a:lnTo>
                      <a:pt x="451" y="514"/>
                    </a:lnTo>
                    <a:lnTo>
                      <a:pt x="454" y="522"/>
                    </a:lnTo>
                    <a:lnTo>
                      <a:pt x="530" y="595"/>
                    </a:lnTo>
                    <a:lnTo>
                      <a:pt x="535" y="599"/>
                    </a:lnTo>
                    <a:lnTo>
                      <a:pt x="539" y="602"/>
                    </a:lnTo>
                    <a:lnTo>
                      <a:pt x="544" y="603"/>
                    </a:lnTo>
                    <a:lnTo>
                      <a:pt x="549" y="604"/>
                    </a:lnTo>
                    <a:lnTo>
                      <a:pt x="555" y="604"/>
                    </a:lnTo>
                    <a:lnTo>
                      <a:pt x="560" y="603"/>
                    </a:lnTo>
                    <a:lnTo>
                      <a:pt x="566" y="602"/>
                    </a:lnTo>
                    <a:lnTo>
                      <a:pt x="570" y="601"/>
                    </a:lnTo>
                    <a:lnTo>
                      <a:pt x="577" y="598"/>
                    </a:lnTo>
                    <a:lnTo>
                      <a:pt x="583" y="594"/>
                    </a:lnTo>
                    <a:lnTo>
                      <a:pt x="590" y="591"/>
                    </a:lnTo>
                    <a:lnTo>
                      <a:pt x="596" y="587"/>
                    </a:lnTo>
                    <a:lnTo>
                      <a:pt x="602" y="583"/>
                    </a:lnTo>
                    <a:lnTo>
                      <a:pt x="608" y="580"/>
                    </a:lnTo>
                    <a:lnTo>
                      <a:pt x="613" y="576"/>
                    </a:lnTo>
                    <a:lnTo>
                      <a:pt x="619" y="571"/>
                    </a:lnTo>
                    <a:close/>
                    <a:moveTo>
                      <a:pt x="730" y="434"/>
                    </a:moveTo>
                    <a:lnTo>
                      <a:pt x="731" y="423"/>
                    </a:lnTo>
                    <a:lnTo>
                      <a:pt x="730" y="414"/>
                    </a:lnTo>
                    <a:lnTo>
                      <a:pt x="724" y="408"/>
                    </a:lnTo>
                    <a:lnTo>
                      <a:pt x="710" y="407"/>
                    </a:lnTo>
                    <a:lnTo>
                      <a:pt x="564" y="436"/>
                    </a:lnTo>
                    <a:lnTo>
                      <a:pt x="554" y="442"/>
                    </a:lnTo>
                    <a:lnTo>
                      <a:pt x="549" y="449"/>
                    </a:lnTo>
                    <a:lnTo>
                      <a:pt x="550" y="457"/>
                    </a:lnTo>
                    <a:lnTo>
                      <a:pt x="558" y="462"/>
                    </a:lnTo>
                    <a:lnTo>
                      <a:pt x="667" y="493"/>
                    </a:lnTo>
                    <a:lnTo>
                      <a:pt x="673" y="494"/>
                    </a:lnTo>
                    <a:lnTo>
                      <a:pt x="679" y="494"/>
                    </a:lnTo>
                    <a:lnTo>
                      <a:pt x="684" y="494"/>
                    </a:lnTo>
                    <a:lnTo>
                      <a:pt x="689" y="492"/>
                    </a:lnTo>
                    <a:lnTo>
                      <a:pt x="693" y="490"/>
                    </a:lnTo>
                    <a:lnTo>
                      <a:pt x="697" y="487"/>
                    </a:lnTo>
                    <a:lnTo>
                      <a:pt x="700" y="484"/>
                    </a:lnTo>
                    <a:lnTo>
                      <a:pt x="704" y="481"/>
                    </a:lnTo>
                    <a:lnTo>
                      <a:pt x="709" y="475"/>
                    </a:lnTo>
                    <a:lnTo>
                      <a:pt x="712" y="469"/>
                    </a:lnTo>
                    <a:lnTo>
                      <a:pt x="716" y="463"/>
                    </a:lnTo>
                    <a:lnTo>
                      <a:pt x="719" y="457"/>
                    </a:lnTo>
                    <a:lnTo>
                      <a:pt x="722" y="451"/>
                    </a:lnTo>
                    <a:lnTo>
                      <a:pt x="725" y="445"/>
                    </a:lnTo>
                    <a:lnTo>
                      <a:pt x="728" y="440"/>
                    </a:lnTo>
                    <a:lnTo>
                      <a:pt x="730" y="434"/>
                    </a:lnTo>
                    <a:close/>
                    <a:moveTo>
                      <a:pt x="745" y="266"/>
                    </a:moveTo>
                    <a:lnTo>
                      <a:pt x="741" y="256"/>
                    </a:lnTo>
                    <a:lnTo>
                      <a:pt x="735" y="249"/>
                    </a:lnTo>
                    <a:lnTo>
                      <a:pt x="725" y="247"/>
                    </a:lnTo>
                    <a:lnTo>
                      <a:pt x="713" y="252"/>
                    </a:lnTo>
                    <a:lnTo>
                      <a:pt x="603" y="339"/>
                    </a:lnTo>
                    <a:lnTo>
                      <a:pt x="597" y="349"/>
                    </a:lnTo>
                    <a:lnTo>
                      <a:pt x="599" y="358"/>
                    </a:lnTo>
                    <a:lnTo>
                      <a:pt x="605" y="364"/>
                    </a:lnTo>
                    <a:lnTo>
                      <a:pt x="614" y="365"/>
                    </a:lnTo>
                    <a:lnTo>
                      <a:pt x="725" y="345"/>
                    </a:lnTo>
                    <a:lnTo>
                      <a:pt x="736" y="341"/>
                    </a:lnTo>
                    <a:lnTo>
                      <a:pt x="744" y="335"/>
                    </a:lnTo>
                    <a:lnTo>
                      <a:pt x="749" y="328"/>
                    </a:lnTo>
                    <a:lnTo>
                      <a:pt x="751" y="318"/>
                    </a:lnTo>
                    <a:lnTo>
                      <a:pt x="751" y="311"/>
                    </a:lnTo>
                    <a:lnTo>
                      <a:pt x="751" y="305"/>
                    </a:lnTo>
                    <a:lnTo>
                      <a:pt x="751" y="298"/>
                    </a:lnTo>
                    <a:lnTo>
                      <a:pt x="750" y="292"/>
                    </a:lnTo>
                    <a:lnTo>
                      <a:pt x="750" y="285"/>
                    </a:lnTo>
                    <a:lnTo>
                      <a:pt x="749" y="279"/>
                    </a:lnTo>
                    <a:lnTo>
                      <a:pt x="747" y="272"/>
                    </a:lnTo>
                    <a:lnTo>
                      <a:pt x="745" y="266"/>
                    </a:lnTo>
                    <a:close/>
                    <a:moveTo>
                      <a:pt x="663" y="115"/>
                    </a:moveTo>
                    <a:lnTo>
                      <a:pt x="658" y="111"/>
                    </a:lnTo>
                    <a:lnTo>
                      <a:pt x="653" y="108"/>
                    </a:lnTo>
                    <a:lnTo>
                      <a:pt x="647" y="106"/>
                    </a:lnTo>
                    <a:lnTo>
                      <a:pt x="642" y="105"/>
                    </a:lnTo>
                    <a:lnTo>
                      <a:pt x="638" y="105"/>
                    </a:lnTo>
                    <a:lnTo>
                      <a:pt x="633" y="107"/>
                    </a:lnTo>
                    <a:lnTo>
                      <a:pt x="629" y="111"/>
                    </a:lnTo>
                    <a:lnTo>
                      <a:pt x="626" y="117"/>
                    </a:lnTo>
                    <a:lnTo>
                      <a:pt x="582" y="239"/>
                    </a:lnTo>
                    <a:lnTo>
                      <a:pt x="582" y="250"/>
                    </a:lnTo>
                    <a:lnTo>
                      <a:pt x="588" y="257"/>
                    </a:lnTo>
                    <a:lnTo>
                      <a:pt x="596" y="260"/>
                    </a:lnTo>
                    <a:lnTo>
                      <a:pt x="606" y="257"/>
                    </a:lnTo>
                    <a:lnTo>
                      <a:pt x="691" y="191"/>
                    </a:lnTo>
                    <a:lnTo>
                      <a:pt x="696" y="187"/>
                    </a:lnTo>
                    <a:lnTo>
                      <a:pt x="698" y="184"/>
                    </a:lnTo>
                    <a:lnTo>
                      <a:pt x="700" y="180"/>
                    </a:lnTo>
                    <a:lnTo>
                      <a:pt x="702" y="176"/>
                    </a:lnTo>
                    <a:lnTo>
                      <a:pt x="702" y="170"/>
                    </a:lnTo>
                    <a:lnTo>
                      <a:pt x="700" y="166"/>
                    </a:lnTo>
                    <a:lnTo>
                      <a:pt x="699" y="161"/>
                    </a:lnTo>
                    <a:lnTo>
                      <a:pt x="697" y="157"/>
                    </a:lnTo>
                    <a:lnTo>
                      <a:pt x="693" y="151"/>
                    </a:lnTo>
                    <a:lnTo>
                      <a:pt x="690" y="145"/>
                    </a:lnTo>
                    <a:lnTo>
                      <a:pt x="686" y="140"/>
                    </a:lnTo>
                    <a:lnTo>
                      <a:pt x="681" y="135"/>
                    </a:lnTo>
                    <a:lnTo>
                      <a:pt x="677" y="130"/>
                    </a:lnTo>
                    <a:lnTo>
                      <a:pt x="672" y="125"/>
                    </a:lnTo>
                    <a:lnTo>
                      <a:pt x="667" y="119"/>
                    </a:lnTo>
                    <a:lnTo>
                      <a:pt x="663" y="115"/>
                    </a:lnTo>
                    <a:close/>
                    <a:moveTo>
                      <a:pt x="503" y="19"/>
                    </a:moveTo>
                    <a:lnTo>
                      <a:pt x="491" y="18"/>
                    </a:lnTo>
                    <a:lnTo>
                      <a:pt x="480" y="19"/>
                    </a:lnTo>
                    <a:lnTo>
                      <a:pt x="473" y="25"/>
                    </a:lnTo>
                    <a:lnTo>
                      <a:pt x="472" y="37"/>
                    </a:lnTo>
                    <a:lnTo>
                      <a:pt x="505" y="162"/>
                    </a:lnTo>
                    <a:lnTo>
                      <a:pt x="512" y="171"/>
                    </a:lnTo>
                    <a:lnTo>
                      <a:pt x="521" y="176"/>
                    </a:lnTo>
                    <a:lnTo>
                      <a:pt x="530" y="175"/>
                    </a:lnTo>
                    <a:lnTo>
                      <a:pt x="536" y="167"/>
                    </a:lnTo>
                    <a:lnTo>
                      <a:pt x="571" y="74"/>
                    </a:lnTo>
                    <a:lnTo>
                      <a:pt x="573" y="68"/>
                    </a:lnTo>
                    <a:lnTo>
                      <a:pt x="574" y="63"/>
                    </a:lnTo>
                    <a:lnTo>
                      <a:pt x="573" y="59"/>
                    </a:lnTo>
                    <a:lnTo>
                      <a:pt x="571" y="55"/>
                    </a:lnTo>
                    <a:lnTo>
                      <a:pt x="569" y="51"/>
                    </a:lnTo>
                    <a:lnTo>
                      <a:pt x="566" y="48"/>
                    </a:lnTo>
                    <a:lnTo>
                      <a:pt x="562" y="45"/>
                    </a:lnTo>
                    <a:lnTo>
                      <a:pt x="557" y="42"/>
                    </a:lnTo>
                    <a:lnTo>
                      <a:pt x="551" y="38"/>
                    </a:lnTo>
                    <a:lnTo>
                      <a:pt x="544" y="35"/>
                    </a:lnTo>
                    <a:lnTo>
                      <a:pt x="537" y="32"/>
                    </a:lnTo>
                    <a:lnTo>
                      <a:pt x="530" y="29"/>
                    </a:lnTo>
                    <a:lnTo>
                      <a:pt x="523" y="26"/>
                    </a:lnTo>
                    <a:lnTo>
                      <a:pt x="517" y="24"/>
                    </a:lnTo>
                    <a:lnTo>
                      <a:pt x="510" y="22"/>
                    </a:lnTo>
                    <a:lnTo>
                      <a:pt x="503" y="19"/>
                    </a:lnTo>
                    <a:close/>
                  </a:path>
                </a:pathLst>
              </a:custGeom>
              <a:solidFill>
                <a:srgbClr val="000000"/>
              </a:solidFill>
              <a:ln w="9525">
                <a:noFill/>
                <a:round/>
                <a:headEnd/>
                <a:tailEnd/>
              </a:ln>
            </p:spPr>
            <p:txBody>
              <a:bodyPr/>
              <a:lstStyle/>
              <a:p>
                <a:endParaRPr lang="ru-RU"/>
              </a:p>
            </p:txBody>
          </p:sp>
          <p:sp>
            <p:nvSpPr>
              <p:cNvPr id="14788" name="Freeform 362"/>
              <p:cNvSpPr>
                <a:spLocks/>
              </p:cNvSpPr>
              <p:nvPr/>
            </p:nvSpPr>
            <p:spPr bwMode="auto">
              <a:xfrm>
                <a:off x="5229" y="427"/>
                <a:ext cx="4" cy="7"/>
              </a:xfrm>
              <a:custGeom>
                <a:avLst/>
                <a:gdLst>
                  <a:gd name="T0" fmla="*/ 0 w 23"/>
                  <a:gd name="T1" fmla="*/ 0 h 31"/>
                  <a:gd name="T2" fmla="*/ 0 w 23"/>
                  <a:gd name="T3" fmla="*/ 0 h 31"/>
                  <a:gd name="T4" fmla="*/ 0 w 23"/>
                  <a:gd name="T5" fmla="*/ 0 h 31"/>
                  <a:gd name="T6" fmla="*/ 0 w 23"/>
                  <a:gd name="T7" fmla="*/ 0 h 31"/>
                  <a:gd name="T8" fmla="*/ 0 w 23"/>
                  <a:gd name="T9" fmla="*/ 0 h 31"/>
                  <a:gd name="T10" fmla="*/ 0 w 23"/>
                  <a:gd name="T11" fmla="*/ 0 h 31"/>
                  <a:gd name="T12" fmla="*/ 0 w 23"/>
                  <a:gd name="T13" fmla="*/ 0 h 31"/>
                  <a:gd name="T14" fmla="*/ 0 w 23"/>
                  <a:gd name="T15" fmla="*/ 0 h 31"/>
                  <a:gd name="T16" fmla="*/ 0 w 23"/>
                  <a:gd name="T17" fmla="*/ 0 h 31"/>
                  <a:gd name="T18" fmla="*/ 0 w 23"/>
                  <a:gd name="T19" fmla="*/ 0 h 31"/>
                  <a:gd name="T20" fmla="*/ 0 w 23"/>
                  <a:gd name="T21" fmla="*/ 0 h 31"/>
                  <a:gd name="T22" fmla="*/ 0 w 23"/>
                  <a:gd name="T23" fmla="*/ 0 h 31"/>
                  <a:gd name="T24" fmla="*/ 0 w 23"/>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31"/>
                  <a:gd name="T41" fmla="*/ 23 w 23"/>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31">
                    <a:moveTo>
                      <a:pt x="9" y="29"/>
                    </a:moveTo>
                    <a:lnTo>
                      <a:pt x="9" y="29"/>
                    </a:lnTo>
                    <a:lnTo>
                      <a:pt x="3" y="19"/>
                    </a:lnTo>
                    <a:lnTo>
                      <a:pt x="4" y="11"/>
                    </a:lnTo>
                    <a:lnTo>
                      <a:pt x="12" y="6"/>
                    </a:lnTo>
                    <a:lnTo>
                      <a:pt x="23" y="2"/>
                    </a:lnTo>
                    <a:lnTo>
                      <a:pt x="23" y="0"/>
                    </a:lnTo>
                    <a:lnTo>
                      <a:pt x="10" y="4"/>
                    </a:lnTo>
                    <a:lnTo>
                      <a:pt x="1" y="9"/>
                    </a:lnTo>
                    <a:lnTo>
                      <a:pt x="0" y="19"/>
                    </a:lnTo>
                    <a:lnTo>
                      <a:pt x="6" y="31"/>
                    </a:lnTo>
                    <a:lnTo>
                      <a:pt x="9" y="29"/>
                    </a:lnTo>
                    <a:close/>
                  </a:path>
                </a:pathLst>
              </a:custGeom>
              <a:solidFill>
                <a:srgbClr val="000000"/>
              </a:solidFill>
              <a:ln w="9525">
                <a:noFill/>
                <a:round/>
                <a:headEnd/>
                <a:tailEnd/>
              </a:ln>
            </p:spPr>
            <p:txBody>
              <a:bodyPr/>
              <a:lstStyle/>
              <a:p>
                <a:endParaRPr lang="ru-RU"/>
              </a:p>
            </p:txBody>
          </p:sp>
          <p:sp>
            <p:nvSpPr>
              <p:cNvPr id="14789" name="Freeform 363"/>
              <p:cNvSpPr>
                <a:spLocks/>
              </p:cNvSpPr>
              <p:nvPr/>
            </p:nvSpPr>
            <p:spPr bwMode="auto">
              <a:xfrm>
                <a:off x="5230" y="433"/>
                <a:ext cx="17" cy="19"/>
              </a:xfrm>
              <a:custGeom>
                <a:avLst/>
                <a:gdLst>
                  <a:gd name="T0" fmla="*/ 0 w 103"/>
                  <a:gd name="T1" fmla="*/ 0 h 96"/>
                  <a:gd name="T2" fmla="*/ 0 w 103"/>
                  <a:gd name="T3" fmla="*/ 0 h 96"/>
                  <a:gd name="T4" fmla="*/ 0 w 103"/>
                  <a:gd name="T5" fmla="*/ 0 h 96"/>
                  <a:gd name="T6" fmla="*/ 0 w 103"/>
                  <a:gd name="T7" fmla="*/ 0 h 96"/>
                  <a:gd name="T8" fmla="*/ 0 w 103"/>
                  <a:gd name="T9" fmla="*/ 0 h 96"/>
                  <a:gd name="T10" fmla="*/ 0 w 103"/>
                  <a:gd name="T11" fmla="*/ 0 h 96"/>
                  <a:gd name="T12" fmla="*/ 0 w 103"/>
                  <a:gd name="T13" fmla="*/ 0 h 96"/>
                  <a:gd name="T14" fmla="*/ 0 60000 65536"/>
                  <a:gd name="T15" fmla="*/ 0 60000 65536"/>
                  <a:gd name="T16" fmla="*/ 0 60000 65536"/>
                  <a:gd name="T17" fmla="*/ 0 60000 65536"/>
                  <a:gd name="T18" fmla="*/ 0 60000 65536"/>
                  <a:gd name="T19" fmla="*/ 0 60000 65536"/>
                  <a:gd name="T20" fmla="*/ 0 60000 65536"/>
                  <a:gd name="T21" fmla="*/ 0 w 103"/>
                  <a:gd name="T22" fmla="*/ 0 h 96"/>
                  <a:gd name="T23" fmla="*/ 103 w 103"/>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 h="96">
                    <a:moveTo>
                      <a:pt x="103" y="94"/>
                    </a:moveTo>
                    <a:lnTo>
                      <a:pt x="103" y="94"/>
                    </a:lnTo>
                    <a:lnTo>
                      <a:pt x="3" y="0"/>
                    </a:lnTo>
                    <a:lnTo>
                      <a:pt x="0" y="2"/>
                    </a:lnTo>
                    <a:lnTo>
                      <a:pt x="101" y="96"/>
                    </a:lnTo>
                    <a:lnTo>
                      <a:pt x="103" y="94"/>
                    </a:lnTo>
                    <a:close/>
                  </a:path>
                </a:pathLst>
              </a:custGeom>
              <a:solidFill>
                <a:srgbClr val="000000"/>
              </a:solidFill>
              <a:ln w="9525">
                <a:noFill/>
                <a:round/>
                <a:headEnd/>
                <a:tailEnd/>
              </a:ln>
            </p:spPr>
            <p:txBody>
              <a:bodyPr/>
              <a:lstStyle/>
              <a:p>
                <a:endParaRPr lang="ru-RU"/>
              </a:p>
            </p:txBody>
          </p:sp>
          <p:sp>
            <p:nvSpPr>
              <p:cNvPr id="14790" name="Freeform 364"/>
              <p:cNvSpPr>
                <a:spLocks/>
              </p:cNvSpPr>
              <p:nvPr/>
            </p:nvSpPr>
            <p:spPr bwMode="auto">
              <a:xfrm>
                <a:off x="5247" y="450"/>
                <a:ext cx="5" cy="3"/>
              </a:xfrm>
              <a:custGeom>
                <a:avLst/>
                <a:gdLst>
                  <a:gd name="T0" fmla="*/ 0 w 32"/>
                  <a:gd name="T1" fmla="*/ 0 h 16"/>
                  <a:gd name="T2" fmla="*/ 0 w 32"/>
                  <a:gd name="T3" fmla="*/ 0 h 16"/>
                  <a:gd name="T4" fmla="*/ 0 w 32"/>
                  <a:gd name="T5" fmla="*/ 0 h 16"/>
                  <a:gd name="T6" fmla="*/ 0 w 32"/>
                  <a:gd name="T7" fmla="*/ 0 h 16"/>
                  <a:gd name="T8" fmla="*/ 0 w 32"/>
                  <a:gd name="T9" fmla="*/ 0 h 16"/>
                  <a:gd name="T10" fmla="*/ 0 w 32"/>
                  <a:gd name="T11" fmla="*/ 0 h 16"/>
                  <a:gd name="T12" fmla="*/ 0 w 32"/>
                  <a:gd name="T13" fmla="*/ 0 h 16"/>
                  <a:gd name="T14" fmla="*/ 0 w 32"/>
                  <a:gd name="T15" fmla="*/ 0 h 16"/>
                  <a:gd name="T16" fmla="*/ 0 w 32"/>
                  <a:gd name="T17" fmla="*/ 0 h 16"/>
                  <a:gd name="T18" fmla="*/ 0 w 32"/>
                  <a:gd name="T19" fmla="*/ 0 h 16"/>
                  <a:gd name="T20" fmla="*/ 0 w 32"/>
                  <a:gd name="T21" fmla="*/ 0 h 16"/>
                  <a:gd name="T22" fmla="*/ 0 w 32"/>
                  <a:gd name="T23" fmla="*/ 0 h 16"/>
                  <a:gd name="T24" fmla="*/ 0 w 32"/>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16"/>
                  <a:gd name="T41" fmla="*/ 32 w 32"/>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16">
                    <a:moveTo>
                      <a:pt x="29" y="0"/>
                    </a:moveTo>
                    <a:lnTo>
                      <a:pt x="29" y="0"/>
                    </a:lnTo>
                    <a:lnTo>
                      <a:pt x="28" y="8"/>
                    </a:lnTo>
                    <a:lnTo>
                      <a:pt x="21" y="13"/>
                    </a:lnTo>
                    <a:lnTo>
                      <a:pt x="12" y="14"/>
                    </a:lnTo>
                    <a:lnTo>
                      <a:pt x="2" y="9"/>
                    </a:lnTo>
                    <a:lnTo>
                      <a:pt x="0" y="11"/>
                    </a:lnTo>
                    <a:lnTo>
                      <a:pt x="12" y="16"/>
                    </a:lnTo>
                    <a:lnTo>
                      <a:pt x="23" y="15"/>
                    </a:lnTo>
                    <a:lnTo>
                      <a:pt x="30" y="10"/>
                    </a:lnTo>
                    <a:lnTo>
                      <a:pt x="32" y="0"/>
                    </a:lnTo>
                    <a:lnTo>
                      <a:pt x="29" y="0"/>
                    </a:lnTo>
                    <a:close/>
                  </a:path>
                </a:pathLst>
              </a:custGeom>
              <a:solidFill>
                <a:srgbClr val="000000"/>
              </a:solidFill>
              <a:ln w="9525">
                <a:noFill/>
                <a:round/>
                <a:headEnd/>
                <a:tailEnd/>
              </a:ln>
            </p:spPr>
            <p:txBody>
              <a:bodyPr/>
              <a:lstStyle/>
              <a:p>
                <a:endParaRPr lang="ru-RU"/>
              </a:p>
            </p:txBody>
          </p:sp>
          <p:sp>
            <p:nvSpPr>
              <p:cNvPr id="14791" name="Freeform 365"/>
              <p:cNvSpPr>
                <a:spLocks/>
              </p:cNvSpPr>
              <p:nvPr/>
            </p:nvSpPr>
            <p:spPr bwMode="auto">
              <a:xfrm>
                <a:off x="5248" y="431"/>
                <a:ext cx="4" cy="19"/>
              </a:xfrm>
              <a:custGeom>
                <a:avLst/>
                <a:gdLst>
                  <a:gd name="T0" fmla="*/ 0 w 26"/>
                  <a:gd name="T1" fmla="*/ 0 h 95"/>
                  <a:gd name="T2" fmla="*/ 0 w 26"/>
                  <a:gd name="T3" fmla="*/ 0 h 95"/>
                  <a:gd name="T4" fmla="*/ 0 w 26"/>
                  <a:gd name="T5" fmla="*/ 0 h 95"/>
                  <a:gd name="T6" fmla="*/ 0 w 26"/>
                  <a:gd name="T7" fmla="*/ 0 h 95"/>
                  <a:gd name="T8" fmla="*/ 0 w 26"/>
                  <a:gd name="T9" fmla="*/ 0 h 95"/>
                  <a:gd name="T10" fmla="*/ 0 w 26"/>
                  <a:gd name="T11" fmla="*/ 0 h 95"/>
                  <a:gd name="T12" fmla="*/ 0 w 26"/>
                  <a:gd name="T13" fmla="*/ 0 h 95"/>
                  <a:gd name="T14" fmla="*/ 0 60000 65536"/>
                  <a:gd name="T15" fmla="*/ 0 60000 65536"/>
                  <a:gd name="T16" fmla="*/ 0 60000 65536"/>
                  <a:gd name="T17" fmla="*/ 0 60000 65536"/>
                  <a:gd name="T18" fmla="*/ 0 60000 65536"/>
                  <a:gd name="T19" fmla="*/ 0 60000 65536"/>
                  <a:gd name="T20" fmla="*/ 0 60000 65536"/>
                  <a:gd name="T21" fmla="*/ 0 w 26"/>
                  <a:gd name="T22" fmla="*/ 0 h 95"/>
                  <a:gd name="T23" fmla="*/ 26 w 26"/>
                  <a:gd name="T24" fmla="*/ 95 h 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95">
                    <a:moveTo>
                      <a:pt x="0" y="0"/>
                    </a:moveTo>
                    <a:lnTo>
                      <a:pt x="0" y="0"/>
                    </a:lnTo>
                    <a:lnTo>
                      <a:pt x="23" y="95"/>
                    </a:lnTo>
                    <a:lnTo>
                      <a:pt x="26" y="95"/>
                    </a:lnTo>
                    <a:lnTo>
                      <a:pt x="2" y="0"/>
                    </a:lnTo>
                    <a:lnTo>
                      <a:pt x="0" y="0"/>
                    </a:lnTo>
                    <a:close/>
                  </a:path>
                </a:pathLst>
              </a:custGeom>
              <a:solidFill>
                <a:srgbClr val="000000"/>
              </a:solidFill>
              <a:ln w="9525">
                <a:noFill/>
                <a:round/>
                <a:headEnd/>
                <a:tailEnd/>
              </a:ln>
            </p:spPr>
            <p:txBody>
              <a:bodyPr/>
              <a:lstStyle/>
              <a:p>
                <a:endParaRPr lang="ru-RU"/>
              </a:p>
            </p:txBody>
          </p:sp>
          <p:sp>
            <p:nvSpPr>
              <p:cNvPr id="14792" name="Freeform 366"/>
              <p:cNvSpPr>
                <a:spLocks/>
              </p:cNvSpPr>
              <p:nvPr/>
            </p:nvSpPr>
            <p:spPr bwMode="auto">
              <a:xfrm>
                <a:off x="5243" y="426"/>
                <a:ext cx="5" cy="5"/>
              </a:xfrm>
              <a:custGeom>
                <a:avLst/>
                <a:gdLst>
                  <a:gd name="T0" fmla="*/ 0 w 32"/>
                  <a:gd name="T1" fmla="*/ 0 h 24"/>
                  <a:gd name="T2" fmla="*/ 0 w 32"/>
                  <a:gd name="T3" fmla="*/ 0 h 24"/>
                  <a:gd name="T4" fmla="*/ 0 w 32"/>
                  <a:gd name="T5" fmla="*/ 0 h 24"/>
                  <a:gd name="T6" fmla="*/ 0 w 32"/>
                  <a:gd name="T7" fmla="*/ 0 h 24"/>
                  <a:gd name="T8" fmla="*/ 0 w 32"/>
                  <a:gd name="T9" fmla="*/ 0 h 24"/>
                  <a:gd name="T10" fmla="*/ 0 w 32"/>
                  <a:gd name="T11" fmla="*/ 0 h 24"/>
                  <a:gd name="T12" fmla="*/ 0 w 32"/>
                  <a:gd name="T13" fmla="*/ 0 h 24"/>
                  <a:gd name="T14" fmla="*/ 0 w 32"/>
                  <a:gd name="T15" fmla="*/ 0 h 24"/>
                  <a:gd name="T16" fmla="*/ 0 w 32"/>
                  <a:gd name="T17" fmla="*/ 0 h 24"/>
                  <a:gd name="T18" fmla="*/ 0 w 32"/>
                  <a:gd name="T19" fmla="*/ 0 h 24"/>
                  <a:gd name="T20" fmla="*/ 0 w 32"/>
                  <a:gd name="T21" fmla="*/ 0 h 24"/>
                  <a:gd name="T22" fmla="*/ 0 w 32"/>
                  <a:gd name="T23" fmla="*/ 0 h 24"/>
                  <a:gd name="T24" fmla="*/ 0 w 32"/>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24"/>
                  <a:gd name="T41" fmla="*/ 32 w 32"/>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24">
                    <a:moveTo>
                      <a:pt x="0" y="2"/>
                    </a:moveTo>
                    <a:lnTo>
                      <a:pt x="0" y="2"/>
                    </a:lnTo>
                    <a:lnTo>
                      <a:pt x="11" y="4"/>
                    </a:lnTo>
                    <a:lnTo>
                      <a:pt x="19" y="8"/>
                    </a:lnTo>
                    <a:lnTo>
                      <a:pt x="26" y="15"/>
                    </a:lnTo>
                    <a:lnTo>
                      <a:pt x="30" y="24"/>
                    </a:lnTo>
                    <a:lnTo>
                      <a:pt x="32" y="24"/>
                    </a:lnTo>
                    <a:lnTo>
                      <a:pt x="28" y="13"/>
                    </a:lnTo>
                    <a:lnTo>
                      <a:pt x="21" y="6"/>
                    </a:lnTo>
                    <a:lnTo>
                      <a:pt x="11" y="2"/>
                    </a:lnTo>
                    <a:lnTo>
                      <a:pt x="0" y="0"/>
                    </a:lnTo>
                    <a:lnTo>
                      <a:pt x="0" y="2"/>
                    </a:lnTo>
                    <a:close/>
                  </a:path>
                </a:pathLst>
              </a:custGeom>
              <a:solidFill>
                <a:srgbClr val="000000"/>
              </a:solidFill>
              <a:ln w="9525">
                <a:noFill/>
                <a:round/>
                <a:headEnd/>
                <a:tailEnd/>
              </a:ln>
            </p:spPr>
            <p:txBody>
              <a:bodyPr/>
              <a:lstStyle/>
              <a:p>
                <a:endParaRPr lang="ru-RU"/>
              </a:p>
            </p:txBody>
          </p:sp>
          <p:sp>
            <p:nvSpPr>
              <p:cNvPr id="14793" name="Freeform 367"/>
              <p:cNvSpPr>
                <a:spLocks/>
              </p:cNvSpPr>
              <p:nvPr/>
            </p:nvSpPr>
            <p:spPr bwMode="auto">
              <a:xfrm>
                <a:off x="5233" y="426"/>
                <a:ext cx="10" cy="2"/>
              </a:xfrm>
              <a:custGeom>
                <a:avLst/>
                <a:gdLst>
                  <a:gd name="T0" fmla="*/ 0 w 60"/>
                  <a:gd name="T1" fmla="*/ 0 h 8"/>
                  <a:gd name="T2" fmla="*/ 0 w 60"/>
                  <a:gd name="T3" fmla="*/ 0 h 8"/>
                  <a:gd name="T4" fmla="*/ 0 w 60"/>
                  <a:gd name="T5" fmla="*/ 0 h 8"/>
                  <a:gd name="T6" fmla="*/ 0 w 60"/>
                  <a:gd name="T7" fmla="*/ 0 h 8"/>
                  <a:gd name="T8" fmla="*/ 0 w 60"/>
                  <a:gd name="T9" fmla="*/ 0 h 8"/>
                  <a:gd name="T10" fmla="*/ 0 w 60"/>
                  <a:gd name="T11" fmla="*/ 0 h 8"/>
                  <a:gd name="T12" fmla="*/ 0 w 60"/>
                  <a:gd name="T13" fmla="*/ 0 h 8"/>
                  <a:gd name="T14" fmla="*/ 0 w 60"/>
                  <a:gd name="T15" fmla="*/ 0 h 8"/>
                  <a:gd name="T16" fmla="*/ 0 w 60"/>
                  <a:gd name="T17" fmla="*/ 0 h 8"/>
                  <a:gd name="T18" fmla="*/ 0 w 60"/>
                  <a:gd name="T19" fmla="*/ 0 h 8"/>
                  <a:gd name="T20" fmla="*/ 0 w 60"/>
                  <a:gd name="T21" fmla="*/ 0 h 8"/>
                  <a:gd name="T22" fmla="*/ 0 w 60"/>
                  <a:gd name="T23" fmla="*/ 0 h 8"/>
                  <a:gd name="T24" fmla="*/ 0 w 60"/>
                  <a:gd name="T25" fmla="*/ 0 h 8"/>
                  <a:gd name="T26" fmla="*/ 0 w 60"/>
                  <a:gd name="T27" fmla="*/ 0 h 8"/>
                  <a:gd name="T28" fmla="*/ 0 w 60"/>
                  <a:gd name="T29" fmla="*/ 0 h 8"/>
                  <a:gd name="T30" fmla="*/ 0 w 60"/>
                  <a:gd name="T31" fmla="*/ 0 h 8"/>
                  <a:gd name="T32" fmla="*/ 0 w 60"/>
                  <a:gd name="T33" fmla="*/ 0 h 8"/>
                  <a:gd name="T34" fmla="*/ 0 w 60"/>
                  <a:gd name="T35" fmla="*/ 0 h 8"/>
                  <a:gd name="T36" fmla="*/ 0 w 60"/>
                  <a:gd name="T37" fmla="*/ 0 h 8"/>
                  <a:gd name="T38" fmla="*/ 0 w 60"/>
                  <a:gd name="T39" fmla="*/ 0 h 8"/>
                  <a:gd name="T40" fmla="*/ 0 w 60"/>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8"/>
                  <a:gd name="T65" fmla="*/ 60 w 60"/>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8">
                    <a:moveTo>
                      <a:pt x="0" y="8"/>
                    </a:moveTo>
                    <a:lnTo>
                      <a:pt x="0" y="8"/>
                    </a:lnTo>
                    <a:lnTo>
                      <a:pt x="7" y="7"/>
                    </a:lnTo>
                    <a:lnTo>
                      <a:pt x="14" y="6"/>
                    </a:lnTo>
                    <a:lnTo>
                      <a:pt x="21" y="5"/>
                    </a:lnTo>
                    <a:lnTo>
                      <a:pt x="29" y="4"/>
                    </a:lnTo>
                    <a:lnTo>
                      <a:pt x="36" y="3"/>
                    </a:lnTo>
                    <a:lnTo>
                      <a:pt x="45" y="4"/>
                    </a:lnTo>
                    <a:lnTo>
                      <a:pt x="52" y="4"/>
                    </a:lnTo>
                    <a:lnTo>
                      <a:pt x="60" y="3"/>
                    </a:lnTo>
                    <a:lnTo>
                      <a:pt x="60" y="1"/>
                    </a:lnTo>
                    <a:lnTo>
                      <a:pt x="52" y="0"/>
                    </a:lnTo>
                    <a:lnTo>
                      <a:pt x="45" y="0"/>
                    </a:lnTo>
                    <a:lnTo>
                      <a:pt x="36" y="1"/>
                    </a:lnTo>
                    <a:lnTo>
                      <a:pt x="29" y="2"/>
                    </a:lnTo>
                    <a:lnTo>
                      <a:pt x="21" y="3"/>
                    </a:lnTo>
                    <a:lnTo>
                      <a:pt x="14" y="4"/>
                    </a:lnTo>
                    <a:lnTo>
                      <a:pt x="7" y="5"/>
                    </a:lnTo>
                    <a:lnTo>
                      <a:pt x="0" y="6"/>
                    </a:lnTo>
                    <a:lnTo>
                      <a:pt x="0" y="8"/>
                    </a:lnTo>
                    <a:close/>
                  </a:path>
                </a:pathLst>
              </a:custGeom>
              <a:solidFill>
                <a:srgbClr val="000000"/>
              </a:solidFill>
              <a:ln w="9525">
                <a:noFill/>
                <a:round/>
                <a:headEnd/>
                <a:tailEnd/>
              </a:ln>
            </p:spPr>
            <p:txBody>
              <a:bodyPr/>
              <a:lstStyle/>
              <a:p>
                <a:endParaRPr lang="ru-RU"/>
              </a:p>
            </p:txBody>
          </p:sp>
          <p:sp>
            <p:nvSpPr>
              <p:cNvPr id="14794" name="Freeform 368"/>
              <p:cNvSpPr>
                <a:spLocks/>
              </p:cNvSpPr>
              <p:nvPr/>
            </p:nvSpPr>
            <p:spPr bwMode="auto">
              <a:xfrm>
                <a:off x="5233" y="427"/>
                <a:ext cx="1" cy="1"/>
              </a:xfrm>
              <a:custGeom>
                <a:avLst/>
                <a:gdLst>
                  <a:gd name="T0" fmla="*/ 0 w 1"/>
                  <a:gd name="T1" fmla="*/ 1 h 2"/>
                  <a:gd name="T2" fmla="*/ 0 w 1"/>
                  <a:gd name="T3" fmla="*/ 1 h 2"/>
                  <a:gd name="T4" fmla="*/ 0 w 1"/>
                  <a:gd name="T5" fmla="*/ 1 h 2"/>
                  <a:gd name="T6" fmla="*/ 0 w 1"/>
                  <a:gd name="T7" fmla="*/ 1 h 2"/>
                  <a:gd name="T8" fmla="*/ 0 w 1"/>
                  <a:gd name="T9" fmla="*/ 1 h 2"/>
                  <a:gd name="T10" fmla="*/ 0 w 1"/>
                  <a:gd name="T11" fmla="*/ 0 h 2"/>
                  <a:gd name="T12" fmla="*/ 0 w 1"/>
                  <a:gd name="T13" fmla="*/ 1 h 2"/>
                  <a:gd name="T14" fmla="*/ 0 60000 65536"/>
                  <a:gd name="T15" fmla="*/ 0 60000 65536"/>
                  <a:gd name="T16" fmla="*/ 0 60000 65536"/>
                  <a:gd name="T17" fmla="*/ 0 60000 65536"/>
                  <a:gd name="T18" fmla="*/ 0 60000 65536"/>
                  <a:gd name="T19" fmla="*/ 0 60000 65536"/>
                  <a:gd name="T20" fmla="*/ 0 60000 65536"/>
                  <a:gd name="T21" fmla="*/ 0 w 1"/>
                  <a:gd name="T22" fmla="*/ 0 h 2"/>
                  <a:gd name="T23" fmla="*/ 1 w 1"/>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2">
                    <a:moveTo>
                      <a:pt x="0" y="2"/>
                    </a:moveTo>
                    <a:lnTo>
                      <a:pt x="0" y="1"/>
                    </a:lnTo>
                    <a:lnTo>
                      <a:pt x="0" y="0"/>
                    </a:lnTo>
                    <a:lnTo>
                      <a:pt x="0" y="2"/>
                    </a:lnTo>
                    <a:close/>
                  </a:path>
                </a:pathLst>
              </a:custGeom>
              <a:solidFill>
                <a:srgbClr val="000000"/>
              </a:solidFill>
              <a:ln w="9525">
                <a:noFill/>
                <a:round/>
                <a:headEnd/>
                <a:tailEnd/>
              </a:ln>
            </p:spPr>
            <p:txBody>
              <a:bodyPr/>
              <a:lstStyle/>
              <a:p>
                <a:endParaRPr lang="ru-RU"/>
              </a:p>
            </p:txBody>
          </p:sp>
          <p:sp>
            <p:nvSpPr>
              <p:cNvPr id="14795" name="Freeform 369"/>
              <p:cNvSpPr>
                <a:spLocks/>
              </p:cNvSpPr>
              <p:nvPr/>
            </p:nvSpPr>
            <p:spPr bwMode="auto">
              <a:xfrm>
                <a:off x="5202" y="442"/>
                <a:ext cx="2" cy="6"/>
              </a:xfrm>
              <a:custGeom>
                <a:avLst/>
                <a:gdLst>
                  <a:gd name="T0" fmla="*/ 0 w 16"/>
                  <a:gd name="T1" fmla="*/ 0 h 33"/>
                  <a:gd name="T2" fmla="*/ 0 w 16"/>
                  <a:gd name="T3" fmla="*/ 0 h 33"/>
                  <a:gd name="T4" fmla="*/ 0 w 16"/>
                  <a:gd name="T5" fmla="*/ 0 h 33"/>
                  <a:gd name="T6" fmla="*/ 0 w 16"/>
                  <a:gd name="T7" fmla="*/ 0 h 33"/>
                  <a:gd name="T8" fmla="*/ 0 w 16"/>
                  <a:gd name="T9" fmla="*/ 0 h 33"/>
                  <a:gd name="T10" fmla="*/ 0 w 16"/>
                  <a:gd name="T11" fmla="*/ 0 h 33"/>
                  <a:gd name="T12" fmla="*/ 0 w 16"/>
                  <a:gd name="T13" fmla="*/ 0 h 33"/>
                  <a:gd name="T14" fmla="*/ 0 w 16"/>
                  <a:gd name="T15" fmla="*/ 0 h 33"/>
                  <a:gd name="T16" fmla="*/ 0 w 16"/>
                  <a:gd name="T17" fmla="*/ 0 h 33"/>
                  <a:gd name="T18" fmla="*/ 0 w 16"/>
                  <a:gd name="T19" fmla="*/ 0 h 33"/>
                  <a:gd name="T20" fmla="*/ 0 w 16"/>
                  <a:gd name="T21" fmla="*/ 0 h 33"/>
                  <a:gd name="T22" fmla="*/ 0 w 16"/>
                  <a:gd name="T23" fmla="*/ 0 h 33"/>
                  <a:gd name="T24" fmla="*/ 0 w 16"/>
                  <a:gd name="T25" fmla="*/ 0 h 33"/>
                  <a:gd name="T26" fmla="*/ 0 w 16"/>
                  <a:gd name="T27" fmla="*/ 0 h 33"/>
                  <a:gd name="T28" fmla="*/ 0 w 16"/>
                  <a:gd name="T29" fmla="*/ 0 h 33"/>
                  <a:gd name="T30" fmla="*/ 0 w 16"/>
                  <a:gd name="T31" fmla="*/ 0 h 33"/>
                  <a:gd name="T32" fmla="*/ 0 w 16"/>
                  <a:gd name="T33" fmla="*/ 0 h 33"/>
                  <a:gd name="T34" fmla="*/ 0 w 16"/>
                  <a:gd name="T35" fmla="*/ 0 h 33"/>
                  <a:gd name="T36" fmla="*/ 0 w 16"/>
                  <a:gd name="T37" fmla="*/ 0 h 33"/>
                  <a:gd name="T38" fmla="*/ 0 w 16"/>
                  <a:gd name="T39" fmla="*/ 0 h 33"/>
                  <a:gd name="T40" fmla="*/ 0 w 16"/>
                  <a:gd name="T41" fmla="*/ 0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33"/>
                  <a:gd name="T65" fmla="*/ 16 w 16"/>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33">
                    <a:moveTo>
                      <a:pt x="15" y="31"/>
                    </a:moveTo>
                    <a:lnTo>
                      <a:pt x="16" y="31"/>
                    </a:lnTo>
                    <a:lnTo>
                      <a:pt x="9" y="28"/>
                    </a:lnTo>
                    <a:lnTo>
                      <a:pt x="4" y="25"/>
                    </a:lnTo>
                    <a:lnTo>
                      <a:pt x="2" y="22"/>
                    </a:lnTo>
                    <a:lnTo>
                      <a:pt x="2" y="18"/>
                    </a:lnTo>
                    <a:lnTo>
                      <a:pt x="3" y="14"/>
                    </a:lnTo>
                    <a:lnTo>
                      <a:pt x="5" y="10"/>
                    </a:lnTo>
                    <a:lnTo>
                      <a:pt x="9" y="6"/>
                    </a:lnTo>
                    <a:lnTo>
                      <a:pt x="14" y="2"/>
                    </a:lnTo>
                    <a:lnTo>
                      <a:pt x="11" y="0"/>
                    </a:lnTo>
                    <a:lnTo>
                      <a:pt x="7" y="4"/>
                    </a:lnTo>
                    <a:lnTo>
                      <a:pt x="3" y="8"/>
                    </a:lnTo>
                    <a:lnTo>
                      <a:pt x="1" y="14"/>
                    </a:lnTo>
                    <a:lnTo>
                      <a:pt x="0" y="18"/>
                    </a:lnTo>
                    <a:lnTo>
                      <a:pt x="0" y="22"/>
                    </a:lnTo>
                    <a:lnTo>
                      <a:pt x="2" y="27"/>
                    </a:lnTo>
                    <a:lnTo>
                      <a:pt x="7" y="30"/>
                    </a:lnTo>
                    <a:lnTo>
                      <a:pt x="14" y="33"/>
                    </a:lnTo>
                    <a:lnTo>
                      <a:pt x="15" y="33"/>
                    </a:lnTo>
                    <a:lnTo>
                      <a:pt x="15" y="31"/>
                    </a:lnTo>
                    <a:close/>
                  </a:path>
                </a:pathLst>
              </a:custGeom>
              <a:solidFill>
                <a:srgbClr val="000000"/>
              </a:solidFill>
              <a:ln w="9525">
                <a:noFill/>
                <a:round/>
                <a:headEnd/>
                <a:tailEnd/>
              </a:ln>
            </p:spPr>
            <p:txBody>
              <a:bodyPr/>
              <a:lstStyle/>
              <a:p>
                <a:endParaRPr lang="ru-RU"/>
              </a:p>
            </p:txBody>
          </p:sp>
          <p:sp>
            <p:nvSpPr>
              <p:cNvPr id="14796" name="Freeform 370"/>
              <p:cNvSpPr>
                <a:spLocks/>
              </p:cNvSpPr>
              <p:nvPr/>
            </p:nvSpPr>
            <p:spPr bwMode="auto">
              <a:xfrm>
                <a:off x="5204" y="448"/>
                <a:ext cx="24" cy="8"/>
              </a:xfrm>
              <a:custGeom>
                <a:avLst/>
                <a:gdLst>
                  <a:gd name="T0" fmla="*/ 0 w 142"/>
                  <a:gd name="T1" fmla="*/ 0 h 40"/>
                  <a:gd name="T2" fmla="*/ 0 w 142"/>
                  <a:gd name="T3" fmla="*/ 0 h 40"/>
                  <a:gd name="T4" fmla="*/ 0 w 142"/>
                  <a:gd name="T5" fmla="*/ 0 h 40"/>
                  <a:gd name="T6" fmla="*/ 0 w 142"/>
                  <a:gd name="T7" fmla="*/ 0 h 40"/>
                  <a:gd name="T8" fmla="*/ 0 w 142"/>
                  <a:gd name="T9" fmla="*/ 0 h 40"/>
                  <a:gd name="T10" fmla="*/ 0 w 142"/>
                  <a:gd name="T11" fmla="*/ 0 h 40"/>
                  <a:gd name="T12" fmla="*/ 0 w 142"/>
                  <a:gd name="T13" fmla="*/ 0 h 40"/>
                  <a:gd name="T14" fmla="*/ 0 60000 65536"/>
                  <a:gd name="T15" fmla="*/ 0 60000 65536"/>
                  <a:gd name="T16" fmla="*/ 0 60000 65536"/>
                  <a:gd name="T17" fmla="*/ 0 60000 65536"/>
                  <a:gd name="T18" fmla="*/ 0 60000 65536"/>
                  <a:gd name="T19" fmla="*/ 0 60000 65536"/>
                  <a:gd name="T20" fmla="*/ 0 60000 65536"/>
                  <a:gd name="T21" fmla="*/ 0 w 142"/>
                  <a:gd name="T22" fmla="*/ 0 h 40"/>
                  <a:gd name="T23" fmla="*/ 142 w 142"/>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 h="40">
                    <a:moveTo>
                      <a:pt x="142" y="38"/>
                    </a:moveTo>
                    <a:lnTo>
                      <a:pt x="142" y="38"/>
                    </a:lnTo>
                    <a:lnTo>
                      <a:pt x="0" y="0"/>
                    </a:lnTo>
                    <a:lnTo>
                      <a:pt x="0" y="2"/>
                    </a:lnTo>
                    <a:lnTo>
                      <a:pt x="142" y="40"/>
                    </a:lnTo>
                    <a:lnTo>
                      <a:pt x="142" y="38"/>
                    </a:lnTo>
                    <a:close/>
                  </a:path>
                </a:pathLst>
              </a:custGeom>
              <a:solidFill>
                <a:srgbClr val="000000"/>
              </a:solidFill>
              <a:ln w="9525">
                <a:noFill/>
                <a:round/>
                <a:headEnd/>
                <a:tailEnd/>
              </a:ln>
            </p:spPr>
            <p:txBody>
              <a:bodyPr/>
              <a:lstStyle/>
              <a:p>
                <a:endParaRPr lang="ru-RU"/>
              </a:p>
            </p:txBody>
          </p:sp>
          <p:sp>
            <p:nvSpPr>
              <p:cNvPr id="14797" name="Freeform 371"/>
              <p:cNvSpPr>
                <a:spLocks/>
              </p:cNvSpPr>
              <p:nvPr/>
            </p:nvSpPr>
            <p:spPr bwMode="auto">
              <a:xfrm>
                <a:off x="5228" y="452"/>
                <a:ext cx="4" cy="4"/>
              </a:xfrm>
              <a:custGeom>
                <a:avLst/>
                <a:gdLst>
                  <a:gd name="T0" fmla="*/ 0 w 25"/>
                  <a:gd name="T1" fmla="*/ 0 h 22"/>
                  <a:gd name="T2" fmla="*/ 0 w 25"/>
                  <a:gd name="T3" fmla="*/ 0 h 22"/>
                  <a:gd name="T4" fmla="*/ 0 w 25"/>
                  <a:gd name="T5" fmla="*/ 0 h 22"/>
                  <a:gd name="T6" fmla="*/ 0 w 25"/>
                  <a:gd name="T7" fmla="*/ 0 h 22"/>
                  <a:gd name="T8" fmla="*/ 0 w 25"/>
                  <a:gd name="T9" fmla="*/ 0 h 22"/>
                  <a:gd name="T10" fmla="*/ 0 w 25"/>
                  <a:gd name="T11" fmla="*/ 0 h 22"/>
                  <a:gd name="T12" fmla="*/ 0 w 25"/>
                  <a:gd name="T13" fmla="*/ 0 h 22"/>
                  <a:gd name="T14" fmla="*/ 0 w 25"/>
                  <a:gd name="T15" fmla="*/ 0 h 22"/>
                  <a:gd name="T16" fmla="*/ 0 w 25"/>
                  <a:gd name="T17" fmla="*/ 0 h 22"/>
                  <a:gd name="T18" fmla="*/ 0 w 25"/>
                  <a:gd name="T19" fmla="*/ 0 h 22"/>
                  <a:gd name="T20" fmla="*/ 0 w 25"/>
                  <a:gd name="T21" fmla="*/ 0 h 22"/>
                  <a:gd name="T22" fmla="*/ 0 w 25"/>
                  <a:gd name="T23" fmla="*/ 0 h 22"/>
                  <a:gd name="T24" fmla="*/ 0 w 25"/>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
                  <a:gd name="T40" fmla="*/ 0 h 22"/>
                  <a:gd name="T41" fmla="*/ 25 w 25"/>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 h="22">
                    <a:moveTo>
                      <a:pt x="19" y="2"/>
                    </a:moveTo>
                    <a:lnTo>
                      <a:pt x="19" y="2"/>
                    </a:lnTo>
                    <a:lnTo>
                      <a:pt x="22" y="9"/>
                    </a:lnTo>
                    <a:lnTo>
                      <a:pt x="20" y="15"/>
                    </a:lnTo>
                    <a:lnTo>
                      <a:pt x="12" y="20"/>
                    </a:lnTo>
                    <a:lnTo>
                      <a:pt x="0" y="20"/>
                    </a:lnTo>
                    <a:lnTo>
                      <a:pt x="0" y="22"/>
                    </a:lnTo>
                    <a:lnTo>
                      <a:pt x="12" y="22"/>
                    </a:lnTo>
                    <a:lnTo>
                      <a:pt x="22" y="17"/>
                    </a:lnTo>
                    <a:lnTo>
                      <a:pt x="25" y="9"/>
                    </a:lnTo>
                    <a:lnTo>
                      <a:pt x="21" y="0"/>
                    </a:lnTo>
                    <a:lnTo>
                      <a:pt x="19" y="2"/>
                    </a:lnTo>
                    <a:close/>
                  </a:path>
                </a:pathLst>
              </a:custGeom>
              <a:solidFill>
                <a:srgbClr val="000000"/>
              </a:solidFill>
              <a:ln w="9525">
                <a:noFill/>
                <a:round/>
                <a:headEnd/>
                <a:tailEnd/>
              </a:ln>
            </p:spPr>
            <p:txBody>
              <a:bodyPr/>
              <a:lstStyle/>
              <a:p>
                <a:endParaRPr lang="ru-RU"/>
              </a:p>
            </p:txBody>
          </p:sp>
          <p:sp>
            <p:nvSpPr>
              <p:cNvPr id="14798" name="Freeform 372"/>
              <p:cNvSpPr>
                <a:spLocks/>
              </p:cNvSpPr>
              <p:nvPr/>
            </p:nvSpPr>
            <p:spPr bwMode="auto">
              <a:xfrm>
                <a:off x="5218" y="437"/>
                <a:ext cx="13" cy="15"/>
              </a:xfrm>
              <a:custGeom>
                <a:avLst/>
                <a:gdLst>
                  <a:gd name="T0" fmla="*/ 0 w 79"/>
                  <a:gd name="T1" fmla="*/ 0 h 76"/>
                  <a:gd name="T2" fmla="*/ 0 w 79"/>
                  <a:gd name="T3" fmla="*/ 0 h 76"/>
                  <a:gd name="T4" fmla="*/ 0 w 79"/>
                  <a:gd name="T5" fmla="*/ 0 h 76"/>
                  <a:gd name="T6" fmla="*/ 0 w 79"/>
                  <a:gd name="T7" fmla="*/ 0 h 76"/>
                  <a:gd name="T8" fmla="*/ 0 w 79"/>
                  <a:gd name="T9" fmla="*/ 0 h 76"/>
                  <a:gd name="T10" fmla="*/ 0 w 79"/>
                  <a:gd name="T11" fmla="*/ 0 h 76"/>
                  <a:gd name="T12" fmla="*/ 0 w 79"/>
                  <a:gd name="T13" fmla="*/ 0 h 76"/>
                  <a:gd name="T14" fmla="*/ 0 60000 65536"/>
                  <a:gd name="T15" fmla="*/ 0 60000 65536"/>
                  <a:gd name="T16" fmla="*/ 0 60000 65536"/>
                  <a:gd name="T17" fmla="*/ 0 60000 65536"/>
                  <a:gd name="T18" fmla="*/ 0 60000 65536"/>
                  <a:gd name="T19" fmla="*/ 0 60000 65536"/>
                  <a:gd name="T20" fmla="*/ 0 60000 65536"/>
                  <a:gd name="T21" fmla="*/ 0 w 79"/>
                  <a:gd name="T22" fmla="*/ 0 h 76"/>
                  <a:gd name="T23" fmla="*/ 79 w 79"/>
                  <a:gd name="T24" fmla="*/ 76 h 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76">
                    <a:moveTo>
                      <a:pt x="0" y="2"/>
                    </a:moveTo>
                    <a:lnTo>
                      <a:pt x="0" y="2"/>
                    </a:lnTo>
                    <a:lnTo>
                      <a:pt x="77" y="76"/>
                    </a:lnTo>
                    <a:lnTo>
                      <a:pt x="79" y="74"/>
                    </a:lnTo>
                    <a:lnTo>
                      <a:pt x="2" y="0"/>
                    </a:lnTo>
                    <a:lnTo>
                      <a:pt x="0" y="2"/>
                    </a:lnTo>
                    <a:close/>
                  </a:path>
                </a:pathLst>
              </a:custGeom>
              <a:solidFill>
                <a:srgbClr val="000000"/>
              </a:solidFill>
              <a:ln w="9525">
                <a:noFill/>
                <a:round/>
                <a:headEnd/>
                <a:tailEnd/>
              </a:ln>
            </p:spPr>
            <p:txBody>
              <a:bodyPr/>
              <a:lstStyle/>
              <a:p>
                <a:endParaRPr lang="ru-RU"/>
              </a:p>
            </p:txBody>
          </p:sp>
          <p:sp>
            <p:nvSpPr>
              <p:cNvPr id="14799" name="Freeform 373"/>
              <p:cNvSpPr>
                <a:spLocks/>
              </p:cNvSpPr>
              <p:nvPr/>
            </p:nvSpPr>
            <p:spPr bwMode="auto">
              <a:xfrm>
                <a:off x="5212" y="435"/>
                <a:ext cx="7" cy="2"/>
              </a:xfrm>
              <a:custGeom>
                <a:avLst/>
                <a:gdLst>
                  <a:gd name="T0" fmla="*/ 0 w 41"/>
                  <a:gd name="T1" fmla="*/ 0 h 10"/>
                  <a:gd name="T2" fmla="*/ 0 w 41"/>
                  <a:gd name="T3" fmla="*/ 0 h 10"/>
                  <a:gd name="T4" fmla="*/ 0 w 41"/>
                  <a:gd name="T5" fmla="*/ 0 h 10"/>
                  <a:gd name="T6" fmla="*/ 0 w 41"/>
                  <a:gd name="T7" fmla="*/ 0 h 10"/>
                  <a:gd name="T8" fmla="*/ 0 w 41"/>
                  <a:gd name="T9" fmla="*/ 0 h 10"/>
                  <a:gd name="T10" fmla="*/ 0 w 41"/>
                  <a:gd name="T11" fmla="*/ 0 h 10"/>
                  <a:gd name="T12" fmla="*/ 0 w 41"/>
                  <a:gd name="T13" fmla="*/ 0 h 10"/>
                  <a:gd name="T14" fmla="*/ 0 w 41"/>
                  <a:gd name="T15" fmla="*/ 0 h 10"/>
                  <a:gd name="T16" fmla="*/ 0 w 41"/>
                  <a:gd name="T17" fmla="*/ 0 h 10"/>
                  <a:gd name="T18" fmla="*/ 0 w 41"/>
                  <a:gd name="T19" fmla="*/ 0 h 10"/>
                  <a:gd name="T20" fmla="*/ 0 w 41"/>
                  <a:gd name="T21" fmla="*/ 0 h 10"/>
                  <a:gd name="T22" fmla="*/ 0 w 41"/>
                  <a:gd name="T23" fmla="*/ 0 h 10"/>
                  <a:gd name="T24" fmla="*/ 0 w 41"/>
                  <a:gd name="T25" fmla="*/ 0 h 10"/>
                  <a:gd name="T26" fmla="*/ 0 w 41"/>
                  <a:gd name="T27" fmla="*/ 0 h 10"/>
                  <a:gd name="T28" fmla="*/ 0 w 41"/>
                  <a:gd name="T29" fmla="*/ 0 h 10"/>
                  <a:gd name="T30" fmla="*/ 0 w 41"/>
                  <a:gd name="T31" fmla="*/ 0 h 10"/>
                  <a:gd name="T32" fmla="*/ 0 w 41"/>
                  <a:gd name="T33" fmla="*/ 0 h 10"/>
                  <a:gd name="T34" fmla="*/ 0 w 41"/>
                  <a:gd name="T35" fmla="*/ 0 h 10"/>
                  <a:gd name="T36" fmla="*/ 0 w 41"/>
                  <a:gd name="T37" fmla="*/ 0 h 10"/>
                  <a:gd name="T38" fmla="*/ 0 w 41"/>
                  <a:gd name="T39" fmla="*/ 0 h 10"/>
                  <a:gd name="T40" fmla="*/ 0 w 41"/>
                  <a:gd name="T41" fmla="*/ 0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
                  <a:gd name="T64" fmla="*/ 0 h 10"/>
                  <a:gd name="T65" fmla="*/ 41 w 41"/>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 h="10">
                    <a:moveTo>
                      <a:pt x="2" y="5"/>
                    </a:moveTo>
                    <a:lnTo>
                      <a:pt x="2" y="5"/>
                    </a:lnTo>
                    <a:lnTo>
                      <a:pt x="6" y="4"/>
                    </a:lnTo>
                    <a:lnTo>
                      <a:pt x="12" y="3"/>
                    </a:lnTo>
                    <a:lnTo>
                      <a:pt x="16" y="2"/>
                    </a:lnTo>
                    <a:lnTo>
                      <a:pt x="21" y="2"/>
                    </a:lnTo>
                    <a:lnTo>
                      <a:pt x="27" y="3"/>
                    </a:lnTo>
                    <a:lnTo>
                      <a:pt x="31" y="4"/>
                    </a:lnTo>
                    <a:lnTo>
                      <a:pt x="34" y="6"/>
                    </a:lnTo>
                    <a:lnTo>
                      <a:pt x="39" y="10"/>
                    </a:lnTo>
                    <a:lnTo>
                      <a:pt x="41" y="8"/>
                    </a:lnTo>
                    <a:lnTo>
                      <a:pt x="37" y="4"/>
                    </a:lnTo>
                    <a:lnTo>
                      <a:pt x="33" y="2"/>
                    </a:lnTo>
                    <a:lnTo>
                      <a:pt x="27" y="1"/>
                    </a:lnTo>
                    <a:lnTo>
                      <a:pt x="21" y="0"/>
                    </a:lnTo>
                    <a:lnTo>
                      <a:pt x="16" y="0"/>
                    </a:lnTo>
                    <a:lnTo>
                      <a:pt x="12" y="1"/>
                    </a:lnTo>
                    <a:lnTo>
                      <a:pt x="6" y="2"/>
                    </a:lnTo>
                    <a:lnTo>
                      <a:pt x="0" y="3"/>
                    </a:lnTo>
                    <a:lnTo>
                      <a:pt x="2" y="5"/>
                    </a:lnTo>
                    <a:close/>
                  </a:path>
                </a:pathLst>
              </a:custGeom>
              <a:solidFill>
                <a:srgbClr val="000000"/>
              </a:solidFill>
              <a:ln w="9525">
                <a:noFill/>
                <a:round/>
                <a:headEnd/>
                <a:tailEnd/>
              </a:ln>
            </p:spPr>
            <p:txBody>
              <a:bodyPr/>
              <a:lstStyle/>
              <a:p>
                <a:endParaRPr lang="ru-RU"/>
              </a:p>
            </p:txBody>
          </p:sp>
          <p:sp>
            <p:nvSpPr>
              <p:cNvPr id="14800" name="Freeform 374"/>
              <p:cNvSpPr>
                <a:spLocks/>
              </p:cNvSpPr>
              <p:nvPr/>
            </p:nvSpPr>
            <p:spPr bwMode="auto">
              <a:xfrm>
                <a:off x="5204" y="436"/>
                <a:ext cx="8" cy="6"/>
              </a:xfrm>
              <a:custGeom>
                <a:avLst/>
                <a:gdLst>
                  <a:gd name="T0" fmla="*/ 0 w 51"/>
                  <a:gd name="T1" fmla="*/ 0 h 32"/>
                  <a:gd name="T2" fmla="*/ 0 w 51"/>
                  <a:gd name="T3" fmla="*/ 0 h 32"/>
                  <a:gd name="T4" fmla="*/ 0 w 51"/>
                  <a:gd name="T5" fmla="*/ 0 h 32"/>
                  <a:gd name="T6" fmla="*/ 0 w 51"/>
                  <a:gd name="T7" fmla="*/ 0 h 32"/>
                  <a:gd name="T8" fmla="*/ 0 w 51"/>
                  <a:gd name="T9" fmla="*/ 0 h 32"/>
                  <a:gd name="T10" fmla="*/ 0 w 51"/>
                  <a:gd name="T11" fmla="*/ 0 h 32"/>
                  <a:gd name="T12" fmla="*/ 0 w 51"/>
                  <a:gd name="T13" fmla="*/ 0 h 32"/>
                  <a:gd name="T14" fmla="*/ 0 w 51"/>
                  <a:gd name="T15" fmla="*/ 0 h 32"/>
                  <a:gd name="T16" fmla="*/ 0 w 51"/>
                  <a:gd name="T17" fmla="*/ 0 h 32"/>
                  <a:gd name="T18" fmla="*/ 0 w 51"/>
                  <a:gd name="T19" fmla="*/ 0 h 32"/>
                  <a:gd name="T20" fmla="*/ 0 w 51"/>
                  <a:gd name="T21" fmla="*/ 0 h 32"/>
                  <a:gd name="T22" fmla="*/ 0 w 51"/>
                  <a:gd name="T23" fmla="*/ 0 h 32"/>
                  <a:gd name="T24" fmla="*/ 0 w 51"/>
                  <a:gd name="T25" fmla="*/ 0 h 32"/>
                  <a:gd name="T26" fmla="*/ 0 w 51"/>
                  <a:gd name="T27" fmla="*/ 0 h 32"/>
                  <a:gd name="T28" fmla="*/ 0 w 51"/>
                  <a:gd name="T29" fmla="*/ 0 h 32"/>
                  <a:gd name="T30" fmla="*/ 0 w 51"/>
                  <a:gd name="T31" fmla="*/ 0 h 32"/>
                  <a:gd name="T32" fmla="*/ 0 w 51"/>
                  <a:gd name="T33" fmla="*/ 0 h 32"/>
                  <a:gd name="T34" fmla="*/ 0 w 51"/>
                  <a:gd name="T35" fmla="*/ 0 h 32"/>
                  <a:gd name="T36" fmla="*/ 0 w 51"/>
                  <a:gd name="T37" fmla="*/ 0 h 32"/>
                  <a:gd name="T38" fmla="*/ 0 w 51"/>
                  <a:gd name="T39" fmla="*/ 0 h 32"/>
                  <a:gd name="T40" fmla="*/ 0 w 51"/>
                  <a:gd name="T41" fmla="*/ 0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1"/>
                  <a:gd name="T64" fmla="*/ 0 h 32"/>
                  <a:gd name="T65" fmla="*/ 51 w 51"/>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1" h="32">
                    <a:moveTo>
                      <a:pt x="3" y="32"/>
                    </a:moveTo>
                    <a:lnTo>
                      <a:pt x="3" y="32"/>
                    </a:lnTo>
                    <a:lnTo>
                      <a:pt x="7" y="28"/>
                    </a:lnTo>
                    <a:lnTo>
                      <a:pt x="13" y="23"/>
                    </a:lnTo>
                    <a:lnTo>
                      <a:pt x="19" y="20"/>
                    </a:lnTo>
                    <a:lnTo>
                      <a:pt x="25" y="16"/>
                    </a:lnTo>
                    <a:lnTo>
                      <a:pt x="31" y="12"/>
                    </a:lnTo>
                    <a:lnTo>
                      <a:pt x="37" y="8"/>
                    </a:lnTo>
                    <a:lnTo>
                      <a:pt x="44" y="5"/>
                    </a:lnTo>
                    <a:lnTo>
                      <a:pt x="51" y="2"/>
                    </a:lnTo>
                    <a:lnTo>
                      <a:pt x="49" y="0"/>
                    </a:lnTo>
                    <a:lnTo>
                      <a:pt x="42" y="3"/>
                    </a:lnTo>
                    <a:lnTo>
                      <a:pt x="35" y="6"/>
                    </a:lnTo>
                    <a:lnTo>
                      <a:pt x="29" y="10"/>
                    </a:lnTo>
                    <a:lnTo>
                      <a:pt x="23" y="14"/>
                    </a:lnTo>
                    <a:lnTo>
                      <a:pt x="17" y="18"/>
                    </a:lnTo>
                    <a:lnTo>
                      <a:pt x="11" y="21"/>
                    </a:lnTo>
                    <a:lnTo>
                      <a:pt x="5" y="25"/>
                    </a:lnTo>
                    <a:lnTo>
                      <a:pt x="0" y="30"/>
                    </a:lnTo>
                    <a:lnTo>
                      <a:pt x="3" y="32"/>
                    </a:lnTo>
                    <a:close/>
                  </a:path>
                </a:pathLst>
              </a:custGeom>
              <a:solidFill>
                <a:srgbClr val="000000"/>
              </a:solidFill>
              <a:ln w="9525">
                <a:noFill/>
                <a:round/>
                <a:headEnd/>
                <a:tailEnd/>
              </a:ln>
            </p:spPr>
            <p:txBody>
              <a:bodyPr/>
              <a:lstStyle/>
              <a:p>
                <a:endParaRPr lang="ru-RU"/>
              </a:p>
            </p:txBody>
          </p:sp>
          <p:sp>
            <p:nvSpPr>
              <p:cNvPr id="14801" name="Freeform 375"/>
              <p:cNvSpPr>
                <a:spLocks/>
              </p:cNvSpPr>
              <p:nvPr/>
            </p:nvSpPr>
            <p:spPr bwMode="auto">
              <a:xfrm>
                <a:off x="5204" y="442"/>
                <a:ext cx="1" cy="1"/>
              </a:xfrm>
              <a:custGeom>
                <a:avLst/>
                <a:gdLst>
                  <a:gd name="T0" fmla="*/ 0 w 3"/>
                  <a:gd name="T1" fmla="*/ 1 h 2"/>
                  <a:gd name="T2" fmla="*/ 0 w 3"/>
                  <a:gd name="T3" fmla="*/ 1 h 2"/>
                  <a:gd name="T4" fmla="*/ 0 w 3"/>
                  <a:gd name="T5" fmla="*/ 1 h 2"/>
                  <a:gd name="T6" fmla="*/ 0 w 3"/>
                  <a:gd name="T7" fmla="*/ 1 h 2"/>
                  <a:gd name="T8" fmla="*/ 0 w 3"/>
                  <a:gd name="T9" fmla="*/ 1 h 2"/>
                  <a:gd name="T10" fmla="*/ 0 w 3"/>
                  <a:gd name="T11" fmla="*/ 0 h 2"/>
                  <a:gd name="T12" fmla="*/ 0 w 3"/>
                  <a:gd name="T13" fmla="*/ 1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3" y="2"/>
                    </a:moveTo>
                    <a:lnTo>
                      <a:pt x="2" y="1"/>
                    </a:lnTo>
                    <a:lnTo>
                      <a:pt x="0" y="0"/>
                    </a:lnTo>
                    <a:lnTo>
                      <a:pt x="3" y="2"/>
                    </a:lnTo>
                    <a:close/>
                  </a:path>
                </a:pathLst>
              </a:custGeom>
              <a:solidFill>
                <a:srgbClr val="000000"/>
              </a:solidFill>
              <a:ln w="9525">
                <a:noFill/>
                <a:round/>
                <a:headEnd/>
                <a:tailEnd/>
              </a:ln>
            </p:spPr>
            <p:txBody>
              <a:bodyPr/>
              <a:lstStyle/>
              <a:p>
                <a:endParaRPr lang="ru-RU"/>
              </a:p>
            </p:txBody>
          </p:sp>
          <p:sp>
            <p:nvSpPr>
              <p:cNvPr id="14802" name="Freeform 376"/>
              <p:cNvSpPr>
                <a:spLocks/>
              </p:cNvSpPr>
              <p:nvPr/>
            </p:nvSpPr>
            <p:spPr bwMode="auto">
              <a:xfrm>
                <a:off x="5185" y="469"/>
                <a:ext cx="4" cy="6"/>
              </a:xfrm>
              <a:custGeom>
                <a:avLst/>
                <a:gdLst>
                  <a:gd name="T0" fmla="*/ 0 w 23"/>
                  <a:gd name="T1" fmla="*/ 0 h 28"/>
                  <a:gd name="T2" fmla="*/ 0 w 23"/>
                  <a:gd name="T3" fmla="*/ 0 h 28"/>
                  <a:gd name="T4" fmla="*/ 0 w 23"/>
                  <a:gd name="T5" fmla="*/ 0 h 28"/>
                  <a:gd name="T6" fmla="*/ 0 w 23"/>
                  <a:gd name="T7" fmla="*/ 0 h 28"/>
                  <a:gd name="T8" fmla="*/ 0 w 23"/>
                  <a:gd name="T9" fmla="*/ 0 h 28"/>
                  <a:gd name="T10" fmla="*/ 0 w 23"/>
                  <a:gd name="T11" fmla="*/ 0 h 28"/>
                  <a:gd name="T12" fmla="*/ 0 w 23"/>
                  <a:gd name="T13" fmla="*/ 0 h 28"/>
                  <a:gd name="T14" fmla="*/ 0 w 23"/>
                  <a:gd name="T15" fmla="*/ 0 h 28"/>
                  <a:gd name="T16" fmla="*/ 0 w 23"/>
                  <a:gd name="T17" fmla="*/ 0 h 28"/>
                  <a:gd name="T18" fmla="*/ 0 w 23"/>
                  <a:gd name="T19" fmla="*/ 0 h 28"/>
                  <a:gd name="T20" fmla="*/ 0 w 23"/>
                  <a:gd name="T21" fmla="*/ 0 h 28"/>
                  <a:gd name="T22" fmla="*/ 0 w 23"/>
                  <a:gd name="T23" fmla="*/ 0 h 28"/>
                  <a:gd name="T24" fmla="*/ 0 w 23"/>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28"/>
                  <a:gd name="T41" fmla="*/ 23 w 23"/>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28">
                    <a:moveTo>
                      <a:pt x="23" y="26"/>
                    </a:moveTo>
                    <a:lnTo>
                      <a:pt x="23" y="26"/>
                    </a:lnTo>
                    <a:lnTo>
                      <a:pt x="10" y="25"/>
                    </a:lnTo>
                    <a:lnTo>
                      <a:pt x="4" y="19"/>
                    </a:lnTo>
                    <a:lnTo>
                      <a:pt x="2" y="11"/>
                    </a:lnTo>
                    <a:lnTo>
                      <a:pt x="4" y="0"/>
                    </a:lnTo>
                    <a:lnTo>
                      <a:pt x="2" y="0"/>
                    </a:lnTo>
                    <a:lnTo>
                      <a:pt x="0" y="11"/>
                    </a:lnTo>
                    <a:lnTo>
                      <a:pt x="2" y="21"/>
                    </a:lnTo>
                    <a:lnTo>
                      <a:pt x="8" y="27"/>
                    </a:lnTo>
                    <a:lnTo>
                      <a:pt x="23" y="28"/>
                    </a:lnTo>
                    <a:lnTo>
                      <a:pt x="23" y="26"/>
                    </a:lnTo>
                    <a:close/>
                  </a:path>
                </a:pathLst>
              </a:custGeom>
              <a:solidFill>
                <a:srgbClr val="000000"/>
              </a:solidFill>
              <a:ln w="9525">
                <a:noFill/>
                <a:round/>
                <a:headEnd/>
                <a:tailEnd/>
              </a:ln>
            </p:spPr>
            <p:txBody>
              <a:bodyPr/>
              <a:lstStyle/>
              <a:p>
                <a:endParaRPr lang="ru-RU"/>
              </a:p>
            </p:txBody>
          </p:sp>
          <p:sp>
            <p:nvSpPr>
              <p:cNvPr id="14803" name="Freeform 377"/>
              <p:cNvSpPr>
                <a:spLocks/>
              </p:cNvSpPr>
              <p:nvPr/>
            </p:nvSpPr>
            <p:spPr bwMode="auto">
              <a:xfrm>
                <a:off x="5189" y="469"/>
                <a:ext cx="24" cy="6"/>
              </a:xfrm>
              <a:custGeom>
                <a:avLst/>
                <a:gdLst>
                  <a:gd name="T0" fmla="*/ 0 w 146"/>
                  <a:gd name="T1" fmla="*/ 0 h 31"/>
                  <a:gd name="T2" fmla="*/ 0 w 146"/>
                  <a:gd name="T3" fmla="*/ 0 h 31"/>
                  <a:gd name="T4" fmla="*/ 0 w 146"/>
                  <a:gd name="T5" fmla="*/ 0 h 31"/>
                  <a:gd name="T6" fmla="*/ 0 w 146"/>
                  <a:gd name="T7" fmla="*/ 0 h 31"/>
                  <a:gd name="T8" fmla="*/ 0 w 146"/>
                  <a:gd name="T9" fmla="*/ 0 h 31"/>
                  <a:gd name="T10" fmla="*/ 0 w 146"/>
                  <a:gd name="T11" fmla="*/ 0 h 31"/>
                  <a:gd name="T12" fmla="*/ 0 w 146"/>
                  <a:gd name="T13" fmla="*/ 0 h 31"/>
                  <a:gd name="T14" fmla="*/ 0 60000 65536"/>
                  <a:gd name="T15" fmla="*/ 0 60000 65536"/>
                  <a:gd name="T16" fmla="*/ 0 60000 65536"/>
                  <a:gd name="T17" fmla="*/ 0 60000 65536"/>
                  <a:gd name="T18" fmla="*/ 0 60000 65536"/>
                  <a:gd name="T19" fmla="*/ 0 60000 65536"/>
                  <a:gd name="T20" fmla="*/ 0 60000 65536"/>
                  <a:gd name="T21" fmla="*/ 0 w 146"/>
                  <a:gd name="T22" fmla="*/ 0 h 31"/>
                  <a:gd name="T23" fmla="*/ 146 w 146"/>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6" h="31">
                    <a:moveTo>
                      <a:pt x="146" y="0"/>
                    </a:moveTo>
                    <a:lnTo>
                      <a:pt x="146" y="0"/>
                    </a:lnTo>
                    <a:lnTo>
                      <a:pt x="0" y="29"/>
                    </a:lnTo>
                    <a:lnTo>
                      <a:pt x="0" y="31"/>
                    </a:lnTo>
                    <a:lnTo>
                      <a:pt x="146" y="2"/>
                    </a:lnTo>
                    <a:lnTo>
                      <a:pt x="146" y="0"/>
                    </a:lnTo>
                    <a:close/>
                  </a:path>
                </a:pathLst>
              </a:custGeom>
              <a:solidFill>
                <a:srgbClr val="000000"/>
              </a:solidFill>
              <a:ln w="9525">
                <a:noFill/>
                <a:round/>
                <a:headEnd/>
                <a:tailEnd/>
              </a:ln>
            </p:spPr>
            <p:txBody>
              <a:bodyPr/>
              <a:lstStyle/>
              <a:p>
                <a:endParaRPr lang="ru-RU"/>
              </a:p>
            </p:txBody>
          </p:sp>
          <p:sp>
            <p:nvSpPr>
              <p:cNvPr id="14804" name="Freeform 378"/>
              <p:cNvSpPr>
                <a:spLocks/>
              </p:cNvSpPr>
              <p:nvPr/>
            </p:nvSpPr>
            <p:spPr bwMode="auto">
              <a:xfrm>
                <a:off x="5213" y="464"/>
                <a:ext cx="3" cy="5"/>
              </a:xfrm>
              <a:custGeom>
                <a:avLst/>
                <a:gdLst>
                  <a:gd name="T0" fmla="*/ 0 w 17"/>
                  <a:gd name="T1" fmla="*/ 0 h 28"/>
                  <a:gd name="T2" fmla="*/ 0 w 17"/>
                  <a:gd name="T3" fmla="*/ 0 h 28"/>
                  <a:gd name="T4" fmla="*/ 0 w 17"/>
                  <a:gd name="T5" fmla="*/ 0 h 28"/>
                  <a:gd name="T6" fmla="*/ 0 w 17"/>
                  <a:gd name="T7" fmla="*/ 0 h 28"/>
                  <a:gd name="T8" fmla="*/ 0 w 17"/>
                  <a:gd name="T9" fmla="*/ 0 h 28"/>
                  <a:gd name="T10" fmla="*/ 0 w 17"/>
                  <a:gd name="T11" fmla="*/ 0 h 28"/>
                  <a:gd name="T12" fmla="*/ 0 w 17"/>
                  <a:gd name="T13" fmla="*/ 0 h 28"/>
                  <a:gd name="T14" fmla="*/ 0 w 17"/>
                  <a:gd name="T15" fmla="*/ 0 h 28"/>
                  <a:gd name="T16" fmla="*/ 0 w 17"/>
                  <a:gd name="T17" fmla="*/ 0 h 28"/>
                  <a:gd name="T18" fmla="*/ 0 w 17"/>
                  <a:gd name="T19" fmla="*/ 0 h 28"/>
                  <a:gd name="T20" fmla="*/ 0 w 17"/>
                  <a:gd name="T21" fmla="*/ 0 h 28"/>
                  <a:gd name="T22" fmla="*/ 0 w 17"/>
                  <a:gd name="T23" fmla="*/ 0 h 28"/>
                  <a:gd name="T24" fmla="*/ 0 w 17"/>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8"/>
                  <a:gd name="T41" fmla="*/ 17 w 17"/>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8">
                    <a:moveTo>
                      <a:pt x="5" y="2"/>
                    </a:moveTo>
                    <a:lnTo>
                      <a:pt x="5" y="2"/>
                    </a:lnTo>
                    <a:lnTo>
                      <a:pt x="12" y="7"/>
                    </a:lnTo>
                    <a:lnTo>
                      <a:pt x="14" y="14"/>
                    </a:lnTo>
                    <a:lnTo>
                      <a:pt x="9" y="20"/>
                    </a:lnTo>
                    <a:lnTo>
                      <a:pt x="0" y="26"/>
                    </a:lnTo>
                    <a:lnTo>
                      <a:pt x="0" y="28"/>
                    </a:lnTo>
                    <a:lnTo>
                      <a:pt x="12" y="22"/>
                    </a:lnTo>
                    <a:lnTo>
                      <a:pt x="17" y="14"/>
                    </a:lnTo>
                    <a:lnTo>
                      <a:pt x="14" y="5"/>
                    </a:lnTo>
                    <a:lnTo>
                      <a:pt x="5" y="0"/>
                    </a:lnTo>
                    <a:lnTo>
                      <a:pt x="5" y="2"/>
                    </a:lnTo>
                    <a:close/>
                  </a:path>
                </a:pathLst>
              </a:custGeom>
              <a:solidFill>
                <a:srgbClr val="000000"/>
              </a:solidFill>
              <a:ln w="9525">
                <a:noFill/>
                <a:round/>
                <a:headEnd/>
                <a:tailEnd/>
              </a:ln>
            </p:spPr>
            <p:txBody>
              <a:bodyPr/>
              <a:lstStyle/>
              <a:p>
                <a:endParaRPr lang="ru-RU"/>
              </a:p>
            </p:txBody>
          </p:sp>
          <p:sp>
            <p:nvSpPr>
              <p:cNvPr id="14805" name="Freeform 379"/>
              <p:cNvSpPr>
                <a:spLocks/>
              </p:cNvSpPr>
              <p:nvPr/>
            </p:nvSpPr>
            <p:spPr bwMode="auto">
              <a:xfrm>
                <a:off x="5195" y="457"/>
                <a:ext cx="19" cy="7"/>
              </a:xfrm>
              <a:custGeom>
                <a:avLst/>
                <a:gdLst>
                  <a:gd name="T0" fmla="*/ 0 w 109"/>
                  <a:gd name="T1" fmla="*/ 0 h 33"/>
                  <a:gd name="T2" fmla="*/ 0 w 109"/>
                  <a:gd name="T3" fmla="*/ 0 h 33"/>
                  <a:gd name="T4" fmla="*/ 0 w 109"/>
                  <a:gd name="T5" fmla="*/ 0 h 33"/>
                  <a:gd name="T6" fmla="*/ 0 w 109"/>
                  <a:gd name="T7" fmla="*/ 0 h 33"/>
                  <a:gd name="T8" fmla="*/ 0 w 109"/>
                  <a:gd name="T9" fmla="*/ 0 h 33"/>
                  <a:gd name="T10" fmla="*/ 0 w 109"/>
                  <a:gd name="T11" fmla="*/ 0 h 33"/>
                  <a:gd name="T12" fmla="*/ 0 w 109"/>
                  <a:gd name="T13" fmla="*/ 0 h 33"/>
                  <a:gd name="T14" fmla="*/ 0 60000 65536"/>
                  <a:gd name="T15" fmla="*/ 0 60000 65536"/>
                  <a:gd name="T16" fmla="*/ 0 60000 65536"/>
                  <a:gd name="T17" fmla="*/ 0 60000 65536"/>
                  <a:gd name="T18" fmla="*/ 0 60000 65536"/>
                  <a:gd name="T19" fmla="*/ 0 60000 65536"/>
                  <a:gd name="T20" fmla="*/ 0 60000 65536"/>
                  <a:gd name="T21" fmla="*/ 0 w 109"/>
                  <a:gd name="T22" fmla="*/ 0 h 33"/>
                  <a:gd name="T23" fmla="*/ 109 w 109"/>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9" h="33">
                    <a:moveTo>
                      <a:pt x="0" y="2"/>
                    </a:moveTo>
                    <a:lnTo>
                      <a:pt x="1" y="2"/>
                    </a:lnTo>
                    <a:lnTo>
                      <a:pt x="109" y="33"/>
                    </a:lnTo>
                    <a:lnTo>
                      <a:pt x="109" y="31"/>
                    </a:lnTo>
                    <a:lnTo>
                      <a:pt x="1" y="0"/>
                    </a:lnTo>
                    <a:lnTo>
                      <a:pt x="2" y="0"/>
                    </a:lnTo>
                    <a:lnTo>
                      <a:pt x="0" y="2"/>
                    </a:lnTo>
                    <a:close/>
                  </a:path>
                </a:pathLst>
              </a:custGeom>
              <a:solidFill>
                <a:srgbClr val="000000"/>
              </a:solidFill>
              <a:ln w="9525">
                <a:noFill/>
                <a:round/>
                <a:headEnd/>
                <a:tailEnd/>
              </a:ln>
            </p:spPr>
            <p:txBody>
              <a:bodyPr/>
              <a:lstStyle/>
              <a:p>
                <a:endParaRPr lang="ru-RU"/>
              </a:p>
            </p:txBody>
          </p:sp>
          <p:sp>
            <p:nvSpPr>
              <p:cNvPr id="14806" name="Freeform 380"/>
              <p:cNvSpPr>
                <a:spLocks/>
              </p:cNvSpPr>
              <p:nvPr/>
            </p:nvSpPr>
            <p:spPr bwMode="auto">
              <a:xfrm>
                <a:off x="5189" y="457"/>
                <a:ext cx="7" cy="3"/>
              </a:xfrm>
              <a:custGeom>
                <a:avLst/>
                <a:gdLst>
                  <a:gd name="T0" fmla="*/ 0 w 40"/>
                  <a:gd name="T1" fmla="*/ 0 h 17"/>
                  <a:gd name="T2" fmla="*/ 0 w 40"/>
                  <a:gd name="T3" fmla="*/ 0 h 17"/>
                  <a:gd name="T4" fmla="*/ 0 w 40"/>
                  <a:gd name="T5" fmla="*/ 0 h 17"/>
                  <a:gd name="T6" fmla="*/ 0 w 40"/>
                  <a:gd name="T7" fmla="*/ 0 h 17"/>
                  <a:gd name="T8" fmla="*/ 0 w 40"/>
                  <a:gd name="T9" fmla="*/ 0 h 17"/>
                  <a:gd name="T10" fmla="*/ 0 w 40"/>
                  <a:gd name="T11" fmla="*/ 0 h 17"/>
                  <a:gd name="T12" fmla="*/ 0 w 40"/>
                  <a:gd name="T13" fmla="*/ 0 h 17"/>
                  <a:gd name="T14" fmla="*/ 0 w 40"/>
                  <a:gd name="T15" fmla="*/ 0 h 17"/>
                  <a:gd name="T16" fmla="*/ 0 w 40"/>
                  <a:gd name="T17" fmla="*/ 0 h 17"/>
                  <a:gd name="T18" fmla="*/ 0 w 40"/>
                  <a:gd name="T19" fmla="*/ 0 h 17"/>
                  <a:gd name="T20" fmla="*/ 0 w 40"/>
                  <a:gd name="T21" fmla="*/ 0 h 17"/>
                  <a:gd name="T22" fmla="*/ 0 w 40"/>
                  <a:gd name="T23" fmla="*/ 0 h 17"/>
                  <a:gd name="T24" fmla="*/ 0 w 40"/>
                  <a:gd name="T25" fmla="*/ 0 h 17"/>
                  <a:gd name="T26" fmla="*/ 0 w 40"/>
                  <a:gd name="T27" fmla="*/ 0 h 17"/>
                  <a:gd name="T28" fmla="*/ 0 w 40"/>
                  <a:gd name="T29" fmla="*/ 0 h 17"/>
                  <a:gd name="T30" fmla="*/ 0 w 40"/>
                  <a:gd name="T31" fmla="*/ 0 h 17"/>
                  <a:gd name="T32" fmla="*/ 0 w 40"/>
                  <a:gd name="T33" fmla="*/ 0 h 17"/>
                  <a:gd name="T34" fmla="*/ 0 w 40"/>
                  <a:gd name="T35" fmla="*/ 0 h 17"/>
                  <a:gd name="T36" fmla="*/ 0 w 40"/>
                  <a:gd name="T37" fmla="*/ 0 h 17"/>
                  <a:gd name="T38" fmla="*/ 0 w 40"/>
                  <a:gd name="T39" fmla="*/ 0 h 17"/>
                  <a:gd name="T40" fmla="*/ 0 w 40"/>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7"/>
                  <a:gd name="T65" fmla="*/ 40 w 4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7">
                    <a:moveTo>
                      <a:pt x="2" y="17"/>
                    </a:moveTo>
                    <a:lnTo>
                      <a:pt x="2" y="17"/>
                    </a:lnTo>
                    <a:lnTo>
                      <a:pt x="6" y="14"/>
                    </a:lnTo>
                    <a:lnTo>
                      <a:pt x="9" y="11"/>
                    </a:lnTo>
                    <a:lnTo>
                      <a:pt x="14" y="8"/>
                    </a:lnTo>
                    <a:lnTo>
                      <a:pt x="19" y="6"/>
                    </a:lnTo>
                    <a:lnTo>
                      <a:pt x="24" y="4"/>
                    </a:lnTo>
                    <a:lnTo>
                      <a:pt x="27" y="4"/>
                    </a:lnTo>
                    <a:lnTo>
                      <a:pt x="33" y="4"/>
                    </a:lnTo>
                    <a:lnTo>
                      <a:pt x="38" y="5"/>
                    </a:lnTo>
                    <a:lnTo>
                      <a:pt x="40" y="3"/>
                    </a:lnTo>
                    <a:lnTo>
                      <a:pt x="33" y="2"/>
                    </a:lnTo>
                    <a:lnTo>
                      <a:pt x="27" y="0"/>
                    </a:lnTo>
                    <a:lnTo>
                      <a:pt x="21" y="2"/>
                    </a:lnTo>
                    <a:lnTo>
                      <a:pt x="17" y="4"/>
                    </a:lnTo>
                    <a:lnTo>
                      <a:pt x="12" y="6"/>
                    </a:lnTo>
                    <a:lnTo>
                      <a:pt x="7" y="9"/>
                    </a:lnTo>
                    <a:lnTo>
                      <a:pt x="4" y="12"/>
                    </a:lnTo>
                    <a:lnTo>
                      <a:pt x="0" y="15"/>
                    </a:lnTo>
                    <a:lnTo>
                      <a:pt x="2" y="17"/>
                    </a:lnTo>
                    <a:close/>
                  </a:path>
                </a:pathLst>
              </a:custGeom>
              <a:solidFill>
                <a:srgbClr val="000000"/>
              </a:solidFill>
              <a:ln w="9525">
                <a:noFill/>
                <a:round/>
                <a:headEnd/>
                <a:tailEnd/>
              </a:ln>
            </p:spPr>
            <p:txBody>
              <a:bodyPr/>
              <a:lstStyle/>
              <a:p>
                <a:endParaRPr lang="ru-RU"/>
              </a:p>
            </p:txBody>
          </p:sp>
          <p:sp>
            <p:nvSpPr>
              <p:cNvPr id="14807" name="Freeform 381"/>
              <p:cNvSpPr>
                <a:spLocks/>
              </p:cNvSpPr>
              <p:nvPr/>
            </p:nvSpPr>
            <p:spPr bwMode="auto">
              <a:xfrm>
                <a:off x="5185" y="460"/>
                <a:ext cx="5" cy="9"/>
              </a:xfrm>
              <a:custGeom>
                <a:avLst/>
                <a:gdLst>
                  <a:gd name="T0" fmla="*/ 0 w 27"/>
                  <a:gd name="T1" fmla="*/ 0 h 48"/>
                  <a:gd name="T2" fmla="*/ 0 w 27"/>
                  <a:gd name="T3" fmla="*/ 0 h 48"/>
                  <a:gd name="T4" fmla="*/ 0 w 27"/>
                  <a:gd name="T5" fmla="*/ 0 h 48"/>
                  <a:gd name="T6" fmla="*/ 0 w 27"/>
                  <a:gd name="T7" fmla="*/ 0 h 48"/>
                  <a:gd name="T8" fmla="*/ 0 w 27"/>
                  <a:gd name="T9" fmla="*/ 0 h 48"/>
                  <a:gd name="T10" fmla="*/ 0 w 27"/>
                  <a:gd name="T11" fmla="*/ 0 h 48"/>
                  <a:gd name="T12" fmla="*/ 0 w 27"/>
                  <a:gd name="T13" fmla="*/ 0 h 48"/>
                  <a:gd name="T14" fmla="*/ 0 w 27"/>
                  <a:gd name="T15" fmla="*/ 0 h 48"/>
                  <a:gd name="T16" fmla="*/ 0 w 27"/>
                  <a:gd name="T17" fmla="*/ 0 h 48"/>
                  <a:gd name="T18" fmla="*/ 0 w 27"/>
                  <a:gd name="T19" fmla="*/ 0 h 48"/>
                  <a:gd name="T20" fmla="*/ 0 w 27"/>
                  <a:gd name="T21" fmla="*/ 0 h 48"/>
                  <a:gd name="T22" fmla="*/ 0 w 27"/>
                  <a:gd name="T23" fmla="*/ 0 h 48"/>
                  <a:gd name="T24" fmla="*/ 0 w 27"/>
                  <a:gd name="T25" fmla="*/ 0 h 48"/>
                  <a:gd name="T26" fmla="*/ 0 w 27"/>
                  <a:gd name="T27" fmla="*/ 0 h 48"/>
                  <a:gd name="T28" fmla="*/ 0 w 27"/>
                  <a:gd name="T29" fmla="*/ 0 h 48"/>
                  <a:gd name="T30" fmla="*/ 0 w 27"/>
                  <a:gd name="T31" fmla="*/ 0 h 48"/>
                  <a:gd name="T32" fmla="*/ 0 w 27"/>
                  <a:gd name="T33" fmla="*/ 0 h 48"/>
                  <a:gd name="T34" fmla="*/ 0 w 27"/>
                  <a:gd name="T35" fmla="*/ 0 h 48"/>
                  <a:gd name="T36" fmla="*/ 0 w 27"/>
                  <a:gd name="T37" fmla="*/ 0 h 48"/>
                  <a:gd name="T38" fmla="*/ 0 w 27"/>
                  <a:gd name="T39" fmla="*/ 0 h 48"/>
                  <a:gd name="T40" fmla="*/ 0 w 27"/>
                  <a:gd name="T41" fmla="*/ 0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48"/>
                  <a:gd name="T65" fmla="*/ 27 w 27"/>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48">
                    <a:moveTo>
                      <a:pt x="2" y="48"/>
                    </a:moveTo>
                    <a:lnTo>
                      <a:pt x="2" y="48"/>
                    </a:lnTo>
                    <a:lnTo>
                      <a:pt x="5" y="43"/>
                    </a:lnTo>
                    <a:lnTo>
                      <a:pt x="7" y="38"/>
                    </a:lnTo>
                    <a:lnTo>
                      <a:pt x="10" y="32"/>
                    </a:lnTo>
                    <a:lnTo>
                      <a:pt x="13" y="26"/>
                    </a:lnTo>
                    <a:lnTo>
                      <a:pt x="16" y="20"/>
                    </a:lnTo>
                    <a:lnTo>
                      <a:pt x="19" y="14"/>
                    </a:lnTo>
                    <a:lnTo>
                      <a:pt x="23" y="9"/>
                    </a:lnTo>
                    <a:lnTo>
                      <a:pt x="27" y="2"/>
                    </a:lnTo>
                    <a:lnTo>
                      <a:pt x="25" y="0"/>
                    </a:lnTo>
                    <a:lnTo>
                      <a:pt x="20" y="7"/>
                    </a:lnTo>
                    <a:lnTo>
                      <a:pt x="17" y="12"/>
                    </a:lnTo>
                    <a:lnTo>
                      <a:pt x="13" y="18"/>
                    </a:lnTo>
                    <a:lnTo>
                      <a:pt x="11" y="24"/>
                    </a:lnTo>
                    <a:lnTo>
                      <a:pt x="7" y="30"/>
                    </a:lnTo>
                    <a:lnTo>
                      <a:pt x="5" y="36"/>
                    </a:lnTo>
                    <a:lnTo>
                      <a:pt x="2" y="41"/>
                    </a:lnTo>
                    <a:lnTo>
                      <a:pt x="0" y="48"/>
                    </a:lnTo>
                    <a:lnTo>
                      <a:pt x="2" y="48"/>
                    </a:lnTo>
                    <a:close/>
                  </a:path>
                </a:pathLst>
              </a:custGeom>
              <a:solidFill>
                <a:srgbClr val="000000"/>
              </a:solidFill>
              <a:ln w="9525">
                <a:noFill/>
                <a:round/>
                <a:headEnd/>
                <a:tailEnd/>
              </a:ln>
            </p:spPr>
            <p:txBody>
              <a:bodyPr/>
              <a:lstStyle/>
              <a:p>
                <a:endParaRPr lang="ru-RU"/>
              </a:p>
            </p:txBody>
          </p:sp>
          <p:sp>
            <p:nvSpPr>
              <p:cNvPr id="14808" name="Freeform 382"/>
              <p:cNvSpPr>
                <a:spLocks/>
              </p:cNvSpPr>
              <p:nvPr/>
            </p:nvSpPr>
            <p:spPr bwMode="auto">
              <a:xfrm>
                <a:off x="5185" y="469"/>
                <a:ext cx="1" cy="1"/>
              </a:xfrm>
              <a:custGeom>
                <a:avLst/>
                <a:gdLst>
                  <a:gd name="T0" fmla="*/ 1 w 2"/>
                  <a:gd name="T1" fmla="*/ 0 h 1"/>
                  <a:gd name="T2" fmla="*/ 1 w 2"/>
                  <a:gd name="T3" fmla="*/ 0 h 1"/>
                  <a:gd name="T4" fmla="*/ 1 w 2"/>
                  <a:gd name="T5" fmla="*/ 0 h 1"/>
                  <a:gd name="T6" fmla="*/ 1 w 2"/>
                  <a:gd name="T7" fmla="*/ 0 h 1"/>
                  <a:gd name="T8" fmla="*/ 1 w 2"/>
                  <a:gd name="T9" fmla="*/ 0 h 1"/>
                  <a:gd name="T10" fmla="*/ 0 w 2"/>
                  <a:gd name="T11" fmla="*/ 0 h 1"/>
                  <a:gd name="T12" fmla="*/ 1 w 2"/>
                  <a:gd name="T13" fmla="*/ 0 h 1"/>
                  <a:gd name="T14" fmla="*/ 0 60000 65536"/>
                  <a:gd name="T15" fmla="*/ 0 60000 65536"/>
                  <a:gd name="T16" fmla="*/ 0 60000 65536"/>
                  <a:gd name="T17" fmla="*/ 0 60000 65536"/>
                  <a:gd name="T18" fmla="*/ 0 60000 65536"/>
                  <a:gd name="T19" fmla="*/ 0 60000 65536"/>
                  <a:gd name="T20" fmla="*/ 0 60000 65536"/>
                  <a:gd name="T21" fmla="*/ 0 w 2"/>
                  <a:gd name="T22" fmla="*/ 0 h 1"/>
                  <a:gd name="T23" fmla="*/ 2 w 2"/>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
                    <a:moveTo>
                      <a:pt x="2" y="0"/>
                    </a:moveTo>
                    <a:lnTo>
                      <a:pt x="1" y="0"/>
                    </a:lnTo>
                    <a:lnTo>
                      <a:pt x="0" y="0"/>
                    </a:lnTo>
                    <a:lnTo>
                      <a:pt x="2" y="0"/>
                    </a:lnTo>
                    <a:close/>
                  </a:path>
                </a:pathLst>
              </a:custGeom>
              <a:solidFill>
                <a:srgbClr val="000000"/>
              </a:solidFill>
              <a:ln w="9525">
                <a:noFill/>
                <a:round/>
                <a:headEnd/>
                <a:tailEnd/>
              </a:ln>
            </p:spPr>
            <p:txBody>
              <a:bodyPr/>
              <a:lstStyle/>
              <a:p>
                <a:endParaRPr lang="ru-RU"/>
              </a:p>
            </p:txBody>
          </p:sp>
          <p:sp>
            <p:nvSpPr>
              <p:cNvPr id="14809" name="Freeform 383"/>
              <p:cNvSpPr>
                <a:spLocks/>
              </p:cNvSpPr>
              <p:nvPr/>
            </p:nvSpPr>
            <p:spPr bwMode="auto">
              <a:xfrm>
                <a:off x="5182" y="503"/>
                <a:ext cx="6" cy="4"/>
              </a:xfrm>
              <a:custGeom>
                <a:avLst/>
                <a:gdLst>
                  <a:gd name="T0" fmla="*/ 0 w 35"/>
                  <a:gd name="T1" fmla="*/ 0 h 20"/>
                  <a:gd name="T2" fmla="*/ 0 w 35"/>
                  <a:gd name="T3" fmla="*/ 0 h 20"/>
                  <a:gd name="T4" fmla="*/ 0 w 35"/>
                  <a:gd name="T5" fmla="*/ 0 h 20"/>
                  <a:gd name="T6" fmla="*/ 0 w 35"/>
                  <a:gd name="T7" fmla="*/ 0 h 20"/>
                  <a:gd name="T8" fmla="*/ 0 w 35"/>
                  <a:gd name="T9" fmla="*/ 0 h 20"/>
                  <a:gd name="T10" fmla="*/ 0 w 35"/>
                  <a:gd name="T11" fmla="*/ 0 h 20"/>
                  <a:gd name="T12" fmla="*/ 0 w 35"/>
                  <a:gd name="T13" fmla="*/ 0 h 20"/>
                  <a:gd name="T14" fmla="*/ 0 w 35"/>
                  <a:gd name="T15" fmla="*/ 0 h 20"/>
                  <a:gd name="T16" fmla="*/ 0 w 35"/>
                  <a:gd name="T17" fmla="*/ 0 h 20"/>
                  <a:gd name="T18" fmla="*/ 0 w 35"/>
                  <a:gd name="T19" fmla="*/ 0 h 20"/>
                  <a:gd name="T20" fmla="*/ 0 w 35"/>
                  <a:gd name="T21" fmla="*/ 0 h 20"/>
                  <a:gd name="T22" fmla="*/ 0 w 35"/>
                  <a:gd name="T23" fmla="*/ 0 h 20"/>
                  <a:gd name="T24" fmla="*/ 0 w 35"/>
                  <a:gd name="T25" fmla="*/ 0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5"/>
                  <a:gd name="T40" fmla="*/ 0 h 20"/>
                  <a:gd name="T41" fmla="*/ 35 w 35"/>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5" h="20">
                    <a:moveTo>
                      <a:pt x="33" y="13"/>
                    </a:moveTo>
                    <a:lnTo>
                      <a:pt x="33" y="13"/>
                    </a:lnTo>
                    <a:lnTo>
                      <a:pt x="21" y="18"/>
                    </a:lnTo>
                    <a:lnTo>
                      <a:pt x="14" y="16"/>
                    </a:lnTo>
                    <a:lnTo>
                      <a:pt x="7" y="9"/>
                    </a:lnTo>
                    <a:lnTo>
                      <a:pt x="2" y="0"/>
                    </a:lnTo>
                    <a:lnTo>
                      <a:pt x="0" y="0"/>
                    </a:lnTo>
                    <a:lnTo>
                      <a:pt x="4" y="11"/>
                    </a:lnTo>
                    <a:lnTo>
                      <a:pt x="11" y="18"/>
                    </a:lnTo>
                    <a:lnTo>
                      <a:pt x="21" y="20"/>
                    </a:lnTo>
                    <a:lnTo>
                      <a:pt x="35" y="15"/>
                    </a:lnTo>
                    <a:lnTo>
                      <a:pt x="33" y="13"/>
                    </a:lnTo>
                    <a:close/>
                  </a:path>
                </a:pathLst>
              </a:custGeom>
              <a:solidFill>
                <a:srgbClr val="000000"/>
              </a:solidFill>
              <a:ln w="9525">
                <a:noFill/>
                <a:round/>
                <a:headEnd/>
                <a:tailEnd/>
              </a:ln>
            </p:spPr>
            <p:txBody>
              <a:bodyPr/>
              <a:lstStyle/>
              <a:p>
                <a:endParaRPr lang="ru-RU"/>
              </a:p>
            </p:txBody>
          </p:sp>
          <p:sp>
            <p:nvSpPr>
              <p:cNvPr id="14810" name="Freeform 384"/>
              <p:cNvSpPr>
                <a:spLocks/>
              </p:cNvSpPr>
              <p:nvPr/>
            </p:nvSpPr>
            <p:spPr bwMode="auto">
              <a:xfrm>
                <a:off x="5188" y="488"/>
                <a:ext cx="18" cy="18"/>
              </a:xfrm>
              <a:custGeom>
                <a:avLst/>
                <a:gdLst>
                  <a:gd name="T0" fmla="*/ 0 w 111"/>
                  <a:gd name="T1" fmla="*/ 0 h 89"/>
                  <a:gd name="T2" fmla="*/ 0 w 111"/>
                  <a:gd name="T3" fmla="*/ 0 h 89"/>
                  <a:gd name="T4" fmla="*/ 0 w 111"/>
                  <a:gd name="T5" fmla="*/ 0 h 89"/>
                  <a:gd name="T6" fmla="*/ 0 w 111"/>
                  <a:gd name="T7" fmla="*/ 0 h 89"/>
                  <a:gd name="T8" fmla="*/ 0 w 111"/>
                  <a:gd name="T9" fmla="*/ 0 h 89"/>
                  <a:gd name="T10" fmla="*/ 0 w 111"/>
                  <a:gd name="T11" fmla="*/ 0 h 89"/>
                  <a:gd name="T12" fmla="*/ 0 w 111"/>
                  <a:gd name="T13" fmla="*/ 0 h 89"/>
                  <a:gd name="T14" fmla="*/ 0 60000 65536"/>
                  <a:gd name="T15" fmla="*/ 0 60000 65536"/>
                  <a:gd name="T16" fmla="*/ 0 60000 65536"/>
                  <a:gd name="T17" fmla="*/ 0 60000 65536"/>
                  <a:gd name="T18" fmla="*/ 0 60000 65536"/>
                  <a:gd name="T19" fmla="*/ 0 60000 65536"/>
                  <a:gd name="T20" fmla="*/ 0 60000 65536"/>
                  <a:gd name="T21" fmla="*/ 0 w 111"/>
                  <a:gd name="T22" fmla="*/ 0 h 89"/>
                  <a:gd name="T23" fmla="*/ 111 w 111"/>
                  <a:gd name="T24" fmla="*/ 89 h 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89">
                    <a:moveTo>
                      <a:pt x="109" y="0"/>
                    </a:moveTo>
                    <a:lnTo>
                      <a:pt x="109" y="0"/>
                    </a:lnTo>
                    <a:lnTo>
                      <a:pt x="0" y="87"/>
                    </a:lnTo>
                    <a:lnTo>
                      <a:pt x="2" y="89"/>
                    </a:lnTo>
                    <a:lnTo>
                      <a:pt x="111" y="2"/>
                    </a:lnTo>
                    <a:lnTo>
                      <a:pt x="109" y="0"/>
                    </a:lnTo>
                    <a:close/>
                  </a:path>
                </a:pathLst>
              </a:custGeom>
              <a:solidFill>
                <a:srgbClr val="000000"/>
              </a:solidFill>
              <a:ln w="9525">
                <a:noFill/>
                <a:round/>
                <a:headEnd/>
                <a:tailEnd/>
              </a:ln>
            </p:spPr>
            <p:txBody>
              <a:bodyPr/>
              <a:lstStyle/>
              <a:p>
                <a:endParaRPr lang="ru-RU"/>
              </a:p>
            </p:txBody>
          </p:sp>
          <p:sp>
            <p:nvSpPr>
              <p:cNvPr id="14811" name="Freeform 385"/>
              <p:cNvSpPr>
                <a:spLocks/>
              </p:cNvSpPr>
              <p:nvPr/>
            </p:nvSpPr>
            <p:spPr bwMode="auto">
              <a:xfrm>
                <a:off x="5204" y="483"/>
                <a:ext cx="3" cy="6"/>
              </a:xfrm>
              <a:custGeom>
                <a:avLst/>
                <a:gdLst>
                  <a:gd name="T0" fmla="*/ 0 w 18"/>
                  <a:gd name="T1" fmla="*/ 0 h 28"/>
                  <a:gd name="T2" fmla="*/ 0 w 18"/>
                  <a:gd name="T3" fmla="*/ 0 h 28"/>
                  <a:gd name="T4" fmla="*/ 0 w 18"/>
                  <a:gd name="T5" fmla="*/ 0 h 28"/>
                  <a:gd name="T6" fmla="*/ 0 w 18"/>
                  <a:gd name="T7" fmla="*/ 0 h 28"/>
                  <a:gd name="T8" fmla="*/ 0 w 18"/>
                  <a:gd name="T9" fmla="*/ 0 h 28"/>
                  <a:gd name="T10" fmla="*/ 0 w 18"/>
                  <a:gd name="T11" fmla="*/ 0 h 28"/>
                  <a:gd name="T12" fmla="*/ 0 w 18"/>
                  <a:gd name="T13" fmla="*/ 0 h 28"/>
                  <a:gd name="T14" fmla="*/ 0 w 18"/>
                  <a:gd name="T15" fmla="*/ 0 h 28"/>
                  <a:gd name="T16" fmla="*/ 0 w 18"/>
                  <a:gd name="T17" fmla="*/ 0 h 28"/>
                  <a:gd name="T18" fmla="*/ 0 w 18"/>
                  <a:gd name="T19" fmla="*/ 0 h 28"/>
                  <a:gd name="T20" fmla="*/ 0 w 18"/>
                  <a:gd name="T21" fmla="*/ 0 h 28"/>
                  <a:gd name="T22" fmla="*/ 0 w 18"/>
                  <a:gd name="T23" fmla="*/ 0 h 28"/>
                  <a:gd name="T24" fmla="*/ 0 w 18"/>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8"/>
                  <a:gd name="T41" fmla="*/ 18 w 18"/>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8">
                    <a:moveTo>
                      <a:pt x="0" y="2"/>
                    </a:moveTo>
                    <a:lnTo>
                      <a:pt x="0" y="2"/>
                    </a:lnTo>
                    <a:lnTo>
                      <a:pt x="8" y="3"/>
                    </a:lnTo>
                    <a:lnTo>
                      <a:pt x="15" y="9"/>
                    </a:lnTo>
                    <a:lnTo>
                      <a:pt x="15" y="17"/>
                    </a:lnTo>
                    <a:lnTo>
                      <a:pt x="10" y="26"/>
                    </a:lnTo>
                    <a:lnTo>
                      <a:pt x="12" y="28"/>
                    </a:lnTo>
                    <a:lnTo>
                      <a:pt x="18" y="17"/>
                    </a:lnTo>
                    <a:lnTo>
                      <a:pt x="18" y="7"/>
                    </a:lnTo>
                    <a:lnTo>
                      <a:pt x="11" y="1"/>
                    </a:lnTo>
                    <a:lnTo>
                      <a:pt x="0" y="0"/>
                    </a:lnTo>
                    <a:lnTo>
                      <a:pt x="0" y="2"/>
                    </a:lnTo>
                    <a:close/>
                  </a:path>
                </a:pathLst>
              </a:custGeom>
              <a:solidFill>
                <a:srgbClr val="000000"/>
              </a:solidFill>
              <a:ln w="9525">
                <a:noFill/>
                <a:round/>
                <a:headEnd/>
                <a:tailEnd/>
              </a:ln>
            </p:spPr>
            <p:txBody>
              <a:bodyPr/>
              <a:lstStyle/>
              <a:p>
                <a:endParaRPr lang="ru-RU"/>
              </a:p>
            </p:txBody>
          </p:sp>
          <p:sp>
            <p:nvSpPr>
              <p:cNvPr id="14812" name="Freeform 386"/>
              <p:cNvSpPr>
                <a:spLocks/>
              </p:cNvSpPr>
              <p:nvPr/>
            </p:nvSpPr>
            <p:spPr bwMode="auto">
              <a:xfrm>
                <a:off x="5186" y="483"/>
                <a:ext cx="18" cy="5"/>
              </a:xfrm>
              <a:custGeom>
                <a:avLst/>
                <a:gdLst>
                  <a:gd name="T0" fmla="*/ 0 w 111"/>
                  <a:gd name="T1" fmla="*/ 0 h 23"/>
                  <a:gd name="T2" fmla="*/ 0 w 111"/>
                  <a:gd name="T3" fmla="*/ 0 h 23"/>
                  <a:gd name="T4" fmla="*/ 0 w 111"/>
                  <a:gd name="T5" fmla="*/ 0 h 23"/>
                  <a:gd name="T6" fmla="*/ 0 w 111"/>
                  <a:gd name="T7" fmla="*/ 0 h 23"/>
                  <a:gd name="T8" fmla="*/ 0 w 111"/>
                  <a:gd name="T9" fmla="*/ 0 h 23"/>
                  <a:gd name="T10" fmla="*/ 0 w 111"/>
                  <a:gd name="T11" fmla="*/ 0 h 23"/>
                  <a:gd name="T12" fmla="*/ 0 w 111"/>
                  <a:gd name="T13" fmla="*/ 0 h 23"/>
                  <a:gd name="T14" fmla="*/ 0 60000 65536"/>
                  <a:gd name="T15" fmla="*/ 0 60000 65536"/>
                  <a:gd name="T16" fmla="*/ 0 60000 65536"/>
                  <a:gd name="T17" fmla="*/ 0 60000 65536"/>
                  <a:gd name="T18" fmla="*/ 0 60000 65536"/>
                  <a:gd name="T19" fmla="*/ 0 60000 65536"/>
                  <a:gd name="T20" fmla="*/ 0 60000 65536"/>
                  <a:gd name="T21" fmla="*/ 0 w 111"/>
                  <a:gd name="T22" fmla="*/ 0 h 23"/>
                  <a:gd name="T23" fmla="*/ 111 w 111"/>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23">
                    <a:moveTo>
                      <a:pt x="0" y="23"/>
                    </a:moveTo>
                    <a:lnTo>
                      <a:pt x="0" y="23"/>
                    </a:lnTo>
                    <a:lnTo>
                      <a:pt x="111" y="2"/>
                    </a:lnTo>
                    <a:lnTo>
                      <a:pt x="111" y="0"/>
                    </a:lnTo>
                    <a:lnTo>
                      <a:pt x="0" y="21"/>
                    </a:lnTo>
                    <a:lnTo>
                      <a:pt x="0" y="23"/>
                    </a:lnTo>
                    <a:close/>
                  </a:path>
                </a:pathLst>
              </a:custGeom>
              <a:solidFill>
                <a:srgbClr val="000000"/>
              </a:solidFill>
              <a:ln w="9525">
                <a:noFill/>
                <a:round/>
                <a:headEnd/>
                <a:tailEnd/>
              </a:ln>
            </p:spPr>
            <p:txBody>
              <a:bodyPr/>
              <a:lstStyle/>
              <a:p>
                <a:endParaRPr lang="ru-RU"/>
              </a:p>
            </p:txBody>
          </p:sp>
          <p:sp>
            <p:nvSpPr>
              <p:cNvPr id="14813" name="Freeform 387"/>
              <p:cNvSpPr>
                <a:spLocks/>
              </p:cNvSpPr>
              <p:nvPr/>
            </p:nvSpPr>
            <p:spPr bwMode="auto">
              <a:xfrm>
                <a:off x="5181" y="487"/>
                <a:ext cx="5" cy="6"/>
              </a:xfrm>
              <a:custGeom>
                <a:avLst/>
                <a:gdLst>
                  <a:gd name="T0" fmla="*/ 0 w 26"/>
                  <a:gd name="T1" fmla="*/ 0 h 27"/>
                  <a:gd name="T2" fmla="*/ 0 w 26"/>
                  <a:gd name="T3" fmla="*/ 0 h 27"/>
                  <a:gd name="T4" fmla="*/ 0 w 26"/>
                  <a:gd name="T5" fmla="*/ 0 h 27"/>
                  <a:gd name="T6" fmla="*/ 0 w 26"/>
                  <a:gd name="T7" fmla="*/ 0 h 27"/>
                  <a:gd name="T8" fmla="*/ 0 w 26"/>
                  <a:gd name="T9" fmla="*/ 0 h 27"/>
                  <a:gd name="T10" fmla="*/ 0 w 26"/>
                  <a:gd name="T11" fmla="*/ 0 h 27"/>
                  <a:gd name="T12" fmla="*/ 0 w 26"/>
                  <a:gd name="T13" fmla="*/ 0 h 27"/>
                  <a:gd name="T14" fmla="*/ 0 w 26"/>
                  <a:gd name="T15" fmla="*/ 0 h 27"/>
                  <a:gd name="T16" fmla="*/ 0 w 26"/>
                  <a:gd name="T17" fmla="*/ 0 h 27"/>
                  <a:gd name="T18" fmla="*/ 0 w 26"/>
                  <a:gd name="T19" fmla="*/ 0 h 27"/>
                  <a:gd name="T20" fmla="*/ 0 w 26"/>
                  <a:gd name="T21" fmla="*/ 0 h 27"/>
                  <a:gd name="T22" fmla="*/ 0 w 26"/>
                  <a:gd name="T23" fmla="*/ 0 h 27"/>
                  <a:gd name="T24" fmla="*/ 0 w 26"/>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27"/>
                  <a:gd name="T41" fmla="*/ 26 w 26"/>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27">
                    <a:moveTo>
                      <a:pt x="2" y="27"/>
                    </a:moveTo>
                    <a:lnTo>
                      <a:pt x="2" y="27"/>
                    </a:lnTo>
                    <a:lnTo>
                      <a:pt x="5" y="19"/>
                    </a:lnTo>
                    <a:lnTo>
                      <a:pt x="9" y="11"/>
                    </a:lnTo>
                    <a:lnTo>
                      <a:pt x="16" y="5"/>
                    </a:lnTo>
                    <a:lnTo>
                      <a:pt x="26" y="2"/>
                    </a:lnTo>
                    <a:lnTo>
                      <a:pt x="26" y="0"/>
                    </a:lnTo>
                    <a:lnTo>
                      <a:pt x="14" y="3"/>
                    </a:lnTo>
                    <a:lnTo>
                      <a:pt x="7" y="9"/>
                    </a:lnTo>
                    <a:lnTo>
                      <a:pt x="2" y="17"/>
                    </a:lnTo>
                    <a:lnTo>
                      <a:pt x="0" y="27"/>
                    </a:lnTo>
                    <a:lnTo>
                      <a:pt x="2" y="27"/>
                    </a:lnTo>
                    <a:close/>
                  </a:path>
                </a:pathLst>
              </a:custGeom>
              <a:solidFill>
                <a:srgbClr val="000000"/>
              </a:solidFill>
              <a:ln w="9525">
                <a:noFill/>
                <a:round/>
                <a:headEnd/>
                <a:tailEnd/>
              </a:ln>
            </p:spPr>
            <p:txBody>
              <a:bodyPr/>
              <a:lstStyle/>
              <a:p>
                <a:endParaRPr lang="ru-RU"/>
              </a:p>
            </p:txBody>
          </p:sp>
          <p:sp>
            <p:nvSpPr>
              <p:cNvPr id="14814" name="Freeform 388"/>
              <p:cNvSpPr>
                <a:spLocks/>
              </p:cNvSpPr>
              <p:nvPr/>
            </p:nvSpPr>
            <p:spPr bwMode="auto">
              <a:xfrm>
                <a:off x="5181" y="493"/>
                <a:ext cx="2" cy="10"/>
              </a:xfrm>
              <a:custGeom>
                <a:avLst/>
                <a:gdLst>
                  <a:gd name="T0" fmla="*/ 0 w 8"/>
                  <a:gd name="T1" fmla="*/ 0 h 52"/>
                  <a:gd name="T2" fmla="*/ 0 w 8"/>
                  <a:gd name="T3" fmla="*/ 0 h 52"/>
                  <a:gd name="T4" fmla="*/ 0 w 8"/>
                  <a:gd name="T5" fmla="*/ 0 h 52"/>
                  <a:gd name="T6" fmla="*/ 0 w 8"/>
                  <a:gd name="T7" fmla="*/ 0 h 52"/>
                  <a:gd name="T8" fmla="*/ 0 w 8"/>
                  <a:gd name="T9" fmla="*/ 0 h 52"/>
                  <a:gd name="T10" fmla="*/ 0 w 8"/>
                  <a:gd name="T11" fmla="*/ 0 h 52"/>
                  <a:gd name="T12" fmla="*/ 0 w 8"/>
                  <a:gd name="T13" fmla="*/ 0 h 52"/>
                  <a:gd name="T14" fmla="*/ 0 w 8"/>
                  <a:gd name="T15" fmla="*/ 0 h 52"/>
                  <a:gd name="T16" fmla="*/ 0 w 8"/>
                  <a:gd name="T17" fmla="*/ 0 h 52"/>
                  <a:gd name="T18" fmla="*/ 0 w 8"/>
                  <a:gd name="T19" fmla="*/ 0 h 52"/>
                  <a:gd name="T20" fmla="*/ 0 w 8"/>
                  <a:gd name="T21" fmla="*/ 0 h 52"/>
                  <a:gd name="T22" fmla="*/ 0 w 8"/>
                  <a:gd name="T23" fmla="*/ 0 h 52"/>
                  <a:gd name="T24" fmla="*/ 0 w 8"/>
                  <a:gd name="T25" fmla="*/ 0 h 52"/>
                  <a:gd name="T26" fmla="*/ 0 w 8"/>
                  <a:gd name="T27" fmla="*/ 0 h 52"/>
                  <a:gd name="T28" fmla="*/ 0 w 8"/>
                  <a:gd name="T29" fmla="*/ 0 h 52"/>
                  <a:gd name="T30" fmla="*/ 0 w 8"/>
                  <a:gd name="T31" fmla="*/ 0 h 52"/>
                  <a:gd name="T32" fmla="*/ 0 w 8"/>
                  <a:gd name="T33" fmla="*/ 0 h 52"/>
                  <a:gd name="T34" fmla="*/ 0 w 8"/>
                  <a:gd name="T35" fmla="*/ 0 h 52"/>
                  <a:gd name="T36" fmla="*/ 0 w 8"/>
                  <a:gd name="T37" fmla="*/ 0 h 52"/>
                  <a:gd name="T38" fmla="*/ 0 w 8"/>
                  <a:gd name="T39" fmla="*/ 0 h 52"/>
                  <a:gd name="T40" fmla="*/ 0 w 8"/>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52"/>
                  <a:gd name="T65" fmla="*/ 8 w 8"/>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52">
                    <a:moveTo>
                      <a:pt x="8" y="52"/>
                    </a:moveTo>
                    <a:lnTo>
                      <a:pt x="8" y="52"/>
                    </a:lnTo>
                    <a:lnTo>
                      <a:pt x="7" y="46"/>
                    </a:lnTo>
                    <a:lnTo>
                      <a:pt x="6" y="39"/>
                    </a:lnTo>
                    <a:lnTo>
                      <a:pt x="4" y="33"/>
                    </a:lnTo>
                    <a:lnTo>
                      <a:pt x="3" y="27"/>
                    </a:lnTo>
                    <a:lnTo>
                      <a:pt x="3" y="20"/>
                    </a:lnTo>
                    <a:lnTo>
                      <a:pt x="2" y="13"/>
                    </a:lnTo>
                    <a:lnTo>
                      <a:pt x="2" y="7"/>
                    </a:lnTo>
                    <a:lnTo>
                      <a:pt x="3" y="0"/>
                    </a:lnTo>
                    <a:lnTo>
                      <a:pt x="1" y="0"/>
                    </a:lnTo>
                    <a:lnTo>
                      <a:pt x="0" y="7"/>
                    </a:lnTo>
                    <a:lnTo>
                      <a:pt x="0" y="13"/>
                    </a:lnTo>
                    <a:lnTo>
                      <a:pt x="1" y="20"/>
                    </a:lnTo>
                    <a:lnTo>
                      <a:pt x="1" y="27"/>
                    </a:lnTo>
                    <a:lnTo>
                      <a:pt x="2" y="33"/>
                    </a:lnTo>
                    <a:lnTo>
                      <a:pt x="3" y="39"/>
                    </a:lnTo>
                    <a:lnTo>
                      <a:pt x="4" y="46"/>
                    </a:lnTo>
                    <a:lnTo>
                      <a:pt x="6" y="52"/>
                    </a:lnTo>
                    <a:lnTo>
                      <a:pt x="8" y="52"/>
                    </a:lnTo>
                    <a:close/>
                  </a:path>
                </a:pathLst>
              </a:custGeom>
              <a:solidFill>
                <a:srgbClr val="000000"/>
              </a:solidFill>
              <a:ln w="9525">
                <a:noFill/>
                <a:round/>
                <a:headEnd/>
                <a:tailEnd/>
              </a:ln>
            </p:spPr>
            <p:txBody>
              <a:bodyPr/>
              <a:lstStyle/>
              <a:p>
                <a:endParaRPr lang="ru-RU"/>
              </a:p>
            </p:txBody>
          </p:sp>
          <p:sp>
            <p:nvSpPr>
              <p:cNvPr id="14815" name="Freeform 389"/>
              <p:cNvSpPr>
                <a:spLocks/>
              </p:cNvSpPr>
              <p:nvPr/>
            </p:nvSpPr>
            <p:spPr bwMode="auto">
              <a:xfrm>
                <a:off x="5182" y="503"/>
                <a:ext cx="1" cy="1"/>
              </a:xfrm>
              <a:custGeom>
                <a:avLst/>
                <a:gdLst>
                  <a:gd name="T0" fmla="*/ 1 w 2"/>
                  <a:gd name="T1" fmla="*/ 0 h 1"/>
                  <a:gd name="T2" fmla="*/ 1 w 2"/>
                  <a:gd name="T3" fmla="*/ 0 h 1"/>
                  <a:gd name="T4" fmla="*/ 1 w 2"/>
                  <a:gd name="T5" fmla="*/ 0 h 1"/>
                  <a:gd name="T6" fmla="*/ 1 w 2"/>
                  <a:gd name="T7" fmla="*/ 0 h 1"/>
                  <a:gd name="T8" fmla="*/ 1 w 2"/>
                  <a:gd name="T9" fmla="*/ 0 h 1"/>
                  <a:gd name="T10" fmla="*/ 0 w 2"/>
                  <a:gd name="T11" fmla="*/ 0 h 1"/>
                  <a:gd name="T12" fmla="*/ 1 w 2"/>
                  <a:gd name="T13" fmla="*/ 0 h 1"/>
                  <a:gd name="T14" fmla="*/ 0 60000 65536"/>
                  <a:gd name="T15" fmla="*/ 0 60000 65536"/>
                  <a:gd name="T16" fmla="*/ 0 60000 65536"/>
                  <a:gd name="T17" fmla="*/ 0 60000 65536"/>
                  <a:gd name="T18" fmla="*/ 0 60000 65536"/>
                  <a:gd name="T19" fmla="*/ 0 60000 65536"/>
                  <a:gd name="T20" fmla="*/ 0 60000 65536"/>
                  <a:gd name="T21" fmla="*/ 0 w 2"/>
                  <a:gd name="T22" fmla="*/ 0 h 1"/>
                  <a:gd name="T23" fmla="*/ 2 w 2"/>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
                    <a:moveTo>
                      <a:pt x="2" y="0"/>
                    </a:moveTo>
                    <a:lnTo>
                      <a:pt x="1" y="0"/>
                    </a:lnTo>
                    <a:lnTo>
                      <a:pt x="0" y="0"/>
                    </a:lnTo>
                    <a:lnTo>
                      <a:pt x="2" y="0"/>
                    </a:lnTo>
                    <a:close/>
                  </a:path>
                </a:pathLst>
              </a:custGeom>
              <a:solidFill>
                <a:srgbClr val="000000"/>
              </a:solidFill>
              <a:ln w="9525">
                <a:noFill/>
                <a:round/>
                <a:headEnd/>
                <a:tailEnd/>
              </a:ln>
            </p:spPr>
            <p:txBody>
              <a:bodyPr/>
              <a:lstStyle/>
              <a:p>
                <a:endParaRPr lang="ru-RU"/>
              </a:p>
            </p:txBody>
          </p:sp>
          <p:sp>
            <p:nvSpPr>
              <p:cNvPr id="14816" name="Freeform 390"/>
              <p:cNvSpPr>
                <a:spLocks/>
              </p:cNvSpPr>
              <p:nvPr/>
            </p:nvSpPr>
            <p:spPr bwMode="auto">
              <a:xfrm>
                <a:off x="5196" y="533"/>
                <a:ext cx="7" cy="3"/>
              </a:xfrm>
              <a:custGeom>
                <a:avLst/>
                <a:gdLst>
                  <a:gd name="T0" fmla="*/ 0 w 39"/>
                  <a:gd name="T1" fmla="*/ 0 h 14"/>
                  <a:gd name="T2" fmla="*/ 0 w 39"/>
                  <a:gd name="T3" fmla="*/ 0 h 14"/>
                  <a:gd name="T4" fmla="*/ 0 w 39"/>
                  <a:gd name="T5" fmla="*/ 0 h 14"/>
                  <a:gd name="T6" fmla="*/ 0 w 39"/>
                  <a:gd name="T7" fmla="*/ 0 h 14"/>
                  <a:gd name="T8" fmla="*/ 0 w 39"/>
                  <a:gd name="T9" fmla="*/ 0 h 14"/>
                  <a:gd name="T10" fmla="*/ 0 w 39"/>
                  <a:gd name="T11" fmla="*/ 0 h 14"/>
                  <a:gd name="T12" fmla="*/ 0 w 39"/>
                  <a:gd name="T13" fmla="*/ 0 h 14"/>
                  <a:gd name="T14" fmla="*/ 0 w 39"/>
                  <a:gd name="T15" fmla="*/ 0 h 14"/>
                  <a:gd name="T16" fmla="*/ 0 w 39"/>
                  <a:gd name="T17" fmla="*/ 0 h 14"/>
                  <a:gd name="T18" fmla="*/ 0 w 39"/>
                  <a:gd name="T19" fmla="*/ 0 h 14"/>
                  <a:gd name="T20" fmla="*/ 0 w 39"/>
                  <a:gd name="T21" fmla="*/ 0 h 14"/>
                  <a:gd name="T22" fmla="*/ 0 w 39"/>
                  <a:gd name="T23" fmla="*/ 0 h 14"/>
                  <a:gd name="T24" fmla="*/ 0 w 39"/>
                  <a:gd name="T25" fmla="*/ 0 h 14"/>
                  <a:gd name="T26" fmla="*/ 0 w 39"/>
                  <a:gd name="T27" fmla="*/ 0 h 14"/>
                  <a:gd name="T28" fmla="*/ 0 w 39"/>
                  <a:gd name="T29" fmla="*/ 0 h 14"/>
                  <a:gd name="T30" fmla="*/ 0 w 39"/>
                  <a:gd name="T31" fmla="*/ 0 h 14"/>
                  <a:gd name="T32" fmla="*/ 0 w 39"/>
                  <a:gd name="T33" fmla="*/ 0 h 14"/>
                  <a:gd name="T34" fmla="*/ 0 w 39"/>
                  <a:gd name="T35" fmla="*/ 0 h 14"/>
                  <a:gd name="T36" fmla="*/ 0 w 39"/>
                  <a:gd name="T37" fmla="*/ 0 h 14"/>
                  <a:gd name="T38" fmla="*/ 0 w 39"/>
                  <a:gd name="T39" fmla="*/ 0 h 14"/>
                  <a:gd name="T40" fmla="*/ 0 w 39"/>
                  <a:gd name="T41" fmla="*/ 0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14"/>
                  <a:gd name="T65" fmla="*/ 39 w 39"/>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14">
                    <a:moveTo>
                      <a:pt x="37" y="1"/>
                    </a:moveTo>
                    <a:lnTo>
                      <a:pt x="37" y="0"/>
                    </a:lnTo>
                    <a:lnTo>
                      <a:pt x="34" y="6"/>
                    </a:lnTo>
                    <a:lnTo>
                      <a:pt x="30" y="10"/>
                    </a:lnTo>
                    <a:lnTo>
                      <a:pt x="26" y="12"/>
                    </a:lnTo>
                    <a:lnTo>
                      <a:pt x="22" y="12"/>
                    </a:lnTo>
                    <a:lnTo>
                      <a:pt x="18" y="11"/>
                    </a:lnTo>
                    <a:lnTo>
                      <a:pt x="13" y="9"/>
                    </a:lnTo>
                    <a:lnTo>
                      <a:pt x="8" y="6"/>
                    </a:lnTo>
                    <a:lnTo>
                      <a:pt x="3" y="2"/>
                    </a:lnTo>
                    <a:lnTo>
                      <a:pt x="0" y="4"/>
                    </a:lnTo>
                    <a:lnTo>
                      <a:pt x="5" y="8"/>
                    </a:lnTo>
                    <a:lnTo>
                      <a:pt x="11" y="11"/>
                    </a:lnTo>
                    <a:lnTo>
                      <a:pt x="16" y="13"/>
                    </a:lnTo>
                    <a:lnTo>
                      <a:pt x="22" y="14"/>
                    </a:lnTo>
                    <a:lnTo>
                      <a:pt x="26" y="14"/>
                    </a:lnTo>
                    <a:lnTo>
                      <a:pt x="32" y="12"/>
                    </a:lnTo>
                    <a:lnTo>
                      <a:pt x="36" y="8"/>
                    </a:lnTo>
                    <a:lnTo>
                      <a:pt x="39" y="2"/>
                    </a:lnTo>
                    <a:lnTo>
                      <a:pt x="39" y="1"/>
                    </a:lnTo>
                    <a:lnTo>
                      <a:pt x="37" y="1"/>
                    </a:lnTo>
                    <a:close/>
                  </a:path>
                </a:pathLst>
              </a:custGeom>
              <a:solidFill>
                <a:srgbClr val="000000"/>
              </a:solidFill>
              <a:ln w="9525">
                <a:noFill/>
                <a:round/>
                <a:headEnd/>
                <a:tailEnd/>
              </a:ln>
            </p:spPr>
            <p:txBody>
              <a:bodyPr/>
              <a:lstStyle/>
              <a:p>
                <a:endParaRPr lang="ru-RU"/>
              </a:p>
            </p:txBody>
          </p:sp>
          <p:sp>
            <p:nvSpPr>
              <p:cNvPr id="14817" name="Freeform 391"/>
              <p:cNvSpPr>
                <a:spLocks/>
              </p:cNvSpPr>
              <p:nvPr/>
            </p:nvSpPr>
            <p:spPr bwMode="auto">
              <a:xfrm>
                <a:off x="5202" y="508"/>
                <a:ext cx="8" cy="25"/>
              </a:xfrm>
              <a:custGeom>
                <a:avLst/>
                <a:gdLst>
                  <a:gd name="T0" fmla="*/ 0 w 47"/>
                  <a:gd name="T1" fmla="*/ 0 h 123"/>
                  <a:gd name="T2" fmla="*/ 0 w 47"/>
                  <a:gd name="T3" fmla="*/ 0 h 123"/>
                  <a:gd name="T4" fmla="*/ 0 w 47"/>
                  <a:gd name="T5" fmla="*/ 0 h 123"/>
                  <a:gd name="T6" fmla="*/ 0 w 47"/>
                  <a:gd name="T7" fmla="*/ 0 h 123"/>
                  <a:gd name="T8" fmla="*/ 0 w 47"/>
                  <a:gd name="T9" fmla="*/ 0 h 123"/>
                  <a:gd name="T10" fmla="*/ 0 w 47"/>
                  <a:gd name="T11" fmla="*/ 0 h 123"/>
                  <a:gd name="T12" fmla="*/ 0 w 47"/>
                  <a:gd name="T13" fmla="*/ 0 h 123"/>
                  <a:gd name="T14" fmla="*/ 0 60000 65536"/>
                  <a:gd name="T15" fmla="*/ 0 60000 65536"/>
                  <a:gd name="T16" fmla="*/ 0 60000 65536"/>
                  <a:gd name="T17" fmla="*/ 0 60000 65536"/>
                  <a:gd name="T18" fmla="*/ 0 60000 65536"/>
                  <a:gd name="T19" fmla="*/ 0 60000 65536"/>
                  <a:gd name="T20" fmla="*/ 0 60000 65536"/>
                  <a:gd name="T21" fmla="*/ 0 w 47"/>
                  <a:gd name="T22" fmla="*/ 0 h 123"/>
                  <a:gd name="T23" fmla="*/ 47 w 47"/>
                  <a:gd name="T24" fmla="*/ 123 h 1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123">
                    <a:moveTo>
                      <a:pt x="45" y="0"/>
                    </a:moveTo>
                    <a:lnTo>
                      <a:pt x="45" y="0"/>
                    </a:lnTo>
                    <a:lnTo>
                      <a:pt x="0" y="123"/>
                    </a:lnTo>
                    <a:lnTo>
                      <a:pt x="2" y="123"/>
                    </a:lnTo>
                    <a:lnTo>
                      <a:pt x="47" y="0"/>
                    </a:lnTo>
                    <a:lnTo>
                      <a:pt x="45" y="0"/>
                    </a:lnTo>
                    <a:close/>
                  </a:path>
                </a:pathLst>
              </a:custGeom>
              <a:solidFill>
                <a:srgbClr val="000000"/>
              </a:solidFill>
              <a:ln w="9525">
                <a:noFill/>
                <a:round/>
                <a:headEnd/>
                <a:tailEnd/>
              </a:ln>
            </p:spPr>
            <p:txBody>
              <a:bodyPr/>
              <a:lstStyle/>
              <a:p>
                <a:endParaRPr lang="ru-RU"/>
              </a:p>
            </p:txBody>
          </p:sp>
          <p:sp>
            <p:nvSpPr>
              <p:cNvPr id="14818" name="Freeform 392"/>
              <p:cNvSpPr>
                <a:spLocks/>
              </p:cNvSpPr>
              <p:nvPr/>
            </p:nvSpPr>
            <p:spPr bwMode="auto">
              <a:xfrm>
                <a:off x="5206" y="504"/>
                <a:ext cx="4" cy="4"/>
              </a:xfrm>
              <a:custGeom>
                <a:avLst/>
                <a:gdLst>
                  <a:gd name="T0" fmla="*/ 0 w 27"/>
                  <a:gd name="T1" fmla="*/ 0 h 22"/>
                  <a:gd name="T2" fmla="*/ 0 w 27"/>
                  <a:gd name="T3" fmla="*/ 0 h 22"/>
                  <a:gd name="T4" fmla="*/ 0 w 27"/>
                  <a:gd name="T5" fmla="*/ 0 h 22"/>
                  <a:gd name="T6" fmla="*/ 0 w 27"/>
                  <a:gd name="T7" fmla="*/ 0 h 22"/>
                  <a:gd name="T8" fmla="*/ 0 w 27"/>
                  <a:gd name="T9" fmla="*/ 0 h 22"/>
                  <a:gd name="T10" fmla="*/ 0 w 27"/>
                  <a:gd name="T11" fmla="*/ 0 h 22"/>
                  <a:gd name="T12" fmla="*/ 0 w 27"/>
                  <a:gd name="T13" fmla="*/ 0 h 22"/>
                  <a:gd name="T14" fmla="*/ 0 w 27"/>
                  <a:gd name="T15" fmla="*/ 0 h 22"/>
                  <a:gd name="T16" fmla="*/ 0 w 27"/>
                  <a:gd name="T17" fmla="*/ 0 h 22"/>
                  <a:gd name="T18" fmla="*/ 0 w 27"/>
                  <a:gd name="T19" fmla="*/ 0 h 22"/>
                  <a:gd name="T20" fmla="*/ 0 w 27"/>
                  <a:gd name="T21" fmla="*/ 0 h 22"/>
                  <a:gd name="T22" fmla="*/ 0 w 27"/>
                  <a:gd name="T23" fmla="*/ 0 h 22"/>
                  <a:gd name="T24" fmla="*/ 0 w 27"/>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
                  <a:gd name="T40" fmla="*/ 0 h 22"/>
                  <a:gd name="T41" fmla="*/ 27 w 27"/>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 h="22">
                    <a:moveTo>
                      <a:pt x="3" y="6"/>
                    </a:moveTo>
                    <a:lnTo>
                      <a:pt x="3" y="6"/>
                    </a:lnTo>
                    <a:lnTo>
                      <a:pt x="11" y="2"/>
                    </a:lnTo>
                    <a:lnTo>
                      <a:pt x="18" y="5"/>
                    </a:lnTo>
                    <a:lnTo>
                      <a:pt x="24" y="11"/>
                    </a:lnTo>
                    <a:lnTo>
                      <a:pt x="25" y="22"/>
                    </a:lnTo>
                    <a:lnTo>
                      <a:pt x="27" y="22"/>
                    </a:lnTo>
                    <a:lnTo>
                      <a:pt x="26" y="11"/>
                    </a:lnTo>
                    <a:lnTo>
                      <a:pt x="20" y="3"/>
                    </a:lnTo>
                    <a:lnTo>
                      <a:pt x="11" y="0"/>
                    </a:lnTo>
                    <a:lnTo>
                      <a:pt x="0" y="4"/>
                    </a:lnTo>
                    <a:lnTo>
                      <a:pt x="3" y="6"/>
                    </a:lnTo>
                    <a:close/>
                  </a:path>
                </a:pathLst>
              </a:custGeom>
              <a:solidFill>
                <a:srgbClr val="000000"/>
              </a:solidFill>
              <a:ln w="9525">
                <a:noFill/>
                <a:round/>
                <a:headEnd/>
                <a:tailEnd/>
              </a:ln>
            </p:spPr>
            <p:txBody>
              <a:bodyPr/>
              <a:lstStyle/>
              <a:p>
                <a:endParaRPr lang="ru-RU"/>
              </a:p>
            </p:txBody>
          </p:sp>
          <p:sp>
            <p:nvSpPr>
              <p:cNvPr id="14819" name="Freeform 393"/>
              <p:cNvSpPr>
                <a:spLocks/>
              </p:cNvSpPr>
              <p:nvPr/>
            </p:nvSpPr>
            <p:spPr bwMode="auto">
              <a:xfrm>
                <a:off x="5192" y="505"/>
                <a:ext cx="14" cy="13"/>
              </a:xfrm>
              <a:custGeom>
                <a:avLst/>
                <a:gdLst>
                  <a:gd name="T0" fmla="*/ 0 w 87"/>
                  <a:gd name="T1" fmla="*/ 0 h 67"/>
                  <a:gd name="T2" fmla="*/ 0 w 87"/>
                  <a:gd name="T3" fmla="*/ 0 h 67"/>
                  <a:gd name="T4" fmla="*/ 0 w 87"/>
                  <a:gd name="T5" fmla="*/ 0 h 67"/>
                  <a:gd name="T6" fmla="*/ 0 w 87"/>
                  <a:gd name="T7" fmla="*/ 0 h 67"/>
                  <a:gd name="T8" fmla="*/ 0 w 87"/>
                  <a:gd name="T9" fmla="*/ 0 h 67"/>
                  <a:gd name="T10" fmla="*/ 0 w 87"/>
                  <a:gd name="T11" fmla="*/ 0 h 67"/>
                  <a:gd name="T12" fmla="*/ 0 w 87"/>
                  <a:gd name="T13" fmla="*/ 0 h 67"/>
                  <a:gd name="T14" fmla="*/ 0 60000 65536"/>
                  <a:gd name="T15" fmla="*/ 0 60000 65536"/>
                  <a:gd name="T16" fmla="*/ 0 60000 65536"/>
                  <a:gd name="T17" fmla="*/ 0 60000 65536"/>
                  <a:gd name="T18" fmla="*/ 0 60000 65536"/>
                  <a:gd name="T19" fmla="*/ 0 60000 65536"/>
                  <a:gd name="T20" fmla="*/ 0 60000 65536"/>
                  <a:gd name="T21" fmla="*/ 0 w 87"/>
                  <a:gd name="T22" fmla="*/ 0 h 67"/>
                  <a:gd name="T23" fmla="*/ 87 w 87"/>
                  <a:gd name="T24" fmla="*/ 67 h 6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 h="67">
                    <a:moveTo>
                      <a:pt x="3" y="67"/>
                    </a:moveTo>
                    <a:lnTo>
                      <a:pt x="3" y="67"/>
                    </a:lnTo>
                    <a:lnTo>
                      <a:pt x="87" y="2"/>
                    </a:lnTo>
                    <a:lnTo>
                      <a:pt x="84" y="0"/>
                    </a:lnTo>
                    <a:lnTo>
                      <a:pt x="0" y="65"/>
                    </a:lnTo>
                    <a:lnTo>
                      <a:pt x="3" y="67"/>
                    </a:lnTo>
                    <a:close/>
                  </a:path>
                </a:pathLst>
              </a:custGeom>
              <a:solidFill>
                <a:srgbClr val="000000"/>
              </a:solidFill>
              <a:ln w="9525">
                <a:noFill/>
                <a:round/>
                <a:headEnd/>
                <a:tailEnd/>
              </a:ln>
            </p:spPr>
            <p:txBody>
              <a:bodyPr/>
              <a:lstStyle/>
              <a:p>
                <a:endParaRPr lang="ru-RU"/>
              </a:p>
            </p:txBody>
          </p:sp>
          <p:sp>
            <p:nvSpPr>
              <p:cNvPr id="14820" name="Freeform 394"/>
              <p:cNvSpPr>
                <a:spLocks/>
              </p:cNvSpPr>
              <p:nvPr/>
            </p:nvSpPr>
            <p:spPr bwMode="auto">
              <a:xfrm>
                <a:off x="5190" y="518"/>
                <a:ext cx="2" cy="7"/>
              </a:xfrm>
              <a:custGeom>
                <a:avLst/>
                <a:gdLst>
                  <a:gd name="T0" fmla="*/ 0 w 13"/>
                  <a:gd name="T1" fmla="*/ 0 h 36"/>
                  <a:gd name="T2" fmla="*/ 0 w 13"/>
                  <a:gd name="T3" fmla="*/ 0 h 36"/>
                  <a:gd name="T4" fmla="*/ 0 w 13"/>
                  <a:gd name="T5" fmla="*/ 0 h 36"/>
                  <a:gd name="T6" fmla="*/ 0 w 13"/>
                  <a:gd name="T7" fmla="*/ 0 h 36"/>
                  <a:gd name="T8" fmla="*/ 0 w 13"/>
                  <a:gd name="T9" fmla="*/ 0 h 36"/>
                  <a:gd name="T10" fmla="*/ 0 w 13"/>
                  <a:gd name="T11" fmla="*/ 0 h 36"/>
                  <a:gd name="T12" fmla="*/ 0 w 13"/>
                  <a:gd name="T13" fmla="*/ 0 h 36"/>
                  <a:gd name="T14" fmla="*/ 0 w 13"/>
                  <a:gd name="T15" fmla="*/ 0 h 36"/>
                  <a:gd name="T16" fmla="*/ 0 w 13"/>
                  <a:gd name="T17" fmla="*/ 0 h 36"/>
                  <a:gd name="T18" fmla="*/ 0 w 13"/>
                  <a:gd name="T19" fmla="*/ 0 h 36"/>
                  <a:gd name="T20" fmla="*/ 0 w 13"/>
                  <a:gd name="T21" fmla="*/ 0 h 36"/>
                  <a:gd name="T22" fmla="*/ 0 w 13"/>
                  <a:gd name="T23" fmla="*/ 0 h 36"/>
                  <a:gd name="T24" fmla="*/ 0 w 13"/>
                  <a:gd name="T25" fmla="*/ 0 h 36"/>
                  <a:gd name="T26" fmla="*/ 0 w 13"/>
                  <a:gd name="T27" fmla="*/ 0 h 36"/>
                  <a:gd name="T28" fmla="*/ 0 w 13"/>
                  <a:gd name="T29" fmla="*/ 0 h 36"/>
                  <a:gd name="T30" fmla="*/ 0 w 13"/>
                  <a:gd name="T31" fmla="*/ 0 h 36"/>
                  <a:gd name="T32" fmla="*/ 0 w 13"/>
                  <a:gd name="T33" fmla="*/ 0 h 36"/>
                  <a:gd name="T34" fmla="*/ 0 w 13"/>
                  <a:gd name="T35" fmla="*/ 0 h 36"/>
                  <a:gd name="T36" fmla="*/ 0 w 13"/>
                  <a:gd name="T37" fmla="*/ 0 h 36"/>
                  <a:gd name="T38" fmla="*/ 0 w 13"/>
                  <a:gd name="T39" fmla="*/ 0 h 36"/>
                  <a:gd name="T40" fmla="*/ 0 w 13"/>
                  <a:gd name="T41" fmla="*/ 0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36"/>
                  <a:gd name="T65" fmla="*/ 13 w 13"/>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36">
                    <a:moveTo>
                      <a:pt x="5" y="34"/>
                    </a:moveTo>
                    <a:lnTo>
                      <a:pt x="5" y="34"/>
                    </a:lnTo>
                    <a:lnTo>
                      <a:pt x="4" y="31"/>
                    </a:lnTo>
                    <a:lnTo>
                      <a:pt x="3" y="27"/>
                    </a:lnTo>
                    <a:lnTo>
                      <a:pt x="2" y="22"/>
                    </a:lnTo>
                    <a:lnTo>
                      <a:pt x="2" y="17"/>
                    </a:lnTo>
                    <a:lnTo>
                      <a:pt x="3" y="13"/>
                    </a:lnTo>
                    <a:lnTo>
                      <a:pt x="4" y="10"/>
                    </a:lnTo>
                    <a:lnTo>
                      <a:pt x="8" y="6"/>
                    </a:lnTo>
                    <a:lnTo>
                      <a:pt x="13" y="2"/>
                    </a:lnTo>
                    <a:lnTo>
                      <a:pt x="10" y="0"/>
                    </a:lnTo>
                    <a:lnTo>
                      <a:pt x="5" y="4"/>
                    </a:lnTo>
                    <a:lnTo>
                      <a:pt x="2" y="8"/>
                    </a:lnTo>
                    <a:lnTo>
                      <a:pt x="1" y="13"/>
                    </a:lnTo>
                    <a:lnTo>
                      <a:pt x="0" y="17"/>
                    </a:lnTo>
                    <a:lnTo>
                      <a:pt x="0" y="22"/>
                    </a:lnTo>
                    <a:lnTo>
                      <a:pt x="1" y="27"/>
                    </a:lnTo>
                    <a:lnTo>
                      <a:pt x="2" y="31"/>
                    </a:lnTo>
                    <a:lnTo>
                      <a:pt x="3" y="36"/>
                    </a:lnTo>
                    <a:lnTo>
                      <a:pt x="5" y="34"/>
                    </a:lnTo>
                    <a:close/>
                  </a:path>
                </a:pathLst>
              </a:custGeom>
              <a:solidFill>
                <a:srgbClr val="000000"/>
              </a:solidFill>
              <a:ln w="9525">
                <a:noFill/>
                <a:round/>
                <a:headEnd/>
                <a:tailEnd/>
              </a:ln>
            </p:spPr>
            <p:txBody>
              <a:bodyPr/>
              <a:lstStyle/>
              <a:p>
                <a:endParaRPr lang="ru-RU"/>
              </a:p>
            </p:txBody>
          </p:sp>
          <p:sp>
            <p:nvSpPr>
              <p:cNvPr id="14821" name="Freeform 395"/>
              <p:cNvSpPr>
                <a:spLocks/>
              </p:cNvSpPr>
              <p:nvPr/>
            </p:nvSpPr>
            <p:spPr bwMode="auto">
              <a:xfrm>
                <a:off x="5190" y="525"/>
                <a:ext cx="6" cy="9"/>
              </a:xfrm>
              <a:custGeom>
                <a:avLst/>
                <a:gdLst>
                  <a:gd name="T0" fmla="*/ 0 w 37"/>
                  <a:gd name="T1" fmla="*/ 0 h 45"/>
                  <a:gd name="T2" fmla="*/ 0 w 37"/>
                  <a:gd name="T3" fmla="*/ 0 h 45"/>
                  <a:gd name="T4" fmla="*/ 0 w 37"/>
                  <a:gd name="T5" fmla="*/ 0 h 45"/>
                  <a:gd name="T6" fmla="*/ 0 w 37"/>
                  <a:gd name="T7" fmla="*/ 0 h 45"/>
                  <a:gd name="T8" fmla="*/ 0 w 37"/>
                  <a:gd name="T9" fmla="*/ 0 h 45"/>
                  <a:gd name="T10" fmla="*/ 0 w 37"/>
                  <a:gd name="T11" fmla="*/ 0 h 45"/>
                  <a:gd name="T12" fmla="*/ 0 w 37"/>
                  <a:gd name="T13" fmla="*/ 0 h 45"/>
                  <a:gd name="T14" fmla="*/ 0 w 37"/>
                  <a:gd name="T15" fmla="*/ 0 h 45"/>
                  <a:gd name="T16" fmla="*/ 0 w 37"/>
                  <a:gd name="T17" fmla="*/ 0 h 45"/>
                  <a:gd name="T18" fmla="*/ 0 w 37"/>
                  <a:gd name="T19" fmla="*/ 0 h 45"/>
                  <a:gd name="T20" fmla="*/ 0 w 37"/>
                  <a:gd name="T21" fmla="*/ 0 h 45"/>
                  <a:gd name="T22" fmla="*/ 0 w 37"/>
                  <a:gd name="T23" fmla="*/ 0 h 45"/>
                  <a:gd name="T24" fmla="*/ 0 w 37"/>
                  <a:gd name="T25" fmla="*/ 0 h 45"/>
                  <a:gd name="T26" fmla="*/ 0 w 37"/>
                  <a:gd name="T27" fmla="*/ 0 h 45"/>
                  <a:gd name="T28" fmla="*/ 0 w 37"/>
                  <a:gd name="T29" fmla="*/ 0 h 45"/>
                  <a:gd name="T30" fmla="*/ 0 w 37"/>
                  <a:gd name="T31" fmla="*/ 0 h 45"/>
                  <a:gd name="T32" fmla="*/ 0 w 37"/>
                  <a:gd name="T33" fmla="*/ 0 h 45"/>
                  <a:gd name="T34" fmla="*/ 0 w 37"/>
                  <a:gd name="T35" fmla="*/ 0 h 45"/>
                  <a:gd name="T36" fmla="*/ 0 w 37"/>
                  <a:gd name="T37" fmla="*/ 0 h 45"/>
                  <a:gd name="T38" fmla="*/ 0 w 37"/>
                  <a:gd name="T39" fmla="*/ 0 h 45"/>
                  <a:gd name="T40" fmla="*/ 0 w 37"/>
                  <a:gd name="T41" fmla="*/ 0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45"/>
                  <a:gd name="T65" fmla="*/ 37 w 37"/>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45">
                    <a:moveTo>
                      <a:pt x="37" y="43"/>
                    </a:moveTo>
                    <a:lnTo>
                      <a:pt x="37" y="43"/>
                    </a:lnTo>
                    <a:lnTo>
                      <a:pt x="32" y="38"/>
                    </a:lnTo>
                    <a:lnTo>
                      <a:pt x="27" y="33"/>
                    </a:lnTo>
                    <a:lnTo>
                      <a:pt x="24" y="28"/>
                    </a:lnTo>
                    <a:lnTo>
                      <a:pt x="19" y="23"/>
                    </a:lnTo>
                    <a:lnTo>
                      <a:pt x="14" y="18"/>
                    </a:lnTo>
                    <a:lnTo>
                      <a:pt x="11" y="12"/>
                    </a:lnTo>
                    <a:lnTo>
                      <a:pt x="6" y="6"/>
                    </a:lnTo>
                    <a:lnTo>
                      <a:pt x="2" y="0"/>
                    </a:lnTo>
                    <a:lnTo>
                      <a:pt x="0" y="2"/>
                    </a:lnTo>
                    <a:lnTo>
                      <a:pt x="4" y="8"/>
                    </a:lnTo>
                    <a:lnTo>
                      <a:pt x="8" y="14"/>
                    </a:lnTo>
                    <a:lnTo>
                      <a:pt x="12" y="20"/>
                    </a:lnTo>
                    <a:lnTo>
                      <a:pt x="17" y="25"/>
                    </a:lnTo>
                    <a:lnTo>
                      <a:pt x="21" y="30"/>
                    </a:lnTo>
                    <a:lnTo>
                      <a:pt x="25" y="36"/>
                    </a:lnTo>
                    <a:lnTo>
                      <a:pt x="30" y="40"/>
                    </a:lnTo>
                    <a:lnTo>
                      <a:pt x="34" y="45"/>
                    </a:lnTo>
                    <a:lnTo>
                      <a:pt x="37" y="43"/>
                    </a:lnTo>
                    <a:close/>
                  </a:path>
                </a:pathLst>
              </a:custGeom>
              <a:solidFill>
                <a:srgbClr val="000000"/>
              </a:solidFill>
              <a:ln w="9525">
                <a:noFill/>
                <a:round/>
                <a:headEnd/>
                <a:tailEnd/>
              </a:ln>
            </p:spPr>
            <p:txBody>
              <a:bodyPr/>
              <a:lstStyle/>
              <a:p>
                <a:endParaRPr lang="ru-RU"/>
              </a:p>
            </p:txBody>
          </p:sp>
          <p:sp>
            <p:nvSpPr>
              <p:cNvPr id="14822" name="Freeform 396"/>
              <p:cNvSpPr>
                <a:spLocks/>
              </p:cNvSpPr>
              <p:nvPr/>
            </p:nvSpPr>
            <p:spPr bwMode="auto">
              <a:xfrm>
                <a:off x="5196" y="533"/>
                <a:ext cx="1" cy="1"/>
              </a:xfrm>
              <a:custGeom>
                <a:avLst/>
                <a:gdLst>
                  <a:gd name="T0" fmla="*/ 0 w 3"/>
                  <a:gd name="T1" fmla="*/ 0 h 2"/>
                  <a:gd name="T2" fmla="*/ 0 w 3"/>
                  <a:gd name="T3" fmla="*/ 1 h 2"/>
                  <a:gd name="T4" fmla="*/ 0 w 3"/>
                  <a:gd name="T5" fmla="*/ 1 h 2"/>
                  <a:gd name="T6" fmla="*/ 0 w 3"/>
                  <a:gd name="T7" fmla="*/ 1 h 2"/>
                  <a:gd name="T8" fmla="*/ 0 w 3"/>
                  <a:gd name="T9" fmla="*/ 1 h 2"/>
                  <a:gd name="T10" fmla="*/ 0 w 3"/>
                  <a:gd name="T11" fmla="*/ 1 h 2"/>
                  <a:gd name="T12" fmla="*/ 0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3" y="0"/>
                    </a:moveTo>
                    <a:lnTo>
                      <a:pt x="2" y="1"/>
                    </a:lnTo>
                    <a:lnTo>
                      <a:pt x="0" y="2"/>
                    </a:lnTo>
                    <a:lnTo>
                      <a:pt x="3" y="0"/>
                    </a:lnTo>
                    <a:close/>
                  </a:path>
                </a:pathLst>
              </a:custGeom>
              <a:solidFill>
                <a:srgbClr val="000000"/>
              </a:solidFill>
              <a:ln w="9525">
                <a:noFill/>
                <a:round/>
                <a:headEnd/>
                <a:tailEnd/>
              </a:ln>
            </p:spPr>
            <p:txBody>
              <a:bodyPr/>
              <a:lstStyle/>
              <a:p>
                <a:endParaRPr lang="ru-RU"/>
              </a:p>
            </p:txBody>
          </p:sp>
          <p:sp>
            <p:nvSpPr>
              <p:cNvPr id="14823" name="Freeform 397"/>
              <p:cNvSpPr>
                <a:spLocks/>
              </p:cNvSpPr>
              <p:nvPr/>
            </p:nvSpPr>
            <p:spPr bwMode="auto">
              <a:xfrm>
                <a:off x="5223" y="549"/>
                <a:ext cx="5" cy="4"/>
              </a:xfrm>
              <a:custGeom>
                <a:avLst/>
                <a:gdLst>
                  <a:gd name="T0" fmla="*/ 0 w 30"/>
                  <a:gd name="T1" fmla="*/ 0 h 21"/>
                  <a:gd name="T2" fmla="*/ 0 w 30"/>
                  <a:gd name="T3" fmla="*/ 0 h 21"/>
                  <a:gd name="T4" fmla="*/ 0 w 30"/>
                  <a:gd name="T5" fmla="*/ 0 h 21"/>
                  <a:gd name="T6" fmla="*/ 0 w 30"/>
                  <a:gd name="T7" fmla="*/ 0 h 21"/>
                  <a:gd name="T8" fmla="*/ 0 w 30"/>
                  <a:gd name="T9" fmla="*/ 0 h 21"/>
                  <a:gd name="T10" fmla="*/ 0 w 30"/>
                  <a:gd name="T11" fmla="*/ 0 h 21"/>
                  <a:gd name="T12" fmla="*/ 0 w 30"/>
                  <a:gd name="T13" fmla="*/ 0 h 21"/>
                  <a:gd name="T14" fmla="*/ 0 w 30"/>
                  <a:gd name="T15" fmla="*/ 0 h 21"/>
                  <a:gd name="T16" fmla="*/ 0 w 30"/>
                  <a:gd name="T17" fmla="*/ 0 h 21"/>
                  <a:gd name="T18" fmla="*/ 0 w 30"/>
                  <a:gd name="T19" fmla="*/ 0 h 21"/>
                  <a:gd name="T20" fmla="*/ 0 w 30"/>
                  <a:gd name="T21" fmla="*/ 0 h 21"/>
                  <a:gd name="T22" fmla="*/ 0 w 30"/>
                  <a:gd name="T23" fmla="*/ 0 h 21"/>
                  <a:gd name="T24" fmla="*/ 0 w 30"/>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21"/>
                  <a:gd name="T41" fmla="*/ 30 w 3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21">
                    <a:moveTo>
                      <a:pt x="28" y="0"/>
                    </a:moveTo>
                    <a:lnTo>
                      <a:pt x="28" y="0"/>
                    </a:lnTo>
                    <a:lnTo>
                      <a:pt x="28" y="12"/>
                    </a:lnTo>
                    <a:lnTo>
                      <a:pt x="21" y="17"/>
                    </a:lnTo>
                    <a:lnTo>
                      <a:pt x="11" y="19"/>
                    </a:lnTo>
                    <a:lnTo>
                      <a:pt x="0" y="17"/>
                    </a:lnTo>
                    <a:lnTo>
                      <a:pt x="0" y="19"/>
                    </a:lnTo>
                    <a:lnTo>
                      <a:pt x="11" y="21"/>
                    </a:lnTo>
                    <a:lnTo>
                      <a:pt x="23" y="19"/>
                    </a:lnTo>
                    <a:lnTo>
                      <a:pt x="30" y="12"/>
                    </a:lnTo>
                    <a:lnTo>
                      <a:pt x="30" y="0"/>
                    </a:lnTo>
                    <a:lnTo>
                      <a:pt x="28" y="0"/>
                    </a:lnTo>
                    <a:close/>
                  </a:path>
                </a:pathLst>
              </a:custGeom>
              <a:solidFill>
                <a:srgbClr val="000000"/>
              </a:solidFill>
              <a:ln w="9525">
                <a:noFill/>
                <a:round/>
                <a:headEnd/>
                <a:tailEnd/>
              </a:ln>
            </p:spPr>
            <p:txBody>
              <a:bodyPr/>
              <a:lstStyle/>
              <a:p>
                <a:endParaRPr lang="ru-RU"/>
              </a:p>
            </p:txBody>
          </p:sp>
          <p:sp>
            <p:nvSpPr>
              <p:cNvPr id="14824" name="Freeform 398"/>
              <p:cNvSpPr>
                <a:spLocks/>
              </p:cNvSpPr>
              <p:nvPr/>
            </p:nvSpPr>
            <p:spPr bwMode="auto">
              <a:xfrm>
                <a:off x="5222" y="524"/>
                <a:ext cx="6" cy="25"/>
              </a:xfrm>
              <a:custGeom>
                <a:avLst/>
                <a:gdLst>
                  <a:gd name="T0" fmla="*/ 0 w 34"/>
                  <a:gd name="T1" fmla="*/ 0 h 124"/>
                  <a:gd name="T2" fmla="*/ 0 w 34"/>
                  <a:gd name="T3" fmla="*/ 0 h 124"/>
                  <a:gd name="T4" fmla="*/ 0 w 34"/>
                  <a:gd name="T5" fmla="*/ 0 h 124"/>
                  <a:gd name="T6" fmla="*/ 0 w 34"/>
                  <a:gd name="T7" fmla="*/ 0 h 124"/>
                  <a:gd name="T8" fmla="*/ 0 w 34"/>
                  <a:gd name="T9" fmla="*/ 0 h 124"/>
                  <a:gd name="T10" fmla="*/ 0 w 34"/>
                  <a:gd name="T11" fmla="*/ 0 h 124"/>
                  <a:gd name="T12" fmla="*/ 0 w 34"/>
                  <a:gd name="T13" fmla="*/ 0 h 124"/>
                  <a:gd name="T14" fmla="*/ 0 60000 65536"/>
                  <a:gd name="T15" fmla="*/ 0 60000 65536"/>
                  <a:gd name="T16" fmla="*/ 0 60000 65536"/>
                  <a:gd name="T17" fmla="*/ 0 60000 65536"/>
                  <a:gd name="T18" fmla="*/ 0 60000 65536"/>
                  <a:gd name="T19" fmla="*/ 0 60000 65536"/>
                  <a:gd name="T20" fmla="*/ 0 60000 65536"/>
                  <a:gd name="T21" fmla="*/ 0 w 34"/>
                  <a:gd name="T22" fmla="*/ 0 h 124"/>
                  <a:gd name="T23" fmla="*/ 34 w 34"/>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24">
                    <a:moveTo>
                      <a:pt x="0" y="0"/>
                    </a:moveTo>
                    <a:lnTo>
                      <a:pt x="0" y="0"/>
                    </a:lnTo>
                    <a:lnTo>
                      <a:pt x="32" y="124"/>
                    </a:lnTo>
                    <a:lnTo>
                      <a:pt x="34" y="124"/>
                    </a:lnTo>
                    <a:lnTo>
                      <a:pt x="2" y="0"/>
                    </a:lnTo>
                    <a:lnTo>
                      <a:pt x="0" y="0"/>
                    </a:lnTo>
                    <a:close/>
                  </a:path>
                </a:pathLst>
              </a:custGeom>
              <a:solidFill>
                <a:srgbClr val="000000"/>
              </a:solidFill>
              <a:ln w="9525">
                <a:noFill/>
                <a:round/>
                <a:headEnd/>
                <a:tailEnd/>
              </a:ln>
            </p:spPr>
            <p:txBody>
              <a:bodyPr/>
              <a:lstStyle/>
              <a:p>
                <a:endParaRPr lang="ru-RU"/>
              </a:p>
            </p:txBody>
          </p:sp>
          <p:sp>
            <p:nvSpPr>
              <p:cNvPr id="14825" name="Freeform 399"/>
              <p:cNvSpPr>
                <a:spLocks/>
              </p:cNvSpPr>
              <p:nvPr/>
            </p:nvSpPr>
            <p:spPr bwMode="auto">
              <a:xfrm>
                <a:off x="5217" y="521"/>
                <a:ext cx="6" cy="3"/>
              </a:xfrm>
              <a:custGeom>
                <a:avLst/>
                <a:gdLst>
                  <a:gd name="T0" fmla="*/ 0 w 34"/>
                  <a:gd name="T1" fmla="*/ 0 h 15"/>
                  <a:gd name="T2" fmla="*/ 0 w 34"/>
                  <a:gd name="T3" fmla="*/ 0 h 15"/>
                  <a:gd name="T4" fmla="*/ 0 w 34"/>
                  <a:gd name="T5" fmla="*/ 0 h 15"/>
                  <a:gd name="T6" fmla="*/ 0 w 34"/>
                  <a:gd name="T7" fmla="*/ 0 h 15"/>
                  <a:gd name="T8" fmla="*/ 0 w 34"/>
                  <a:gd name="T9" fmla="*/ 0 h 15"/>
                  <a:gd name="T10" fmla="*/ 0 w 34"/>
                  <a:gd name="T11" fmla="*/ 0 h 15"/>
                  <a:gd name="T12" fmla="*/ 0 w 34"/>
                  <a:gd name="T13" fmla="*/ 0 h 15"/>
                  <a:gd name="T14" fmla="*/ 0 w 34"/>
                  <a:gd name="T15" fmla="*/ 0 h 15"/>
                  <a:gd name="T16" fmla="*/ 0 w 34"/>
                  <a:gd name="T17" fmla="*/ 0 h 15"/>
                  <a:gd name="T18" fmla="*/ 0 w 34"/>
                  <a:gd name="T19" fmla="*/ 0 h 15"/>
                  <a:gd name="T20" fmla="*/ 0 w 34"/>
                  <a:gd name="T21" fmla="*/ 0 h 15"/>
                  <a:gd name="T22" fmla="*/ 0 w 34"/>
                  <a:gd name="T23" fmla="*/ 0 h 15"/>
                  <a:gd name="T24" fmla="*/ 0 w 34"/>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15"/>
                  <a:gd name="T41" fmla="*/ 34 w 34"/>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15">
                    <a:moveTo>
                      <a:pt x="2" y="10"/>
                    </a:moveTo>
                    <a:lnTo>
                      <a:pt x="2" y="10"/>
                    </a:lnTo>
                    <a:lnTo>
                      <a:pt x="8" y="4"/>
                    </a:lnTo>
                    <a:lnTo>
                      <a:pt x="17" y="3"/>
                    </a:lnTo>
                    <a:lnTo>
                      <a:pt x="25" y="7"/>
                    </a:lnTo>
                    <a:lnTo>
                      <a:pt x="32" y="15"/>
                    </a:lnTo>
                    <a:lnTo>
                      <a:pt x="34" y="15"/>
                    </a:lnTo>
                    <a:lnTo>
                      <a:pt x="27" y="5"/>
                    </a:lnTo>
                    <a:lnTo>
                      <a:pt x="17" y="0"/>
                    </a:lnTo>
                    <a:lnTo>
                      <a:pt x="6" y="1"/>
                    </a:lnTo>
                    <a:lnTo>
                      <a:pt x="0" y="10"/>
                    </a:lnTo>
                    <a:lnTo>
                      <a:pt x="2" y="10"/>
                    </a:lnTo>
                    <a:close/>
                  </a:path>
                </a:pathLst>
              </a:custGeom>
              <a:solidFill>
                <a:srgbClr val="000000"/>
              </a:solidFill>
              <a:ln w="9525">
                <a:noFill/>
                <a:round/>
                <a:headEnd/>
                <a:tailEnd/>
              </a:ln>
            </p:spPr>
            <p:txBody>
              <a:bodyPr/>
              <a:lstStyle/>
              <a:p>
                <a:endParaRPr lang="ru-RU"/>
              </a:p>
            </p:txBody>
          </p:sp>
          <p:sp>
            <p:nvSpPr>
              <p:cNvPr id="14826" name="Freeform 400"/>
              <p:cNvSpPr>
                <a:spLocks/>
              </p:cNvSpPr>
              <p:nvPr/>
            </p:nvSpPr>
            <p:spPr bwMode="auto">
              <a:xfrm>
                <a:off x="5211" y="523"/>
                <a:ext cx="7" cy="19"/>
              </a:xfrm>
              <a:custGeom>
                <a:avLst/>
                <a:gdLst>
                  <a:gd name="T0" fmla="*/ 0 w 36"/>
                  <a:gd name="T1" fmla="*/ 0 h 95"/>
                  <a:gd name="T2" fmla="*/ 0 w 36"/>
                  <a:gd name="T3" fmla="*/ 0 h 95"/>
                  <a:gd name="T4" fmla="*/ 0 w 36"/>
                  <a:gd name="T5" fmla="*/ 0 h 95"/>
                  <a:gd name="T6" fmla="*/ 0 w 36"/>
                  <a:gd name="T7" fmla="*/ 0 h 95"/>
                  <a:gd name="T8" fmla="*/ 0 w 36"/>
                  <a:gd name="T9" fmla="*/ 0 h 95"/>
                  <a:gd name="T10" fmla="*/ 0 w 36"/>
                  <a:gd name="T11" fmla="*/ 0 h 95"/>
                  <a:gd name="T12" fmla="*/ 0 w 36"/>
                  <a:gd name="T13" fmla="*/ 0 h 95"/>
                  <a:gd name="T14" fmla="*/ 0 60000 65536"/>
                  <a:gd name="T15" fmla="*/ 0 60000 65536"/>
                  <a:gd name="T16" fmla="*/ 0 60000 65536"/>
                  <a:gd name="T17" fmla="*/ 0 60000 65536"/>
                  <a:gd name="T18" fmla="*/ 0 60000 65536"/>
                  <a:gd name="T19" fmla="*/ 0 60000 65536"/>
                  <a:gd name="T20" fmla="*/ 0 60000 65536"/>
                  <a:gd name="T21" fmla="*/ 0 w 36"/>
                  <a:gd name="T22" fmla="*/ 0 h 95"/>
                  <a:gd name="T23" fmla="*/ 36 w 36"/>
                  <a:gd name="T24" fmla="*/ 95 h 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95">
                    <a:moveTo>
                      <a:pt x="2" y="95"/>
                    </a:moveTo>
                    <a:lnTo>
                      <a:pt x="2" y="94"/>
                    </a:lnTo>
                    <a:lnTo>
                      <a:pt x="36" y="0"/>
                    </a:lnTo>
                    <a:lnTo>
                      <a:pt x="34" y="0"/>
                    </a:lnTo>
                    <a:lnTo>
                      <a:pt x="0" y="94"/>
                    </a:lnTo>
                    <a:lnTo>
                      <a:pt x="0" y="92"/>
                    </a:lnTo>
                    <a:lnTo>
                      <a:pt x="2" y="95"/>
                    </a:lnTo>
                    <a:close/>
                  </a:path>
                </a:pathLst>
              </a:custGeom>
              <a:solidFill>
                <a:srgbClr val="000000"/>
              </a:solidFill>
              <a:ln w="9525">
                <a:noFill/>
                <a:round/>
                <a:headEnd/>
                <a:tailEnd/>
              </a:ln>
            </p:spPr>
            <p:txBody>
              <a:bodyPr/>
              <a:lstStyle/>
              <a:p>
                <a:endParaRPr lang="ru-RU"/>
              </a:p>
            </p:txBody>
          </p:sp>
          <p:sp>
            <p:nvSpPr>
              <p:cNvPr id="14827" name="Freeform 401"/>
              <p:cNvSpPr>
                <a:spLocks/>
              </p:cNvSpPr>
              <p:nvPr/>
            </p:nvSpPr>
            <p:spPr bwMode="auto">
              <a:xfrm>
                <a:off x="5211" y="541"/>
                <a:ext cx="3" cy="7"/>
              </a:xfrm>
              <a:custGeom>
                <a:avLst/>
                <a:gdLst>
                  <a:gd name="T0" fmla="*/ 0 w 18"/>
                  <a:gd name="T1" fmla="*/ 0 h 34"/>
                  <a:gd name="T2" fmla="*/ 0 w 18"/>
                  <a:gd name="T3" fmla="*/ 0 h 34"/>
                  <a:gd name="T4" fmla="*/ 0 w 18"/>
                  <a:gd name="T5" fmla="*/ 0 h 34"/>
                  <a:gd name="T6" fmla="*/ 0 w 18"/>
                  <a:gd name="T7" fmla="*/ 0 h 34"/>
                  <a:gd name="T8" fmla="*/ 0 w 18"/>
                  <a:gd name="T9" fmla="*/ 0 h 34"/>
                  <a:gd name="T10" fmla="*/ 0 w 18"/>
                  <a:gd name="T11" fmla="*/ 0 h 34"/>
                  <a:gd name="T12" fmla="*/ 0 w 18"/>
                  <a:gd name="T13" fmla="*/ 0 h 34"/>
                  <a:gd name="T14" fmla="*/ 0 w 18"/>
                  <a:gd name="T15" fmla="*/ 0 h 34"/>
                  <a:gd name="T16" fmla="*/ 0 w 18"/>
                  <a:gd name="T17" fmla="*/ 0 h 34"/>
                  <a:gd name="T18" fmla="*/ 0 w 18"/>
                  <a:gd name="T19" fmla="*/ 0 h 34"/>
                  <a:gd name="T20" fmla="*/ 0 w 18"/>
                  <a:gd name="T21" fmla="*/ 0 h 34"/>
                  <a:gd name="T22" fmla="*/ 0 w 18"/>
                  <a:gd name="T23" fmla="*/ 0 h 34"/>
                  <a:gd name="T24" fmla="*/ 0 w 18"/>
                  <a:gd name="T25" fmla="*/ 0 h 34"/>
                  <a:gd name="T26" fmla="*/ 0 w 18"/>
                  <a:gd name="T27" fmla="*/ 0 h 34"/>
                  <a:gd name="T28" fmla="*/ 0 w 18"/>
                  <a:gd name="T29" fmla="*/ 0 h 34"/>
                  <a:gd name="T30" fmla="*/ 0 w 18"/>
                  <a:gd name="T31" fmla="*/ 0 h 34"/>
                  <a:gd name="T32" fmla="*/ 0 w 18"/>
                  <a:gd name="T33" fmla="*/ 0 h 34"/>
                  <a:gd name="T34" fmla="*/ 0 w 18"/>
                  <a:gd name="T35" fmla="*/ 0 h 34"/>
                  <a:gd name="T36" fmla="*/ 0 w 18"/>
                  <a:gd name="T37" fmla="*/ 0 h 34"/>
                  <a:gd name="T38" fmla="*/ 0 w 18"/>
                  <a:gd name="T39" fmla="*/ 0 h 34"/>
                  <a:gd name="T40" fmla="*/ 0 w 18"/>
                  <a:gd name="T41" fmla="*/ 0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34"/>
                  <a:gd name="T65" fmla="*/ 18 w 18"/>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34">
                    <a:moveTo>
                      <a:pt x="18" y="32"/>
                    </a:moveTo>
                    <a:lnTo>
                      <a:pt x="18" y="32"/>
                    </a:lnTo>
                    <a:lnTo>
                      <a:pt x="15" y="29"/>
                    </a:lnTo>
                    <a:lnTo>
                      <a:pt x="11" y="26"/>
                    </a:lnTo>
                    <a:lnTo>
                      <a:pt x="7" y="23"/>
                    </a:lnTo>
                    <a:lnTo>
                      <a:pt x="5" y="19"/>
                    </a:lnTo>
                    <a:lnTo>
                      <a:pt x="4" y="16"/>
                    </a:lnTo>
                    <a:lnTo>
                      <a:pt x="3" y="12"/>
                    </a:lnTo>
                    <a:lnTo>
                      <a:pt x="4" y="7"/>
                    </a:lnTo>
                    <a:lnTo>
                      <a:pt x="5" y="3"/>
                    </a:lnTo>
                    <a:lnTo>
                      <a:pt x="3" y="0"/>
                    </a:lnTo>
                    <a:lnTo>
                      <a:pt x="2" y="7"/>
                    </a:lnTo>
                    <a:lnTo>
                      <a:pt x="0" y="12"/>
                    </a:lnTo>
                    <a:lnTo>
                      <a:pt x="2" y="16"/>
                    </a:lnTo>
                    <a:lnTo>
                      <a:pt x="3" y="21"/>
                    </a:lnTo>
                    <a:lnTo>
                      <a:pt x="5" y="25"/>
                    </a:lnTo>
                    <a:lnTo>
                      <a:pt x="9" y="28"/>
                    </a:lnTo>
                    <a:lnTo>
                      <a:pt x="12" y="31"/>
                    </a:lnTo>
                    <a:lnTo>
                      <a:pt x="16" y="34"/>
                    </a:lnTo>
                    <a:lnTo>
                      <a:pt x="18" y="32"/>
                    </a:lnTo>
                    <a:close/>
                  </a:path>
                </a:pathLst>
              </a:custGeom>
              <a:solidFill>
                <a:srgbClr val="000000"/>
              </a:solidFill>
              <a:ln w="9525">
                <a:noFill/>
                <a:round/>
                <a:headEnd/>
                <a:tailEnd/>
              </a:ln>
            </p:spPr>
            <p:txBody>
              <a:bodyPr/>
              <a:lstStyle/>
              <a:p>
                <a:endParaRPr lang="ru-RU"/>
              </a:p>
            </p:txBody>
          </p:sp>
          <p:sp>
            <p:nvSpPr>
              <p:cNvPr id="14828" name="Freeform 402"/>
              <p:cNvSpPr>
                <a:spLocks/>
              </p:cNvSpPr>
              <p:nvPr/>
            </p:nvSpPr>
            <p:spPr bwMode="auto">
              <a:xfrm>
                <a:off x="5214" y="548"/>
                <a:ext cx="9" cy="5"/>
              </a:xfrm>
              <a:custGeom>
                <a:avLst/>
                <a:gdLst>
                  <a:gd name="T0" fmla="*/ 0 w 57"/>
                  <a:gd name="T1" fmla="*/ 0 h 24"/>
                  <a:gd name="T2" fmla="*/ 0 w 57"/>
                  <a:gd name="T3" fmla="*/ 0 h 24"/>
                  <a:gd name="T4" fmla="*/ 0 w 57"/>
                  <a:gd name="T5" fmla="*/ 0 h 24"/>
                  <a:gd name="T6" fmla="*/ 0 w 57"/>
                  <a:gd name="T7" fmla="*/ 0 h 24"/>
                  <a:gd name="T8" fmla="*/ 0 w 57"/>
                  <a:gd name="T9" fmla="*/ 0 h 24"/>
                  <a:gd name="T10" fmla="*/ 0 w 57"/>
                  <a:gd name="T11" fmla="*/ 0 h 24"/>
                  <a:gd name="T12" fmla="*/ 0 w 57"/>
                  <a:gd name="T13" fmla="*/ 0 h 24"/>
                  <a:gd name="T14" fmla="*/ 0 w 57"/>
                  <a:gd name="T15" fmla="*/ 0 h 24"/>
                  <a:gd name="T16" fmla="*/ 0 w 57"/>
                  <a:gd name="T17" fmla="*/ 0 h 24"/>
                  <a:gd name="T18" fmla="*/ 0 w 57"/>
                  <a:gd name="T19" fmla="*/ 0 h 24"/>
                  <a:gd name="T20" fmla="*/ 0 w 57"/>
                  <a:gd name="T21" fmla="*/ 0 h 24"/>
                  <a:gd name="T22" fmla="*/ 0 w 57"/>
                  <a:gd name="T23" fmla="*/ 0 h 24"/>
                  <a:gd name="T24" fmla="*/ 0 w 57"/>
                  <a:gd name="T25" fmla="*/ 0 h 24"/>
                  <a:gd name="T26" fmla="*/ 0 w 57"/>
                  <a:gd name="T27" fmla="*/ 0 h 24"/>
                  <a:gd name="T28" fmla="*/ 0 w 57"/>
                  <a:gd name="T29" fmla="*/ 0 h 24"/>
                  <a:gd name="T30" fmla="*/ 0 w 57"/>
                  <a:gd name="T31" fmla="*/ 0 h 24"/>
                  <a:gd name="T32" fmla="*/ 0 w 57"/>
                  <a:gd name="T33" fmla="*/ 0 h 24"/>
                  <a:gd name="T34" fmla="*/ 0 w 57"/>
                  <a:gd name="T35" fmla="*/ 0 h 24"/>
                  <a:gd name="T36" fmla="*/ 0 w 57"/>
                  <a:gd name="T37" fmla="*/ 0 h 24"/>
                  <a:gd name="T38" fmla="*/ 0 w 57"/>
                  <a:gd name="T39" fmla="*/ 0 h 24"/>
                  <a:gd name="T40" fmla="*/ 0 w 57"/>
                  <a:gd name="T41" fmla="*/ 0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
                  <a:gd name="T64" fmla="*/ 0 h 24"/>
                  <a:gd name="T65" fmla="*/ 57 w 57"/>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 h="24">
                    <a:moveTo>
                      <a:pt x="57" y="22"/>
                    </a:moveTo>
                    <a:lnTo>
                      <a:pt x="57" y="22"/>
                    </a:lnTo>
                    <a:lnTo>
                      <a:pt x="49" y="20"/>
                    </a:lnTo>
                    <a:lnTo>
                      <a:pt x="42" y="17"/>
                    </a:lnTo>
                    <a:lnTo>
                      <a:pt x="36" y="15"/>
                    </a:lnTo>
                    <a:lnTo>
                      <a:pt x="30" y="13"/>
                    </a:lnTo>
                    <a:lnTo>
                      <a:pt x="23" y="10"/>
                    </a:lnTo>
                    <a:lnTo>
                      <a:pt x="16" y="7"/>
                    </a:lnTo>
                    <a:lnTo>
                      <a:pt x="9" y="4"/>
                    </a:lnTo>
                    <a:lnTo>
                      <a:pt x="2" y="0"/>
                    </a:lnTo>
                    <a:lnTo>
                      <a:pt x="0" y="2"/>
                    </a:lnTo>
                    <a:lnTo>
                      <a:pt x="7" y="6"/>
                    </a:lnTo>
                    <a:lnTo>
                      <a:pt x="14" y="9"/>
                    </a:lnTo>
                    <a:lnTo>
                      <a:pt x="21" y="12"/>
                    </a:lnTo>
                    <a:lnTo>
                      <a:pt x="28" y="15"/>
                    </a:lnTo>
                    <a:lnTo>
                      <a:pt x="34" y="17"/>
                    </a:lnTo>
                    <a:lnTo>
                      <a:pt x="42" y="20"/>
                    </a:lnTo>
                    <a:lnTo>
                      <a:pt x="49" y="22"/>
                    </a:lnTo>
                    <a:lnTo>
                      <a:pt x="57" y="24"/>
                    </a:lnTo>
                    <a:lnTo>
                      <a:pt x="57" y="22"/>
                    </a:lnTo>
                    <a:close/>
                  </a:path>
                </a:pathLst>
              </a:custGeom>
              <a:solidFill>
                <a:srgbClr val="000000"/>
              </a:solidFill>
              <a:ln w="9525">
                <a:noFill/>
                <a:round/>
                <a:headEnd/>
                <a:tailEnd/>
              </a:ln>
            </p:spPr>
            <p:txBody>
              <a:bodyPr/>
              <a:lstStyle/>
              <a:p>
                <a:endParaRPr lang="ru-RU"/>
              </a:p>
            </p:txBody>
          </p:sp>
          <p:sp>
            <p:nvSpPr>
              <p:cNvPr id="14829" name="Freeform 403"/>
              <p:cNvSpPr>
                <a:spLocks/>
              </p:cNvSpPr>
              <p:nvPr/>
            </p:nvSpPr>
            <p:spPr bwMode="auto">
              <a:xfrm>
                <a:off x="5223" y="552"/>
                <a:ext cx="1" cy="1"/>
              </a:xfrm>
              <a:custGeom>
                <a:avLst/>
                <a:gdLst>
                  <a:gd name="T0" fmla="*/ 0 w 1"/>
                  <a:gd name="T1" fmla="*/ 0 h 2"/>
                  <a:gd name="T2" fmla="*/ 0 w 1"/>
                  <a:gd name="T3" fmla="*/ 1 h 2"/>
                  <a:gd name="T4" fmla="*/ 0 w 1"/>
                  <a:gd name="T5" fmla="*/ 1 h 2"/>
                  <a:gd name="T6" fmla="*/ 0 w 1"/>
                  <a:gd name="T7" fmla="*/ 1 h 2"/>
                  <a:gd name="T8" fmla="*/ 0 w 1"/>
                  <a:gd name="T9" fmla="*/ 1 h 2"/>
                  <a:gd name="T10" fmla="*/ 0 w 1"/>
                  <a:gd name="T11" fmla="*/ 1 h 2"/>
                  <a:gd name="T12" fmla="*/ 0 w 1"/>
                  <a:gd name="T13" fmla="*/ 0 h 2"/>
                  <a:gd name="T14" fmla="*/ 0 60000 65536"/>
                  <a:gd name="T15" fmla="*/ 0 60000 65536"/>
                  <a:gd name="T16" fmla="*/ 0 60000 65536"/>
                  <a:gd name="T17" fmla="*/ 0 60000 65536"/>
                  <a:gd name="T18" fmla="*/ 0 60000 65536"/>
                  <a:gd name="T19" fmla="*/ 0 60000 65536"/>
                  <a:gd name="T20" fmla="*/ 0 60000 65536"/>
                  <a:gd name="T21" fmla="*/ 0 w 1"/>
                  <a:gd name="T22" fmla="*/ 0 h 2"/>
                  <a:gd name="T23" fmla="*/ 1 w 1"/>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2">
                    <a:moveTo>
                      <a:pt x="0" y="0"/>
                    </a:moveTo>
                    <a:lnTo>
                      <a:pt x="0" y="1"/>
                    </a:lnTo>
                    <a:lnTo>
                      <a:pt x="0" y="2"/>
                    </a:lnTo>
                    <a:lnTo>
                      <a:pt x="0" y="0"/>
                    </a:lnTo>
                    <a:close/>
                  </a:path>
                </a:pathLst>
              </a:custGeom>
              <a:solidFill>
                <a:srgbClr val="000000"/>
              </a:solidFill>
              <a:ln w="9525">
                <a:noFill/>
                <a:round/>
                <a:headEnd/>
                <a:tailEnd/>
              </a:ln>
            </p:spPr>
            <p:txBody>
              <a:bodyPr/>
              <a:lstStyle/>
              <a:p>
                <a:endParaRPr lang="ru-RU"/>
              </a:p>
            </p:txBody>
          </p:sp>
          <p:sp>
            <p:nvSpPr>
              <p:cNvPr id="14830" name="Freeform 404"/>
              <p:cNvSpPr>
                <a:spLocks/>
              </p:cNvSpPr>
              <p:nvPr/>
            </p:nvSpPr>
            <p:spPr bwMode="auto">
              <a:xfrm>
                <a:off x="5255" y="549"/>
                <a:ext cx="4" cy="6"/>
              </a:xfrm>
              <a:custGeom>
                <a:avLst/>
                <a:gdLst>
                  <a:gd name="T0" fmla="*/ 0 w 24"/>
                  <a:gd name="T1" fmla="*/ 0 h 31"/>
                  <a:gd name="T2" fmla="*/ 0 w 24"/>
                  <a:gd name="T3" fmla="*/ 0 h 31"/>
                  <a:gd name="T4" fmla="*/ 0 w 24"/>
                  <a:gd name="T5" fmla="*/ 0 h 31"/>
                  <a:gd name="T6" fmla="*/ 0 w 24"/>
                  <a:gd name="T7" fmla="*/ 0 h 31"/>
                  <a:gd name="T8" fmla="*/ 0 w 24"/>
                  <a:gd name="T9" fmla="*/ 0 h 31"/>
                  <a:gd name="T10" fmla="*/ 0 w 24"/>
                  <a:gd name="T11" fmla="*/ 0 h 31"/>
                  <a:gd name="T12" fmla="*/ 0 w 24"/>
                  <a:gd name="T13" fmla="*/ 0 h 31"/>
                  <a:gd name="T14" fmla="*/ 0 w 24"/>
                  <a:gd name="T15" fmla="*/ 0 h 31"/>
                  <a:gd name="T16" fmla="*/ 0 w 24"/>
                  <a:gd name="T17" fmla="*/ 0 h 31"/>
                  <a:gd name="T18" fmla="*/ 0 w 24"/>
                  <a:gd name="T19" fmla="*/ 0 h 31"/>
                  <a:gd name="T20" fmla="*/ 0 w 24"/>
                  <a:gd name="T21" fmla="*/ 0 h 31"/>
                  <a:gd name="T22" fmla="*/ 0 w 24"/>
                  <a:gd name="T23" fmla="*/ 0 h 31"/>
                  <a:gd name="T24" fmla="*/ 0 w 24"/>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31"/>
                  <a:gd name="T41" fmla="*/ 24 w 24"/>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31">
                    <a:moveTo>
                      <a:pt x="16" y="2"/>
                    </a:moveTo>
                    <a:lnTo>
                      <a:pt x="16" y="2"/>
                    </a:lnTo>
                    <a:lnTo>
                      <a:pt x="22" y="13"/>
                    </a:lnTo>
                    <a:lnTo>
                      <a:pt x="19" y="19"/>
                    </a:lnTo>
                    <a:lnTo>
                      <a:pt x="11" y="25"/>
                    </a:lnTo>
                    <a:lnTo>
                      <a:pt x="0" y="29"/>
                    </a:lnTo>
                    <a:lnTo>
                      <a:pt x="0" y="31"/>
                    </a:lnTo>
                    <a:lnTo>
                      <a:pt x="13" y="27"/>
                    </a:lnTo>
                    <a:lnTo>
                      <a:pt x="22" y="21"/>
                    </a:lnTo>
                    <a:lnTo>
                      <a:pt x="24" y="13"/>
                    </a:lnTo>
                    <a:lnTo>
                      <a:pt x="18" y="0"/>
                    </a:lnTo>
                    <a:lnTo>
                      <a:pt x="16" y="2"/>
                    </a:lnTo>
                    <a:close/>
                  </a:path>
                </a:pathLst>
              </a:custGeom>
              <a:solidFill>
                <a:srgbClr val="000000"/>
              </a:solidFill>
              <a:ln w="9525">
                <a:noFill/>
                <a:round/>
                <a:headEnd/>
                <a:tailEnd/>
              </a:ln>
            </p:spPr>
            <p:txBody>
              <a:bodyPr/>
              <a:lstStyle/>
              <a:p>
                <a:endParaRPr lang="ru-RU"/>
              </a:p>
            </p:txBody>
          </p:sp>
          <p:sp>
            <p:nvSpPr>
              <p:cNvPr id="14831" name="Freeform 405"/>
              <p:cNvSpPr>
                <a:spLocks/>
              </p:cNvSpPr>
              <p:nvPr/>
            </p:nvSpPr>
            <p:spPr bwMode="auto">
              <a:xfrm>
                <a:off x="5241" y="530"/>
                <a:ext cx="17" cy="20"/>
              </a:xfrm>
              <a:custGeom>
                <a:avLst/>
                <a:gdLst>
                  <a:gd name="T0" fmla="*/ 0 w 103"/>
                  <a:gd name="T1" fmla="*/ 0 h 96"/>
                  <a:gd name="T2" fmla="*/ 0 w 103"/>
                  <a:gd name="T3" fmla="*/ 0 h 96"/>
                  <a:gd name="T4" fmla="*/ 0 w 103"/>
                  <a:gd name="T5" fmla="*/ 0 h 96"/>
                  <a:gd name="T6" fmla="*/ 0 w 103"/>
                  <a:gd name="T7" fmla="*/ 0 h 96"/>
                  <a:gd name="T8" fmla="*/ 0 w 103"/>
                  <a:gd name="T9" fmla="*/ 0 h 96"/>
                  <a:gd name="T10" fmla="*/ 0 w 103"/>
                  <a:gd name="T11" fmla="*/ 0 h 96"/>
                  <a:gd name="T12" fmla="*/ 0 w 103"/>
                  <a:gd name="T13" fmla="*/ 0 h 96"/>
                  <a:gd name="T14" fmla="*/ 0 60000 65536"/>
                  <a:gd name="T15" fmla="*/ 0 60000 65536"/>
                  <a:gd name="T16" fmla="*/ 0 60000 65536"/>
                  <a:gd name="T17" fmla="*/ 0 60000 65536"/>
                  <a:gd name="T18" fmla="*/ 0 60000 65536"/>
                  <a:gd name="T19" fmla="*/ 0 60000 65536"/>
                  <a:gd name="T20" fmla="*/ 0 60000 65536"/>
                  <a:gd name="T21" fmla="*/ 0 w 103"/>
                  <a:gd name="T22" fmla="*/ 0 h 96"/>
                  <a:gd name="T23" fmla="*/ 103 w 103"/>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 h="96">
                    <a:moveTo>
                      <a:pt x="0" y="2"/>
                    </a:moveTo>
                    <a:lnTo>
                      <a:pt x="0" y="2"/>
                    </a:lnTo>
                    <a:lnTo>
                      <a:pt x="101" y="96"/>
                    </a:lnTo>
                    <a:lnTo>
                      <a:pt x="103" y="94"/>
                    </a:lnTo>
                    <a:lnTo>
                      <a:pt x="3" y="0"/>
                    </a:lnTo>
                    <a:lnTo>
                      <a:pt x="0" y="2"/>
                    </a:lnTo>
                    <a:close/>
                  </a:path>
                </a:pathLst>
              </a:custGeom>
              <a:solidFill>
                <a:srgbClr val="000000"/>
              </a:solidFill>
              <a:ln w="9525">
                <a:noFill/>
                <a:round/>
                <a:headEnd/>
                <a:tailEnd/>
              </a:ln>
            </p:spPr>
            <p:txBody>
              <a:bodyPr/>
              <a:lstStyle/>
              <a:p>
                <a:endParaRPr lang="ru-RU"/>
              </a:p>
            </p:txBody>
          </p:sp>
          <p:sp>
            <p:nvSpPr>
              <p:cNvPr id="14832" name="Freeform 406"/>
              <p:cNvSpPr>
                <a:spLocks/>
              </p:cNvSpPr>
              <p:nvPr/>
            </p:nvSpPr>
            <p:spPr bwMode="auto">
              <a:xfrm>
                <a:off x="5236" y="529"/>
                <a:ext cx="5" cy="4"/>
              </a:xfrm>
              <a:custGeom>
                <a:avLst/>
                <a:gdLst>
                  <a:gd name="T0" fmla="*/ 0 w 32"/>
                  <a:gd name="T1" fmla="*/ 0 h 16"/>
                  <a:gd name="T2" fmla="*/ 0 w 32"/>
                  <a:gd name="T3" fmla="*/ 0 h 16"/>
                  <a:gd name="T4" fmla="*/ 0 w 32"/>
                  <a:gd name="T5" fmla="*/ 0 h 16"/>
                  <a:gd name="T6" fmla="*/ 0 w 32"/>
                  <a:gd name="T7" fmla="*/ 0 h 16"/>
                  <a:gd name="T8" fmla="*/ 0 w 32"/>
                  <a:gd name="T9" fmla="*/ 0 h 16"/>
                  <a:gd name="T10" fmla="*/ 0 w 32"/>
                  <a:gd name="T11" fmla="*/ 0 h 16"/>
                  <a:gd name="T12" fmla="*/ 0 w 32"/>
                  <a:gd name="T13" fmla="*/ 0 h 16"/>
                  <a:gd name="T14" fmla="*/ 0 w 32"/>
                  <a:gd name="T15" fmla="*/ 0 h 16"/>
                  <a:gd name="T16" fmla="*/ 0 w 32"/>
                  <a:gd name="T17" fmla="*/ 0 h 16"/>
                  <a:gd name="T18" fmla="*/ 0 w 32"/>
                  <a:gd name="T19" fmla="*/ 0 h 16"/>
                  <a:gd name="T20" fmla="*/ 0 w 32"/>
                  <a:gd name="T21" fmla="*/ 0 h 16"/>
                  <a:gd name="T22" fmla="*/ 0 w 32"/>
                  <a:gd name="T23" fmla="*/ 0 h 16"/>
                  <a:gd name="T24" fmla="*/ 0 w 32"/>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16"/>
                  <a:gd name="T41" fmla="*/ 32 w 32"/>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16">
                    <a:moveTo>
                      <a:pt x="2" y="16"/>
                    </a:moveTo>
                    <a:lnTo>
                      <a:pt x="2" y="16"/>
                    </a:lnTo>
                    <a:lnTo>
                      <a:pt x="3" y="8"/>
                    </a:lnTo>
                    <a:lnTo>
                      <a:pt x="10" y="2"/>
                    </a:lnTo>
                    <a:lnTo>
                      <a:pt x="20" y="2"/>
                    </a:lnTo>
                    <a:lnTo>
                      <a:pt x="29" y="7"/>
                    </a:lnTo>
                    <a:lnTo>
                      <a:pt x="32" y="5"/>
                    </a:lnTo>
                    <a:lnTo>
                      <a:pt x="20" y="0"/>
                    </a:lnTo>
                    <a:lnTo>
                      <a:pt x="8" y="0"/>
                    </a:lnTo>
                    <a:lnTo>
                      <a:pt x="1" y="6"/>
                    </a:lnTo>
                    <a:lnTo>
                      <a:pt x="0" y="16"/>
                    </a:lnTo>
                    <a:lnTo>
                      <a:pt x="2" y="16"/>
                    </a:lnTo>
                    <a:close/>
                  </a:path>
                </a:pathLst>
              </a:custGeom>
              <a:solidFill>
                <a:srgbClr val="000000"/>
              </a:solidFill>
              <a:ln w="9525">
                <a:noFill/>
                <a:round/>
                <a:headEnd/>
                <a:tailEnd/>
              </a:ln>
            </p:spPr>
            <p:txBody>
              <a:bodyPr/>
              <a:lstStyle/>
              <a:p>
                <a:endParaRPr lang="ru-RU"/>
              </a:p>
            </p:txBody>
          </p:sp>
        </p:grpSp>
        <p:grpSp>
          <p:nvGrpSpPr>
            <p:cNvPr id="14345" name="Group 407"/>
            <p:cNvGrpSpPr>
              <a:grpSpLocks/>
            </p:cNvGrpSpPr>
            <p:nvPr/>
          </p:nvGrpSpPr>
          <p:grpSpPr bwMode="auto">
            <a:xfrm>
              <a:off x="4235" y="384"/>
              <a:ext cx="1104" cy="224"/>
              <a:chOff x="4235" y="384"/>
              <a:chExt cx="1104" cy="224"/>
            </a:xfrm>
          </p:grpSpPr>
          <p:sp>
            <p:nvSpPr>
              <p:cNvPr id="14433" name="Freeform 408"/>
              <p:cNvSpPr>
                <a:spLocks/>
              </p:cNvSpPr>
              <p:nvPr/>
            </p:nvSpPr>
            <p:spPr bwMode="auto">
              <a:xfrm>
                <a:off x="5236" y="533"/>
                <a:ext cx="4" cy="19"/>
              </a:xfrm>
              <a:custGeom>
                <a:avLst/>
                <a:gdLst>
                  <a:gd name="T0" fmla="*/ 0 w 26"/>
                  <a:gd name="T1" fmla="*/ 0 h 96"/>
                  <a:gd name="T2" fmla="*/ 0 w 26"/>
                  <a:gd name="T3" fmla="*/ 0 h 96"/>
                  <a:gd name="T4" fmla="*/ 0 w 26"/>
                  <a:gd name="T5" fmla="*/ 0 h 96"/>
                  <a:gd name="T6" fmla="*/ 0 w 26"/>
                  <a:gd name="T7" fmla="*/ 0 h 96"/>
                  <a:gd name="T8" fmla="*/ 0 w 26"/>
                  <a:gd name="T9" fmla="*/ 0 h 96"/>
                  <a:gd name="T10" fmla="*/ 0 w 26"/>
                  <a:gd name="T11" fmla="*/ 0 h 96"/>
                  <a:gd name="T12" fmla="*/ 0 w 26"/>
                  <a:gd name="T13" fmla="*/ 0 h 96"/>
                  <a:gd name="T14" fmla="*/ 0 60000 65536"/>
                  <a:gd name="T15" fmla="*/ 0 60000 65536"/>
                  <a:gd name="T16" fmla="*/ 0 60000 65536"/>
                  <a:gd name="T17" fmla="*/ 0 60000 65536"/>
                  <a:gd name="T18" fmla="*/ 0 60000 65536"/>
                  <a:gd name="T19" fmla="*/ 0 60000 65536"/>
                  <a:gd name="T20" fmla="*/ 0 60000 65536"/>
                  <a:gd name="T21" fmla="*/ 0 w 26"/>
                  <a:gd name="T22" fmla="*/ 0 h 96"/>
                  <a:gd name="T23" fmla="*/ 26 w 26"/>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96">
                    <a:moveTo>
                      <a:pt x="26" y="96"/>
                    </a:moveTo>
                    <a:lnTo>
                      <a:pt x="26" y="96"/>
                    </a:lnTo>
                    <a:lnTo>
                      <a:pt x="2" y="0"/>
                    </a:lnTo>
                    <a:lnTo>
                      <a:pt x="0" y="0"/>
                    </a:lnTo>
                    <a:lnTo>
                      <a:pt x="23" y="96"/>
                    </a:lnTo>
                    <a:lnTo>
                      <a:pt x="26" y="96"/>
                    </a:lnTo>
                    <a:close/>
                  </a:path>
                </a:pathLst>
              </a:custGeom>
              <a:solidFill>
                <a:srgbClr val="000000"/>
              </a:solidFill>
              <a:ln w="9525">
                <a:noFill/>
                <a:round/>
                <a:headEnd/>
                <a:tailEnd/>
              </a:ln>
            </p:spPr>
            <p:txBody>
              <a:bodyPr/>
              <a:lstStyle/>
              <a:p>
                <a:endParaRPr lang="ru-RU"/>
              </a:p>
            </p:txBody>
          </p:sp>
          <p:sp>
            <p:nvSpPr>
              <p:cNvPr id="14434" name="Freeform 409"/>
              <p:cNvSpPr>
                <a:spLocks/>
              </p:cNvSpPr>
              <p:nvPr/>
            </p:nvSpPr>
            <p:spPr bwMode="auto">
              <a:xfrm>
                <a:off x="5240" y="552"/>
                <a:ext cx="5" cy="4"/>
              </a:xfrm>
              <a:custGeom>
                <a:avLst/>
                <a:gdLst>
                  <a:gd name="T0" fmla="*/ 0 w 32"/>
                  <a:gd name="T1" fmla="*/ 0 h 22"/>
                  <a:gd name="T2" fmla="*/ 0 w 32"/>
                  <a:gd name="T3" fmla="*/ 0 h 22"/>
                  <a:gd name="T4" fmla="*/ 0 w 32"/>
                  <a:gd name="T5" fmla="*/ 0 h 22"/>
                  <a:gd name="T6" fmla="*/ 0 w 32"/>
                  <a:gd name="T7" fmla="*/ 0 h 22"/>
                  <a:gd name="T8" fmla="*/ 0 w 32"/>
                  <a:gd name="T9" fmla="*/ 0 h 22"/>
                  <a:gd name="T10" fmla="*/ 0 w 32"/>
                  <a:gd name="T11" fmla="*/ 0 h 22"/>
                  <a:gd name="T12" fmla="*/ 0 w 32"/>
                  <a:gd name="T13" fmla="*/ 0 h 22"/>
                  <a:gd name="T14" fmla="*/ 0 w 32"/>
                  <a:gd name="T15" fmla="*/ 0 h 22"/>
                  <a:gd name="T16" fmla="*/ 0 w 32"/>
                  <a:gd name="T17" fmla="*/ 0 h 22"/>
                  <a:gd name="T18" fmla="*/ 0 w 32"/>
                  <a:gd name="T19" fmla="*/ 0 h 22"/>
                  <a:gd name="T20" fmla="*/ 0 w 32"/>
                  <a:gd name="T21" fmla="*/ 0 h 22"/>
                  <a:gd name="T22" fmla="*/ 0 w 32"/>
                  <a:gd name="T23" fmla="*/ 0 h 22"/>
                  <a:gd name="T24" fmla="*/ 0 w 32"/>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22"/>
                  <a:gd name="T41" fmla="*/ 32 w 32"/>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22">
                    <a:moveTo>
                      <a:pt x="32" y="20"/>
                    </a:moveTo>
                    <a:lnTo>
                      <a:pt x="32" y="20"/>
                    </a:lnTo>
                    <a:lnTo>
                      <a:pt x="22" y="18"/>
                    </a:lnTo>
                    <a:lnTo>
                      <a:pt x="15" y="15"/>
                    </a:lnTo>
                    <a:lnTo>
                      <a:pt x="7" y="8"/>
                    </a:lnTo>
                    <a:lnTo>
                      <a:pt x="3" y="0"/>
                    </a:lnTo>
                    <a:lnTo>
                      <a:pt x="0" y="0"/>
                    </a:lnTo>
                    <a:lnTo>
                      <a:pt x="5" y="10"/>
                    </a:lnTo>
                    <a:lnTo>
                      <a:pt x="12" y="17"/>
                    </a:lnTo>
                    <a:lnTo>
                      <a:pt x="22" y="20"/>
                    </a:lnTo>
                    <a:lnTo>
                      <a:pt x="32" y="22"/>
                    </a:lnTo>
                    <a:lnTo>
                      <a:pt x="32" y="20"/>
                    </a:lnTo>
                    <a:close/>
                  </a:path>
                </a:pathLst>
              </a:custGeom>
              <a:solidFill>
                <a:srgbClr val="000000"/>
              </a:solidFill>
              <a:ln w="9525">
                <a:noFill/>
                <a:round/>
                <a:headEnd/>
                <a:tailEnd/>
              </a:ln>
            </p:spPr>
            <p:txBody>
              <a:bodyPr/>
              <a:lstStyle/>
              <a:p>
                <a:endParaRPr lang="ru-RU"/>
              </a:p>
            </p:txBody>
          </p:sp>
          <p:sp>
            <p:nvSpPr>
              <p:cNvPr id="14435" name="Freeform 410"/>
              <p:cNvSpPr>
                <a:spLocks/>
              </p:cNvSpPr>
              <p:nvPr/>
            </p:nvSpPr>
            <p:spPr bwMode="auto">
              <a:xfrm>
                <a:off x="5245" y="555"/>
                <a:ext cx="10" cy="1"/>
              </a:xfrm>
              <a:custGeom>
                <a:avLst/>
                <a:gdLst>
                  <a:gd name="T0" fmla="*/ 0 w 59"/>
                  <a:gd name="T1" fmla="*/ 0 h 7"/>
                  <a:gd name="T2" fmla="*/ 0 w 59"/>
                  <a:gd name="T3" fmla="*/ 0 h 7"/>
                  <a:gd name="T4" fmla="*/ 0 w 59"/>
                  <a:gd name="T5" fmla="*/ 0 h 7"/>
                  <a:gd name="T6" fmla="*/ 0 w 59"/>
                  <a:gd name="T7" fmla="*/ 0 h 7"/>
                  <a:gd name="T8" fmla="*/ 0 w 59"/>
                  <a:gd name="T9" fmla="*/ 0 h 7"/>
                  <a:gd name="T10" fmla="*/ 0 w 59"/>
                  <a:gd name="T11" fmla="*/ 0 h 7"/>
                  <a:gd name="T12" fmla="*/ 0 w 59"/>
                  <a:gd name="T13" fmla="*/ 0 h 7"/>
                  <a:gd name="T14" fmla="*/ 0 w 59"/>
                  <a:gd name="T15" fmla="*/ 0 h 7"/>
                  <a:gd name="T16" fmla="*/ 0 w 59"/>
                  <a:gd name="T17" fmla="*/ 0 h 7"/>
                  <a:gd name="T18" fmla="*/ 0 w 59"/>
                  <a:gd name="T19" fmla="*/ 0 h 7"/>
                  <a:gd name="T20" fmla="*/ 0 w 59"/>
                  <a:gd name="T21" fmla="*/ 0 h 7"/>
                  <a:gd name="T22" fmla="*/ 0 w 59"/>
                  <a:gd name="T23" fmla="*/ 0 h 7"/>
                  <a:gd name="T24" fmla="*/ 0 w 59"/>
                  <a:gd name="T25" fmla="*/ 0 h 7"/>
                  <a:gd name="T26" fmla="*/ 0 w 59"/>
                  <a:gd name="T27" fmla="*/ 0 h 7"/>
                  <a:gd name="T28" fmla="*/ 0 w 59"/>
                  <a:gd name="T29" fmla="*/ 0 h 7"/>
                  <a:gd name="T30" fmla="*/ 0 w 59"/>
                  <a:gd name="T31" fmla="*/ 0 h 7"/>
                  <a:gd name="T32" fmla="*/ 0 w 59"/>
                  <a:gd name="T33" fmla="*/ 0 h 7"/>
                  <a:gd name="T34" fmla="*/ 0 w 59"/>
                  <a:gd name="T35" fmla="*/ 0 h 7"/>
                  <a:gd name="T36" fmla="*/ 0 w 59"/>
                  <a:gd name="T37" fmla="*/ 0 h 7"/>
                  <a:gd name="T38" fmla="*/ 0 w 59"/>
                  <a:gd name="T39" fmla="*/ 0 h 7"/>
                  <a:gd name="T40" fmla="*/ 0 w 59"/>
                  <a:gd name="T41" fmla="*/ 0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7"/>
                  <a:gd name="T65" fmla="*/ 59 w 59"/>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7">
                    <a:moveTo>
                      <a:pt x="59" y="0"/>
                    </a:moveTo>
                    <a:lnTo>
                      <a:pt x="59" y="0"/>
                    </a:lnTo>
                    <a:lnTo>
                      <a:pt x="52" y="1"/>
                    </a:lnTo>
                    <a:lnTo>
                      <a:pt x="45" y="2"/>
                    </a:lnTo>
                    <a:lnTo>
                      <a:pt x="38" y="3"/>
                    </a:lnTo>
                    <a:lnTo>
                      <a:pt x="31" y="4"/>
                    </a:lnTo>
                    <a:lnTo>
                      <a:pt x="24" y="4"/>
                    </a:lnTo>
                    <a:lnTo>
                      <a:pt x="16" y="5"/>
                    </a:lnTo>
                    <a:lnTo>
                      <a:pt x="9" y="5"/>
                    </a:lnTo>
                    <a:lnTo>
                      <a:pt x="0" y="4"/>
                    </a:lnTo>
                    <a:lnTo>
                      <a:pt x="0" y="6"/>
                    </a:lnTo>
                    <a:lnTo>
                      <a:pt x="9" y="7"/>
                    </a:lnTo>
                    <a:lnTo>
                      <a:pt x="16" y="7"/>
                    </a:lnTo>
                    <a:lnTo>
                      <a:pt x="24" y="6"/>
                    </a:lnTo>
                    <a:lnTo>
                      <a:pt x="31" y="6"/>
                    </a:lnTo>
                    <a:lnTo>
                      <a:pt x="38" y="5"/>
                    </a:lnTo>
                    <a:lnTo>
                      <a:pt x="45" y="4"/>
                    </a:lnTo>
                    <a:lnTo>
                      <a:pt x="52" y="3"/>
                    </a:lnTo>
                    <a:lnTo>
                      <a:pt x="59" y="2"/>
                    </a:lnTo>
                    <a:lnTo>
                      <a:pt x="59" y="0"/>
                    </a:lnTo>
                    <a:close/>
                  </a:path>
                </a:pathLst>
              </a:custGeom>
              <a:solidFill>
                <a:srgbClr val="000000"/>
              </a:solidFill>
              <a:ln w="9525">
                <a:noFill/>
                <a:round/>
                <a:headEnd/>
                <a:tailEnd/>
              </a:ln>
            </p:spPr>
            <p:txBody>
              <a:bodyPr/>
              <a:lstStyle/>
              <a:p>
                <a:endParaRPr lang="ru-RU"/>
              </a:p>
            </p:txBody>
          </p:sp>
          <p:sp>
            <p:nvSpPr>
              <p:cNvPr id="14436" name="Freeform 411"/>
              <p:cNvSpPr>
                <a:spLocks/>
              </p:cNvSpPr>
              <p:nvPr/>
            </p:nvSpPr>
            <p:spPr bwMode="auto">
              <a:xfrm>
                <a:off x="5255" y="555"/>
                <a:ext cx="1" cy="1"/>
              </a:xfrm>
              <a:custGeom>
                <a:avLst/>
                <a:gdLst>
                  <a:gd name="T0" fmla="*/ 0 w 1"/>
                  <a:gd name="T1" fmla="*/ 0 h 2"/>
                  <a:gd name="T2" fmla="*/ 0 w 1"/>
                  <a:gd name="T3" fmla="*/ 1 h 2"/>
                  <a:gd name="T4" fmla="*/ 0 w 1"/>
                  <a:gd name="T5" fmla="*/ 1 h 2"/>
                  <a:gd name="T6" fmla="*/ 0 w 1"/>
                  <a:gd name="T7" fmla="*/ 1 h 2"/>
                  <a:gd name="T8" fmla="*/ 0 w 1"/>
                  <a:gd name="T9" fmla="*/ 1 h 2"/>
                  <a:gd name="T10" fmla="*/ 0 w 1"/>
                  <a:gd name="T11" fmla="*/ 1 h 2"/>
                  <a:gd name="T12" fmla="*/ 0 w 1"/>
                  <a:gd name="T13" fmla="*/ 0 h 2"/>
                  <a:gd name="T14" fmla="*/ 0 60000 65536"/>
                  <a:gd name="T15" fmla="*/ 0 60000 65536"/>
                  <a:gd name="T16" fmla="*/ 0 60000 65536"/>
                  <a:gd name="T17" fmla="*/ 0 60000 65536"/>
                  <a:gd name="T18" fmla="*/ 0 60000 65536"/>
                  <a:gd name="T19" fmla="*/ 0 60000 65536"/>
                  <a:gd name="T20" fmla="*/ 0 60000 65536"/>
                  <a:gd name="T21" fmla="*/ 0 w 1"/>
                  <a:gd name="T22" fmla="*/ 0 h 2"/>
                  <a:gd name="T23" fmla="*/ 1 w 1"/>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2">
                    <a:moveTo>
                      <a:pt x="0" y="0"/>
                    </a:moveTo>
                    <a:lnTo>
                      <a:pt x="0" y="1"/>
                    </a:lnTo>
                    <a:lnTo>
                      <a:pt x="0" y="2"/>
                    </a:lnTo>
                    <a:lnTo>
                      <a:pt x="0" y="0"/>
                    </a:lnTo>
                    <a:close/>
                  </a:path>
                </a:pathLst>
              </a:custGeom>
              <a:solidFill>
                <a:srgbClr val="000000"/>
              </a:solidFill>
              <a:ln w="9525">
                <a:noFill/>
                <a:round/>
                <a:headEnd/>
                <a:tailEnd/>
              </a:ln>
            </p:spPr>
            <p:txBody>
              <a:bodyPr/>
              <a:lstStyle/>
              <a:p>
                <a:endParaRPr lang="ru-RU"/>
              </a:p>
            </p:txBody>
          </p:sp>
          <p:sp>
            <p:nvSpPr>
              <p:cNvPr id="14437" name="Freeform 412"/>
              <p:cNvSpPr>
                <a:spLocks/>
              </p:cNvSpPr>
              <p:nvPr/>
            </p:nvSpPr>
            <p:spPr bwMode="auto">
              <a:xfrm>
                <a:off x="5284" y="534"/>
                <a:ext cx="3" cy="7"/>
              </a:xfrm>
              <a:custGeom>
                <a:avLst/>
                <a:gdLst>
                  <a:gd name="T0" fmla="*/ 0 w 17"/>
                  <a:gd name="T1" fmla="*/ 0 h 33"/>
                  <a:gd name="T2" fmla="*/ 0 w 17"/>
                  <a:gd name="T3" fmla="*/ 0 h 33"/>
                  <a:gd name="T4" fmla="*/ 0 w 17"/>
                  <a:gd name="T5" fmla="*/ 0 h 33"/>
                  <a:gd name="T6" fmla="*/ 0 w 17"/>
                  <a:gd name="T7" fmla="*/ 0 h 33"/>
                  <a:gd name="T8" fmla="*/ 0 w 17"/>
                  <a:gd name="T9" fmla="*/ 0 h 33"/>
                  <a:gd name="T10" fmla="*/ 0 w 17"/>
                  <a:gd name="T11" fmla="*/ 0 h 33"/>
                  <a:gd name="T12" fmla="*/ 0 w 17"/>
                  <a:gd name="T13" fmla="*/ 0 h 33"/>
                  <a:gd name="T14" fmla="*/ 0 w 17"/>
                  <a:gd name="T15" fmla="*/ 0 h 33"/>
                  <a:gd name="T16" fmla="*/ 0 w 17"/>
                  <a:gd name="T17" fmla="*/ 0 h 33"/>
                  <a:gd name="T18" fmla="*/ 0 w 17"/>
                  <a:gd name="T19" fmla="*/ 0 h 33"/>
                  <a:gd name="T20" fmla="*/ 0 w 17"/>
                  <a:gd name="T21" fmla="*/ 0 h 33"/>
                  <a:gd name="T22" fmla="*/ 0 w 17"/>
                  <a:gd name="T23" fmla="*/ 0 h 33"/>
                  <a:gd name="T24" fmla="*/ 0 w 17"/>
                  <a:gd name="T25" fmla="*/ 0 h 33"/>
                  <a:gd name="T26" fmla="*/ 0 w 17"/>
                  <a:gd name="T27" fmla="*/ 0 h 33"/>
                  <a:gd name="T28" fmla="*/ 0 w 17"/>
                  <a:gd name="T29" fmla="*/ 0 h 33"/>
                  <a:gd name="T30" fmla="*/ 0 w 17"/>
                  <a:gd name="T31" fmla="*/ 0 h 33"/>
                  <a:gd name="T32" fmla="*/ 0 w 17"/>
                  <a:gd name="T33" fmla="*/ 0 h 33"/>
                  <a:gd name="T34" fmla="*/ 0 w 17"/>
                  <a:gd name="T35" fmla="*/ 0 h 33"/>
                  <a:gd name="T36" fmla="*/ 0 w 17"/>
                  <a:gd name="T37" fmla="*/ 0 h 33"/>
                  <a:gd name="T38" fmla="*/ 0 w 17"/>
                  <a:gd name="T39" fmla="*/ 0 h 33"/>
                  <a:gd name="T40" fmla="*/ 0 w 17"/>
                  <a:gd name="T41" fmla="*/ 0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33"/>
                  <a:gd name="T65" fmla="*/ 17 w 17"/>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33">
                    <a:moveTo>
                      <a:pt x="1" y="2"/>
                    </a:moveTo>
                    <a:lnTo>
                      <a:pt x="0" y="2"/>
                    </a:lnTo>
                    <a:lnTo>
                      <a:pt x="7" y="5"/>
                    </a:lnTo>
                    <a:lnTo>
                      <a:pt x="12" y="8"/>
                    </a:lnTo>
                    <a:lnTo>
                      <a:pt x="14" y="11"/>
                    </a:lnTo>
                    <a:lnTo>
                      <a:pt x="14" y="15"/>
                    </a:lnTo>
                    <a:lnTo>
                      <a:pt x="13" y="18"/>
                    </a:lnTo>
                    <a:lnTo>
                      <a:pt x="11" y="22"/>
                    </a:lnTo>
                    <a:lnTo>
                      <a:pt x="7" y="27"/>
                    </a:lnTo>
                    <a:lnTo>
                      <a:pt x="3" y="31"/>
                    </a:lnTo>
                    <a:lnTo>
                      <a:pt x="5" y="33"/>
                    </a:lnTo>
                    <a:lnTo>
                      <a:pt x="10" y="29"/>
                    </a:lnTo>
                    <a:lnTo>
                      <a:pt x="13" y="24"/>
                    </a:lnTo>
                    <a:lnTo>
                      <a:pt x="16" y="20"/>
                    </a:lnTo>
                    <a:lnTo>
                      <a:pt x="17" y="15"/>
                    </a:lnTo>
                    <a:lnTo>
                      <a:pt x="17" y="11"/>
                    </a:lnTo>
                    <a:lnTo>
                      <a:pt x="14" y="6"/>
                    </a:lnTo>
                    <a:lnTo>
                      <a:pt x="10" y="3"/>
                    </a:lnTo>
                    <a:lnTo>
                      <a:pt x="3" y="0"/>
                    </a:lnTo>
                    <a:lnTo>
                      <a:pt x="1" y="0"/>
                    </a:lnTo>
                    <a:lnTo>
                      <a:pt x="1" y="2"/>
                    </a:lnTo>
                    <a:close/>
                  </a:path>
                </a:pathLst>
              </a:custGeom>
              <a:solidFill>
                <a:srgbClr val="000000"/>
              </a:solidFill>
              <a:ln w="9525">
                <a:noFill/>
                <a:round/>
                <a:headEnd/>
                <a:tailEnd/>
              </a:ln>
            </p:spPr>
            <p:txBody>
              <a:bodyPr/>
              <a:lstStyle/>
              <a:p>
                <a:endParaRPr lang="ru-RU"/>
              </a:p>
            </p:txBody>
          </p:sp>
          <p:sp>
            <p:nvSpPr>
              <p:cNvPr id="14438" name="Freeform 413"/>
              <p:cNvSpPr>
                <a:spLocks/>
              </p:cNvSpPr>
              <p:nvPr/>
            </p:nvSpPr>
            <p:spPr bwMode="auto">
              <a:xfrm>
                <a:off x="5261" y="527"/>
                <a:ext cx="23" cy="8"/>
              </a:xfrm>
              <a:custGeom>
                <a:avLst/>
                <a:gdLst>
                  <a:gd name="T0" fmla="*/ 0 w 142"/>
                  <a:gd name="T1" fmla="*/ 0 h 40"/>
                  <a:gd name="T2" fmla="*/ 0 w 142"/>
                  <a:gd name="T3" fmla="*/ 0 h 40"/>
                  <a:gd name="T4" fmla="*/ 0 w 142"/>
                  <a:gd name="T5" fmla="*/ 0 h 40"/>
                  <a:gd name="T6" fmla="*/ 0 w 142"/>
                  <a:gd name="T7" fmla="*/ 0 h 40"/>
                  <a:gd name="T8" fmla="*/ 0 w 142"/>
                  <a:gd name="T9" fmla="*/ 0 h 40"/>
                  <a:gd name="T10" fmla="*/ 0 w 142"/>
                  <a:gd name="T11" fmla="*/ 0 h 40"/>
                  <a:gd name="T12" fmla="*/ 0 w 142"/>
                  <a:gd name="T13" fmla="*/ 0 h 40"/>
                  <a:gd name="T14" fmla="*/ 0 60000 65536"/>
                  <a:gd name="T15" fmla="*/ 0 60000 65536"/>
                  <a:gd name="T16" fmla="*/ 0 60000 65536"/>
                  <a:gd name="T17" fmla="*/ 0 60000 65536"/>
                  <a:gd name="T18" fmla="*/ 0 60000 65536"/>
                  <a:gd name="T19" fmla="*/ 0 60000 65536"/>
                  <a:gd name="T20" fmla="*/ 0 60000 65536"/>
                  <a:gd name="T21" fmla="*/ 0 w 142"/>
                  <a:gd name="T22" fmla="*/ 0 h 40"/>
                  <a:gd name="T23" fmla="*/ 142 w 142"/>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 h="40">
                    <a:moveTo>
                      <a:pt x="0" y="2"/>
                    </a:moveTo>
                    <a:lnTo>
                      <a:pt x="0" y="2"/>
                    </a:lnTo>
                    <a:lnTo>
                      <a:pt x="142" y="40"/>
                    </a:lnTo>
                    <a:lnTo>
                      <a:pt x="142" y="38"/>
                    </a:lnTo>
                    <a:lnTo>
                      <a:pt x="0" y="0"/>
                    </a:lnTo>
                    <a:lnTo>
                      <a:pt x="0" y="2"/>
                    </a:lnTo>
                    <a:close/>
                  </a:path>
                </a:pathLst>
              </a:custGeom>
              <a:solidFill>
                <a:srgbClr val="000000"/>
              </a:solidFill>
              <a:ln w="9525">
                <a:noFill/>
                <a:round/>
                <a:headEnd/>
                <a:tailEnd/>
              </a:ln>
            </p:spPr>
            <p:txBody>
              <a:bodyPr/>
              <a:lstStyle/>
              <a:p>
                <a:endParaRPr lang="ru-RU"/>
              </a:p>
            </p:txBody>
          </p:sp>
          <p:sp>
            <p:nvSpPr>
              <p:cNvPr id="14439" name="Freeform 414"/>
              <p:cNvSpPr>
                <a:spLocks/>
              </p:cNvSpPr>
              <p:nvPr/>
            </p:nvSpPr>
            <p:spPr bwMode="auto">
              <a:xfrm>
                <a:off x="5256" y="527"/>
                <a:ext cx="5" cy="4"/>
              </a:xfrm>
              <a:custGeom>
                <a:avLst/>
                <a:gdLst>
                  <a:gd name="T0" fmla="*/ 0 w 24"/>
                  <a:gd name="T1" fmla="*/ 0 h 22"/>
                  <a:gd name="T2" fmla="*/ 0 w 24"/>
                  <a:gd name="T3" fmla="*/ 0 h 22"/>
                  <a:gd name="T4" fmla="*/ 0 w 24"/>
                  <a:gd name="T5" fmla="*/ 0 h 22"/>
                  <a:gd name="T6" fmla="*/ 0 w 24"/>
                  <a:gd name="T7" fmla="*/ 0 h 22"/>
                  <a:gd name="T8" fmla="*/ 0 w 24"/>
                  <a:gd name="T9" fmla="*/ 0 h 22"/>
                  <a:gd name="T10" fmla="*/ 0 w 24"/>
                  <a:gd name="T11" fmla="*/ 0 h 22"/>
                  <a:gd name="T12" fmla="*/ 0 w 24"/>
                  <a:gd name="T13" fmla="*/ 0 h 22"/>
                  <a:gd name="T14" fmla="*/ 0 w 24"/>
                  <a:gd name="T15" fmla="*/ 0 h 22"/>
                  <a:gd name="T16" fmla="*/ 0 w 24"/>
                  <a:gd name="T17" fmla="*/ 0 h 22"/>
                  <a:gd name="T18" fmla="*/ 0 w 24"/>
                  <a:gd name="T19" fmla="*/ 0 h 22"/>
                  <a:gd name="T20" fmla="*/ 0 w 24"/>
                  <a:gd name="T21" fmla="*/ 0 h 22"/>
                  <a:gd name="T22" fmla="*/ 0 w 24"/>
                  <a:gd name="T23" fmla="*/ 0 h 22"/>
                  <a:gd name="T24" fmla="*/ 0 w 24"/>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22"/>
                  <a:gd name="T41" fmla="*/ 24 w 24"/>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22">
                    <a:moveTo>
                      <a:pt x="5" y="20"/>
                    </a:moveTo>
                    <a:lnTo>
                      <a:pt x="5" y="20"/>
                    </a:lnTo>
                    <a:lnTo>
                      <a:pt x="2" y="13"/>
                    </a:lnTo>
                    <a:lnTo>
                      <a:pt x="5" y="7"/>
                    </a:lnTo>
                    <a:lnTo>
                      <a:pt x="13" y="2"/>
                    </a:lnTo>
                    <a:lnTo>
                      <a:pt x="24" y="2"/>
                    </a:lnTo>
                    <a:lnTo>
                      <a:pt x="24" y="0"/>
                    </a:lnTo>
                    <a:lnTo>
                      <a:pt x="13" y="0"/>
                    </a:lnTo>
                    <a:lnTo>
                      <a:pt x="3" y="5"/>
                    </a:lnTo>
                    <a:lnTo>
                      <a:pt x="0" y="13"/>
                    </a:lnTo>
                    <a:lnTo>
                      <a:pt x="3" y="22"/>
                    </a:lnTo>
                    <a:lnTo>
                      <a:pt x="5" y="20"/>
                    </a:lnTo>
                    <a:close/>
                  </a:path>
                </a:pathLst>
              </a:custGeom>
              <a:solidFill>
                <a:srgbClr val="000000"/>
              </a:solidFill>
              <a:ln w="9525">
                <a:noFill/>
                <a:round/>
                <a:headEnd/>
                <a:tailEnd/>
              </a:ln>
            </p:spPr>
            <p:txBody>
              <a:bodyPr/>
              <a:lstStyle/>
              <a:p>
                <a:endParaRPr lang="ru-RU"/>
              </a:p>
            </p:txBody>
          </p:sp>
          <p:sp>
            <p:nvSpPr>
              <p:cNvPr id="14440" name="Freeform 415"/>
              <p:cNvSpPr>
                <a:spLocks/>
              </p:cNvSpPr>
              <p:nvPr/>
            </p:nvSpPr>
            <p:spPr bwMode="auto">
              <a:xfrm>
                <a:off x="5257" y="531"/>
                <a:ext cx="13" cy="15"/>
              </a:xfrm>
              <a:custGeom>
                <a:avLst/>
                <a:gdLst>
                  <a:gd name="T0" fmla="*/ 0 w 78"/>
                  <a:gd name="T1" fmla="*/ 0 h 75"/>
                  <a:gd name="T2" fmla="*/ 0 w 78"/>
                  <a:gd name="T3" fmla="*/ 0 h 75"/>
                  <a:gd name="T4" fmla="*/ 0 w 78"/>
                  <a:gd name="T5" fmla="*/ 0 h 75"/>
                  <a:gd name="T6" fmla="*/ 0 w 78"/>
                  <a:gd name="T7" fmla="*/ 0 h 75"/>
                  <a:gd name="T8" fmla="*/ 0 w 78"/>
                  <a:gd name="T9" fmla="*/ 0 h 75"/>
                  <a:gd name="T10" fmla="*/ 0 w 78"/>
                  <a:gd name="T11" fmla="*/ 0 h 75"/>
                  <a:gd name="T12" fmla="*/ 0 w 78"/>
                  <a:gd name="T13" fmla="*/ 0 h 75"/>
                  <a:gd name="T14" fmla="*/ 0 60000 65536"/>
                  <a:gd name="T15" fmla="*/ 0 60000 65536"/>
                  <a:gd name="T16" fmla="*/ 0 60000 65536"/>
                  <a:gd name="T17" fmla="*/ 0 60000 65536"/>
                  <a:gd name="T18" fmla="*/ 0 60000 65536"/>
                  <a:gd name="T19" fmla="*/ 0 60000 65536"/>
                  <a:gd name="T20" fmla="*/ 0 60000 65536"/>
                  <a:gd name="T21" fmla="*/ 0 w 78"/>
                  <a:gd name="T22" fmla="*/ 0 h 75"/>
                  <a:gd name="T23" fmla="*/ 78 w 78"/>
                  <a:gd name="T24" fmla="*/ 75 h 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75">
                    <a:moveTo>
                      <a:pt x="78" y="73"/>
                    </a:moveTo>
                    <a:lnTo>
                      <a:pt x="78" y="73"/>
                    </a:lnTo>
                    <a:lnTo>
                      <a:pt x="2" y="0"/>
                    </a:lnTo>
                    <a:lnTo>
                      <a:pt x="0" y="2"/>
                    </a:lnTo>
                    <a:lnTo>
                      <a:pt x="76" y="75"/>
                    </a:lnTo>
                    <a:lnTo>
                      <a:pt x="78" y="73"/>
                    </a:lnTo>
                    <a:close/>
                  </a:path>
                </a:pathLst>
              </a:custGeom>
              <a:solidFill>
                <a:srgbClr val="000000"/>
              </a:solidFill>
              <a:ln w="9525">
                <a:noFill/>
                <a:round/>
                <a:headEnd/>
                <a:tailEnd/>
              </a:ln>
            </p:spPr>
            <p:txBody>
              <a:bodyPr/>
              <a:lstStyle/>
              <a:p>
                <a:endParaRPr lang="ru-RU"/>
              </a:p>
            </p:txBody>
          </p:sp>
          <p:sp>
            <p:nvSpPr>
              <p:cNvPr id="14441" name="Freeform 416"/>
              <p:cNvSpPr>
                <a:spLocks/>
              </p:cNvSpPr>
              <p:nvPr/>
            </p:nvSpPr>
            <p:spPr bwMode="auto">
              <a:xfrm>
                <a:off x="5270" y="545"/>
                <a:ext cx="7" cy="3"/>
              </a:xfrm>
              <a:custGeom>
                <a:avLst/>
                <a:gdLst>
                  <a:gd name="T0" fmla="*/ 0 w 42"/>
                  <a:gd name="T1" fmla="*/ 0 h 11"/>
                  <a:gd name="T2" fmla="*/ 0 w 42"/>
                  <a:gd name="T3" fmla="*/ 0 h 11"/>
                  <a:gd name="T4" fmla="*/ 0 w 42"/>
                  <a:gd name="T5" fmla="*/ 0 h 11"/>
                  <a:gd name="T6" fmla="*/ 0 w 42"/>
                  <a:gd name="T7" fmla="*/ 0 h 11"/>
                  <a:gd name="T8" fmla="*/ 0 w 42"/>
                  <a:gd name="T9" fmla="*/ 0 h 11"/>
                  <a:gd name="T10" fmla="*/ 0 w 42"/>
                  <a:gd name="T11" fmla="*/ 0 h 11"/>
                  <a:gd name="T12" fmla="*/ 0 w 42"/>
                  <a:gd name="T13" fmla="*/ 0 h 11"/>
                  <a:gd name="T14" fmla="*/ 0 w 42"/>
                  <a:gd name="T15" fmla="*/ 0 h 11"/>
                  <a:gd name="T16" fmla="*/ 0 w 42"/>
                  <a:gd name="T17" fmla="*/ 0 h 11"/>
                  <a:gd name="T18" fmla="*/ 0 w 42"/>
                  <a:gd name="T19" fmla="*/ 0 h 11"/>
                  <a:gd name="T20" fmla="*/ 0 w 42"/>
                  <a:gd name="T21" fmla="*/ 0 h 11"/>
                  <a:gd name="T22" fmla="*/ 0 w 42"/>
                  <a:gd name="T23" fmla="*/ 0 h 11"/>
                  <a:gd name="T24" fmla="*/ 0 w 42"/>
                  <a:gd name="T25" fmla="*/ 0 h 11"/>
                  <a:gd name="T26" fmla="*/ 0 w 42"/>
                  <a:gd name="T27" fmla="*/ 0 h 11"/>
                  <a:gd name="T28" fmla="*/ 0 w 42"/>
                  <a:gd name="T29" fmla="*/ 0 h 11"/>
                  <a:gd name="T30" fmla="*/ 0 w 42"/>
                  <a:gd name="T31" fmla="*/ 0 h 11"/>
                  <a:gd name="T32" fmla="*/ 0 w 42"/>
                  <a:gd name="T33" fmla="*/ 0 h 11"/>
                  <a:gd name="T34" fmla="*/ 0 w 42"/>
                  <a:gd name="T35" fmla="*/ 0 h 11"/>
                  <a:gd name="T36" fmla="*/ 0 w 42"/>
                  <a:gd name="T37" fmla="*/ 0 h 11"/>
                  <a:gd name="T38" fmla="*/ 0 w 42"/>
                  <a:gd name="T39" fmla="*/ 0 h 11"/>
                  <a:gd name="T40" fmla="*/ 0 w 42"/>
                  <a:gd name="T41" fmla="*/ 0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11"/>
                  <a:gd name="T65" fmla="*/ 42 w 42"/>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11">
                    <a:moveTo>
                      <a:pt x="40" y="6"/>
                    </a:moveTo>
                    <a:lnTo>
                      <a:pt x="41" y="6"/>
                    </a:lnTo>
                    <a:lnTo>
                      <a:pt x="37" y="7"/>
                    </a:lnTo>
                    <a:lnTo>
                      <a:pt x="31" y="8"/>
                    </a:lnTo>
                    <a:lnTo>
                      <a:pt x="26" y="9"/>
                    </a:lnTo>
                    <a:lnTo>
                      <a:pt x="20" y="9"/>
                    </a:lnTo>
                    <a:lnTo>
                      <a:pt x="15" y="8"/>
                    </a:lnTo>
                    <a:lnTo>
                      <a:pt x="12" y="7"/>
                    </a:lnTo>
                    <a:lnTo>
                      <a:pt x="7" y="4"/>
                    </a:lnTo>
                    <a:lnTo>
                      <a:pt x="2" y="0"/>
                    </a:lnTo>
                    <a:lnTo>
                      <a:pt x="0" y="2"/>
                    </a:lnTo>
                    <a:lnTo>
                      <a:pt x="5" y="6"/>
                    </a:lnTo>
                    <a:lnTo>
                      <a:pt x="9" y="9"/>
                    </a:lnTo>
                    <a:lnTo>
                      <a:pt x="15" y="10"/>
                    </a:lnTo>
                    <a:lnTo>
                      <a:pt x="20" y="11"/>
                    </a:lnTo>
                    <a:lnTo>
                      <a:pt x="26" y="11"/>
                    </a:lnTo>
                    <a:lnTo>
                      <a:pt x="31" y="10"/>
                    </a:lnTo>
                    <a:lnTo>
                      <a:pt x="37" y="9"/>
                    </a:lnTo>
                    <a:lnTo>
                      <a:pt x="41" y="8"/>
                    </a:lnTo>
                    <a:lnTo>
                      <a:pt x="42" y="8"/>
                    </a:lnTo>
                    <a:lnTo>
                      <a:pt x="40" y="6"/>
                    </a:lnTo>
                    <a:close/>
                  </a:path>
                </a:pathLst>
              </a:custGeom>
              <a:solidFill>
                <a:srgbClr val="000000"/>
              </a:solidFill>
              <a:ln w="9525">
                <a:noFill/>
                <a:round/>
                <a:headEnd/>
                <a:tailEnd/>
              </a:ln>
            </p:spPr>
            <p:txBody>
              <a:bodyPr/>
              <a:lstStyle/>
              <a:p>
                <a:endParaRPr lang="ru-RU"/>
              </a:p>
            </p:txBody>
          </p:sp>
          <p:sp>
            <p:nvSpPr>
              <p:cNvPr id="14442" name="Freeform 417"/>
              <p:cNvSpPr>
                <a:spLocks/>
              </p:cNvSpPr>
              <p:nvPr/>
            </p:nvSpPr>
            <p:spPr bwMode="auto">
              <a:xfrm>
                <a:off x="5276" y="541"/>
                <a:ext cx="9" cy="6"/>
              </a:xfrm>
              <a:custGeom>
                <a:avLst/>
                <a:gdLst>
                  <a:gd name="T0" fmla="*/ 0 w 51"/>
                  <a:gd name="T1" fmla="*/ 0 h 32"/>
                  <a:gd name="T2" fmla="*/ 0 w 51"/>
                  <a:gd name="T3" fmla="*/ 0 h 32"/>
                  <a:gd name="T4" fmla="*/ 0 w 51"/>
                  <a:gd name="T5" fmla="*/ 0 h 32"/>
                  <a:gd name="T6" fmla="*/ 0 w 51"/>
                  <a:gd name="T7" fmla="*/ 0 h 32"/>
                  <a:gd name="T8" fmla="*/ 0 w 51"/>
                  <a:gd name="T9" fmla="*/ 0 h 32"/>
                  <a:gd name="T10" fmla="*/ 0 w 51"/>
                  <a:gd name="T11" fmla="*/ 0 h 32"/>
                  <a:gd name="T12" fmla="*/ 0 w 51"/>
                  <a:gd name="T13" fmla="*/ 0 h 32"/>
                  <a:gd name="T14" fmla="*/ 0 w 51"/>
                  <a:gd name="T15" fmla="*/ 0 h 32"/>
                  <a:gd name="T16" fmla="*/ 0 w 51"/>
                  <a:gd name="T17" fmla="*/ 0 h 32"/>
                  <a:gd name="T18" fmla="*/ 0 w 51"/>
                  <a:gd name="T19" fmla="*/ 0 h 32"/>
                  <a:gd name="T20" fmla="*/ 0 w 51"/>
                  <a:gd name="T21" fmla="*/ 0 h 32"/>
                  <a:gd name="T22" fmla="*/ 0 w 51"/>
                  <a:gd name="T23" fmla="*/ 0 h 32"/>
                  <a:gd name="T24" fmla="*/ 0 w 51"/>
                  <a:gd name="T25" fmla="*/ 0 h 32"/>
                  <a:gd name="T26" fmla="*/ 0 w 51"/>
                  <a:gd name="T27" fmla="*/ 0 h 32"/>
                  <a:gd name="T28" fmla="*/ 0 w 51"/>
                  <a:gd name="T29" fmla="*/ 0 h 32"/>
                  <a:gd name="T30" fmla="*/ 0 w 51"/>
                  <a:gd name="T31" fmla="*/ 0 h 32"/>
                  <a:gd name="T32" fmla="*/ 0 w 51"/>
                  <a:gd name="T33" fmla="*/ 0 h 32"/>
                  <a:gd name="T34" fmla="*/ 0 w 51"/>
                  <a:gd name="T35" fmla="*/ 0 h 32"/>
                  <a:gd name="T36" fmla="*/ 0 w 51"/>
                  <a:gd name="T37" fmla="*/ 0 h 32"/>
                  <a:gd name="T38" fmla="*/ 0 w 51"/>
                  <a:gd name="T39" fmla="*/ 0 h 32"/>
                  <a:gd name="T40" fmla="*/ 0 w 51"/>
                  <a:gd name="T41" fmla="*/ 0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1"/>
                  <a:gd name="T64" fmla="*/ 0 h 32"/>
                  <a:gd name="T65" fmla="*/ 51 w 51"/>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1" h="32">
                    <a:moveTo>
                      <a:pt x="49" y="0"/>
                    </a:moveTo>
                    <a:lnTo>
                      <a:pt x="49" y="0"/>
                    </a:lnTo>
                    <a:lnTo>
                      <a:pt x="43" y="4"/>
                    </a:lnTo>
                    <a:lnTo>
                      <a:pt x="38" y="9"/>
                    </a:lnTo>
                    <a:lnTo>
                      <a:pt x="32" y="12"/>
                    </a:lnTo>
                    <a:lnTo>
                      <a:pt x="26" y="16"/>
                    </a:lnTo>
                    <a:lnTo>
                      <a:pt x="20" y="20"/>
                    </a:lnTo>
                    <a:lnTo>
                      <a:pt x="13" y="23"/>
                    </a:lnTo>
                    <a:lnTo>
                      <a:pt x="7" y="27"/>
                    </a:lnTo>
                    <a:lnTo>
                      <a:pt x="0" y="30"/>
                    </a:lnTo>
                    <a:lnTo>
                      <a:pt x="2" y="32"/>
                    </a:lnTo>
                    <a:lnTo>
                      <a:pt x="10" y="29"/>
                    </a:lnTo>
                    <a:lnTo>
                      <a:pt x="15" y="25"/>
                    </a:lnTo>
                    <a:lnTo>
                      <a:pt x="23" y="22"/>
                    </a:lnTo>
                    <a:lnTo>
                      <a:pt x="28" y="18"/>
                    </a:lnTo>
                    <a:lnTo>
                      <a:pt x="34" y="14"/>
                    </a:lnTo>
                    <a:lnTo>
                      <a:pt x="40" y="11"/>
                    </a:lnTo>
                    <a:lnTo>
                      <a:pt x="45" y="7"/>
                    </a:lnTo>
                    <a:lnTo>
                      <a:pt x="51" y="2"/>
                    </a:lnTo>
                    <a:lnTo>
                      <a:pt x="49" y="0"/>
                    </a:lnTo>
                    <a:close/>
                  </a:path>
                </a:pathLst>
              </a:custGeom>
              <a:solidFill>
                <a:srgbClr val="000000"/>
              </a:solidFill>
              <a:ln w="9525">
                <a:noFill/>
                <a:round/>
                <a:headEnd/>
                <a:tailEnd/>
              </a:ln>
            </p:spPr>
            <p:txBody>
              <a:bodyPr/>
              <a:lstStyle/>
              <a:p>
                <a:endParaRPr lang="ru-RU"/>
              </a:p>
            </p:txBody>
          </p:sp>
          <p:sp>
            <p:nvSpPr>
              <p:cNvPr id="14443" name="Freeform 418"/>
              <p:cNvSpPr>
                <a:spLocks/>
              </p:cNvSpPr>
              <p:nvPr/>
            </p:nvSpPr>
            <p:spPr bwMode="auto">
              <a:xfrm>
                <a:off x="5284" y="541"/>
                <a:ext cx="1" cy="1"/>
              </a:xfrm>
              <a:custGeom>
                <a:avLst/>
                <a:gdLst>
                  <a:gd name="T0" fmla="*/ 0 w 2"/>
                  <a:gd name="T1" fmla="*/ 0 h 2"/>
                  <a:gd name="T2" fmla="*/ 1 w 2"/>
                  <a:gd name="T3" fmla="*/ 1 h 2"/>
                  <a:gd name="T4" fmla="*/ 1 w 2"/>
                  <a:gd name="T5" fmla="*/ 1 h 2"/>
                  <a:gd name="T6" fmla="*/ 1 w 2"/>
                  <a:gd name="T7" fmla="*/ 1 h 2"/>
                  <a:gd name="T8" fmla="*/ 1 w 2"/>
                  <a:gd name="T9" fmla="*/ 1 h 2"/>
                  <a:gd name="T10" fmla="*/ 1 w 2"/>
                  <a:gd name="T11" fmla="*/ 1 h 2"/>
                  <a:gd name="T12" fmla="*/ 0 w 2"/>
                  <a:gd name="T13" fmla="*/ 0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0" y="0"/>
                    </a:moveTo>
                    <a:lnTo>
                      <a:pt x="1" y="1"/>
                    </a:lnTo>
                    <a:lnTo>
                      <a:pt x="2" y="2"/>
                    </a:lnTo>
                    <a:lnTo>
                      <a:pt x="0" y="0"/>
                    </a:lnTo>
                    <a:close/>
                  </a:path>
                </a:pathLst>
              </a:custGeom>
              <a:solidFill>
                <a:srgbClr val="000000"/>
              </a:solidFill>
              <a:ln w="9525">
                <a:noFill/>
                <a:round/>
                <a:headEnd/>
                <a:tailEnd/>
              </a:ln>
            </p:spPr>
            <p:txBody>
              <a:bodyPr/>
              <a:lstStyle/>
              <a:p>
                <a:endParaRPr lang="ru-RU"/>
              </a:p>
            </p:txBody>
          </p:sp>
          <p:sp>
            <p:nvSpPr>
              <p:cNvPr id="14444" name="Freeform 419"/>
              <p:cNvSpPr>
                <a:spLocks/>
              </p:cNvSpPr>
              <p:nvPr/>
            </p:nvSpPr>
            <p:spPr bwMode="auto">
              <a:xfrm>
                <a:off x="5300" y="508"/>
                <a:ext cx="4" cy="5"/>
              </a:xfrm>
              <a:custGeom>
                <a:avLst/>
                <a:gdLst>
                  <a:gd name="T0" fmla="*/ 0 w 24"/>
                  <a:gd name="T1" fmla="*/ 0 h 28"/>
                  <a:gd name="T2" fmla="*/ 0 w 24"/>
                  <a:gd name="T3" fmla="*/ 0 h 28"/>
                  <a:gd name="T4" fmla="*/ 0 w 24"/>
                  <a:gd name="T5" fmla="*/ 0 h 28"/>
                  <a:gd name="T6" fmla="*/ 0 w 24"/>
                  <a:gd name="T7" fmla="*/ 0 h 28"/>
                  <a:gd name="T8" fmla="*/ 0 w 24"/>
                  <a:gd name="T9" fmla="*/ 0 h 28"/>
                  <a:gd name="T10" fmla="*/ 0 w 24"/>
                  <a:gd name="T11" fmla="*/ 0 h 28"/>
                  <a:gd name="T12" fmla="*/ 0 w 24"/>
                  <a:gd name="T13" fmla="*/ 0 h 28"/>
                  <a:gd name="T14" fmla="*/ 0 w 24"/>
                  <a:gd name="T15" fmla="*/ 0 h 28"/>
                  <a:gd name="T16" fmla="*/ 0 w 24"/>
                  <a:gd name="T17" fmla="*/ 0 h 28"/>
                  <a:gd name="T18" fmla="*/ 0 w 24"/>
                  <a:gd name="T19" fmla="*/ 0 h 28"/>
                  <a:gd name="T20" fmla="*/ 0 w 24"/>
                  <a:gd name="T21" fmla="*/ 0 h 28"/>
                  <a:gd name="T22" fmla="*/ 0 w 24"/>
                  <a:gd name="T23" fmla="*/ 0 h 28"/>
                  <a:gd name="T24" fmla="*/ 0 w 24"/>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28"/>
                  <a:gd name="T41" fmla="*/ 24 w 24"/>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28">
                    <a:moveTo>
                      <a:pt x="0" y="2"/>
                    </a:moveTo>
                    <a:lnTo>
                      <a:pt x="0" y="2"/>
                    </a:lnTo>
                    <a:lnTo>
                      <a:pt x="13" y="3"/>
                    </a:lnTo>
                    <a:lnTo>
                      <a:pt x="19" y="9"/>
                    </a:lnTo>
                    <a:lnTo>
                      <a:pt x="19" y="17"/>
                    </a:lnTo>
                    <a:lnTo>
                      <a:pt x="19" y="28"/>
                    </a:lnTo>
                    <a:lnTo>
                      <a:pt x="21" y="28"/>
                    </a:lnTo>
                    <a:lnTo>
                      <a:pt x="24" y="17"/>
                    </a:lnTo>
                    <a:lnTo>
                      <a:pt x="21" y="7"/>
                    </a:lnTo>
                    <a:lnTo>
                      <a:pt x="15" y="1"/>
                    </a:lnTo>
                    <a:lnTo>
                      <a:pt x="0" y="0"/>
                    </a:lnTo>
                    <a:lnTo>
                      <a:pt x="0" y="2"/>
                    </a:lnTo>
                    <a:close/>
                  </a:path>
                </a:pathLst>
              </a:custGeom>
              <a:solidFill>
                <a:srgbClr val="000000"/>
              </a:solidFill>
              <a:ln w="9525">
                <a:noFill/>
                <a:round/>
                <a:headEnd/>
                <a:tailEnd/>
              </a:ln>
            </p:spPr>
            <p:txBody>
              <a:bodyPr/>
              <a:lstStyle/>
              <a:p>
                <a:endParaRPr lang="ru-RU"/>
              </a:p>
            </p:txBody>
          </p:sp>
          <p:sp>
            <p:nvSpPr>
              <p:cNvPr id="14445" name="Freeform 420"/>
              <p:cNvSpPr>
                <a:spLocks/>
              </p:cNvSpPr>
              <p:nvPr/>
            </p:nvSpPr>
            <p:spPr bwMode="auto">
              <a:xfrm>
                <a:off x="5276" y="508"/>
                <a:ext cx="24" cy="6"/>
              </a:xfrm>
              <a:custGeom>
                <a:avLst/>
                <a:gdLst>
                  <a:gd name="T0" fmla="*/ 0 w 146"/>
                  <a:gd name="T1" fmla="*/ 0 h 31"/>
                  <a:gd name="T2" fmla="*/ 0 w 146"/>
                  <a:gd name="T3" fmla="*/ 0 h 31"/>
                  <a:gd name="T4" fmla="*/ 0 w 146"/>
                  <a:gd name="T5" fmla="*/ 0 h 31"/>
                  <a:gd name="T6" fmla="*/ 0 w 146"/>
                  <a:gd name="T7" fmla="*/ 0 h 31"/>
                  <a:gd name="T8" fmla="*/ 0 w 146"/>
                  <a:gd name="T9" fmla="*/ 0 h 31"/>
                  <a:gd name="T10" fmla="*/ 0 w 146"/>
                  <a:gd name="T11" fmla="*/ 0 h 31"/>
                  <a:gd name="T12" fmla="*/ 0 w 146"/>
                  <a:gd name="T13" fmla="*/ 0 h 31"/>
                  <a:gd name="T14" fmla="*/ 0 60000 65536"/>
                  <a:gd name="T15" fmla="*/ 0 60000 65536"/>
                  <a:gd name="T16" fmla="*/ 0 60000 65536"/>
                  <a:gd name="T17" fmla="*/ 0 60000 65536"/>
                  <a:gd name="T18" fmla="*/ 0 60000 65536"/>
                  <a:gd name="T19" fmla="*/ 0 60000 65536"/>
                  <a:gd name="T20" fmla="*/ 0 60000 65536"/>
                  <a:gd name="T21" fmla="*/ 0 w 146"/>
                  <a:gd name="T22" fmla="*/ 0 h 31"/>
                  <a:gd name="T23" fmla="*/ 146 w 146"/>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6" h="31">
                    <a:moveTo>
                      <a:pt x="0" y="31"/>
                    </a:moveTo>
                    <a:lnTo>
                      <a:pt x="0" y="31"/>
                    </a:lnTo>
                    <a:lnTo>
                      <a:pt x="146" y="2"/>
                    </a:lnTo>
                    <a:lnTo>
                      <a:pt x="146" y="0"/>
                    </a:lnTo>
                    <a:lnTo>
                      <a:pt x="0" y="29"/>
                    </a:lnTo>
                    <a:lnTo>
                      <a:pt x="0" y="31"/>
                    </a:lnTo>
                    <a:close/>
                  </a:path>
                </a:pathLst>
              </a:custGeom>
              <a:solidFill>
                <a:srgbClr val="000000"/>
              </a:solidFill>
              <a:ln w="9525">
                <a:noFill/>
                <a:round/>
                <a:headEnd/>
                <a:tailEnd/>
              </a:ln>
            </p:spPr>
            <p:txBody>
              <a:bodyPr/>
              <a:lstStyle/>
              <a:p>
                <a:endParaRPr lang="ru-RU"/>
              </a:p>
            </p:txBody>
          </p:sp>
          <p:sp>
            <p:nvSpPr>
              <p:cNvPr id="14446" name="Freeform 421"/>
              <p:cNvSpPr>
                <a:spLocks/>
              </p:cNvSpPr>
              <p:nvPr/>
            </p:nvSpPr>
            <p:spPr bwMode="auto">
              <a:xfrm>
                <a:off x="5273" y="514"/>
                <a:ext cx="3" cy="5"/>
              </a:xfrm>
              <a:custGeom>
                <a:avLst/>
                <a:gdLst>
                  <a:gd name="T0" fmla="*/ 0 w 16"/>
                  <a:gd name="T1" fmla="*/ 0 h 28"/>
                  <a:gd name="T2" fmla="*/ 0 w 16"/>
                  <a:gd name="T3" fmla="*/ 0 h 28"/>
                  <a:gd name="T4" fmla="*/ 0 w 16"/>
                  <a:gd name="T5" fmla="*/ 0 h 28"/>
                  <a:gd name="T6" fmla="*/ 0 w 16"/>
                  <a:gd name="T7" fmla="*/ 0 h 28"/>
                  <a:gd name="T8" fmla="*/ 0 w 16"/>
                  <a:gd name="T9" fmla="*/ 0 h 28"/>
                  <a:gd name="T10" fmla="*/ 0 w 16"/>
                  <a:gd name="T11" fmla="*/ 0 h 28"/>
                  <a:gd name="T12" fmla="*/ 0 w 16"/>
                  <a:gd name="T13" fmla="*/ 0 h 28"/>
                  <a:gd name="T14" fmla="*/ 0 w 16"/>
                  <a:gd name="T15" fmla="*/ 0 h 28"/>
                  <a:gd name="T16" fmla="*/ 0 w 16"/>
                  <a:gd name="T17" fmla="*/ 0 h 28"/>
                  <a:gd name="T18" fmla="*/ 0 w 16"/>
                  <a:gd name="T19" fmla="*/ 0 h 28"/>
                  <a:gd name="T20" fmla="*/ 0 w 16"/>
                  <a:gd name="T21" fmla="*/ 0 h 28"/>
                  <a:gd name="T22" fmla="*/ 0 w 16"/>
                  <a:gd name="T23" fmla="*/ 0 h 28"/>
                  <a:gd name="T24" fmla="*/ 0 w 16"/>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8"/>
                  <a:gd name="T41" fmla="*/ 16 w 16"/>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8">
                    <a:moveTo>
                      <a:pt x="10" y="26"/>
                    </a:moveTo>
                    <a:lnTo>
                      <a:pt x="10" y="26"/>
                    </a:lnTo>
                    <a:lnTo>
                      <a:pt x="3" y="21"/>
                    </a:lnTo>
                    <a:lnTo>
                      <a:pt x="2" y="14"/>
                    </a:lnTo>
                    <a:lnTo>
                      <a:pt x="7" y="8"/>
                    </a:lnTo>
                    <a:lnTo>
                      <a:pt x="16" y="2"/>
                    </a:lnTo>
                    <a:lnTo>
                      <a:pt x="16" y="0"/>
                    </a:lnTo>
                    <a:lnTo>
                      <a:pt x="4" y="6"/>
                    </a:lnTo>
                    <a:lnTo>
                      <a:pt x="0" y="14"/>
                    </a:lnTo>
                    <a:lnTo>
                      <a:pt x="1" y="23"/>
                    </a:lnTo>
                    <a:lnTo>
                      <a:pt x="10" y="28"/>
                    </a:lnTo>
                    <a:lnTo>
                      <a:pt x="10" y="26"/>
                    </a:lnTo>
                    <a:close/>
                  </a:path>
                </a:pathLst>
              </a:custGeom>
              <a:solidFill>
                <a:srgbClr val="000000"/>
              </a:solidFill>
              <a:ln w="9525">
                <a:noFill/>
                <a:round/>
                <a:headEnd/>
                <a:tailEnd/>
              </a:ln>
            </p:spPr>
            <p:txBody>
              <a:bodyPr/>
              <a:lstStyle/>
              <a:p>
                <a:endParaRPr lang="ru-RU"/>
              </a:p>
            </p:txBody>
          </p:sp>
          <p:sp>
            <p:nvSpPr>
              <p:cNvPr id="14447" name="Freeform 422"/>
              <p:cNvSpPr>
                <a:spLocks/>
              </p:cNvSpPr>
              <p:nvPr/>
            </p:nvSpPr>
            <p:spPr bwMode="auto">
              <a:xfrm>
                <a:off x="5275" y="519"/>
                <a:ext cx="18" cy="6"/>
              </a:xfrm>
              <a:custGeom>
                <a:avLst/>
                <a:gdLst>
                  <a:gd name="T0" fmla="*/ 0 w 110"/>
                  <a:gd name="T1" fmla="*/ 0 h 33"/>
                  <a:gd name="T2" fmla="*/ 0 w 110"/>
                  <a:gd name="T3" fmla="*/ 0 h 33"/>
                  <a:gd name="T4" fmla="*/ 0 w 110"/>
                  <a:gd name="T5" fmla="*/ 0 h 33"/>
                  <a:gd name="T6" fmla="*/ 0 w 110"/>
                  <a:gd name="T7" fmla="*/ 0 h 33"/>
                  <a:gd name="T8" fmla="*/ 0 w 110"/>
                  <a:gd name="T9" fmla="*/ 0 h 33"/>
                  <a:gd name="T10" fmla="*/ 0 w 110"/>
                  <a:gd name="T11" fmla="*/ 0 h 33"/>
                  <a:gd name="T12" fmla="*/ 0 w 110"/>
                  <a:gd name="T13" fmla="*/ 0 h 33"/>
                  <a:gd name="T14" fmla="*/ 0 60000 65536"/>
                  <a:gd name="T15" fmla="*/ 0 60000 65536"/>
                  <a:gd name="T16" fmla="*/ 0 60000 65536"/>
                  <a:gd name="T17" fmla="*/ 0 60000 65536"/>
                  <a:gd name="T18" fmla="*/ 0 60000 65536"/>
                  <a:gd name="T19" fmla="*/ 0 60000 65536"/>
                  <a:gd name="T20" fmla="*/ 0 60000 65536"/>
                  <a:gd name="T21" fmla="*/ 0 w 110"/>
                  <a:gd name="T22" fmla="*/ 0 h 33"/>
                  <a:gd name="T23" fmla="*/ 110 w 110"/>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3">
                    <a:moveTo>
                      <a:pt x="110" y="31"/>
                    </a:moveTo>
                    <a:lnTo>
                      <a:pt x="109" y="31"/>
                    </a:lnTo>
                    <a:lnTo>
                      <a:pt x="0" y="0"/>
                    </a:lnTo>
                    <a:lnTo>
                      <a:pt x="0" y="2"/>
                    </a:lnTo>
                    <a:lnTo>
                      <a:pt x="109" y="33"/>
                    </a:lnTo>
                    <a:lnTo>
                      <a:pt x="108" y="33"/>
                    </a:lnTo>
                    <a:lnTo>
                      <a:pt x="110" y="31"/>
                    </a:lnTo>
                    <a:close/>
                  </a:path>
                </a:pathLst>
              </a:custGeom>
              <a:solidFill>
                <a:srgbClr val="000000"/>
              </a:solidFill>
              <a:ln w="9525">
                <a:noFill/>
                <a:round/>
                <a:headEnd/>
                <a:tailEnd/>
              </a:ln>
            </p:spPr>
            <p:txBody>
              <a:bodyPr/>
              <a:lstStyle/>
              <a:p>
                <a:endParaRPr lang="ru-RU"/>
              </a:p>
            </p:txBody>
          </p:sp>
          <p:sp>
            <p:nvSpPr>
              <p:cNvPr id="14448" name="Freeform 423"/>
              <p:cNvSpPr>
                <a:spLocks/>
              </p:cNvSpPr>
              <p:nvPr/>
            </p:nvSpPr>
            <p:spPr bwMode="auto">
              <a:xfrm>
                <a:off x="5293" y="523"/>
                <a:ext cx="6" cy="3"/>
              </a:xfrm>
              <a:custGeom>
                <a:avLst/>
                <a:gdLst>
                  <a:gd name="T0" fmla="*/ 0 w 39"/>
                  <a:gd name="T1" fmla="*/ 0 h 15"/>
                  <a:gd name="T2" fmla="*/ 0 w 39"/>
                  <a:gd name="T3" fmla="*/ 0 h 15"/>
                  <a:gd name="T4" fmla="*/ 0 w 39"/>
                  <a:gd name="T5" fmla="*/ 0 h 15"/>
                  <a:gd name="T6" fmla="*/ 0 w 39"/>
                  <a:gd name="T7" fmla="*/ 0 h 15"/>
                  <a:gd name="T8" fmla="*/ 0 w 39"/>
                  <a:gd name="T9" fmla="*/ 0 h 15"/>
                  <a:gd name="T10" fmla="*/ 0 w 39"/>
                  <a:gd name="T11" fmla="*/ 0 h 15"/>
                  <a:gd name="T12" fmla="*/ 0 w 39"/>
                  <a:gd name="T13" fmla="*/ 0 h 15"/>
                  <a:gd name="T14" fmla="*/ 0 w 39"/>
                  <a:gd name="T15" fmla="*/ 0 h 15"/>
                  <a:gd name="T16" fmla="*/ 0 w 39"/>
                  <a:gd name="T17" fmla="*/ 0 h 15"/>
                  <a:gd name="T18" fmla="*/ 0 w 39"/>
                  <a:gd name="T19" fmla="*/ 0 h 15"/>
                  <a:gd name="T20" fmla="*/ 0 w 39"/>
                  <a:gd name="T21" fmla="*/ 0 h 15"/>
                  <a:gd name="T22" fmla="*/ 0 w 39"/>
                  <a:gd name="T23" fmla="*/ 0 h 15"/>
                  <a:gd name="T24" fmla="*/ 0 w 39"/>
                  <a:gd name="T25" fmla="*/ 0 h 15"/>
                  <a:gd name="T26" fmla="*/ 0 w 39"/>
                  <a:gd name="T27" fmla="*/ 0 h 15"/>
                  <a:gd name="T28" fmla="*/ 0 w 39"/>
                  <a:gd name="T29" fmla="*/ 0 h 15"/>
                  <a:gd name="T30" fmla="*/ 0 w 39"/>
                  <a:gd name="T31" fmla="*/ 0 h 15"/>
                  <a:gd name="T32" fmla="*/ 0 w 39"/>
                  <a:gd name="T33" fmla="*/ 0 h 15"/>
                  <a:gd name="T34" fmla="*/ 0 w 39"/>
                  <a:gd name="T35" fmla="*/ 0 h 15"/>
                  <a:gd name="T36" fmla="*/ 0 w 39"/>
                  <a:gd name="T37" fmla="*/ 0 h 15"/>
                  <a:gd name="T38" fmla="*/ 0 w 39"/>
                  <a:gd name="T39" fmla="*/ 0 h 15"/>
                  <a:gd name="T40" fmla="*/ 0 w 39"/>
                  <a:gd name="T41" fmla="*/ 0 h 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15"/>
                  <a:gd name="T65" fmla="*/ 39 w 39"/>
                  <a:gd name="T66" fmla="*/ 15 h 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15">
                    <a:moveTo>
                      <a:pt x="37" y="0"/>
                    </a:moveTo>
                    <a:lnTo>
                      <a:pt x="37" y="0"/>
                    </a:lnTo>
                    <a:lnTo>
                      <a:pt x="33" y="3"/>
                    </a:lnTo>
                    <a:lnTo>
                      <a:pt x="30" y="6"/>
                    </a:lnTo>
                    <a:lnTo>
                      <a:pt x="26" y="9"/>
                    </a:lnTo>
                    <a:lnTo>
                      <a:pt x="21" y="11"/>
                    </a:lnTo>
                    <a:lnTo>
                      <a:pt x="18" y="13"/>
                    </a:lnTo>
                    <a:lnTo>
                      <a:pt x="13" y="13"/>
                    </a:lnTo>
                    <a:lnTo>
                      <a:pt x="7" y="13"/>
                    </a:lnTo>
                    <a:lnTo>
                      <a:pt x="2" y="12"/>
                    </a:lnTo>
                    <a:lnTo>
                      <a:pt x="0" y="14"/>
                    </a:lnTo>
                    <a:lnTo>
                      <a:pt x="7" y="15"/>
                    </a:lnTo>
                    <a:lnTo>
                      <a:pt x="13" y="15"/>
                    </a:lnTo>
                    <a:lnTo>
                      <a:pt x="18" y="15"/>
                    </a:lnTo>
                    <a:lnTo>
                      <a:pt x="24" y="13"/>
                    </a:lnTo>
                    <a:lnTo>
                      <a:pt x="28" y="11"/>
                    </a:lnTo>
                    <a:lnTo>
                      <a:pt x="32" y="8"/>
                    </a:lnTo>
                    <a:lnTo>
                      <a:pt x="36" y="5"/>
                    </a:lnTo>
                    <a:lnTo>
                      <a:pt x="39" y="2"/>
                    </a:lnTo>
                    <a:lnTo>
                      <a:pt x="37" y="0"/>
                    </a:lnTo>
                    <a:close/>
                  </a:path>
                </a:pathLst>
              </a:custGeom>
              <a:solidFill>
                <a:srgbClr val="000000"/>
              </a:solidFill>
              <a:ln w="9525">
                <a:noFill/>
                <a:round/>
                <a:headEnd/>
                <a:tailEnd/>
              </a:ln>
            </p:spPr>
            <p:txBody>
              <a:bodyPr/>
              <a:lstStyle/>
              <a:p>
                <a:endParaRPr lang="ru-RU"/>
              </a:p>
            </p:txBody>
          </p:sp>
          <p:sp>
            <p:nvSpPr>
              <p:cNvPr id="14449" name="Freeform 424"/>
              <p:cNvSpPr>
                <a:spLocks/>
              </p:cNvSpPr>
              <p:nvPr/>
            </p:nvSpPr>
            <p:spPr bwMode="auto">
              <a:xfrm>
                <a:off x="5299" y="513"/>
                <a:ext cx="4" cy="10"/>
              </a:xfrm>
              <a:custGeom>
                <a:avLst/>
                <a:gdLst>
                  <a:gd name="T0" fmla="*/ 0 w 28"/>
                  <a:gd name="T1" fmla="*/ 0 h 48"/>
                  <a:gd name="T2" fmla="*/ 0 w 28"/>
                  <a:gd name="T3" fmla="*/ 0 h 48"/>
                  <a:gd name="T4" fmla="*/ 0 w 28"/>
                  <a:gd name="T5" fmla="*/ 0 h 48"/>
                  <a:gd name="T6" fmla="*/ 0 w 28"/>
                  <a:gd name="T7" fmla="*/ 0 h 48"/>
                  <a:gd name="T8" fmla="*/ 0 w 28"/>
                  <a:gd name="T9" fmla="*/ 0 h 48"/>
                  <a:gd name="T10" fmla="*/ 0 w 28"/>
                  <a:gd name="T11" fmla="*/ 0 h 48"/>
                  <a:gd name="T12" fmla="*/ 0 w 28"/>
                  <a:gd name="T13" fmla="*/ 0 h 48"/>
                  <a:gd name="T14" fmla="*/ 0 w 28"/>
                  <a:gd name="T15" fmla="*/ 0 h 48"/>
                  <a:gd name="T16" fmla="*/ 0 w 28"/>
                  <a:gd name="T17" fmla="*/ 0 h 48"/>
                  <a:gd name="T18" fmla="*/ 0 w 28"/>
                  <a:gd name="T19" fmla="*/ 0 h 48"/>
                  <a:gd name="T20" fmla="*/ 0 w 28"/>
                  <a:gd name="T21" fmla="*/ 0 h 48"/>
                  <a:gd name="T22" fmla="*/ 0 w 28"/>
                  <a:gd name="T23" fmla="*/ 0 h 48"/>
                  <a:gd name="T24" fmla="*/ 0 w 28"/>
                  <a:gd name="T25" fmla="*/ 0 h 48"/>
                  <a:gd name="T26" fmla="*/ 0 w 28"/>
                  <a:gd name="T27" fmla="*/ 0 h 48"/>
                  <a:gd name="T28" fmla="*/ 0 w 28"/>
                  <a:gd name="T29" fmla="*/ 0 h 48"/>
                  <a:gd name="T30" fmla="*/ 0 w 28"/>
                  <a:gd name="T31" fmla="*/ 0 h 48"/>
                  <a:gd name="T32" fmla="*/ 0 w 28"/>
                  <a:gd name="T33" fmla="*/ 0 h 48"/>
                  <a:gd name="T34" fmla="*/ 0 w 28"/>
                  <a:gd name="T35" fmla="*/ 0 h 48"/>
                  <a:gd name="T36" fmla="*/ 0 w 28"/>
                  <a:gd name="T37" fmla="*/ 0 h 48"/>
                  <a:gd name="T38" fmla="*/ 0 w 28"/>
                  <a:gd name="T39" fmla="*/ 0 h 48"/>
                  <a:gd name="T40" fmla="*/ 0 w 28"/>
                  <a:gd name="T41" fmla="*/ 0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48"/>
                  <a:gd name="T65" fmla="*/ 28 w 28"/>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48">
                    <a:moveTo>
                      <a:pt x="26" y="0"/>
                    </a:moveTo>
                    <a:lnTo>
                      <a:pt x="26" y="0"/>
                    </a:lnTo>
                    <a:lnTo>
                      <a:pt x="23" y="5"/>
                    </a:lnTo>
                    <a:lnTo>
                      <a:pt x="21" y="10"/>
                    </a:lnTo>
                    <a:lnTo>
                      <a:pt x="18" y="16"/>
                    </a:lnTo>
                    <a:lnTo>
                      <a:pt x="15" y="22"/>
                    </a:lnTo>
                    <a:lnTo>
                      <a:pt x="12" y="28"/>
                    </a:lnTo>
                    <a:lnTo>
                      <a:pt x="8" y="34"/>
                    </a:lnTo>
                    <a:lnTo>
                      <a:pt x="5" y="39"/>
                    </a:lnTo>
                    <a:lnTo>
                      <a:pt x="0" y="46"/>
                    </a:lnTo>
                    <a:lnTo>
                      <a:pt x="2" y="48"/>
                    </a:lnTo>
                    <a:lnTo>
                      <a:pt x="7" y="42"/>
                    </a:lnTo>
                    <a:lnTo>
                      <a:pt x="10" y="36"/>
                    </a:lnTo>
                    <a:lnTo>
                      <a:pt x="14" y="30"/>
                    </a:lnTo>
                    <a:lnTo>
                      <a:pt x="18" y="24"/>
                    </a:lnTo>
                    <a:lnTo>
                      <a:pt x="20" y="18"/>
                    </a:lnTo>
                    <a:lnTo>
                      <a:pt x="23" y="12"/>
                    </a:lnTo>
                    <a:lnTo>
                      <a:pt x="26" y="7"/>
                    </a:lnTo>
                    <a:lnTo>
                      <a:pt x="28" y="0"/>
                    </a:lnTo>
                    <a:lnTo>
                      <a:pt x="26" y="0"/>
                    </a:lnTo>
                    <a:close/>
                  </a:path>
                </a:pathLst>
              </a:custGeom>
              <a:solidFill>
                <a:srgbClr val="000000"/>
              </a:solidFill>
              <a:ln w="9525">
                <a:noFill/>
                <a:round/>
                <a:headEnd/>
                <a:tailEnd/>
              </a:ln>
            </p:spPr>
            <p:txBody>
              <a:bodyPr/>
              <a:lstStyle/>
              <a:p>
                <a:endParaRPr lang="ru-RU"/>
              </a:p>
            </p:txBody>
          </p:sp>
          <p:sp>
            <p:nvSpPr>
              <p:cNvPr id="14450" name="Freeform 425"/>
              <p:cNvSpPr>
                <a:spLocks/>
              </p:cNvSpPr>
              <p:nvPr/>
            </p:nvSpPr>
            <p:spPr bwMode="auto">
              <a:xfrm>
                <a:off x="5303" y="513"/>
                <a:ext cx="1" cy="1"/>
              </a:xfrm>
              <a:custGeom>
                <a:avLst/>
                <a:gdLst>
                  <a:gd name="T0" fmla="*/ 0 w 2"/>
                  <a:gd name="T1" fmla="*/ 0 h 1"/>
                  <a:gd name="T2" fmla="*/ 1 w 2"/>
                  <a:gd name="T3" fmla="*/ 0 h 1"/>
                  <a:gd name="T4" fmla="*/ 1 w 2"/>
                  <a:gd name="T5" fmla="*/ 0 h 1"/>
                  <a:gd name="T6" fmla="*/ 1 w 2"/>
                  <a:gd name="T7" fmla="*/ 0 h 1"/>
                  <a:gd name="T8" fmla="*/ 1 w 2"/>
                  <a:gd name="T9" fmla="*/ 0 h 1"/>
                  <a:gd name="T10" fmla="*/ 1 w 2"/>
                  <a:gd name="T11" fmla="*/ 0 h 1"/>
                  <a:gd name="T12" fmla="*/ 0 w 2"/>
                  <a:gd name="T13" fmla="*/ 0 h 1"/>
                  <a:gd name="T14" fmla="*/ 0 60000 65536"/>
                  <a:gd name="T15" fmla="*/ 0 60000 65536"/>
                  <a:gd name="T16" fmla="*/ 0 60000 65536"/>
                  <a:gd name="T17" fmla="*/ 0 60000 65536"/>
                  <a:gd name="T18" fmla="*/ 0 60000 65536"/>
                  <a:gd name="T19" fmla="*/ 0 60000 65536"/>
                  <a:gd name="T20" fmla="*/ 0 60000 65536"/>
                  <a:gd name="T21" fmla="*/ 0 w 2"/>
                  <a:gd name="T22" fmla="*/ 0 h 1"/>
                  <a:gd name="T23" fmla="*/ 2 w 2"/>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
                    <a:moveTo>
                      <a:pt x="0" y="0"/>
                    </a:moveTo>
                    <a:lnTo>
                      <a:pt x="1" y="0"/>
                    </a:lnTo>
                    <a:lnTo>
                      <a:pt x="2" y="0"/>
                    </a:lnTo>
                    <a:lnTo>
                      <a:pt x="0" y="0"/>
                    </a:lnTo>
                    <a:close/>
                  </a:path>
                </a:pathLst>
              </a:custGeom>
              <a:solidFill>
                <a:srgbClr val="000000"/>
              </a:solidFill>
              <a:ln w="9525">
                <a:noFill/>
                <a:round/>
                <a:headEnd/>
                <a:tailEnd/>
              </a:ln>
            </p:spPr>
            <p:txBody>
              <a:bodyPr/>
              <a:lstStyle/>
              <a:p>
                <a:endParaRPr lang="ru-RU"/>
              </a:p>
            </p:txBody>
          </p:sp>
          <p:sp>
            <p:nvSpPr>
              <p:cNvPr id="14451" name="Freeform 426"/>
              <p:cNvSpPr>
                <a:spLocks/>
              </p:cNvSpPr>
              <p:nvPr/>
            </p:nvSpPr>
            <p:spPr bwMode="auto">
              <a:xfrm>
                <a:off x="5300" y="476"/>
                <a:ext cx="6" cy="4"/>
              </a:xfrm>
              <a:custGeom>
                <a:avLst/>
                <a:gdLst>
                  <a:gd name="T0" fmla="*/ 0 w 35"/>
                  <a:gd name="T1" fmla="*/ 0 h 20"/>
                  <a:gd name="T2" fmla="*/ 0 w 35"/>
                  <a:gd name="T3" fmla="*/ 0 h 20"/>
                  <a:gd name="T4" fmla="*/ 0 w 35"/>
                  <a:gd name="T5" fmla="*/ 0 h 20"/>
                  <a:gd name="T6" fmla="*/ 0 w 35"/>
                  <a:gd name="T7" fmla="*/ 0 h 20"/>
                  <a:gd name="T8" fmla="*/ 0 w 35"/>
                  <a:gd name="T9" fmla="*/ 0 h 20"/>
                  <a:gd name="T10" fmla="*/ 0 w 35"/>
                  <a:gd name="T11" fmla="*/ 0 h 20"/>
                  <a:gd name="T12" fmla="*/ 0 w 35"/>
                  <a:gd name="T13" fmla="*/ 0 h 20"/>
                  <a:gd name="T14" fmla="*/ 0 w 35"/>
                  <a:gd name="T15" fmla="*/ 0 h 20"/>
                  <a:gd name="T16" fmla="*/ 0 w 35"/>
                  <a:gd name="T17" fmla="*/ 0 h 20"/>
                  <a:gd name="T18" fmla="*/ 0 w 35"/>
                  <a:gd name="T19" fmla="*/ 0 h 20"/>
                  <a:gd name="T20" fmla="*/ 0 w 35"/>
                  <a:gd name="T21" fmla="*/ 0 h 20"/>
                  <a:gd name="T22" fmla="*/ 0 w 35"/>
                  <a:gd name="T23" fmla="*/ 0 h 20"/>
                  <a:gd name="T24" fmla="*/ 0 w 35"/>
                  <a:gd name="T25" fmla="*/ 0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5"/>
                  <a:gd name="T40" fmla="*/ 0 h 20"/>
                  <a:gd name="T41" fmla="*/ 35 w 35"/>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5" h="20">
                    <a:moveTo>
                      <a:pt x="3" y="7"/>
                    </a:moveTo>
                    <a:lnTo>
                      <a:pt x="3" y="7"/>
                    </a:lnTo>
                    <a:lnTo>
                      <a:pt x="13" y="2"/>
                    </a:lnTo>
                    <a:lnTo>
                      <a:pt x="22" y="4"/>
                    </a:lnTo>
                    <a:lnTo>
                      <a:pt x="27" y="11"/>
                    </a:lnTo>
                    <a:lnTo>
                      <a:pt x="32" y="20"/>
                    </a:lnTo>
                    <a:lnTo>
                      <a:pt x="35" y="20"/>
                    </a:lnTo>
                    <a:lnTo>
                      <a:pt x="30" y="9"/>
                    </a:lnTo>
                    <a:lnTo>
                      <a:pt x="24" y="2"/>
                    </a:lnTo>
                    <a:lnTo>
                      <a:pt x="13" y="0"/>
                    </a:lnTo>
                    <a:lnTo>
                      <a:pt x="0" y="5"/>
                    </a:lnTo>
                    <a:lnTo>
                      <a:pt x="3" y="7"/>
                    </a:lnTo>
                    <a:close/>
                  </a:path>
                </a:pathLst>
              </a:custGeom>
              <a:solidFill>
                <a:srgbClr val="000000"/>
              </a:solidFill>
              <a:ln w="9525">
                <a:noFill/>
                <a:round/>
                <a:headEnd/>
                <a:tailEnd/>
              </a:ln>
            </p:spPr>
            <p:txBody>
              <a:bodyPr/>
              <a:lstStyle/>
              <a:p>
                <a:endParaRPr lang="ru-RU"/>
              </a:p>
            </p:txBody>
          </p:sp>
          <p:sp>
            <p:nvSpPr>
              <p:cNvPr id="14452" name="Freeform 427"/>
              <p:cNvSpPr>
                <a:spLocks/>
              </p:cNvSpPr>
              <p:nvPr/>
            </p:nvSpPr>
            <p:spPr bwMode="auto">
              <a:xfrm>
                <a:off x="5282" y="477"/>
                <a:ext cx="19" cy="18"/>
              </a:xfrm>
              <a:custGeom>
                <a:avLst/>
                <a:gdLst>
                  <a:gd name="T0" fmla="*/ 0 w 113"/>
                  <a:gd name="T1" fmla="*/ 0 h 89"/>
                  <a:gd name="T2" fmla="*/ 0 w 113"/>
                  <a:gd name="T3" fmla="*/ 0 h 89"/>
                  <a:gd name="T4" fmla="*/ 0 w 113"/>
                  <a:gd name="T5" fmla="*/ 0 h 89"/>
                  <a:gd name="T6" fmla="*/ 0 w 113"/>
                  <a:gd name="T7" fmla="*/ 0 h 89"/>
                  <a:gd name="T8" fmla="*/ 0 w 113"/>
                  <a:gd name="T9" fmla="*/ 0 h 89"/>
                  <a:gd name="T10" fmla="*/ 0 w 113"/>
                  <a:gd name="T11" fmla="*/ 0 h 89"/>
                  <a:gd name="T12" fmla="*/ 0 w 113"/>
                  <a:gd name="T13" fmla="*/ 0 h 89"/>
                  <a:gd name="T14" fmla="*/ 0 60000 65536"/>
                  <a:gd name="T15" fmla="*/ 0 60000 65536"/>
                  <a:gd name="T16" fmla="*/ 0 60000 65536"/>
                  <a:gd name="T17" fmla="*/ 0 60000 65536"/>
                  <a:gd name="T18" fmla="*/ 0 60000 65536"/>
                  <a:gd name="T19" fmla="*/ 0 60000 65536"/>
                  <a:gd name="T20" fmla="*/ 0 60000 65536"/>
                  <a:gd name="T21" fmla="*/ 0 w 113"/>
                  <a:gd name="T22" fmla="*/ 0 h 89"/>
                  <a:gd name="T23" fmla="*/ 113 w 113"/>
                  <a:gd name="T24" fmla="*/ 89 h 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 h="89">
                    <a:moveTo>
                      <a:pt x="3" y="89"/>
                    </a:moveTo>
                    <a:lnTo>
                      <a:pt x="3" y="89"/>
                    </a:lnTo>
                    <a:lnTo>
                      <a:pt x="113" y="2"/>
                    </a:lnTo>
                    <a:lnTo>
                      <a:pt x="110" y="0"/>
                    </a:lnTo>
                    <a:lnTo>
                      <a:pt x="0" y="87"/>
                    </a:lnTo>
                    <a:lnTo>
                      <a:pt x="3" y="89"/>
                    </a:lnTo>
                    <a:close/>
                  </a:path>
                </a:pathLst>
              </a:custGeom>
              <a:solidFill>
                <a:srgbClr val="000000"/>
              </a:solidFill>
              <a:ln w="9525">
                <a:noFill/>
                <a:round/>
                <a:headEnd/>
                <a:tailEnd/>
              </a:ln>
            </p:spPr>
            <p:txBody>
              <a:bodyPr/>
              <a:lstStyle/>
              <a:p>
                <a:endParaRPr lang="ru-RU"/>
              </a:p>
            </p:txBody>
          </p:sp>
          <p:sp>
            <p:nvSpPr>
              <p:cNvPr id="14453" name="Freeform 428"/>
              <p:cNvSpPr>
                <a:spLocks/>
              </p:cNvSpPr>
              <p:nvPr/>
            </p:nvSpPr>
            <p:spPr bwMode="auto">
              <a:xfrm>
                <a:off x="5281" y="494"/>
                <a:ext cx="3" cy="6"/>
              </a:xfrm>
              <a:custGeom>
                <a:avLst/>
                <a:gdLst>
                  <a:gd name="T0" fmla="*/ 0 w 18"/>
                  <a:gd name="T1" fmla="*/ 0 h 28"/>
                  <a:gd name="T2" fmla="*/ 0 w 18"/>
                  <a:gd name="T3" fmla="*/ 0 h 28"/>
                  <a:gd name="T4" fmla="*/ 0 w 18"/>
                  <a:gd name="T5" fmla="*/ 0 h 28"/>
                  <a:gd name="T6" fmla="*/ 0 w 18"/>
                  <a:gd name="T7" fmla="*/ 0 h 28"/>
                  <a:gd name="T8" fmla="*/ 0 w 18"/>
                  <a:gd name="T9" fmla="*/ 0 h 28"/>
                  <a:gd name="T10" fmla="*/ 0 w 18"/>
                  <a:gd name="T11" fmla="*/ 0 h 28"/>
                  <a:gd name="T12" fmla="*/ 0 w 18"/>
                  <a:gd name="T13" fmla="*/ 0 h 28"/>
                  <a:gd name="T14" fmla="*/ 0 w 18"/>
                  <a:gd name="T15" fmla="*/ 0 h 28"/>
                  <a:gd name="T16" fmla="*/ 0 w 18"/>
                  <a:gd name="T17" fmla="*/ 0 h 28"/>
                  <a:gd name="T18" fmla="*/ 0 w 18"/>
                  <a:gd name="T19" fmla="*/ 0 h 28"/>
                  <a:gd name="T20" fmla="*/ 0 w 18"/>
                  <a:gd name="T21" fmla="*/ 0 h 28"/>
                  <a:gd name="T22" fmla="*/ 0 w 18"/>
                  <a:gd name="T23" fmla="*/ 0 h 28"/>
                  <a:gd name="T24" fmla="*/ 0 w 18"/>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8"/>
                  <a:gd name="T41" fmla="*/ 18 w 18"/>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8">
                    <a:moveTo>
                      <a:pt x="18" y="26"/>
                    </a:moveTo>
                    <a:lnTo>
                      <a:pt x="18" y="26"/>
                    </a:lnTo>
                    <a:lnTo>
                      <a:pt x="10" y="25"/>
                    </a:lnTo>
                    <a:lnTo>
                      <a:pt x="4" y="19"/>
                    </a:lnTo>
                    <a:lnTo>
                      <a:pt x="3" y="11"/>
                    </a:lnTo>
                    <a:lnTo>
                      <a:pt x="9" y="2"/>
                    </a:lnTo>
                    <a:lnTo>
                      <a:pt x="6" y="0"/>
                    </a:lnTo>
                    <a:lnTo>
                      <a:pt x="0" y="11"/>
                    </a:lnTo>
                    <a:lnTo>
                      <a:pt x="1" y="21"/>
                    </a:lnTo>
                    <a:lnTo>
                      <a:pt x="7" y="27"/>
                    </a:lnTo>
                    <a:lnTo>
                      <a:pt x="18" y="28"/>
                    </a:lnTo>
                    <a:lnTo>
                      <a:pt x="18" y="26"/>
                    </a:lnTo>
                    <a:close/>
                  </a:path>
                </a:pathLst>
              </a:custGeom>
              <a:solidFill>
                <a:srgbClr val="000000"/>
              </a:solidFill>
              <a:ln w="9525">
                <a:noFill/>
                <a:round/>
                <a:headEnd/>
                <a:tailEnd/>
              </a:ln>
            </p:spPr>
            <p:txBody>
              <a:bodyPr/>
              <a:lstStyle/>
              <a:p>
                <a:endParaRPr lang="ru-RU"/>
              </a:p>
            </p:txBody>
          </p:sp>
          <p:sp>
            <p:nvSpPr>
              <p:cNvPr id="14454" name="Freeform 429"/>
              <p:cNvSpPr>
                <a:spLocks/>
              </p:cNvSpPr>
              <p:nvPr/>
            </p:nvSpPr>
            <p:spPr bwMode="auto">
              <a:xfrm>
                <a:off x="5284" y="495"/>
                <a:ext cx="18" cy="5"/>
              </a:xfrm>
              <a:custGeom>
                <a:avLst/>
                <a:gdLst>
                  <a:gd name="T0" fmla="*/ 0 w 111"/>
                  <a:gd name="T1" fmla="*/ 0 h 22"/>
                  <a:gd name="T2" fmla="*/ 0 w 111"/>
                  <a:gd name="T3" fmla="*/ 0 h 22"/>
                  <a:gd name="T4" fmla="*/ 0 w 111"/>
                  <a:gd name="T5" fmla="*/ 0 h 22"/>
                  <a:gd name="T6" fmla="*/ 0 w 111"/>
                  <a:gd name="T7" fmla="*/ 0 h 22"/>
                  <a:gd name="T8" fmla="*/ 0 w 111"/>
                  <a:gd name="T9" fmla="*/ 0 h 22"/>
                  <a:gd name="T10" fmla="*/ 0 w 111"/>
                  <a:gd name="T11" fmla="*/ 0 h 22"/>
                  <a:gd name="T12" fmla="*/ 0 w 111"/>
                  <a:gd name="T13" fmla="*/ 0 h 22"/>
                  <a:gd name="T14" fmla="*/ 0 60000 65536"/>
                  <a:gd name="T15" fmla="*/ 0 60000 65536"/>
                  <a:gd name="T16" fmla="*/ 0 60000 65536"/>
                  <a:gd name="T17" fmla="*/ 0 60000 65536"/>
                  <a:gd name="T18" fmla="*/ 0 60000 65536"/>
                  <a:gd name="T19" fmla="*/ 0 60000 65536"/>
                  <a:gd name="T20" fmla="*/ 0 60000 65536"/>
                  <a:gd name="T21" fmla="*/ 0 w 111"/>
                  <a:gd name="T22" fmla="*/ 0 h 22"/>
                  <a:gd name="T23" fmla="*/ 111 w 111"/>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22">
                    <a:moveTo>
                      <a:pt x="111" y="0"/>
                    </a:moveTo>
                    <a:lnTo>
                      <a:pt x="111" y="0"/>
                    </a:lnTo>
                    <a:lnTo>
                      <a:pt x="0" y="20"/>
                    </a:lnTo>
                    <a:lnTo>
                      <a:pt x="0" y="22"/>
                    </a:lnTo>
                    <a:lnTo>
                      <a:pt x="111" y="2"/>
                    </a:lnTo>
                    <a:lnTo>
                      <a:pt x="111" y="0"/>
                    </a:lnTo>
                    <a:close/>
                  </a:path>
                </a:pathLst>
              </a:custGeom>
              <a:solidFill>
                <a:srgbClr val="000000"/>
              </a:solidFill>
              <a:ln w="9525">
                <a:noFill/>
                <a:round/>
                <a:headEnd/>
                <a:tailEnd/>
              </a:ln>
            </p:spPr>
            <p:txBody>
              <a:bodyPr/>
              <a:lstStyle/>
              <a:p>
                <a:endParaRPr lang="ru-RU"/>
              </a:p>
            </p:txBody>
          </p:sp>
          <p:sp>
            <p:nvSpPr>
              <p:cNvPr id="14455" name="Freeform 430"/>
              <p:cNvSpPr>
                <a:spLocks/>
              </p:cNvSpPr>
              <p:nvPr/>
            </p:nvSpPr>
            <p:spPr bwMode="auto">
              <a:xfrm>
                <a:off x="5302" y="490"/>
                <a:ext cx="5" cy="6"/>
              </a:xfrm>
              <a:custGeom>
                <a:avLst/>
                <a:gdLst>
                  <a:gd name="T0" fmla="*/ 0 w 27"/>
                  <a:gd name="T1" fmla="*/ 0 h 28"/>
                  <a:gd name="T2" fmla="*/ 0 w 27"/>
                  <a:gd name="T3" fmla="*/ 0 h 28"/>
                  <a:gd name="T4" fmla="*/ 0 w 27"/>
                  <a:gd name="T5" fmla="*/ 0 h 28"/>
                  <a:gd name="T6" fmla="*/ 0 w 27"/>
                  <a:gd name="T7" fmla="*/ 0 h 28"/>
                  <a:gd name="T8" fmla="*/ 0 w 27"/>
                  <a:gd name="T9" fmla="*/ 0 h 28"/>
                  <a:gd name="T10" fmla="*/ 0 w 27"/>
                  <a:gd name="T11" fmla="*/ 0 h 28"/>
                  <a:gd name="T12" fmla="*/ 0 w 27"/>
                  <a:gd name="T13" fmla="*/ 0 h 28"/>
                  <a:gd name="T14" fmla="*/ 0 w 27"/>
                  <a:gd name="T15" fmla="*/ 0 h 28"/>
                  <a:gd name="T16" fmla="*/ 0 w 27"/>
                  <a:gd name="T17" fmla="*/ 0 h 28"/>
                  <a:gd name="T18" fmla="*/ 0 w 27"/>
                  <a:gd name="T19" fmla="*/ 0 h 28"/>
                  <a:gd name="T20" fmla="*/ 0 w 27"/>
                  <a:gd name="T21" fmla="*/ 0 h 28"/>
                  <a:gd name="T22" fmla="*/ 0 w 27"/>
                  <a:gd name="T23" fmla="*/ 0 h 28"/>
                  <a:gd name="T24" fmla="*/ 0 w 27"/>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
                  <a:gd name="T40" fmla="*/ 0 h 28"/>
                  <a:gd name="T41" fmla="*/ 27 w 27"/>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 h="28">
                    <a:moveTo>
                      <a:pt x="25" y="0"/>
                    </a:moveTo>
                    <a:lnTo>
                      <a:pt x="25" y="0"/>
                    </a:lnTo>
                    <a:lnTo>
                      <a:pt x="23" y="9"/>
                    </a:lnTo>
                    <a:lnTo>
                      <a:pt x="18" y="16"/>
                    </a:lnTo>
                    <a:lnTo>
                      <a:pt x="10" y="22"/>
                    </a:lnTo>
                    <a:lnTo>
                      <a:pt x="0" y="26"/>
                    </a:lnTo>
                    <a:lnTo>
                      <a:pt x="0" y="28"/>
                    </a:lnTo>
                    <a:lnTo>
                      <a:pt x="12" y="24"/>
                    </a:lnTo>
                    <a:lnTo>
                      <a:pt x="20" y="18"/>
                    </a:lnTo>
                    <a:lnTo>
                      <a:pt x="25" y="11"/>
                    </a:lnTo>
                    <a:lnTo>
                      <a:pt x="27" y="0"/>
                    </a:lnTo>
                    <a:lnTo>
                      <a:pt x="25" y="0"/>
                    </a:lnTo>
                    <a:close/>
                  </a:path>
                </a:pathLst>
              </a:custGeom>
              <a:solidFill>
                <a:srgbClr val="000000"/>
              </a:solidFill>
              <a:ln w="9525">
                <a:noFill/>
                <a:round/>
                <a:headEnd/>
                <a:tailEnd/>
              </a:ln>
            </p:spPr>
            <p:txBody>
              <a:bodyPr/>
              <a:lstStyle/>
              <a:p>
                <a:endParaRPr lang="ru-RU"/>
              </a:p>
            </p:txBody>
          </p:sp>
          <p:sp>
            <p:nvSpPr>
              <p:cNvPr id="14456" name="Freeform 431"/>
              <p:cNvSpPr>
                <a:spLocks/>
              </p:cNvSpPr>
              <p:nvPr/>
            </p:nvSpPr>
            <p:spPr bwMode="auto">
              <a:xfrm>
                <a:off x="5306" y="480"/>
                <a:ext cx="1" cy="10"/>
              </a:xfrm>
              <a:custGeom>
                <a:avLst/>
                <a:gdLst>
                  <a:gd name="T0" fmla="*/ 0 w 10"/>
                  <a:gd name="T1" fmla="*/ 0 h 52"/>
                  <a:gd name="T2" fmla="*/ 0 w 10"/>
                  <a:gd name="T3" fmla="*/ 0 h 52"/>
                  <a:gd name="T4" fmla="*/ 0 w 10"/>
                  <a:gd name="T5" fmla="*/ 0 h 52"/>
                  <a:gd name="T6" fmla="*/ 0 w 10"/>
                  <a:gd name="T7" fmla="*/ 0 h 52"/>
                  <a:gd name="T8" fmla="*/ 0 w 10"/>
                  <a:gd name="T9" fmla="*/ 0 h 52"/>
                  <a:gd name="T10" fmla="*/ 0 w 10"/>
                  <a:gd name="T11" fmla="*/ 0 h 52"/>
                  <a:gd name="T12" fmla="*/ 0 w 10"/>
                  <a:gd name="T13" fmla="*/ 0 h 52"/>
                  <a:gd name="T14" fmla="*/ 0 w 10"/>
                  <a:gd name="T15" fmla="*/ 0 h 52"/>
                  <a:gd name="T16" fmla="*/ 0 w 10"/>
                  <a:gd name="T17" fmla="*/ 0 h 52"/>
                  <a:gd name="T18" fmla="*/ 0 w 10"/>
                  <a:gd name="T19" fmla="*/ 0 h 52"/>
                  <a:gd name="T20" fmla="*/ 0 w 10"/>
                  <a:gd name="T21" fmla="*/ 0 h 52"/>
                  <a:gd name="T22" fmla="*/ 0 w 10"/>
                  <a:gd name="T23" fmla="*/ 0 h 52"/>
                  <a:gd name="T24" fmla="*/ 0 w 10"/>
                  <a:gd name="T25" fmla="*/ 0 h 52"/>
                  <a:gd name="T26" fmla="*/ 0 w 10"/>
                  <a:gd name="T27" fmla="*/ 0 h 52"/>
                  <a:gd name="T28" fmla="*/ 0 w 10"/>
                  <a:gd name="T29" fmla="*/ 0 h 52"/>
                  <a:gd name="T30" fmla="*/ 0 w 10"/>
                  <a:gd name="T31" fmla="*/ 0 h 52"/>
                  <a:gd name="T32" fmla="*/ 0 w 10"/>
                  <a:gd name="T33" fmla="*/ 0 h 52"/>
                  <a:gd name="T34" fmla="*/ 0 w 10"/>
                  <a:gd name="T35" fmla="*/ 0 h 52"/>
                  <a:gd name="T36" fmla="*/ 0 w 10"/>
                  <a:gd name="T37" fmla="*/ 0 h 52"/>
                  <a:gd name="T38" fmla="*/ 0 w 10"/>
                  <a:gd name="T39" fmla="*/ 0 h 52"/>
                  <a:gd name="T40" fmla="*/ 0 w 10"/>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52"/>
                  <a:gd name="T65" fmla="*/ 10 w 10"/>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52">
                    <a:moveTo>
                      <a:pt x="0" y="0"/>
                    </a:moveTo>
                    <a:lnTo>
                      <a:pt x="0" y="0"/>
                    </a:lnTo>
                    <a:lnTo>
                      <a:pt x="1" y="6"/>
                    </a:lnTo>
                    <a:lnTo>
                      <a:pt x="4" y="13"/>
                    </a:lnTo>
                    <a:lnTo>
                      <a:pt x="5" y="19"/>
                    </a:lnTo>
                    <a:lnTo>
                      <a:pt x="5" y="26"/>
                    </a:lnTo>
                    <a:lnTo>
                      <a:pt x="6" y="32"/>
                    </a:lnTo>
                    <a:lnTo>
                      <a:pt x="5" y="39"/>
                    </a:lnTo>
                    <a:lnTo>
                      <a:pt x="5" y="45"/>
                    </a:lnTo>
                    <a:lnTo>
                      <a:pt x="6" y="52"/>
                    </a:lnTo>
                    <a:lnTo>
                      <a:pt x="8" y="52"/>
                    </a:lnTo>
                    <a:lnTo>
                      <a:pt x="10" y="45"/>
                    </a:lnTo>
                    <a:lnTo>
                      <a:pt x="10" y="39"/>
                    </a:lnTo>
                    <a:lnTo>
                      <a:pt x="8" y="32"/>
                    </a:lnTo>
                    <a:lnTo>
                      <a:pt x="7" y="26"/>
                    </a:lnTo>
                    <a:lnTo>
                      <a:pt x="7" y="19"/>
                    </a:lnTo>
                    <a:lnTo>
                      <a:pt x="6" y="13"/>
                    </a:lnTo>
                    <a:lnTo>
                      <a:pt x="4" y="6"/>
                    </a:lnTo>
                    <a:lnTo>
                      <a:pt x="3" y="0"/>
                    </a:lnTo>
                    <a:lnTo>
                      <a:pt x="0" y="0"/>
                    </a:lnTo>
                    <a:close/>
                  </a:path>
                </a:pathLst>
              </a:custGeom>
              <a:solidFill>
                <a:srgbClr val="000000"/>
              </a:solidFill>
              <a:ln w="9525">
                <a:noFill/>
                <a:round/>
                <a:headEnd/>
                <a:tailEnd/>
              </a:ln>
            </p:spPr>
            <p:txBody>
              <a:bodyPr/>
              <a:lstStyle/>
              <a:p>
                <a:endParaRPr lang="ru-RU"/>
              </a:p>
            </p:txBody>
          </p:sp>
          <p:sp>
            <p:nvSpPr>
              <p:cNvPr id="14457" name="Freeform 432"/>
              <p:cNvSpPr>
                <a:spLocks/>
              </p:cNvSpPr>
              <p:nvPr/>
            </p:nvSpPr>
            <p:spPr bwMode="auto">
              <a:xfrm>
                <a:off x="5306" y="480"/>
                <a:ext cx="1" cy="1"/>
              </a:xfrm>
              <a:custGeom>
                <a:avLst/>
                <a:gdLst>
                  <a:gd name="T0" fmla="*/ 0 w 3"/>
                  <a:gd name="T1" fmla="*/ 0 h 1"/>
                  <a:gd name="T2" fmla="*/ 0 w 3"/>
                  <a:gd name="T3" fmla="*/ 0 h 1"/>
                  <a:gd name="T4" fmla="*/ 0 w 3"/>
                  <a:gd name="T5" fmla="*/ 0 h 1"/>
                  <a:gd name="T6" fmla="*/ 0 w 3"/>
                  <a:gd name="T7" fmla="*/ 0 h 1"/>
                  <a:gd name="T8" fmla="*/ 0 w 3"/>
                  <a:gd name="T9" fmla="*/ 0 h 1"/>
                  <a:gd name="T10" fmla="*/ 0 w 3"/>
                  <a:gd name="T11" fmla="*/ 0 h 1"/>
                  <a:gd name="T12" fmla="*/ 0 w 3"/>
                  <a:gd name="T13" fmla="*/ 0 h 1"/>
                  <a:gd name="T14" fmla="*/ 0 60000 65536"/>
                  <a:gd name="T15" fmla="*/ 0 60000 65536"/>
                  <a:gd name="T16" fmla="*/ 0 60000 65536"/>
                  <a:gd name="T17" fmla="*/ 0 60000 65536"/>
                  <a:gd name="T18" fmla="*/ 0 60000 65536"/>
                  <a:gd name="T19" fmla="*/ 0 60000 65536"/>
                  <a:gd name="T20" fmla="*/ 0 60000 65536"/>
                  <a:gd name="T21" fmla="*/ 0 w 3"/>
                  <a:gd name="T22" fmla="*/ 0 h 1"/>
                  <a:gd name="T23" fmla="*/ 3 w 3"/>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1">
                    <a:moveTo>
                      <a:pt x="0" y="0"/>
                    </a:moveTo>
                    <a:lnTo>
                      <a:pt x="1" y="0"/>
                    </a:lnTo>
                    <a:lnTo>
                      <a:pt x="3" y="0"/>
                    </a:lnTo>
                    <a:lnTo>
                      <a:pt x="0" y="0"/>
                    </a:lnTo>
                    <a:close/>
                  </a:path>
                </a:pathLst>
              </a:custGeom>
              <a:solidFill>
                <a:srgbClr val="000000"/>
              </a:solidFill>
              <a:ln w="9525">
                <a:noFill/>
                <a:round/>
                <a:headEnd/>
                <a:tailEnd/>
              </a:ln>
            </p:spPr>
            <p:txBody>
              <a:bodyPr/>
              <a:lstStyle/>
              <a:p>
                <a:endParaRPr lang="ru-RU"/>
              </a:p>
            </p:txBody>
          </p:sp>
          <p:sp>
            <p:nvSpPr>
              <p:cNvPr id="14458" name="Freeform 433"/>
              <p:cNvSpPr>
                <a:spLocks/>
              </p:cNvSpPr>
              <p:nvPr/>
            </p:nvSpPr>
            <p:spPr bwMode="auto">
              <a:xfrm>
                <a:off x="5286" y="447"/>
                <a:ext cx="6" cy="3"/>
              </a:xfrm>
              <a:custGeom>
                <a:avLst/>
                <a:gdLst>
                  <a:gd name="T0" fmla="*/ 0 w 39"/>
                  <a:gd name="T1" fmla="*/ 0 h 14"/>
                  <a:gd name="T2" fmla="*/ 0 w 39"/>
                  <a:gd name="T3" fmla="*/ 0 h 14"/>
                  <a:gd name="T4" fmla="*/ 0 w 39"/>
                  <a:gd name="T5" fmla="*/ 0 h 14"/>
                  <a:gd name="T6" fmla="*/ 0 w 39"/>
                  <a:gd name="T7" fmla="*/ 0 h 14"/>
                  <a:gd name="T8" fmla="*/ 0 w 39"/>
                  <a:gd name="T9" fmla="*/ 0 h 14"/>
                  <a:gd name="T10" fmla="*/ 0 w 39"/>
                  <a:gd name="T11" fmla="*/ 0 h 14"/>
                  <a:gd name="T12" fmla="*/ 0 w 39"/>
                  <a:gd name="T13" fmla="*/ 0 h 14"/>
                  <a:gd name="T14" fmla="*/ 0 w 39"/>
                  <a:gd name="T15" fmla="*/ 0 h 14"/>
                  <a:gd name="T16" fmla="*/ 0 w 39"/>
                  <a:gd name="T17" fmla="*/ 0 h 14"/>
                  <a:gd name="T18" fmla="*/ 0 w 39"/>
                  <a:gd name="T19" fmla="*/ 0 h 14"/>
                  <a:gd name="T20" fmla="*/ 0 w 39"/>
                  <a:gd name="T21" fmla="*/ 0 h 14"/>
                  <a:gd name="T22" fmla="*/ 0 w 39"/>
                  <a:gd name="T23" fmla="*/ 0 h 14"/>
                  <a:gd name="T24" fmla="*/ 0 w 39"/>
                  <a:gd name="T25" fmla="*/ 0 h 14"/>
                  <a:gd name="T26" fmla="*/ 0 w 39"/>
                  <a:gd name="T27" fmla="*/ 0 h 14"/>
                  <a:gd name="T28" fmla="*/ 0 w 39"/>
                  <a:gd name="T29" fmla="*/ 0 h 14"/>
                  <a:gd name="T30" fmla="*/ 0 w 39"/>
                  <a:gd name="T31" fmla="*/ 0 h 14"/>
                  <a:gd name="T32" fmla="*/ 0 w 39"/>
                  <a:gd name="T33" fmla="*/ 0 h 14"/>
                  <a:gd name="T34" fmla="*/ 0 w 39"/>
                  <a:gd name="T35" fmla="*/ 0 h 14"/>
                  <a:gd name="T36" fmla="*/ 0 w 39"/>
                  <a:gd name="T37" fmla="*/ 0 h 14"/>
                  <a:gd name="T38" fmla="*/ 0 w 39"/>
                  <a:gd name="T39" fmla="*/ 0 h 14"/>
                  <a:gd name="T40" fmla="*/ 0 w 39"/>
                  <a:gd name="T41" fmla="*/ 0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14"/>
                  <a:gd name="T65" fmla="*/ 39 w 39"/>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14">
                    <a:moveTo>
                      <a:pt x="2" y="13"/>
                    </a:moveTo>
                    <a:lnTo>
                      <a:pt x="2" y="14"/>
                    </a:lnTo>
                    <a:lnTo>
                      <a:pt x="6" y="8"/>
                    </a:lnTo>
                    <a:lnTo>
                      <a:pt x="9" y="4"/>
                    </a:lnTo>
                    <a:lnTo>
                      <a:pt x="13" y="2"/>
                    </a:lnTo>
                    <a:lnTo>
                      <a:pt x="17" y="2"/>
                    </a:lnTo>
                    <a:lnTo>
                      <a:pt x="22" y="3"/>
                    </a:lnTo>
                    <a:lnTo>
                      <a:pt x="27" y="5"/>
                    </a:lnTo>
                    <a:lnTo>
                      <a:pt x="32" y="8"/>
                    </a:lnTo>
                    <a:lnTo>
                      <a:pt x="36" y="12"/>
                    </a:lnTo>
                    <a:lnTo>
                      <a:pt x="39" y="10"/>
                    </a:lnTo>
                    <a:lnTo>
                      <a:pt x="34" y="6"/>
                    </a:lnTo>
                    <a:lnTo>
                      <a:pt x="29" y="3"/>
                    </a:lnTo>
                    <a:lnTo>
                      <a:pt x="22" y="1"/>
                    </a:lnTo>
                    <a:lnTo>
                      <a:pt x="17" y="0"/>
                    </a:lnTo>
                    <a:lnTo>
                      <a:pt x="13" y="0"/>
                    </a:lnTo>
                    <a:lnTo>
                      <a:pt x="7" y="2"/>
                    </a:lnTo>
                    <a:lnTo>
                      <a:pt x="3" y="6"/>
                    </a:lnTo>
                    <a:lnTo>
                      <a:pt x="0" y="12"/>
                    </a:lnTo>
                    <a:lnTo>
                      <a:pt x="0" y="13"/>
                    </a:lnTo>
                    <a:lnTo>
                      <a:pt x="2" y="13"/>
                    </a:lnTo>
                    <a:close/>
                  </a:path>
                </a:pathLst>
              </a:custGeom>
              <a:solidFill>
                <a:srgbClr val="000000"/>
              </a:solidFill>
              <a:ln w="9525">
                <a:noFill/>
                <a:round/>
                <a:headEnd/>
                <a:tailEnd/>
              </a:ln>
            </p:spPr>
            <p:txBody>
              <a:bodyPr/>
              <a:lstStyle/>
              <a:p>
                <a:endParaRPr lang="ru-RU"/>
              </a:p>
            </p:txBody>
          </p:sp>
          <p:sp>
            <p:nvSpPr>
              <p:cNvPr id="14459" name="Freeform 434"/>
              <p:cNvSpPr>
                <a:spLocks/>
              </p:cNvSpPr>
              <p:nvPr/>
            </p:nvSpPr>
            <p:spPr bwMode="auto">
              <a:xfrm>
                <a:off x="5278" y="450"/>
                <a:ext cx="8" cy="24"/>
              </a:xfrm>
              <a:custGeom>
                <a:avLst/>
                <a:gdLst>
                  <a:gd name="T0" fmla="*/ 0 w 46"/>
                  <a:gd name="T1" fmla="*/ 0 h 122"/>
                  <a:gd name="T2" fmla="*/ 0 w 46"/>
                  <a:gd name="T3" fmla="*/ 0 h 122"/>
                  <a:gd name="T4" fmla="*/ 0 w 46"/>
                  <a:gd name="T5" fmla="*/ 0 h 122"/>
                  <a:gd name="T6" fmla="*/ 0 w 46"/>
                  <a:gd name="T7" fmla="*/ 0 h 122"/>
                  <a:gd name="T8" fmla="*/ 0 w 46"/>
                  <a:gd name="T9" fmla="*/ 0 h 122"/>
                  <a:gd name="T10" fmla="*/ 0 w 46"/>
                  <a:gd name="T11" fmla="*/ 0 h 122"/>
                  <a:gd name="T12" fmla="*/ 0 w 46"/>
                  <a:gd name="T13" fmla="*/ 0 h 122"/>
                  <a:gd name="T14" fmla="*/ 0 60000 65536"/>
                  <a:gd name="T15" fmla="*/ 0 60000 65536"/>
                  <a:gd name="T16" fmla="*/ 0 60000 65536"/>
                  <a:gd name="T17" fmla="*/ 0 60000 65536"/>
                  <a:gd name="T18" fmla="*/ 0 60000 65536"/>
                  <a:gd name="T19" fmla="*/ 0 60000 65536"/>
                  <a:gd name="T20" fmla="*/ 0 60000 65536"/>
                  <a:gd name="T21" fmla="*/ 0 w 46"/>
                  <a:gd name="T22" fmla="*/ 0 h 122"/>
                  <a:gd name="T23" fmla="*/ 46 w 46"/>
                  <a:gd name="T24" fmla="*/ 122 h 1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 h="122">
                    <a:moveTo>
                      <a:pt x="2" y="122"/>
                    </a:moveTo>
                    <a:lnTo>
                      <a:pt x="2" y="122"/>
                    </a:lnTo>
                    <a:lnTo>
                      <a:pt x="46" y="0"/>
                    </a:lnTo>
                    <a:lnTo>
                      <a:pt x="44" y="0"/>
                    </a:lnTo>
                    <a:lnTo>
                      <a:pt x="0" y="122"/>
                    </a:lnTo>
                    <a:lnTo>
                      <a:pt x="2" y="122"/>
                    </a:lnTo>
                    <a:close/>
                  </a:path>
                </a:pathLst>
              </a:custGeom>
              <a:solidFill>
                <a:srgbClr val="000000"/>
              </a:solidFill>
              <a:ln w="9525">
                <a:noFill/>
                <a:round/>
                <a:headEnd/>
                <a:tailEnd/>
              </a:ln>
            </p:spPr>
            <p:txBody>
              <a:bodyPr/>
              <a:lstStyle/>
              <a:p>
                <a:endParaRPr lang="ru-RU"/>
              </a:p>
            </p:txBody>
          </p:sp>
          <p:sp>
            <p:nvSpPr>
              <p:cNvPr id="14460" name="Freeform 435"/>
              <p:cNvSpPr>
                <a:spLocks/>
              </p:cNvSpPr>
              <p:nvPr/>
            </p:nvSpPr>
            <p:spPr bwMode="auto">
              <a:xfrm>
                <a:off x="5278" y="474"/>
                <a:ext cx="5" cy="5"/>
              </a:xfrm>
              <a:custGeom>
                <a:avLst/>
                <a:gdLst>
                  <a:gd name="T0" fmla="*/ 0 w 26"/>
                  <a:gd name="T1" fmla="*/ 0 h 22"/>
                  <a:gd name="T2" fmla="*/ 0 w 26"/>
                  <a:gd name="T3" fmla="*/ 0 h 22"/>
                  <a:gd name="T4" fmla="*/ 0 w 26"/>
                  <a:gd name="T5" fmla="*/ 0 h 22"/>
                  <a:gd name="T6" fmla="*/ 0 w 26"/>
                  <a:gd name="T7" fmla="*/ 0 h 22"/>
                  <a:gd name="T8" fmla="*/ 0 w 26"/>
                  <a:gd name="T9" fmla="*/ 0 h 22"/>
                  <a:gd name="T10" fmla="*/ 0 w 26"/>
                  <a:gd name="T11" fmla="*/ 0 h 22"/>
                  <a:gd name="T12" fmla="*/ 0 w 26"/>
                  <a:gd name="T13" fmla="*/ 0 h 22"/>
                  <a:gd name="T14" fmla="*/ 0 w 26"/>
                  <a:gd name="T15" fmla="*/ 0 h 22"/>
                  <a:gd name="T16" fmla="*/ 0 w 26"/>
                  <a:gd name="T17" fmla="*/ 0 h 22"/>
                  <a:gd name="T18" fmla="*/ 0 w 26"/>
                  <a:gd name="T19" fmla="*/ 0 h 22"/>
                  <a:gd name="T20" fmla="*/ 0 w 26"/>
                  <a:gd name="T21" fmla="*/ 0 h 22"/>
                  <a:gd name="T22" fmla="*/ 0 w 26"/>
                  <a:gd name="T23" fmla="*/ 0 h 22"/>
                  <a:gd name="T24" fmla="*/ 0 w 26"/>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22"/>
                  <a:gd name="T41" fmla="*/ 26 w 26"/>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22">
                    <a:moveTo>
                      <a:pt x="24" y="17"/>
                    </a:moveTo>
                    <a:lnTo>
                      <a:pt x="24" y="17"/>
                    </a:lnTo>
                    <a:lnTo>
                      <a:pt x="15" y="20"/>
                    </a:lnTo>
                    <a:lnTo>
                      <a:pt x="8" y="17"/>
                    </a:lnTo>
                    <a:lnTo>
                      <a:pt x="2" y="11"/>
                    </a:lnTo>
                    <a:lnTo>
                      <a:pt x="2" y="0"/>
                    </a:lnTo>
                    <a:lnTo>
                      <a:pt x="0" y="0"/>
                    </a:lnTo>
                    <a:lnTo>
                      <a:pt x="0" y="11"/>
                    </a:lnTo>
                    <a:lnTo>
                      <a:pt x="6" y="19"/>
                    </a:lnTo>
                    <a:lnTo>
                      <a:pt x="15" y="22"/>
                    </a:lnTo>
                    <a:lnTo>
                      <a:pt x="26" y="19"/>
                    </a:lnTo>
                    <a:lnTo>
                      <a:pt x="24" y="17"/>
                    </a:lnTo>
                    <a:close/>
                  </a:path>
                </a:pathLst>
              </a:custGeom>
              <a:solidFill>
                <a:srgbClr val="000000"/>
              </a:solidFill>
              <a:ln w="9525">
                <a:noFill/>
                <a:round/>
                <a:headEnd/>
                <a:tailEnd/>
              </a:ln>
            </p:spPr>
            <p:txBody>
              <a:bodyPr/>
              <a:lstStyle/>
              <a:p>
                <a:endParaRPr lang="ru-RU"/>
              </a:p>
            </p:txBody>
          </p:sp>
          <p:sp>
            <p:nvSpPr>
              <p:cNvPr id="14461" name="Freeform 436"/>
              <p:cNvSpPr>
                <a:spLocks/>
              </p:cNvSpPr>
              <p:nvPr/>
            </p:nvSpPr>
            <p:spPr bwMode="auto">
              <a:xfrm>
                <a:off x="5282" y="465"/>
                <a:ext cx="15" cy="13"/>
              </a:xfrm>
              <a:custGeom>
                <a:avLst/>
                <a:gdLst>
                  <a:gd name="T0" fmla="*/ 0 w 87"/>
                  <a:gd name="T1" fmla="*/ 0 h 68"/>
                  <a:gd name="T2" fmla="*/ 0 w 87"/>
                  <a:gd name="T3" fmla="*/ 0 h 68"/>
                  <a:gd name="T4" fmla="*/ 0 w 87"/>
                  <a:gd name="T5" fmla="*/ 0 h 68"/>
                  <a:gd name="T6" fmla="*/ 0 w 87"/>
                  <a:gd name="T7" fmla="*/ 0 h 68"/>
                  <a:gd name="T8" fmla="*/ 0 w 87"/>
                  <a:gd name="T9" fmla="*/ 0 h 68"/>
                  <a:gd name="T10" fmla="*/ 0 w 87"/>
                  <a:gd name="T11" fmla="*/ 0 h 68"/>
                  <a:gd name="T12" fmla="*/ 0 w 87"/>
                  <a:gd name="T13" fmla="*/ 0 h 68"/>
                  <a:gd name="T14" fmla="*/ 0 60000 65536"/>
                  <a:gd name="T15" fmla="*/ 0 60000 65536"/>
                  <a:gd name="T16" fmla="*/ 0 60000 65536"/>
                  <a:gd name="T17" fmla="*/ 0 60000 65536"/>
                  <a:gd name="T18" fmla="*/ 0 60000 65536"/>
                  <a:gd name="T19" fmla="*/ 0 60000 65536"/>
                  <a:gd name="T20" fmla="*/ 0 60000 65536"/>
                  <a:gd name="T21" fmla="*/ 0 w 87"/>
                  <a:gd name="T22" fmla="*/ 0 h 68"/>
                  <a:gd name="T23" fmla="*/ 87 w 87"/>
                  <a:gd name="T24" fmla="*/ 68 h 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 h="68">
                    <a:moveTo>
                      <a:pt x="85" y="0"/>
                    </a:moveTo>
                    <a:lnTo>
                      <a:pt x="85" y="0"/>
                    </a:lnTo>
                    <a:lnTo>
                      <a:pt x="0" y="66"/>
                    </a:lnTo>
                    <a:lnTo>
                      <a:pt x="2" y="68"/>
                    </a:lnTo>
                    <a:lnTo>
                      <a:pt x="87" y="2"/>
                    </a:lnTo>
                    <a:lnTo>
                      <a:pt x="85" y="0"/>
                    </a:lnTo>
                    <a:close/>
                  </a:path>
                </a:pathLst>
              </a:custGeom>
              <a:solidFill>
                <a:srgbClr val="000000"/>
              </a:solidFill>
              <a:ln w="9525">
                <a:noFill/>
                <a:round/>
                <a:headEnd/>
                <a:tailEnd/>
              </a:ln>
            </p:spPr>
            <p:txBody>
              <a:bodyPr/>
              <a:lstStyle/>
              <a:p>
                <a:endParaRPr lang="ru-RU"/>
              </a:p>
            </p:txBody>
          </p:sp>
          <p:sp>
            <p:nvSpPr>
              <p:cNvPr id="14462" name="Freeform 437"/>
              <p:cNvSpPr>
                <a:spLocks/>
              </p:cNvSpPr>
              <p:nvPr/>
            </p:nvSpPr>
            <p:spPr bwMode="auto">
              <a:xfrm>
                <a:off x="5296" y="458"/>
                <a:ext cx="3" cy="7"/>
              </a:xfrm>
              <a:custGeom>
                <a:avLst/>
                <a:gdLst>
                  <a:gd name="T0" fmla="*/ 0 w 13"/>
                  <a:gd name="T1" fmla="*/ 0 h 36"/>
                  <a:gd name="T2" fmla="*/ 0 w 13"/>
                  <a:gd name="T3" fmla="*/ 0 h 36"/>
                  <a:gd name="T4" fmla="*/ 0 w 13"/>
                  <a:gd name="T5" fmla="*/ 0 h 36"/>
                  <a:gd name="T6" fmla="*/ 0 w 13"/>
                  <a:gd name="T7" fmla="*/ 0 h 36"/>
                  <a:gd name="T8" fmla="*/ 0 w 13"/>
                  <a:gd name="T9" fmla="*/ 0 h 36"/>
                  <a:gd name="T10" fmla="*/ 0 w 13"/>
                  <a:gd name="T11" fmla="*/ 0 h 36"/>
                  <a:gd name="T12" fmla="*/ 0 w 13"/>
                  <a:gd name="T13" fmla="*/ 0 h 36"/>
                  <a:gd name="T14" fmla="*/ 0 w 13"/>
                  <a:gd name="T15" fmla="*/ 0 h 36"/>
                  <a:gd name="T16" fmla="*/ 0 w 13"/>
                  <a:gd name="T17" fmla="*/ 0 h 36"/>
                  <a:gd name="T18" fmla="*/ 0 w 13"/>
                  <a:gd name="T19" fmla="*/ 0 h 36"/>
                  <a:gd name="T20" fmla="*/ 0 w 13"/>
                  <a:gd name="T21" fmla="*/ 0 h 36"/>
                  <a:gd name="T22" fmla="*/ 0 w 13"/>
                  <a:gd name="T23" fmla="*/ 0 h 36"/>
                  <a:gd name="T24" fmla="*/ 0 w 13"/>
                  <a:gd name="T25" fmla="*/ 0 h 36"/>
                  <a:gd name="T26" fmla="*/ 0 w 13"/>
                  <a:gd name="T27" fmla="*/ 0 h 36"/>
                  <a:gd name="T28" fmla="*/ 0 w 13"/>
                  <a:gd name="T29" fmla="*/ 0 h 36"/>
                  <a:gd name="T30" fmla="*/ 0 w 13"/>
                  <a:gd name="T31" fmla="*/ 0 h 36"/>
                  <a:gd name="T32" fmla="*/ 0 w 13"/>
                  <a:gd name="T33" fmla="*/ 0 h 36"/>
                  <a:gd name="T34" fmla="*/ 0 w 13"/>
                  <a:gd name="T35" fmla="*/ 0 h 36"/>
                  <a:gd name="T36" fmla="*/ 0 w 13"/>
                  <a:gd name="T37" fmla="*/ 0 h 36"/>
                  <a:gd name="T38" fmla="*/ 0 w 13"/>
                  <a:gd name="T39" fmla="*/ 0 h 36"/>
                  <a:gd name="T40" fmla="*/ 0 w 13"/>
                  <a:gd name="T41" fmla="*/ 0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36"/>
                  <a:gd name="T65" fmla="*/ 13 w 13"/>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36">
                    <a:moveTo>
                      <a:pt x="6" y="2"/>
                    </a:moveTo>
                    <a:lnTo>
                      <a:pt x="6" y="2"/>
                    </a:lnTo>
                    <a:lnTo>
                      <a:pt x="8" y="5"/>
                    </a:lnTo>
                    <a:lnTo>
                      <a:pt x="9" y="10"/>
                    </a:lnTo>
                    <a:lnTo>
                      <a:pt x="10" y="14"/>
                    </a:lnTo>
                    <a:lnTo>
                      <a:pt x="10" y="20"/>
                    </a:lnTo>
                    <a:lnTo>
                      <a:pt x="9" y="23"/>
                    </a:lnTo>
                    <a:lnTo>
                      <a:pt x="7" y="27"/>
                    </a:lnTo>
                    <a:lnTo>
                      <a:pt x="4" y="30"/>
                    </a:lnTo>
                    <a:lnTo>
                      <a:pt x="0" y="34"/>
                    </a:lnTo>
                    <a:lnTo>
                      <a:pt x="2" y="36"/>
                    </a:lnTo>
                    <a:lnTo>
                      <a:pt x="7" y="32"/>
                    </a:lnTo>
                    <a:lnTo>
                      <a:pt x="9" y="29"/>
                    </a:lnTo>
                    <a:lnTo>
                      <a:pt x="12" y="25"/>
                    </a:lnTo>
                    <a:lnTo>
                      <a:pt x="13" y="20"/>
                    </a:lnTo>
                    <a:lnTo>
                      <a:pt x="13" y="14"/>
                    </a:lnTo>
                    <a:lnTo>
                      <a:pt x="12" y="10"/>
                    </a:lnTo>
                    <a:lnTo>
                      <a:pt x="10" y="5"/>
                    </a:lnTo>
                    <a:lnTo>
                      <a:pt x="8" y="0"/>
                    </a:lnTo>
                    <a:lnTo>
                      <a:pt x="6" y="2"/>
                    </a:lnTo>
                    <a:close/>
                  </a:path>
                </a:pathLst>
              </a:custGeom>
              <a:solidFill>
                <a:srgbClr val="000000"/>
              </a:solidFill>
              <a:ln w="9525">
                <a:noFill/>
                <a:round/>
                <a:headEnd/>
                <a:tailEnd/>
              </a:ln>
            </p:spPr>
            <p:txBody>
              <a:bodyPr/>
              <a:lstStyle/>
              <a:p>
                <a:endParaRPr lang="ru-RU"/>
              </a:p>
            </p:txBody>
          </p:sp>
          <p:sp>
            <p:nvSpPr>
              <p:cNvPr id="14463" name="Freeform 438"/>
              <p:cNvSpPr>
                <a:spLocks/>
              </p:cNvSpPr>
              <p:nvPr/>
            </p:nvSpPr>
            <p:spPr bwMode="auto">
              <a:xfrm>
                <a:off x="5292" y="449"/>
                <a:ext cx="6" cy="9"/>
              </a:xfrm>
              <a:custGeom>
                <a:avLst/>
                <a:gdLst>
                  <a:gd name="T0" fmla="*/ 0 w 37"/>
                  <a:gd name="T1" fmla="*/ 0 h 44"/>
                  <a:gd name="T2" fmla="*/ 0 w 37"/>
                  <a:gd name="T3" fmla="*/ 0 h 44"/>
                  <a:gd name="T4" fmla="*/ 0 w 37"/>
                  <a:gd name="T5" fmla="*/ 0 h 44"/>
                  <a:gd name="T6" fmla="*/ 0 w 37"/>
                  <a:gd name="T7" fmla="*/ 0 h 44"/>
                  <a:gd name="T8" fmla="*/ 0 w 37"/>
                  <a:gd name="T9" fmla="*/ 0 h 44"/>
                  <a:gd name="T10" fmla="*/ 0 w 37"/>
                  <a:gd name="T11" fmla="*/ 0 h 44"/>
                  <a:gd name="T12" fmla="*/ 0 w 37"/>
                  <a:gd name="T13" fmla="*/ 0 h 44"/>
                  <a:gd name="T14" fmla="*/ 0 w 37"/>
                  <a:gd name="T15" fmla="*/ 0 h 44"/>
                  <a:gd name="T16" fmla="*/ 0 w 37"/>
                  <a:gd name="T17" fmla="*/ 0 h 44"/>
                  <a:gd name="T18" fmla="*/ 0 w 37"/>
                  <a:gd name="T19" fmla="*/ 0 h 44"/>
                  <a:gd name="T20" fmla="*/ 0 w 37"/>
                  <a:gd name="T21" fmla="*/ 0 h 44"/>
                  <a:gd name="T22" fmla="*/ 0 w 37"/>
                  <a:gd name="T23" fmla="*/ 0 h 44"/>
                  <a:gd name="T24" fmla="*/ 0 w 37"/>
                  <a:gd name="T25" fmla="*/ 0 h 44"/>
                  <a:gd name="T26" fmla="*/ 0 w 37"/>
                  <a:gd name="T27" fmla="*/ 0 h 44"/>
                  <a:gd name="T28" fmla="*/ 0 w 37"/>
                  <a:gd name="T29" fmla="*/ 0 h 44"/>
                  <a:gd name="T30" fmla="*/ 0 w 37"/>
                  <a:gd name="T31" fmla="*/ 0 h 44"/>
                  <a:gd name="T32" fmla="*/ 0 w 37"/>
                  <a:gd name="T33" fmla="*/ 0 h 44"/>
                  <a:gd name="T34" fmla="*/ 0 w 37"/>
                  <a:gd name="T35" fmla="*/ 0 h 44"/>
                  <a:gd name="T36" fmla="*/ 0 w 37"/>
                  <a:gd name="T37" fmla="*/ 0 h 44"/>
                  <a:gd name="T38" fmla="*/ 0 w 37"/>
                  <a:gd name="T39" fmla="*/ 0 h 44"/>
                  <a:gd name="T40" fmla="*/ 0 w 37"/>
                  <a:gd name="T41" fmla="*/ 0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44"/>
                  <a:gd name="T65" fmla="*/ 37 w 37"/>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44">
                    <a:moveTo>
                      <a:pt x="0" y="2"/>
                    </a:moveTo>
                    <a:lnTo>
                      <a:pt x="0" y="2"/>
                    </a:lnTo>
                    <a:lnTo>
                      <a:pt x="5" y="6"/>
                    </a:lnTo>
                    <a:lnTo>
                      <a:pt x="10" y="12"/>
                    </a:lnTo>
                    <a:lnTo>
                      <a:pt x="15" y="17"/>
                    </a:lnTo>
                    <a:lnTo>
                      <a:pt x="19" y="22"/>
                    </a:lnTo>
                    <a:lnTo>
                      <a:pt x="24" y="27"/>
                    </a:lnTo>
                    <a:lnTo>
                      <a:pt x="28" y="32"/>
                    </a:lnTo>
                    <a:lnTo>
                      <a:pt x="31" y="38"/>
                    </a:lnTo>
                    <a:lnTo>
                      <a:pt x="35" y="44"/>
                    </a:lnTo>
                    <a:lnTo>
                      <a:pt x="37" y="42"/>
                    </a:lnTo>
                    <a:lnTo>
                      <a:pt x="33" y="36"/>
                    </a:lnTo>
                    <a:lnTo>
                      <a:pt x="30" y="30"/>
                    </a:lnTo>
                    <a:lnTo>
                      <a:pt x="26" y="25"/>
                    </a:lnTo>
                    <a:lnTo>
                      <a:pt x="22" y="20"/>
                    </a:lnTo>
                    <a:lnTo>
                      <a:pt x="17" y="15"/>
                    </a:lnTo>
                    <a:lnTo>
                      <a:pt x="12" y="10"/>
                    </a:lnTo>
                    <a:lnTo>
                      <a:pt x="7" y="4"/>
                    </a:lnTo>
                    <a:lnTo>
                      <a:pt x="3" y="0"/>
                    </a:lnTo>
                    <a:lnTo>
                      <a:pt x="0" y="2"/>
                    </a:lnTo>
                    <a:close/>
                  </a:path>
                </a:pathLst>
              </a:custGeom>
              <a:solidFill>
                <a:srgbClr val="000000"/>
              </a:solidFill>
              <a:ln w="9525">
                <a:noFill/>
                <a:round/>
                <a:headEnd/>
                <a:tailEnd/>
              </a:ln>
            </p:spPr>
            <p:txBody>
              <a:bodyPr/>
              <a:lstStyle/>
              <a:p>
                <a:endParaRPr lang="ru-RU"/>
              </a:p>
            </p:txBody>
          </p:sp>
          <p:sp>
            <p:nvSpPr>
              <p:cNvPr id="14464" name="Freeform 439"/>
              <p:cNvSpPr>
                <a:spLocks/>
              </p:cNvSpPr>
              <p:nvPr/>
            </p:nvSpPr>
            <p:spPr bwMode="auto">
              <a:xfrm>
                <a:off x="5292" y="449"/>
                <a:ext cx="1" cy="1"/>
              </a:xfrm>
              <a:custGeom>
                <a:avLst/>
                <a:gdLst>
                  <a:gd name="T0" fmla="*/ 0 w 3"/>
                  <a:gd name="T1" fmla="*/ 1 h 2"/>
                  <a:gd name="T2" fmla="*/ 0 w 3"/>
                  <a:gd name="T3" fmla="*/ 1 h 2"/>
                  <a:gd name="T4" fmla="*/ 0 w 3"/>
                  <a:gd name="T5" fmla="*/ 1 h 2"/>
                  <a:gd name="T6" fmla="*/ 0 w 3"/>
                  <a:gd name="T7" fmla="*/ 1 h 2"/>
                  <a:gd name="T8" fmla="*/ 0 w 3"/>
                  <a:gd name="T9" fmla="*/ 1 h 2"/>
                  <a:gd name="T10" fmla="*/ 0 w 3"/>
                  <a:gd name="T11" fmla="*/ 0 h 2"/>
                  <a:gd name="T12" fmla="*/ 0 w 3"/>
                  <a:gd name="T13" fmla="*/ 1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2"/>
                    </a:moveTo>
                    <a:lnTo>
                      <a:pt x="2" y="1"/>
                    </a:lnTo>
                    <a:lnTo>
                      <a:pt x="3" y="0"/>
                    </a:lnTo>
                    <a:lnTo>
                      <a:pt x="0" y="2"/>
                    </a:lnTo>
                    <a:close/>
                  </a:path>
                </a:pathLst>
              </a:custGeom>
              <a:solidFill>
                <a:srgbClr val="000000"/>
              </a:solidFill>
              <a:ln w="9525">
                <a:noFill/>
                <a:round/>
                <a:headEnd/>
                <a:tailEnd/>
              </a:ln>
            </p:spPr>
            <p:txBody>
              <a:bodyPr/>
              <a:lstStyle/>
              <a:p>
                <a:endParaRPr lang="ru-RU"/>
              </a:p>
            </p:txBody>
          </p:sp>
          <p:sp>
            <p:nvSpPr>
              <p:cNvPr id="14465" name="Freeform 440"/>
              <p:cNvSpPr>
                <a:spLocks/>
              </p:cNvSpPr>
              <p:nvPr/>
            </p:nvSpPr>
            <p:spPr bwMode="auto">
              <a:xfrm>
                <a:off x="5260" y="430"/>
                <a:ext cx="5" cy="4"/>
              </a:xfrm>
              <a:custGeom>
                <a:avLst/>
                <a:gdLst>
                  <a:gd name="T0" fmla="*/ 0 w 32"/>
                  <a:gd name="T1" fmla="*/ 0 h 21"/>
                  <a:gd name="T2" fmla="*/ 0 w 32"/>
                  <a:gd name="T3" fmla="*/ 0 h 21"/>
                  <a:gd name="T4" fmla="*/ 0 w 32"/>
                  <a:gd name="T5" fmla="*/ 0 h 21"/>
                  <a:gd name="T6" fmla="*/ 0 w 32"/>
                  <a:gd name="T7" fmla="*/ 0 h 21"/>
                  <a:gd name="T8" fmla="*/ 0 w 32"/>
                  <a:gd name="T9" fmla="*/ 0 h 21"/>
                  <a:gd name="T10" fmla="*/ 0 w 32"/>
                  <a:gd name="T11" fmla="*/ 0 h 21"/>
                  <a:gd name="T12" fmla="*/ 0 w 32"/>
                  <a:gd name="T13" fmla="*/ 0 h 21"/>
                  <a:gd name="T14" fmla="*/ 0 w 32"/>
                  <a:gd name="T15" fmla="*/ 0 h 21"/>
                  <a:gd name="T16" fmla="*/ 0 w 32"/>
                  <a:gd name="T17" fmla="*/ 0 h 21"/>
                  <a:gd name="T18" fmla="*/ 0 w 32"/>
                  <a:gd name="T19" fmla="*/ 0 h 21"/>
                  <a:gd name="T20" fmla="*/ 0 w 32"/>
                  <a:gd name="T21" fmla="*/ 0 h 21"/>
                  <a:gd name="T22" fmla="*/ 0 w 32"/>
                  <a:gd name="T23" fmla="*/ 0 h 21"/>
                  <a:gd name="T24" fmla="*/ 0 w 32"/>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21"/>
                  <a:gd name="T41" fmla="*/ 32 w 32"/>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21">
                    <a:moveTo>
                      <a:pt x="2" y="21"/>
                    </a:moveTo>
                    <a:lnTo>
                      <a:pt x="2" y="21"/>
                    </a:lnTo>
                    <a:lnTo>
                      <a:pt x="3" y="10"/>
                    </a:lnTo>
                    <a:lnTo>
                      <a:pt x="10" y="4"/>
                    </a:lnTo>
                    <a:lnTo>
                      <a:pt x="20" y="4"/>
                    </a:lnTo>
                    <a:lnTo>
                      <a:pt x="32" y="4"/>
                    </a:lnTo>
                    <a:lnTo>
                      <a:pt x="32" y="2"/>
                    </a:lnTo>
                    <a:lnTo>
                      <a:pt x="20" y="0"/>
                    </a:lnTo>
                    <a:lnTo>
                      <a:pt x="8" y="2"/>
                    </a:lnTo>
                    <a:lnTo>
                      <a:pt x="1" y="8"/>
                    </a:lnTo>
                    <a:lnTo>
                      <a:pt x="0" y="21"/>
                    </a:lnTo>
                    <a:lnTo>
                      <a:pt x="2" y="21"/>
                    </a:lnTo>
                    <a:close/>
                  </a:path>
                </a:pathLst>
              </a:custGeom>
              <a:solidFill>
                <a:srgbClr val="000000"/>
              </a:solidFill>
              <a:ln w="9525">
                <a:noFill/>
                <a:round/>
                <a:headEnd/>
                <a:tailEnd/>
              </a:ln>
            </p:spPr>
            <p:txBody>
              <a:bodyPr/>
              <a:lstStyle/>
              <a:p>
                <a:endParaRPr lang="ru-RU"/>
              </a:p>
            </p:txBody>
          </p:sp>
          <p:sp>
            <p:nvSpPr>
              <p:cNvPr id="14466" name="Freeform 441"/>
              <p:cNvSpPr>
                <a:spLocks/>
              </p:cNvSpPr>
              <p:nvPr/>
            </p:nvSpPr>
            <p:spPr bwMode="auto">
              <a:xfrm>
                <a:off x="5260" y="434"/>
                <a:ext cx="6" cy="25"/>
              </a:xfrm>
              <a:custGeom>
                <a:avLst/>
                <a:gdLst>
                  <a:gd name="T0" fmla="*/ 0 w 35"/>
                  <a:gd name="T1" fmla="*/ 0 h 125"/>
                  <a:gd name="T2" fmla="*/ 0 w 35"/>
                  <a:gd name="T3" fmla="*/ 0 h 125"/>
                  <a:gd name="T4" fmla="*/ 0 w 35"/>
                  <a:gd name="T5" fmla="*/ 0 h 125"/>
                  <a:gd name="T6" fmla="*/ 0 w 35"/>
                  <a:gd name="T7" fmla="*/ 0 h 125"/>
                  <a:gd name="T8" fmla="*/ 0 w 35"/>
                  <a:gd name="T9" fmla="*/ 0 h 125"/>
                  <a:gd name="T10" fmla="*/ 0 w 35"/>
                  <a:gd name="T11" fmla="*/ 0 h 125"/>
                  <a:gd name="T12" fmla="*/ 0 w 35"/>
                  <a:gd name="T13" fmla="*/ 0 h 125"/>
                  <a:gd name="T14" fmla="*/ 0 60000 65536"/>
                  <a:gd name="T15" fmla="*/ 0 60000 65536"/>
                  <a:gd name="T16" fmla="*/ 0 60000 65536"/>
                  <a:gd name="T17" fmla="*/ 0 60000 65536"/>
                  <a:gd name="T18" fmla="*/ 0 60000 65536"/>
                  <a:gd name="T19" fmla="*/ 0 60000 65536"/>
                  <a:gd name="T20" fmla="*/ 0 60000 65536"/>
                  <a:gd name="T21" fmla="*/ 0 w 35"/>
                  <a:gd name="T22" fmla="*/ 0 h 125"/>
                  <a:gd name="T23" fmla="*/ 35 w 35"/>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125">
                    <a:moveTo>
                      <a:pt x="35" y="125"/>
                    </a:moveTo>
                    <a:lnTo>
                      <a:pt x="35" y="125"/>
                    </a:lnTo>
                    <a:lnTo>
                      <a:pt x="2" y="0"/>
                    </a:lnTo>
                    <a:lnTo>
                      <a:pt x="0" y="0"/>
                    </a:lnTo>
                    <a:lnTo>
                      <a:pt x="33" y="125"/>
                    </a:lnTo>
                    <a:lnTo>
                      <a:pt x="35" y="125"/>
                    </a:lnTo>
                    <a:close/>
                  </a:path>
                </a:pathLst>
              </a:custGeom>
              <a:solidFill>
                <a:srgbClr val="000000"/>
              </a:solidFill>
              <a:ln w="9525">
                <a:noFill/>
                <a:round/>
                <a:headEnd/>
                <a:tailEnd/>
              </a:ln>
            </p:spPr>
            <p:txBody>
              <a:bodyPr/>
              <a:lstStyle/>
              <a:p>
                <a:endParaRPr lang="ru-RU"/>
              </a:p>
            </p:txBody>
          </p:sp>
          <p:sp>
            <p:nvSpPr>
              <p:cNvPr id="14467" name="Freeform 442"/>
              <p:cNvSpPr>
                <a:spLocks/>
              </p:cNvSpPr>
              <p:nvPr/>
            </p:nvSpPr>
            <p:spPr bwMode="auto">
              <a:xfrm>
                <a:off x="5265" y="459"/>
                <a:ext cx="6" cy="3"/>
              </a:xfrm>
              <a:custGeom>
                <a:avLst/>
                <a:gdLst>
                  <a:gd name="T0" fmla="*/ 0 w 33"/>
                  <a:gd name="T1" fmla="*/ 0 h 15"/>
                  <a:gd name="T2" fmla="*/ 0 w 33"/>
                  <a:gd name="T3" fmla="*/ 0 h 15"/>
                  <a:gd name="T4" fmla="*/ 0 w 33"/>
                  <a:gd name="T5" fmla="*/ 0 h 15"/>
                  <a:gd name="T6" fmla="*/ 0 w 33"/>
                  <a:gd name="T7" fmla="*/ 0 h 15"/>
                  <a:gd name="T8" fmla="*/ 0 w 33"/>
                  <a:gd name="T9" fmla="*/ 0 h 15"/>
                  <a:gd name="T10" fmla="*/ 0 w 33"/>
                  <a:gd name="T11" fmla="*/ 0 h 15"/>
                  <a:gd name="T12" fmla="*/ 0 w 33"/>
                  <a:gd name="T13" fmla="*/ 0 h 15"/>
                  <a:gd name="T14" fmla="*/ 0 w 33"/>
                  <a:gd name="T15" fmla="*/ 0 h 15"/>
                  <a:gd name="T16" fmla="*/ 0 w 33"/>
                  <a:gd name="T17" fmla="*/ 0 h 15"/>
                  <a:gd name="T18" fmla="*/ 0 w 33"/>
                  <a:gd name="T19" fmla="*/ 0 h 15"/>
                  <a:gd name="T20" fmla="*/ 0 w 33"/>
                  <a:gd name="T21" fmla="*/ 0 h 15"/>
                  <a:gd name="T22" fmla="*/ 0 w 33"/>
                  <a:gd name="T23" fmla="*/ 0 h 15"/>
                  <a:gd name="T24" fmla="*/ 0 w 33"/>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5"/>
                  <a:gd name="T41" fmla="*/ 33 w 33"/>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5">
                    <a:moveTo>
                      <a:pt x="31" y="5"/>
                    </a:moveTo>
                    <a:lnTo>
                      <a:pt x="31" y="5"/>
                    </a:lnTo>
                    <a:lnTo>
                      <a:pt x="25" y="12"/>
                    </a:lnTo>
                    <a:lnTo>
                      <a:pt x="17" y="13"/>
                    </a:lnTo>
                    <a:lnTo>
                      <a:pt x="9" y="8"/>
                    </a:lnTo>
                    <a:lnTo>
                      <a:pt x="2" y="0"/>
                    </a:lnTo>
                    <a:lnTo>
                      <a:pt x="0" y="0"/>
                    </a:lnTo>
                    <a:lnTo>
                      <a:pt x="7" y="11"/>
                    </a:lnTo>
                    <a:lnTo>
                      <a:pt x="17" y="15"/>
                    </a:lnTo>
                    <a:lnTo>
                      <a:pt x="27" y="14"/>
                    </a:lnTo>
                    <a:lnTo>
                      <a:pt x="33" y="5"/>
                    </a:lnTo>
                    <a:lnTo>
                      <a:pt x="31" y="5"/>
                    </a:lnTo>
                    <a:close/>
                  </a:path>
                </a:pathLst>
              </a:custGeom>
              <a:solidFill>
                <a:srgbClr val="000000"/>
              </a:solidFill>
              <a:ln w="9525">
                <a:noFill/>
                <a:round/>
                <a:headEnd/>
                <a:tailEnd/>
              </a:ln>
            </p:spPr>
            <p:txBody>
              <a:bodyPr/>
              <a:lstStyle/>
              <a:p>
                <a:endParaRPr lang="ru-RU"/>
              </a:p>
            </p:txBody>
          </p:sp>
          <p:sp>
            <p:nvSpPr>
              <p:cNvPr id="14468" name="Freeform 443"/>
              <p:cNvSpPr>
                <a:spLocks/>
              </p:cNvSpPr>
              <p:nvPr/>
            </p:nvSpPr>
            <p:spPr bwMode="auto">
              <a:xfrm>
                <a:off x="5271" y="441"/>
                <a:ext cx="6" cy="19"/>
              </a:xfrm>
              <a:custGeom>
                <a:avLst/>
                <a:gdLst>
                  <a:gd name="T0" fmla="*/ 0 w 38"/>
                  <a:gd name="T1" fmla="*/ 0 h 94"/>
                  <a:gd name="T2" fmla="*/ 0 w 38"/>
                  <a:gd name="T3" fmla="*/ 0 h 94"/>
                  <a:gd name="T4" fmla="*/ 0 w 38"/>
                  <a:gd name="T5" fmla="*/ 0 h 94"/>
                  <a:gd name="T6" fmla="*/ 0 w 38"/>
                  <a:gd name="T7" fmla="*/ 0 h 94"/>
                  <a:gd name="T8" fmla="*/ 0 w 38"/>
                  <a:gd name="T9" fmla="*/ 0 h 94"/>
                  <a:gd name="T10" fmla="*/ 0 w 38"/>
                  <a:gd name="T11" fmla="*/ 0 h 94"/>
                  <a:gd name="T12" fmla="*/ 0 w 38"/>
                  <a:gd name="T13" fmla="*/ 0 h 94"/>
                  <a:gd name="T14" fmla="*/ 0 60000 65536"/>
                  <a:gd name="T15" fmla="*/ 0 60000 65536"/>
                  <a:gd name="T16" fmla="*/ 0 60000 65536"/>
                  <a:gd name="T17" fmla="*/ 0 60000 65536"/>
                  <a:gd name="T18" fmla="*/ 0 60000 65536"/>
                  <a:gd name="T19" fmla="*/ 0 60000 65536"/>
                  <a:gd name="T20" fmla="*/ 0 60000 65536"/>
                  <a:gd name="T21" fmla="*/ 0 w 38"/>
                  <a:gd name="T22" fmla="*/ 0 h 94"/>
                  <a:gd name="T23" fmla="*/ 38 w 38"/>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94">
                    <a:moveTo>
                      <a:pt x="35" y="0"/>
                    </a:moveTo>
                    <a:lnTo>
                      <a:pt x="35" y="1"/>
                    </a:lnTo>
                    <a:lnTo>
                      <a:pt x="0" y="94"/>
                    </a:lnTo>
                    <a:lnTo>
                      <a:pt x="2" y="94"/>
                    </a:lnTo>
                    <a:lnTo>
                      <a:pt x="38" y="1"/>
                    </a:lnTo>
                    <a:lnTo>
                      <a:pt x="38" y="2"/>
                    </a:lnTo>
                    <a:lnTo>
                      <a:pt x="35" y="0"/>
                    </a:lnTo>
                    <a:close/>
                  </a:path>
                </a:pathLst>
              </a:custGeom>
              <a:solidFill>
                <a:srgbClr val="000000"/>
              </a:solidFill>
              <a:ln w="9525">
                <a:noFill/>
                <a:round/>
                <a:headEnd/>
                <a:tailEnd/>
              </a:ln>
            </p:spPr>
            <p:txBody>
              <a:bodyPr/>
              <a:lstStyle/>
              <a:p>
                <a:endParaRPr lang="ru-RU"/>
              </a:p>
            </p:txBody>
          </p:sp>
          <p:sp>
            <p:nvSpPr>
              <p:cNvPr id="14469" name="Freeform 444"/>
              <p:cNvSpPr>
                <a:spLocks/>
              </p:cNvSpPr>
              <p:nvPr/>
            </p:nvSpPr>
            <p:spPr bwMode="auto">
              <a:xfrm>
                <a:off x="5274" y="435"/>
                <a:ext cx="4" cy="7"/>
              </a:xfrm>
              <a:custGeom>
                <a:avLst/>
                <a:gdLst>
                  <a:gd name="T0" fmla="*/ 0 w 20"/>
                  <a:gd name="T1" fmla="*/ 0 h 34"/>
                  <a:gd name="T2" fmla="*/ 0 w 20"/>
                  <a:gd name="T3" fmla="*/ 0 h 34"/>
                  <a:gd name="T4" fmla="*/ 0 w 20"/>
                  <a:gd name="T5" fmla="*/ 0 h 34"/>
                  <a:gd name="T6" fmla="*/ 0 w 20"/>
                  <a:gd name="T7" fmla="*/ 0 h 34"/>
                  <a:gd name="T8" fmla="*/ 0 w 20"/>
                  <a:gd name="T9" fmla="*/ 0 h 34"/>
                  <a:gd name="T10" fmla="*/ 0 w 20"/>
                  <a:gd name="T11" fmla="*/ 0 h 34"/>
                  <a:gd name="T12" fmla="*/ 0 w 20"/>
                  <a:gd name="T13" fmla="*/ 0 h 34"/>
                  <a:gd name="T14" fmla="*/ 0 w 20"/>
                  <a:gd name="T15" fmla="*/ 0 h 34"/>
                  <a:gd name="T16" fmla="*/ 0 w 20"/>
                  <a:gd name="T17" fmla="*/ 0 h 34"/>
                  <a:gd name="T18" fmla="*/ 0 w 20"/>
                  <a:gd name="T19" fmla="*/ 0 h 34"/>
                  <a:gd name="T20" fmla="*/ 0 w 20"/>
                  <a:gd name="T21" fmla="*/ 0 h 34"/>
                  <a:gd name="T22" fmla="*/ 0 w 20"/>
                  <a:gd name="T23" fmla="*/ 0 h 34"/>
                  <a:gd name="T24" fmla="*/ 0 w 20"/>
                  <a:gd name="T25" fmla="*/ 0 h 34"/>
                  <a:gd name="T26" fmla="*/ 0 w 20"/>
                  <a:gd name="T27" fmla="*/ 0 h 34"/>
                  <a:gd name="T28" fmla="*/ 0 w 20"/>
                  <a:gd name="T29" fmla="*/ 0 h 34"/>
                  <a:gd name="T30" fmla="*/ 0 w 20"/>
                  <a:gd name="T31" fmla="*/ 0 h 34"/>
                  <a:gd name="T32" fmla="*/ 0 w 20"/>
                  <a:gd name="T33" fmla="*/ 0 h 34"/>
                  <a:gd name="T34" fmla="*/ 0 w 20"/>
                  <a:gd name="T35" fmla="*/ 0 h 34"/>
                  <a:gd name="T36" fmla="*/ 0 w 20"/>
                  <a:gd name="T37" fmla="*/ 0 h 34"/>
                  <a:gd name="T38" fmla="*/ 0 w 20"/>
                  <a:gd name="T39" fmla="*/ 0 h 34"/>
                  <a:gd name="T40" fmla="*/ 0 w 20"/>
                  <a:gd name="T41" fmla="*/ 0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34"/>
                  <a:gd name="T65" fmla="*/ 20 w 20"/>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34">
                    <a:moveTo>
                      <a:pt x="0" y="2"/>
                    </a:moveTo>
                    <a:lnTo>
                      <a:pt x="0" y="2"/>
                    </a:lnTo>
                    <a:lnTo>
                      <a:pt x="5" y="5"/>
                    </a:lnTo>
                    <a:lnTo>
                      <a:pt x="8" y="8"/>
                    </a:lnTo>
                    <a:lnTo>
                      <a:pt x="12" y="11"/>
                    </a:lnTo>
                    <a:lnTo>
                      <a:pt x="14" y="15"/>
                    </a:lnTo>
                    <a:lnTo>
                      <a:pt x="15" y="18"/>
                    </a:lnTo>
                    <a:lnTo>
                      <a:pt x="15" y="22"/>
                    </a:lnTo>
                    <a:lnTo>
                      <a:pt x="15" y="27"/>
                    </a:lnTo>
                    <a:lnTo>
                      <a:pt x="14" y="32"/>
                    </a:lnTo>
                    <a:lnTo>
                      <a:pt x="17" y="34"/>
                    </a:lnTo>
                    <a:lnTo>
                      <a:pt x="18" y="27"/>
                    </a:lnTo>
                    <a:lnTo>
                      <a:pt x="20" y="22"/>
                    </a:lnTo>
                    <a:lnTo>
                      <a:pt x="18" y="18"/>
                    </a:lnTo>
                    <a:lnTo>
                      <a:pt x="17" y="13"/>
                    </a:lnTo>
                    <a:lnTo>
                      <a:pt x="14" y="9"/>
                    </a:lnTo>
                    <a:lnTo>
                      <a:pt x="11" y="6"/>
                    </a:lnTo>
                    <a:lnTo>
                      <a:pt x="7" y="3"/>
                    </a:lnTo>
                    <a:lnTo>
                      <a:pt x="2" y="0"/>
                    </a:lnTo>
                    <a:lnTo>
                      <a:pt x="0" y="2"/>
                    </a:lnTo>
                    <a:close/>
                  </a:path>
                </a:pathLst>
              </a:custGeom>
              <a:solidFill>
                <a:srgbClr val="000000"/>
              </a:solidFill>
              <a:ln w="9525">
                <a:noFill/>
                <a:round/>
                <a:headEnd/>
                <a:tailEnd/>
              </a:ln>
            </p:spPr>
            <p:txBody>
              <a:bodyPr/>
              <a:lstStyle/>
              <a:p>
                <a:endParaRPr lang="ru-RU"/>
              </a:p>
            </p:txBody>
          </p:sp>
          <p:sp>
            <p:nvSpPr>
              <p:cNvPr id="14470" name="Freeform 445"/>
              <p:cNvSpPr>
                <a:spLocks/>
              </p:cNvSpPr>
              <p:nvPr/>
            </p:nvSpPr>
            <p:spPr bwMode="auto">
              <a:xfrm>
                <a:off x="5265" y="430"/>
                <a:ext cx="10" cy="5"/>
              </a:xfrm>
              <a:custGeom>
                <a:avLst/>
                <a:gdLst>
                  <a:gd name="T0" fmla="*/ 0 w 55"/>
                  <a:gd name="T1" fmla="*/ 0 h 25"/>
                  <a:gd name="T2" fmla="*/ 0 w 55"/>
                  <a:gd name="T3" fmla="*/ 0 h 25"/>
                  <a:gd name="T4" fmla="*/ 0 w 55"/>
                  <a:gd name="T5" fmla="*/ 0 h 25"/>
                  <a:gd name="T6" fmla="*/ 0 w 55"/>
                  <a:gd name="T7" fmla="*/ 0 h 25"/>
                  <a:gd name="T8" fmla="*/ 0 w 55"/>
                  <a:gd name="T9" fmla="*/ 0 h 25"/>
                  <a:gd name="T10" fmla="*/ 0 w 55"/>
                  <a:gd name="T11" fmla="*/ 0 h 25"/>
                  <a:gd name="T12" fmla="*/ 0 w 55"/>
                  <a:gd name="T13" fmla="*/ 0 h 25"/>
                  <a:gd name="T14" fmla="*/ 0 w 55"/>
                  <a:gd name="T15" fmla="*/ 0 h 25"/>
                  <a:gd name="T16" fmla="*/ 0 w 55"/>
                  <a:gd name="T17" fmla="*/ 0 h 25"/>
                  <a:gd name="T18" fmla="*/ 0 w 55"/>
                  <a:gd name="T19" fmla="*/ 0 h 25"/>
                  <a:gd name="T20" fmla="*/ 0 w 55"/>
                  <a:gd name="T21" fmla="*/ 0 h 25"/>
                  <a:gd name="T22" fmla="*/ 0 w 55"/>
                  <a:gd name="T23" fmla="*/ 0 h 25"/>
                  <a:gd name="T24" fmla="*/ 0 w 55"/>
                  <a:gd name="T25" fmla="*/ 0 h 25"/>
                  <a:gd name="T26" fmla="*/ 0 w 55"/>
                  <a:gd name="T27" fmla="*/ 0 h 25"/>
                  <a:gd name="T28" fmla="*/ 0 w 55"/>
                  <a:gd name="T29" fmla="*/ 0 h 25"/>
                  <a:gd name="T30" fmla="*/ 0 w 55"/>
                  <a:gd name="T31" fmla="*/ 0 h 25"/>
                  <a:gd name="T32" fmla="*/ 0 w 55"/>
                  <a:gd name="T33" fmla="*/ 0 h 25"/>
                  <a:gd name="T34" fmla="*/ 0 w 55"/>
                  <a:gd name="T35" fmla="*/ 0 h 25"/>
                  <a:gd name="T36" fmla="*/ 0 w 55"/>
                  <a:gd name="T37" fmla="*/ 0 h 25"/>
                  <a:gd name="T38" fmla="*/ 0 w 55"/>
                  <a:gd name="T39" fmla="*/ 0 h 25"/>
                  <a:gd name="T40" fmla="*/ 0 w 55"/>
                  <a:gd name="T41" fmla="*/ 0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25"/>
                  <a:gd name="T65" fmla="*/ 55 w 55"/>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25">
                    <a:moveTo>
                      <a:pt x="0" y="2"/>
                    </a:moveTo>
                    <a:lnTo>
                      <a:pt x="0" y="2"/>
                    </a:lnTo>
                    <a:lnTo>
                      <a:pt x="7" y="5"/>
                    </a:lnTo>
                    <a:lnTo>
                      <a:pt x="13" y="7"/>
                    </a:lnTo>
                    <a:lnTo>
                      <a:pt x="19" y="9"/>
                    </a:lnTo>
                    <a:lnTo>
                      <a:pt x="26" y="12"/>
                    </a:lnTo>
                    <a:lnTo>
                      <a:pt x="33" y="15"/>
                    </a:lnTo>
                    <a:lnTo>
                      <a:pt x="40" y="18"/>
                    </a:lnTo>
                    <a:lnTo>
                      <a:pt x="47" y="21"/>
                    </a:lnTo>
                    <a:lnTo>
                      <a:pt x="53" y="25"/>
                    </a:lnTo>
                    <a:lnTo>
                      <a:pt x="55" y="23"/>
                    </a:lnTo>
                    <a:lnTo>
                      <a:pt x="49" y="19"/>
                    </a:lnTo>
                    <a:lnTo>
                      <a:pt x="42" y="16"/>
                    </a:lnTo>
                    <a:lnTo>
                      <a:pt x="35" y="13"/>
                    </a:lnTo>
                    <a:lnTo>
                      <a:pt x="28" y="10"/>
                    </a:lnTo>
                    <a:lnTo>
                      <a:pt x="21" y="7"/>
                    </a:lnTo>
                    <a:lnTo>
                      <a:pt x="15" y="5"/>
                    </a:lnTo>
                    <a:lnTo>
                      <a:pt x="7" y="2"/>
                    </a:lnTo>
                    <a:lnTo>
                      <a:pt x="0" y="0"/>
                    </a:lnTo>
                    <a:lnTo>
                      <a:pt x="0" y="2"/>
                    </a:lnTo>
                    <a:close/>
                  </a:path>
                </a:pathLst>
              </a:custGeom>
              <a:solidFill>
                <a:srgbClr val="000000"/>
              </a:solidFill>
              <a:ln w="9525">
                <a:noFill/>
                <a:round/>
                <a:headEnd/>
                <a:tailEnd/>
              </a:ln>
            </p:spPr>
            <p:txBody>
              <a:bodyPr/>
              <a:lstStyle/>
              <a:p>
                <a:endParaRPr lang="ru-RU"/>
              </a:p>
            </p:txBody>
          </p:sp>
          <p:sp>
            <p:nvSpPr>
              <p:cNvPr id="14471" name="Freeform 446"/>
              <p:cNvSpPr>
                <a:spLocks/>
              </p:cNvSpPr>
              <p:nvPr/>
            </p:nvSpPr>
            <p:spPr bwMode="auto">
              <a:xfrm>
                <a:off x="5229" y="524"/>
                <a:ext cx="30" cy="3"/>
              </a:xfrm>
              <a:custGeom>
                <a:avLst/>
                <a:gdLst>
                  <a:gd name="T0" fmla="*/ 0 w 178"/>
                  <a:gd name="T1" fmla="*/ 0 h 17"/>
                  <a:gd name="T2" fmla="*/ 0 w 178"/>
                  <a:gd name="T3" fmla="*/ 0 h 17"/>
                  <a:gd name="T4" fmla="*/ 0 w 178"/>
                  <a:gd name="T5" fmla="*/ 0 h 17"/>
                  <a:gd name="T6" fmla="*/ 0 w 178"/>
                  <a:gd name="T7" fmla="*/ 0 h 17"/>
                  <a:gd name="T8" fmla="*/ 0 w 178"/>
                  <a:gd name="T9" fmla="*/ 0 h 17"/>
                  <a:gd name="T10" fmla="*/ 0 w 178"/>
                  <a:gd name="T11" fmla="*/ 0 h 17"/>
                  <a:gd name="T12" fmla="*/ 0 w 178"/>
                  <a:gd name="T13" fmla="*/ 0 h 17"/>
                  <a:gd name="T14" fmla="*/ 0 w 178"/>
                  <a:gd name="T15" fmla="*/ 0 h 17"/>
                  <a:gd name="T16" fmla="*/ 0 w 178"/>
                  <a:gd name="T17" fmla="*/ 0 h 17"/>
                  <a:gd name="T18" fmla="*/ 0 w 178"/>
                  <a:gd name="T19" fmla="*/ 0 h 17"/>
                  <a:gd name="T20" fmla="*/ 0 w 178"/>
                  <a:gd name="T21" fmla="*/ 0 h 17"/>
                  <a:gd name="T22" fmla="*/ 0 w 178"/>
                  <a:gd name="T23" fmla="*/ 0 h 17"/>
                  <a:gd name="T24" fmla="*/ 0 w 178"/>
                  <a:gd name="T25" fmla="*/ 0 h 17"/>
                  <a:gd name="T26" fmla="*/ 0 w 178"/>
                  <a:gd name="T27" fmla="*/ 0 h 17"/>
                  <a:gd name="T28" fmla="*/ 0 w 178"/>
                  <a:gd name="T29" fmla="*/ 0 h 17"/>
                  <a:gd name="T30" fmla="*/ 0 w 178"/>
                  <a:gd name="T31" fmla="*/ 0 h 17"/>
                  <a:gd name="T32" fmla="*/ 0 w 178"/>
                  <a:gd name="T33" fmla="*/ 0 h 17"/>
                  <a:gd name="T34" fmla="*/ 0 w 178"/>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8"/>
                  <a:gd name="T55" fmla="*/ 0 h 17"/>
                  <a:gd name="T56" fmla="*/ 178 w 178"/>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8" h="17">
                    <a:moveTo>
                      <a:pt x="0" y="0"/>
                    </a:moveTo>
                    <a:lnTo>
                      <a:pt x="11" y="4"/>
                    </a:lnTo>
                    <a:lnTo>
                      <a:pt x="22" y="7"/>
                    </a:lnTo>
                    <a:lnTo>
                      <a:pt x="32" y="10"/>
                    </a:lnTo>
                    <a:lnTo>
                      <a:pt x="43" y="13"/>
                    </a:lnTo>
                    <a:lnTo>
                      <a:pt x="54" y="15"/>
                    </a:lnTo>
                    <a:lnTo>
                      <a:pt x="65" y="16"/>
                    </a:lnTo>
                    <a:lnTo>
                      <a:pt x="77" y="17"/>
                    </a:lnTo>
                    <a:lnTo>
                      <a:pt x="89" y="17"/>
                    </a:lnTo>
                    <a:lnTo>
                      <a:pt x="101" y="17"/>
                    </a:lnTo>
                    <a:lnTo>
                      <a:pt x="113" y="16"/>
                    </a:lnTo>
                    <a:lnTo>
                      <a:pt x="125" y="15"/>
                    </a:lnTo>
                    <a:lnTo>
                      <a:pt x="135" y="13"/>
                    </a:lnTo>
                    <a:lnTo>
                      <a:pt x="146" y="10"/>
                    </a:lnTo>
                    <a:lnTo>
                      <a:pt x="157" y="7"/>
                    </a:lnTo>
                    <a:lnTo>
                      <a:pt x="167" y="4"/>
                    </a:lnTo>
                    <a:lnTo>
                      <a:pt x="178" y="0"/>
                    </a:lnTo>
                    <a:lnTo>
                      <a:pt x="0" y="0"/>
                    </a:lnTo>
                    <a:close/>
                  </a:path>
                </a:pathLst>
              </a:custGeom>
              <a:solidFill>
                <a:srgbClr val="424242"/>
              </a:solidFill>
              <a:ln w="9525">
                <a:noFill/>
                <a:round/>
                <a:headEnd/>
                <a:tailEnd/>
              </a:ln>
            </p:spPr>
            <p:txBody>
              <a:bodyPr/>
              <a:lstStyle/>
              <a:p>
                <a:endParaRPr lang="ru-RU"/>
              </a:p>
            </p:txBody>
          </p:sp>
          <p:sp>
            <p:nvSpPr>
              <p:cNvPr id="14472" name="Freeform 447"/>
              <p:cNvSpPr>
                <a:spLocks/>
              </p:cNvSpPr>
              <p:nvPr/>
            </p:nvSpPr>
            <p:spPr bwMode="auto">
              <a:xfrm>
                <a:off x="5224" y="520"/>
                <a:ext cx="41" cy="4"/>
              </a:xfrm>
              <a:custGeom>
                <a:avLst/>
                <a:gdLst>
                  <a:gd name="T0" fmla="*/ 0 w 246"/>
                  <a:gd name="T1" fmla="*/ 0 h 18"/>
                  <a:gd name="T2" fmla="*/ 0 w 246"/>
                  <a:gd name="T3" fmla="*/ 0 h 18"/>
                  <a:gd name="T4" fmla="*/ 0 w 246"/>
                  <a:gd name="T5" fmla="*/ 0 h 18"/>
                  <a:gd name="T6" fmla="*/ 0 w 246"/>
                  <a:gd name="T7" fmla="*/ 0 h 18"/>
                  <a:gd name="T8" fmla="*/ 0 w 246"/>
                  <a:gd name="T9" fmla="*/ 0 h 18"/>
                  <a:gd name="T10" fmla="*/ 0 w 246"/>
                  <a:gd name="T11" fmla="*/ 0 h 18"/>
                  <a:gd name="T12" fmla="*/ 0 w 246"/>
                  <a:gd name="T13" fmla="*/ 0 h 18"/>
                  <a:gd name="T14" fmla="*/ 0 w 246"/>
                  <a:gd name="T15" fmla="*/ 0 h 18"/>
                  <a:gd name="T16" fmla="*/ 0 w 246"/>
                  <a:gd name="T17" fmla="*/ 0 h 18"/>
                  <a:gd name="T18" fmla="*/ 0 w 246"/>
                  <a:gd name="T19" fmla="*/ 0 h 18"/>
                  <a:gd name="T20" fmla="*/ 0 w 246"/>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6"/>
                  <a:gd name="T34" fmla="*/ 0 h 18"/>
                  <a:gd name="T35" fmla="*/ 246 w 246"/>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6" h="18">
                    <a:moveTo>
                      <a:pt x="34" y="18"/>
                    </a:moveTo>
                    <a:lnTo>
                      <a:pt x="26" y="14"/>
                    </a:lnTo>
                    <a:lnTo>
                      <a:pt x="17" y="10"/>
                    </a:lnTo>
                    <a:lnTo>
                      <a:pt x="8" y="5"/>
                    </a:lnTo>
                    <a:lnTo>
                      <a:pt x="0" y="0"/>
                    </a:lnTo>
                    <a:lnTo>
                      <a:pt x="246" y="0"/>
                    </a:lnTo>
                    <a:lnTo>
                      <a:pt x="238" y="5"/>
                    </a:lnTo>
                    <a:lnTo>
                      <a:pt x="230" y="10"/>
                    </a:lnTo>
                    <a:lnTo>
                      <a:pt x="220" y="14"/>
                    </a:lnTo>
                    <a:lnTo>
                      <a:pt x="212" y="18"/>
                    </a:lnTo>
                    <a:lnTo>
                      <a:pt x="34" y="18"/>
                    </a:lnTo>
                    <a:close/>
                  </a:path>
                </a:pathLst>
              </a:custGeom>
              <a:solidFill>
                <a:srgbClr val="4C4C4C"/>
              </a:solidFill>
              <a:ln w="9525">
                <a:noFill/>
                <a:round/>
                <a:headEnd/>
                <a:tailEnd/>
              </a:ln>
            </p:spPr>
            <p:txBody>
              <a:bodyPr/>
              <a:lstStyle/>
              <a:p>
                <a:endParaRPr lang="ru-RU"/>
              </a:p>
            </p:txBody>
          </p:sp>
          <p:sp>
            <p:nvSpPr>
              <p:cNvPr id="14473" name="Freeform 448"/>
              <p:cNvSpPr>
                <a:spLocks/>
              </p:cNvSpPr>
              <p:nvPr/>
            </p:nvSpPr>
            <p:spPr bwMode="auto">
              <a:xfrm>
                <a:off x="5220" y="517"/>
                <a:ext cx="49" cy="3"/>
              </a:xfrm>
              <a:custGeom>
                <a:avLst/>
                <a:gdLst>
                  <a:gd name="T0" fmla="*/ 0 w 294"/>
                  <a:gd name="T1" fmla="*/ 0 h 18"/>
                  <a:gd name="T2" fmla="*/ 0 w 294"/>
                  <a:gd name="T3" fmla="*/ 0 h 18"/>
                  <a:gd name="T4" fmla="*/ 0 w 294"/>
                  <a:gd name="T5" fmla="*/ 0 h 18"/>
                  <a:gd name="T6" fmla="*/ 0 w 294"/>
                  <a:gd name="T7" fmla="*/ 0 h 18"/>
                  <a:gd name="T8" fmla="*/ 0 w 294"/>
                  <a:gd name="T9" fmla="*/ 0 h 18"/>
                  <a:gd name="T10" fmla="*/ 0 w 294"/>
                  <a:gd name="T11" fmla="*/ 0 h 18"/>
                  <a:gd name="T12" fmla="*/ 0 w 294"/>
                  <a:gd name="T13" fmla="*/ 0 h 18"/>
                  <a:gd name="T14" fmla="*/ 0 w 294"/>
                  <a:gd name="T15" fmla="*/ 0 h 18"/>
                  <a:gd name="T16" fmla="*/ 0 w 294"/>
                  <a:gd name="T17" fmla="*/ 0 h 18"/>
                  <a:gd name="T18" fmla="*/ 0 w 294"/>
                  <a:gd name="T19" fmla="*/ 0 h 18"/>
                  <a:gd name="T20" fmla="*/ 0 w 294"/>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4"/>
                  <a:gd name="T34" fmla="*/ 0 h 18"/>
                  <a:gd name="T35" fmla="*/ 294 w 294"/>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4" h="18">
                    <a:moveTo>
                      <a:pt x="24" y="18"/>
                    </a:moveTo>
                    <a:lnTo>
                      <a:pt x="18" y="14"/>
                    </a:lnTo>
                    <a:lnTo>
                      <a:pt x="12" y="10"/>
                    </a:lnTo>
                    <a:lnTo>
                      <a:pt x="6" y="5"/>
                    </a:lnTo>
                    <a:lnTo>
                      <a:pt x="0" y="0"/>
                    </a:lnTo>
                    <a:lnTo>
                      <a:pt x="294" y="0"/>
                    </a:lnTo>
                    <a:lnTo>
                      <a:pt x="288" y="5"/>
                    </a:lnTo>
                    <a:lnTo>
                      <a:pt x="282" y="10"/>
                    </a:lnTo>
                    <a:lnTo>
                      <a:pt x="276" y="14"/>
                    </a:lnTo>
                    <a:lnTo>
                      <a:pt x="270" y="18"/>
                    </a:lnTo>
                    <a:lnTo>
                      <a:pt x="24" y="18"/>
                    </a:lnTo>
                    <a:close/>
                  </a:path>
                </a:pathLst>
              </a:custGeom>
              <a:solidFill>
                <a:srgbClr val="565656"/>
              </a:solidFill>
              <a:ln w="9525">
                <a:noFill/>
                <a:round/>
                <a:headEnd/>
                <a:tailEnd/>
              </a:ln>
            </p:spPr>
            <p:txBody>
              <a:bodyPr/>
              <a:lstStyle/>
              <a:p>
                <a:endParaRPr lang="ru-RU"/>
              </a:p>
            </p:txBody>
          </p:sp>
          <p:sp>
            <p:nvSpPr>
              <p:cNvPr id="14474" name="Freeform 449"/>
              <p:cNvSpPr>
                <a:spLocks/>
              </p:cNvSpPr>
              <p:nvPr/>
            </p:nvSpPr>
            <p:spPr bwMode="auto">
              <a:xfrm>
                <a:off x="5217" y="513"/>
                <a:ext cx="55" cy="4"/>
              </a:xfrm>
              <a:custGeom>
                <a:avLst/>
                <a:gdLst>
                  <a:gd name="T0" fmla="*/ 0 w 332"/>
                  <a:gd name="T1" fmla="*/ 0 h 18"/>
                  <a:gd name="T2" fmla="*/ 0 w 332"/>
                  <a:gd name="T3" fmla="*/ 0 h 18"/>
                  <a:gd name="T4" fmla="*/ 0 w 332"/>
                  <a:gd name="T5" fmla="*/ 0 h 18"/>
                  <a:gd name="T6" fmla="*/ 0 w 332"/>
                  <a:gd name="T7" fmla="*/ 0 h 18"/>
                  <a:gd name="T8" fmla="*/ 0 w 332"/>
                  <a:gd name="T9" fmla="*/ 0 h 18"/>
                  <a:gd name="T10" fmla="*/ 0 w 332"/>
                  <a:gd name="T11" fmla="*/ 0 h 18"/>
                  <a:gd name="T12" fmla="*/ 0 w 332"/>
                  <a:gd name="T13" fmla="*/ 0 h 18"/>
                  <a:gd name="T14" fmla="*/ 0 w 332"/>
                  <a:gd name="T15" fmla="*/ 0 h 18"/>
                  <a:gd name="T16" fmla="*/ 0 w 332"/>
                  <a:gd name="T17" fmla="*/ 0 h 18"/>
                  <a:gd name="T18" fmla="*/ 0 w 332"/>
                  <a:gd name="T19" fmla="*/ 0 h 18"/>
                  <a:gd name="T20" fmla="*/ 0 w 332"/>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
                  <a:gd name="T34" fmla="*/ 0 h 18"/>
                  <a:gd name="T35" fmla="*/ 332 w 33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 h="18">
                    <a:moveTo>
                      <a:pt x="19" y="18"/>
                    </a:moveTo>
                    <a:lnTo>
                      <a:pt x="15" y="14"/>
                    </a:lnTo>
                    <a:lnTo>
                      <a:pt x="10" y="10"/>
                    </a:lnTo>
                    <a:lnTo>
                      <a:pt x="5" y="5"/>
                    </a:lnTo>
                    <a:lnTo>
                      <a:pt x="0" y="0"/>
                    </a:lnTo>
                    <a:lnTo>
                      <a:pt x="332" y="0"/>
                    </a:lnTo>
                    <a:lnTo>
                      <a:pt x="327" y="5"/>
                    </a:lnTo>
                    <a:lnTo>
                      <a:pt x="322" y="10"/>
                    </a:lnTo>
                    <a:lnTo>
                      <a:pt x="318" y="14"/>
                    </a:lnTo>
                    <a:lnTo>
                      <a:pt x="313" y="18"/>
                    </a:lnTo>
                    <a:lnTo>
                      <a:pt x="19" y="18"/>
                    </a:lnTo>
                    <a:close/>
                  </a:path>
                </a:pathLst>
              </a:custGeom>
              <a:solidFill>
                <a:srgbClr val="606060"/>
              </a:solidFill>
              <a:ln w="9525">
                <a:noFill/>
                <a:round/>
                <a:headEnd/>
                <a:tailEnd/>
              </a:ln>
            </p:spPr>
            <p:txBody>
              <a:bodyPr/>
              <a:lstStyle/>
              <a:p>
                <a:endParaRPr lang="ru-RU"/>
              </a:p>
            </p:txBody>
          </p:sp>
          <p:sp>
            <p:nvSpPr>
              <p:cNvPr id="14475" name="Freeform 450"/>
              <p:cNvSpPr>
                <a:spLocks/>
              </p:cNvSpPr>
              <p:nvPr/>
            </p:nvSpPr>
            <p:spPr bwMode="auto">
              <a:xfrm>
                <a:off x="5214" y="509"/>
                <a:ext cx="60" cy="4"/>
              </a:xfrm>
              <a:custGeom>
                <a:avLst/>
                <a:gdLst>
                  <a:gd name="T0" fmla="*/ 0 w 360"/>
                  <a:gd name="T1" fmla="*/ 0 h 18"/>
                  <a:gd name="T2" fmla="*/ 0 w 360"/>
                  <a:gd name="T3" fmla="*/ 0 h 18"/>
                  <a:gd name="T4" fmla="*/ 0 w 360"/>
                  <a:gd name="T5" fmla="*/ 0 h 18"/>
                  <a:gd name="T6" fmla="*/ 0 w 360"/>
                  <a:gd name="T7" fmla="*/ 0 h 18"/>
                  <a:gd name="T8" fmla="*/ 0 w 360"/>
                  <a:gd name="T9" fmla="*/ 0 h 18"/>
                  <a:gd name="T10" fmla="*/ 0 w 360"/>
                  <a:gd name="T11" fmla="*/ 0 h 18"/>
                  <a:gd name="T12" fmla="*/ 0 w 360"/>
                  <a:gd name="T13" fmla="*/ 0 h 18"/>
                  <a:gd name="T14" fmla="*/ 0 w 360"/>
                  <a:gd name="T15" fmla="*/ 0 h 18"/>
                  <a:gd name="T16" fmla="*/ 0 w 360"/>
                  <a:gd name="T17" fmla="*/ 0 h 18"/>
                  <a:gd name="T18" fmla="*/ 0 w 360"/>
                  <a:gd name="T19" fmla="*/ 0 h 18"/>
                  <a:gd name="T20" fmla="*/ 0 w 360"/>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0"/>
                  <a:gd name="T34" fmla="*/ 0 h 18"/>
                  <a:gd name="T35" fmla="*/ 360 w 360"/>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0" h="18">
                    <a:moveTo>
                      <a:pt x="14" y="18"/>
                    </a:moveTo>
                    <a:lnTo>
                      <a:pt x="11" y="14"/>
                    </a:lnTo>
                    <a:lnTo>
                      <a:pt x="7" y="9"/>
                    </a:lnTo>
                    <a:lnTo>
                      <a:pt x="4" y="4"/>
                    </a:lnTo>
                    <a:lnTo>
                      <a:pt x="0" y="0"/>
                    </a:lnTo>
                    <a:lnTo>
                      <a:pt x="360" y="0"/>
                    </a:lnTo>
                    <a:lnTo>
                      <a:pt x="356" y="4"/>
                    </a:lnTo>
                    <a:lnTo>
                      <a:pt x="353" y="9"/>
                    </a:lnTo>
                    <a:lnTo>
                      <a:pt x="349" y="14"/>
                    </a:lnTo>
                    <a:lnTo>
                      <a:pt x="346" y="18"/>
                    </a:lnTo>
                    <a:lnTo>
                      <a:pt x="14" y="18"/>
                    </a:lnTo>
                    <a:close/>
                  </a:path>
                </a:pathLst>
              </a:custGeom>
              <a:solidFill>
                <a:srgbClr val="6B6B6B"/>
              </a:solidFill>
              <a:ln w="9525">
                <a:noFill/>
                <a:round/>
                <a:headEnd/>
                <a:tailEnd/>
              </a:ln>
            </p:spPr>
            <p:txBody>
              <a:bodyPr/>
              <a:lstStyle/>
              <a:p>
                <a:endParaRPr lang="ru-RU"/>
              </a:p>
            </p:txBody>
          </p:sp>
          <p:sp>
            <p:nvSpPr>
              <p:cNvPr id="14476" name="Freeform 451"/>
              <p:cNvSpPr>
                <a:spLocks/>
              </p:cNvSpPr>
              <p:nvPr/>
            </p:nvSpPr>
            <p:spPr bwMode="auto">
              <a:xfrm>
                <a:off x="5212" y="506"/>
                <a:ext cx="64" cy="3"/>
              </a:xfrm>
              <a:custGeom>
                <a:avLst/>
                <a:gdLst>
                  <a:gd name="T0" fmla="*/ 0 w 381"/>
                  <a:gd name="T1" fmla="*/ 0 h 18"/>
                  <a:gd name="T2" fmla="*/ 0 w 381"/>
                  <a:gd name="T3" fmla="*/ 0 h 18"/>
                  <a:gd name="T4" fmla="*/ 0 w 381"/>
                  <a:gd name="T5" fmla="*/ 0 h 18"/>
                  <a:gd name="T6" fmla="*/ 0 w 381"/>
                  <a:gd name="T7" fmla="*/ 0 h 18"/>
                  <a:gd name="T8" fmla="*/ 0 w 381"/>
                  <a:gd name="T9" fmla="*/ 0 h 18"/>
                  <a:gd name="T10" fmla="*/ 0 w 381"/>
                  <a:gd name="T11" fmla="*/ 0 h 18"/>
                  <a:gd name="T12" fmla="*/ 0 w 381"/>
                  <a:gd name="T13" fmla="*/ 0 h 18"/>
                  <a:gd name="T14" fmla="*/ 0 w 381"/>
                  <a:gd name="T15" fmla="*/ 0 h 18"/>
                  <a:gd name="T16" fmla="*/ 0 w 381"/>
                  <a:gd name="T17" fmla="*/ 0 h 18"/>
                  <a:gd name="T18" fmla="*/ 0 w 381"/>
                  <a:gd name="T19" fmla="*/ 0 h 18"/>
                  <a:gd name="T20" fmla="*/ 0 w 381"/>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1"/>
                  <a:gd name="T34" fmla="*/ 0 h 18"/>
                  <a:gd name="T35" fmla="*/ 381 w 381"/>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1" h="18">
                    <a:moveTo>
                      <a:pt x="10" y="18"/>
                    </a:moveTo>
                    <a:lnTo>
                      <a:pt x="8" y="13"/>
                    </a:lnTo>
                    <a:lnTo>
                      <a:pt x="6" y="9"/>
                    </a:lnTo>
                    <a:lnTo>
                      <a:pt x="2" y="4"/>
                    </a:lnTo>
                    <a:lnTo>
                      <a:pt x="0" y="0"/>
                    </a:lnTo>
                    <a:lnTo>
                      <a:pt x="381" y="0"/>
                    </a:lnTo>
                    <a:lnTo>
                      <a:pt x="378" y="4"/>
                    </a:lnTo>
                    <a:lnTo>
                      <a:pt x="376" y="9"/>
                    </a:lnTo>
                    <a:lnTo>
                      <a:pt x="372" y="13"/>
                    </a:lnTo>
                    <a:lnTo>
                      <a:pt x="370" y="18"/>
                    </a:lnTo>
                    <a:lnTo>
                      <a:pt x="10" y="18"/>
                    </a:lnTo>
                    <a:close/>
                  </a:path>
                </a:pathLst>
              </a:custGeom>
              <a:solidFill>
                <a:srgbClr val="757575"/>
              </a:solidFill>
              <a:ln w="9525">
                <a:noFill/>
                <a:round/>
                <a:headEnd/>
                <a:tailEnd/>
              </a:ln>
            </p:spPr>
            <p:txBody>
              <a:bodyPr/>
              <a:lstStyle/>
              <a:p>
                <a:endParaRPr lang="ru-RU"/>
              </a:p>
            </p:txBody>
          </p:sp>
          <p:sp>
            <p:nvSpPr>
              <p:cNvPr id="14477" name="Freeform 452"/>
              <p:cNvSpPr>
                <a:spLocks/>
              </p:cNvSpPr>
              <p:nvPr/>
            </p:nvSpPr>
            <p:spPr bwMode="auto">
              <a:xfrm>
                <a:off x="5211" y="502"/>
                <a:ext cx="66" cy="4"/>
              </a:xfrm>
              <a:custGeom>
                <a:avLst/>
                <a:gdLst>
                  <a:gd name="T0" fmla="*/ 0 w 398"/>
                  <a:gd name="T1" fmla="*/ 0 h 18"/>
                  <a:gd name="T2" fmla="*/ 0 w 398"/>
                  <a:gd name="T3" fmla="*/ 0 h 18"/>
                  <a:gd name="T4" fmla="*/ 0 w 398"/>
                  <a:gd name="T5" fmla="*/ 0 h 18"/>
                  <a:gd name="T6" fmla="*/ 0 w 398"/>
                  <a:gd name="T7" fmla="*/ 0 h 18"/>
                  <a:gd name="T8" fmla="*/ 0 w 398"/>
                  <a:gd name="T9" fmla="*/ 0 h 18"/>
                  <a:gd name="T10" fmla="*/ 0 w 398"/>
                  <a:gd name="T11" fmla="*/ 0 h 18"/>
                  <a:gd name="T12" fmla="*/ 0 w 398"/>
                  <a:gd name="T13" fmla="*/ 0 h 18"/>
                  <a:gd name="T14" fmla="*/ 0 w 398"/>
                  <a:gd name="T15" fmla="*/ 0 h 18"/>
                  <a:gd name="T16" fmla="*/ 0 w 398"/>
                  <a:gd name="T17" fmla="*/ 0 h 18"/>
                  <a:gd name="T18" fmla="*/ 0 w 398"/>
                  <a:gd name="T19" fmla="*/ 0 h 18"/>
                  <a:gd name="T20" fmla="*/ 0 w 398"/>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8"/>
                  <a:gd name="T34" fmla="*/ 0 h 18"/>
                  <a:gd name="T35" fmla="*/ 398 w 398"/>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8" h="18">
                    <a:moveTo>
                      <a:pt x="9" y="18"/>
                    </a:moveTo>
                    <a:lnTo>
                      <a:pt x="6" y="14"/>
                    </a:lnTo>
                    <a:lnTo>
                      <a:pt x="5" y="9"/>
                    </a:lnTo>
                    <a:lnTo>
                      <a:pt x="3" y="5"/>
                    </a:lnTo>
                    <a:lnTo>
                      <a:pt x="0" y="0"/>
                    </a:lnTo>
                    <a:lnTo>
                      <a:pt x="398" y="0"/>
                    </a:lnTo>
                    <a:lnTo>
                      <a:pt x="396" y="5"/>
                    </a:lnTo>
                    <a:lnTo>
                      <a:pt x="394" y="9"/>
                    </a:lnTo>
                    <a:lnTo>
                      <a:pt x="392" y="14"/>
                    </a:lnTo>
                    <a:lnTo>
                      <a:pt x="390" y="18"/>
                    </a:lnTo>
                    <a:lnTo>
                      <a:pt x="9" y="18"/>
                    </a:lnTo>
                    <a:close/>
                  </a:path>
                </a:pathLst>
              </a:custGeom>
              <a:solidFill>
                <a:srgbClr val="7F7F7F"/>
              </a:solidFill>
              <a:ln w="9525">
                <a:noFill/>
                <a:round/>
                <a:headEnd/>
                <a:tailEnd/>
              </a:ln>
            </p:spPr>
            <p:txBody>
              <a:bodyPr/>
              <a:lstStyle/>
              <a:p>
                <a:endParaRPr lang="ru-RU"/>
              </a:p>
            </p:txBody>
          </p:sp>
          <p:sp>
            <p:nvSpPr>
              <p:cNvPr id="14478" name="Freeform 453"/>
              <p:cNvSpPr>
                <a:spLocks/>
              </p:cNvSpPr>
              <p:nvPr/>
            </p:nvSpPr>
            <p:spPr bwMode="auto">
              <a:xfrm>
                <a:off x="5210" y="499"/>
                <a:ext cx="68" cy="3"/>
              </a:xfrm>
              <a:custGeom>
                <a:avLst/>
                <a:gdLst>
                  <a:gd name="T0" fmla="*/ 0 w 407"/>
                  <a:gd name="T1" fmla="*/ 0 h 18"/>
                  <a:gd name="T2" fmla="*/ 0 w 407"/>
                  <a:gd name="T3" fmla="*/ 0 h 18"/>
                  <a:gd name="T4" fmla="*/ 0 w 407"/>
                  <a:gd name="T5" fmla="*/ 0 h 18"/>
                  <a:gd name="T6" fmla="*/ 0 w 407"/>
                  <a:gd name="T7" fmla="*/ 0 h 18"/>
                  <a:gd name="T8" fmla="*/ 0 w 407"/>
                  <a:gd name="T9" fmla="*/ 0 h 18"/>
                  <a:gd name="T10" fmla="*/ 0 w 407"/>
                  <a:gd name="T11" fmla="*/ 0 h 18"/>
                  <a:gd name="T12" fmla="*/ 0 w 407"/>
                  <a:gd name="T13" fmla="*/ 0 h 18"/>
                  <a:gd name="T14" fmla="*/ 0 w 407"/>
                  <a:gd name="T15" fmla="*/ 0 h 18"/>
                  <a:gd name="T16" fmla="*/ 0 w 407"/>
                  <a:gd name="T17" fmla="*/ 0 h 18"/>
                  <a:gd name="T18" fmla="*/ 0 w 407"/>
                  <a:gd name="T19" fmla="*/ 0 h 18"/>
                  <a:gd name="T20" fmla="*/ 0 w 407"/>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7"/>
                  <a:gd name="T34" fmla="*/ 0 h 18"/>
                  <a:gd name="T35" fmla="*/ 407 w 40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7" h="18">
                    <a:moveTo>
                      <a:pt x="4" y="18"/>
                    </a:moveTo>
                    <a:lnTo>
                      <a:pt x="3" y="13"/>
                    </a:lnTo>
                    <a:lnTo>
                      <a:pt x="2" y="9"/>
                    </a:lnTo>
                    <a:lnTo>
                      <a:pt x="1" y="4"/>
                    </a:lnTo>
                    <a:lnTo>
                      <a:pt x="0" y="0"/>
                    </a:lnTo>
                    <a:lnTo>
                      <a:pt x="407" y="0"/>
                    </a:lnTo>
                    <a:lnTo>
                      <a:pt x="406" y="4"/>
                    </a:lnTo>
                    <a:lnTo>
                      <a:pt x="404" y="9"/>
                    </a:lnTo>
                    <a:lnTo>
                      <a:pt x="403" y="13"/>
                    </a:lnTo>
                    <a:lnTo>
                      <a:pt x="402" y="18"/>
                    </a:lnTo>
                    <a:lnTo>
                      <a:pt x="4" y="18"/>
                    </a:lnTo>
                    <a:close/>
                  </a:path>
                </a:pathLst>
              </a:custGeom>
              <a:solidFill>
                <a:srgbClr val="898989"/>
              </a:solidFill>
              <a:ln w="9525">
                <a:noFill/>
                <a:round/>
                <a:headEnd/>
                <a:tailEnd/>
              </a:ln>
            </p:spPr>
            <p:txBody>
              <a:bodyPr/>
              <a:lstStyle/>
              <a:p>
                <a:endParaRPr lang="ru-RU"/>
              </a:p>
            </p:txBody>
          </p:sp>
          <p:sp>
            <p:nvSpPr>
              <p:cNvPr id="14479" name="Freeform 454"/>
              <p:cNvSpPr>
                <a:spLocks/>
              </p:cNvSpPr>
              <p:nvPr/>
            </p:nvSpPr>
            <p:spPr bwMode="auto">
              <a:xfrm>
                <a:off x="5210" y="495"/>
                <a:ext cx="69" cy="4"/>
              </a:xfrm>
              <a:custGeom>
                <a:avLst/>
                <a:gdLst>
                  <a:gd name="T0" fmla="*/ 0 w 414"/>
                  <a:gd name="T1" fmla="*/ 0 h 18"/>
                  <a:gd name="T2" fmla="*/ 0 w 414"/>
                  <a:gd name="T3" fmla="*/ 0 h 18"/>
                  <a:gd name="T4" fmla="*/ 0 w 414"/>
                  <a:gd name="T5" fmla="*/ 0 h 18"/>
                  <a:gd name="T6" fmla="*/ 0 w 414"/>
                  <a:gd name="T7" fmla="*/ 0 h 18"/>
                  <a:gd name="T8" fmla="*/ 0 w 414"/>
                  <a:gd name="T9" fmla="*/ 0 h 18"/>
                  <a:gd name="T10" fmla="*/ 0 w 414"/>
                  <a:gd name="T11" fmla="*/ 0 h 18"/>
                  <a:gd name="T12" fmla="*/ 0 w 414"/>
                  <a:gd name="T13" fmla="*/ 0 h 18"/>
                  <a:gd name="T14" fmla="*/ 0 w 414"/>
                  <a:gd name="T15" fmla="*/ 0 h 18"/>
                  <a:gd name="T16" fmla="*/ 0 w 414"/>
                  <a:gd name="T17" fmla="*/ 0 h 18"/>
                  <a:gd name="T18" fmla="*/ 0 w 414"/>
                  <a:gd name="T19" fmla="*/ 0 h 18"/>
                  <a:gd name="T20" fmla="*/ 0 w 414"/>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4"/>
                  <a:gd name="T34" fmla="*/ 0 h 18"/>
                  <a:gd name="T35" fmla="*/ 414 w 414"/>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4" h="18">
                    <a:moveTo>
                      <a:pt x="4" y="18"/>
                    </a:moveTo>
                    <a:lnTo>
                      <a:pt x="2" y="13"/>
                    </a:lnTo>
                    <a:lnTo>
                      <a:pt x="2" y="9"/>
                    </a:lnTo>
                    <a:lnTo>
                      <a:pt x="1" y="4"/>
                    </a:lnTo>
                    <a:lnTo>
                      <a:pt x="0" y="0"/>
                    </a:lnTo>
                    <a:lnTo>
                      <a:pt x="414" y="0"/>
                    </a:lnTo>
                    <a:lnTo>
                      <a:pt x="413" y="4"/>
                    </a:lnTo>
                    <a:lnTo>
                      <a:pt x="413" y="9"/>
                    </a:lnTo>
                    <a:lnTo>
                      <a:pt x="412" y="13"/>
                    </a:lnTo>
                    <a:lnTo>
                      <a:pt x="411" y="18"/>
                    </a:lnTo>
                    <a:lnTo>
                      <a:pt x="4" y="18"/>
                    </a:lnTo>
                    <a:close/>
                  </a:path>
                </a:pathLst>
              </a:custGeom>
              <a:solidFill>
                <a:srgbClr val="939393"/>
              </a:solidFill>
              <a:ln w="9525">
                <a:noFill/>
                <a:round/>
                <a:headEnd/>
                <a:tailEnd/>
              </a:ln>
            </p:spPr>
            <p:txBody>
              <a:bodyPr/>
              <a:lstStyle/>
              <a:p>
                <a:endParaRPr lang="ru-RU"/>
              </a:p>
            </p:txBody>
          </p:sp>
          <p:sp>
            <p:nvSpPr>
              <p:cNvPr id="14480" name="Freeform 455"/>
              <p:cNvSpPr>
                <a:spLocks/>
              </p:cNvSpPr>
              <p:nvPr/>
            </p:nvSpPr>
            <p:spPr bwMode="auto">
              <a:xfrm>
                <a:off x="5209" y="491"/>
                <a:ext cx="70" cy="4"/>
              </a:xfrm>
              <a:custGeom>
                <a:avLst/>
                <a:gdLst>
                  <a:gd name="T0" fmla="*/ 0 w 416"/>
                  <a:gd name="T1" fmla="*/ 0 h 18"/>
                  <a:gd name="T2" fmla="*/ 0 w 416"/>
                  <a:gd name="T3" fmla="*/ 0 h 18"/>
                  <a:gd name="T4" fmla="*/ 0 w 416"/>
                  <a:gd name="T5" fmla="*/ 0 h 18"/>
                  <a:gd name="T6" fmla="*/ 0 w 416"/>
                  <a:gd name="T7" fmla="*/ 0 h 18"/>
                  <a:gd name="T8" fmla="*/ 0 w 416"/>
                  <a:gd name="T9" fmla="*/ 0 h 18"/>
                  <a:gd name="T10" fmla="*/ 0 w 416"/>
                  <a:gd name="T11" fmla="*/ 0 h 18"/>
                  <a:gd name="T12" fmla="*/ 0 w 416"/>
                  <a:gd name="T13" fmla="*/ 0 h 18"/>
                  <a:gd name="T14" fmla="*/ 0 w 416"/>
                  <a:gd name="T15" fmla="*/ 0 h 18"/>
                  <a:gd name="T16" fmla="*/ 0 w 416"/>
                  <a:gd name="T17" fmla="*/ 0 h 18"/>
                  <a:gd name="T18" fmla="*/ 0 w 416"/>
                  <a:gd name="T19" fmla="*/ 0 h 18"/>
                  <a:gd name="T20" fmla="*/ 0 w 416"/>
                  <a:gd name="T21" fmla="*/ 0 h 18"/>
                  <a:gd name="T22" fmla="*/ 0 w 416"/>
                  <a:gd name="T23" fmla="*/ 0 h 18"/>
                  <a:gd name="T24" fmla="*/ 0 w 416"/>
                  <a:gd name="T25" fmla="*/ 0 h 18"/>
                  <a:gd name="T26" fmla="*/ 0 w 416"/>
                  <a:gd name="T27" fmla="*/ 0 h 18"/>
                  <a:gd name="T28" fmla="*/ 0 w 416"/>
                  <a:gd name="T29" fmla="*/ 0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6"/>
                  <a:gd name="T46" fmla="*/ 0 h 18"/>
                  <a:gd name="T47" fmla="*/ 416 w 416"/>
                  <a:gd name="T48" fmla="*/ 18 h 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6" h="18">
                    <a:moveTo>
                      <a:pt x="1" y="18"/>
                    </a:moveTo>
                    <a:lnTo>
                      <a:pt x="0" y="13"/>
                    </a:lnTo>
                    <a:lnTo>
                      <a:pt x="0" y="9"/>
                    </a:lnTo>
                    <a:lnTo>
                      <a:pt x="0" y="4"/>
                    </a:lnTo>
                    <a:lnTo>
                      <a:pt x="0" y="0"/>
                    </a:lnTo>
                    <a:lnTo>
                      <a:pt x="416" y="0"/>
                    </a:lnTo>
                    <a:lnTo>
                      <a:pt x="416" y="4"/>
                    </a:lnTo>
                    <a:lnTo>
                      <a:pt x="416" y="9"/>
                    </a:lnTo>
                    <a:lnTo>
                      <a:pt x="416" y="13"/>
                    </a:lnTo>
                    <a:lnTo>
                      <a:pt x="415" y="18"/>
                    </a:lnTo>
                    <a:lnTo>
                      <a:pt x="1" y="18"/>
                    </a:lnTo>
                    <a:close/>
                  </a:path>
                </a:pathLst>
              </a:custGeom>
              <a:solidFill>
                <a:srgbClr val="999999"/>
              </a:solidFill>
              <a:ln w="9525">
                <a:noFill/>
                <a:round/>
                <a:headEnd/>
                <a:tailEnd/>
              </a:ln>
            </p:spPr>
            <p:txBody>
              <a:bodyPr/>
              <a:lstStyle/>
              <a:p>
                <a:endParaRPr lang="ru-RU"/>
              </a:p>
            </p:txBody>
          </p:sp>
          <p:sp>
            <p:nvSpPr>
              <p:cNvPr id="14481" name="Freeform 456"/>
              <p:cNvSpPr>
                <a:spLocks/>
              </p:cNvSpPr>
              <p:nvPr/>
            </p:nvSpPr>
            <p:spPr bwMode="auto">
              <a:xfrm>
                <a:off x="5209" y="488"/>
                <a:ext cx="70" cy="3"/>
              </a:xfrm>
              <a:custGeom>
                <a:avLst/>
                <a:gdLst>
                  <a:gd name="T0" fmla="*/ 0 w 416"/>
                  <a:gd name="T1" fmla="*/ 0 h 18"/>
                  <a:gd name="T2" fmla="*/ 0 w 416"/>
                  <a:gd name="T3" fmla="*/ 0 h 18"/>
                  <a:gd name="T4" fmla="*/ 0 w 416"/>
                  <a:gd name="T5" fmla="*/ 0 h 18"/>
                  <a:gd name="T6" fmla="*/ 0 w 416"/>
                  <a:gd name="T7" fmla="*/ 0 h 18"/>
                  <a:gd name="T8" fmla="*/ 0 w 416"/>
                  <a:gd name="T9" fmla="*/ 0 h 18"/>
                  <a:gd name="T10" fmla="*/ 0 w 416"/>
                  <a:gd name="T11" fmla="*/ 0 h 18"/>
                  <a:gd name="T12" fmla="*/ 0 w 416"/>
                  <a:gd name="T13" fmla="*/ 0 h 18"/>
                  <a:gd name="T14" fmla="*/ 0 w 416"/>
                  <a:gd name="T15" fmla="*/ 0 h 18"/>
                  <a:gd name="T16" fmla="*/ 0 w 416"/>
                  <a:gd name="T17" fmla="*/ 0 h 18"/>
                  <a:gd name="T18" fmla="*/ 0 w 416"/>
                  <a:gd name="T19" fmla="*/ 0 h 18"/>
                  <a:gd name="T20" fmla="*/ 0 w 416"/>
                  <a:gd name="T21" fmla="*/ 0 h 18"/>
                  <a:gd name="T22" fmla="*/ 0 w 416"/>
                  <a:gd name="T23" fmla="*/ 0 h 18"/>
                  <a:gd name="T24" fmla="*/ 0 w 416"/>
                  <a:gd name="T25" fmla="*/ 0 h 18"/>
                  <a:gd name="T26" fmla="*/ 0 w 416"/>
                  <a:gd name="T27" fmla="*/ 0 h 18"/>
                  <a:gd name="T28" fmla="*/ 0 w 416"/>
                  <a:gd name="T29" fmla="*/ 0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6"/>
                  <a:gd name="T46" fmla="*/ 0 h 18"/>
                  <a:gd name="T47" fmla="*/ 416 w 416"/>
                  <a:gd name="T48" fmla="*/ 18 h 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6" h="18">
                    <a:moveTo>
                      <a:pt x="0" y="18"/>
                    </a:moveTo>
                    <a:lnTo>
                      <a:pt x="0" y="18"/>
                    </a:lnTo>
                    <a:lnTo>
                      <a:pt x="0" y="13"/>
                    </a:lnTo>
                    <a:lnTo>
                      <a:pt x="0" y="8"/>
                    </a:lnTo>
                    <a:lnTo>
                      <a:pt x="0" y="4"/>
                    </a:lnTo>
                    <a:lnTo>
                      <a:pt x="1" y="0"/>
                    </a:lnTo>
                    <a:lnTo>
                      <a:pt x="415" y="0"/>
                    </a:lnTo>
                    <a:lnTo>
                      <a:pt x="416" y="4"/>
                    </a:lnTo>
                    <a:lnTo>
                      <a:pt x="416" y="8"/>
                    </a:lnTo>
                    <a:lnTo>
                      <a:pt x="416" y="13"/>
                    </a:lnTo>
                    <a:lnTo>
                      <a:pt x="416" y="18"/>
                    </a:lnTo>
                    <a:lnTo>
                      <a:pt x="0" y="18"/>
                    </a:lnTo>
                    <a:close/>
                  </a:path>
                </a:pathLst>
              </a:custGeom>
              <a:solidFill>
                <a:srgbClr val="A8A8A8"/>
              </a:solidFill>
              <a:ln w="9525">
                <a:noFill/>
                <a:round/>
                <a:headEnd/>
                <a:tailEnd/>
              </a:ln>
            </p:spPr>
            <p:txBody>
              <a:bodyPr/>
              <a:lstStyle/>
              <a:p>
                <a:endParaRPr lang="ru-RU"/>
              </a:p>
            </p:txBody>
          </p:sp>
          <p:sp>
            <p:nvSpPr>
              <p:cNvPr id="14482" name="Freeform 457"/>
              <p:cNvSpPr>
                <a:spLocks/>
              </p:cNvSpPr>
              <p:nvPr/>
            </p:nvSpPr>
            <p:spPr bwMode="auto">
              <a:xfrm>
                <a:off x="5210" y="484"/>
                <a:ext cx="69" cy="4"/>
              </a:xfrm>
              <a:custGeom>
                <a:avLst/>
                <a:gdLst>
                  <a:gd name="T0" fmla="*/ 0 w 414"/>
                  <a:gd name="T1" fmla="*/ 0 h 18"/>
                  <a:gd name="T2" fmla="*/ 0 w 414"/>
                  <a:gd name="T3" fmla="*/ 0 h 18"/>
                  <a:gd name="T4" fmla="*/ 0 w 414"/>
                  <a:gd name="T5" fmla="*/ 0 h 18"/>
                  <a:gd name="T6" fmla="*/ 0 w 414"/>
                  <a:gd name="T7" fmla="*/ 0 h 18"/>
                  <a:gd name="T8" fmla="*/ 0 w 414"/>
                  <a:gd name="T9" fmla="*/ 0 h 18"/>
                  <a:gd name="T10" fmla="*/ 0 w 414"/>
                  <a:gd name="T11" fmla="*/ 0 h 18"/>
                  <a:gd name="T12" fmla="*/ 0 w 414"/>
                  <a:gd name="T13" fmla="*/ 0 h 18"/>
                  <a:gd name="T14" fmla="*/ 0 w 414"/>
                  <a:gd name="T15" fmla="*/ 0 h 18"/>
                  <a:gd name="T16" fmla="*/ 0 w 414"/>
                  <a:gd name="T17" fmla="*/ 0 h 18"/>
                  <a:gd name="T18" fmla="*/ 0 w 414"/>
                  <a:gd name="T19" fmla="*/ 0 h 18"/>
                  <a:gd name="T20" fmla="*/ 0 w 414"/>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4"/>
                  <a:gd name="T34" fmla="*/ 0 h 18"/>
                  <a:gd name="T35" fmla="*/ 414 w 414"/>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4" h="18">
                    <a:moveTo>
                      <a:pt x="0" y="18"/>
                    </a:moveTo>
                    <a:lnTo>
                      <a:pt x="0" y="13"/>
                    </a:lnTo>
                    <a:lnTo>
                      <a:pt x="1" y="9"/>
                    </a:lnTo>
                    <a:lnTo>
                      <a:pt x="2" y="4"/>
                    </a:lnTo>
                    <a:lnTo>
                      <a:pt x="4" y="0"/>
                    </a:lnTo>
                    <a:lnTo>
                      <a:pt x="411" y="0"/>
                    </a:lnTo>
                    <a:lnTo>
                      <a:pt x="412" y="4"/>
                    </a:lnTo>
                    <a:lnTo>
                      <a:pt x="413" y="9"/>
                    </a:lnTo>
                    <a:lnTo>
                      <a:pt x="414" y="13"/>
                    </a:lnTo>
                    <a:lnTo>
                      <a:pt x="414" y="18"/>
                    </a:lnTo>
                    <a:lnTo>
                      <a:pt x="0" y="18"/>
                    </a:lnTo>
                    <a:close/>
                  </a:path>
                </a:pathLst>
              </a:custGeom>
              <a:solidFill>
                <a:srgbClr val="B2B2B2"/>
              </a:solidFill>
              <a:ln w="9525">
                <a:noFill/>
                <a:round/>
                <a:headEnd/>
                <a:tailEnd/>
              </a:ln>
            </p:spPr>
            <p:txBody>
              <a:bodyPr/>
              <a:lstStyle/>
              <a:p>
                <a:endParaRPr lang="ru-RU"/>
              </a:p>
            </p:txBody>
          </p:sp>
          <p:sp>
            <p:nvSpPr>
              <p:cNvPr id="14483" name="Freeform 458"/>
              <p:cNvSpPr>
                <a:spLocks/>
              </p:cNvSpPr>
              <p:nvPr/>
            </p:nvSpPr>
            <p:spPr bwMode="auto">
              <a:xfrm>
                <a:off x="5210" y="480"/>
                <a:ext cx="68" cy="4"/>
              </a:xfrm>
              <a:custGeom>
                <a:avLst/>
                <a:gdLst>
                  <a:gd name="T0" fmla="*/ 0 w 407"/>
                  <a:gd name="T1" fmla="*/ 0 h 19"/>
                  <a:gd name="T2" fmla="*/ 0 w 407"/>
                  <a:gd name="T3" fmla="*/ 0 h 19"/>
                  <a:gd name="T4" fmla="*/ 0 w 407"/>
                  <a:gd name="T5" fmla="*/ 0 h 19"/>
                  <a:gd name="T6" fmla="*/ 0 w 407"/>
                  <a:gd name="T7" fmla="*/ 0 h 19"/>
                  <a:gd name="T8" fmla="*/ 0 w 407"/>
                  <a:gd name="T9" fmla="*/ 0 h 19"/>
                  <a:gd name="T10" fmla="*/ 0 w 407"/>
                  <a:gd name="T11" fmla="*/ 0 h 19"/>
                  <a:gd name="T12" fmla="*/ 0 w 407"/>
                  <a:gd name="T13" fmla="*/ 0 h 19"/>
                  <a:gd name="T14" fmla="*/ 0 w 407"/>
                  <a:gd name="T15" fmla="*/ 0 h 19"/>
                  <a:gd name="T16" fmla="*/ 0 w 407"/>
                  <a:gd name="T17" fmla="*/ 0 h 19"/>
                  <a:gd name="T18" fmla="*/ 0 w 407"/>
                  <a:gd name="T19" fmla="*/ 0 h 19"/>
                  <a:gd name="T20" fmla="*/ 0 w 407"/>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7"/>
                  <a:gd name="T34" fmla="*/ 0 h 19"/>
                  <a:gd name="T35" fmla="*/ 407 w 40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7" h="19">
                    <a:moveTo>
                      <a:pt x="0" y="19"/>
                    </a:moveTo>
                    <a:lnTo>
                      <a:pt x="1" y="14"/>
                    </a:lnTo>
                    <a:lnTo>
                      <a:pt x="2" y="10"/>
                    </a:lnTo>
                    <a:lnTo>
                      <a:pt x="3" y="5"/>
                    </a:lnTo>
                    <a:lnTo>
                      <a:pt x="4" y="0"/>
                    </a:lnTo>
                    <a:lnTo>
                      <a:pt x="402" y="0"/>
                    </a:lnTo>
                    <a:lnTo>
                      <a:pt x="403" y="5"/>
                    </a:lnTo>
                    <a:lnTo>
                      <a:pt x="404" y="10"/>
                    </a:lnTo>
                    <a:lnTo>
                      <a:pt x="406" y="14"/>
                    </a:lnTo>
                    <a:lnTo>
                      <a:pt x="407" y="19"/>
                    </a:lnTo>
                    <a:lnTo>
                      <a:pt x="0" y="19"/>
                    </a:lnTo>
                    <a:close/>
                  </a:path>
                </a:pathLst>
              </a:custGeom>
              <a:solidFill>
                <a:srgbClr val="BCBCBC"/>
              </a:solidFill>
              <a:ln w="9525">
                <a:noFill/>
                <a:round/>
                <a:headEnd/>
                <a:tailEnd/>
              </a:ln>
            </p:spPr>
            <p:txBody>
              <a:bodyPr/>
              <a:lstStyle/>
              <a:p>
                <a:endParaRPr lang="ru-RU"/>
              </a:p>
            </p:txBody>
          </p:sp>
          <p:sp>
            <p:nvSpPr>
              <p:cNvPr id="14484" name="Freeform 459"/>
              <p:cNvSpPr>
                <a:spLocks/>
              </p:cNvSpPr>
              <p:nvPr/>
            </p:nvSpPr>
            <p:spPr bwMode="auto">
              <a:xfrm>
                <a:off x="5211" y="477"/>
                <a:ext cx="66" cy="3"/>
              </a:xfrm>
              <a:custGeom>
                <a:avLst/>
                <a:gdLst>
                  <a:gd name="T0" fmla="*/ 0 w 398"/>
                  <a:gd name="T1" fmla="*/ 0 h 17"/>
                  <a:gd name="T2" fmla="*/ 0 w 398"/>
                  <a:gd name="T3" fmla="*/ 0 h 17"/>
                  <a:gd name="T4" fmla="*/ 0 w 398"/>
                  <a:gd name="T5" fmla="*/ 0 h 17"/>
                  <a:gd name="T6" fmla="*/ 0 w 398"/>
                  <a:gd name="T7" fmla="*/ 0 h 17"/>
                  <a:gd name="T8" fmla="*/ 0 w 398"/>
                  <a:gd name="T9" fmla="*/ 0 h 17"/>
                  <a:gd name="T10" fmla="*/ 0 w 398"/>
                  <a:gd name="T11" fmla="*/ 0 h 17"/>
                  <a:gd name="T12" fmla="*/ 0 w 398"/>
                  <a:gd name="T13" fmla="*/ 0 h 17"/>
                  <a:gd name="T14" fmla="*/ 0 w 398"/>
                  <a:gd name="T15" fmla="*/ 0 h 17"/>
                  <a:gd name="T16" fmla="*/ 0 w 398"/>
                  <a:gd name="T17" fmla="*/ 0 h 17"/>
                  <a:gd name="T18" fmla="*/ 0 w 398"/>
                  <a:gd name="T19" fmla="*/ 0 h 17"/>
                  <a:gd name="T20" fmla="*/ 0 w 39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8"/>
                  <a:gd name="T34" fmla="*/ 0 h 17"/>
                  <a:gd name="T35" fmla="*/ 398 w 39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8" h="17">
                    <a:moveTo>
                      <a:pt x="0" y="17"/>
                    </a:moveTo>
                    <a:lnTo>
                      <a:pt x="3" y="13"/>
                    </a:lnTo>
                    <a:lnTo>
                      <a:pt x="4" y="8"/>
                    </a:lnTo>
                    <a:lnTo>
                      <a:pt x="6" y="4"/>
                    </a:lnTo>
                    <a:lnTo>
                      <a:pt x="9" y="0"/>
                    </a:lnTo>
                    <a:lnTo>
                      <a:pt x="390" y="0"/>
                    </a:lnTo>
                    <a:lnTo>
                      <a:pt x="392" y="4"/>
                    </a:lnTo>
                    <a:lnTo>
                      <a:pt x="394" y="8"/>
                    </a:lnTo>
                    <a:lnTo>
                      <a:pt x="396" y="13"/>
                    </a:lnTo>
                    <a:lnTo>
                      <a:pt x="398" y="17"/>
                    </a:lnTo>
                    <a:lnTo>
                      <a:pt x="0" y="17"/>
                    </a:lnTo>
                    <a:close/>
                  </a:path>
                </a:pathLst>
              </a:custGeom>
              <a:solidFill>
                <a:srgbClr val="C6C6C6"/>
              </a:solidFill>
              <a:ln w="9525">
                <a:noFill/>
                <a:round/>
                <a:headEnd/>
                <a:tailEnd/>
              </a:ln>
            </p:spPr>
            <p:txBody>
              <a:bodyPr/>
              <a:lstStyle/>
              <a:p>
                <a:endParaRPr lang="ru-RU"/>
              </a:p>
            </p:txBody>
          </p:sp>
          <p:sp>
            <p:nvSpPr>
              <p:cNvPr id="14485" name="Freeform 460"/>
              <p:cNvSpPr>
                <a:spLocks/>
              </p:cNvSpPr>
              <p:nvPr/>
            </p:nvSpPr>
            <p:spPr bwMode="auto">
              <a:xfrm>
                <a:off x="5212" y="473"/>
                <a:ext cx="64" cy="4"/>
              </a:xfrm>
              <a:custGeom>
                <a:avLst/>
                <a:gdLst>
                  <a:gd name="T0" fmla="*/ 0 w 381"/>
                  <a:gd name="T1" fmla="*/ 0 h 18"/>
                  <a:gd name="T2" fmla="*/ 0 w 381"/>
                  <a:gd name="T3" fmla="*/ 0 h 18"/>
                  <a:gd name="T4" fmla="*/ 0 w 381"/>
                  <a:gd name="T5" fmla="*/ 0 h 18"/>
                  <a:gd name="T6" fmla="*/ 0 w 381"/>
                  <a:gd name="T7" fmla="*/ 0 h 18"/>
                  <a:gd name="T8" fmla="*/ 0 w 381"/>
                  <a:gd name="T9" fmla="*/ 0 h 18"/>
                  <a:gd name="T10" fmla="*/ 0 w 381"/>
                  <a:gd name="T11" fmla="*/ 0 h 18"/>
                  <a:gd name="T12" fmla="*/ 0 w 381"/>
                  <a:gd name="T13" fmla="*/ 0 h 18"/>
                  <a:gd name="T14" fmla="*/ 0 w 381"/>
                  <a:gd name="T15" fmla="*/ 0 h 18"/>
                  <a:gd name="T16" fmla="*/ 0 w 381"/>
                  <a:gd name="T17" fmla="*/ 0 h 18"/>
                  <a:gd name="T18" fmla="*/ 0 w 381"/>
                  <a:gd name="T19" fmla="*/ 0 h 18"/>
                  <a:gd name="T20" fmla="*/ 0 w 381"/>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1"/>
                  <a:gd name="T34" fmla="*/ 0 h 18"/>
                  <a:gd name="T35" fmla="*/ 381 w 381"/>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1" h="18">
                    <a:moveTo>
                      <a:pt x="0" y="18"/>
                    </a:moveTo>
                    <a:lnTo>
                      <a:pt x="2" y="13"/>
                    </a:lnTo>
                    <a:lnTo>
                      <a:pt x="4" y="9"/>
                    </a:lnTo>
                    <a:lnTo>
                      <a:pt x="7" y="4"/>
                    </a:lnTo>
                    <a:lnTo>
                      <a:pt x="10" y="0"/>
                    </a:lnTo>
                    <a:lnTo>
                      <a:pt x="370" y="0"/>
                    </a:lnTo>
                    <a:lnTo>
                      <a:pt x="374" y="4"/>
                    </a:lnTo>
                    <a:lnTo>
                      <a:pt x="376" y="9"/>
                    </a:lnTo>
                    <a:lnTo>
                      <a:pt x="378" y="13"/>
                    </a:lnTo>
                    <a:lnTo>
                      <a:pt x="381" y="18"/>
                    </a:lnTo>
                    <a:lnTo>
                      <a:pt x="0" y="18"/>
                    </a:lnTo>
                    <a:close/>
                  </a:path>
                </a:pathLst>
              </a:custGeom>
              <a:solidFill>
                <a:srgbClr val="CCCCCC"/>
              </a:solidFill>
              <a:ln w="9525">
                <a:noFill/>
                <a:round/>
                <a:headEnd/>
                <a:tailEnd/>
              </a:ln>
            </p:spPr>
            <p:txBody>
              <a:bodyPr/>
              <a:lstStyle/>
              <a:p>
                <a:endParaRPr lang="ru-RU"/>
              </a:p>
            </p:txBody>
          </p:sp>
          <p:sp>
            <p:nvSpPr>
              <p:cNvPr id="14486" name="Freeform 461"/>
              <p:cNvSpPr>
                <a:spLocks/>
              </p:cNvSpPr>
              <p:nvPr/>
            </p:nvSpPr>
            <p:spPr bwMode="auto">
              <a:xfrm>
                <a:off x="5214" y="470"/>
                <a:ext cx="60" cy="3"/>
              </a:xfrm>
              <a:custGeom>
                <a:avLst/>
                <a:gdLst>
                  <a:gd name="T0" fmla="*/ 0 w 360"/>
                  <a:gd name="T1" fmla="*/ 0 h 19"/>
                  <a:gd name="T2" fmla="*/ 0 w 360"/>
                  <a:gd name="T3" fmla="*/ 0 h 19"/>
                  <a:gd name="T4" fmla="*/ 0 w 360"/>
                  <a:gd name="T5" fmla="*/ 0 h 19"/>
                  <a:gd name="T6" fmla="*/ 0 w 360"/>
                  <a:gd name="T7" fmla="*/ 0 h 19"/>
                  <a:gd name="T8" fmla="*/ 0 w 360"/>
                  <a:gd name="T9" fmla="*/ 0 h 19"/>
                  <a:gd name="T10" fmla="*/ 0 w 360"/>
                  <a:gd name="T11" fmla="*/ 0 h 19"/>
                  <a:gd name="T12" fmla="*/ 0 w 360"/>
                  <a:gd name="T13" fmla="*/ 0 h 19"/>
                  <a:gd name="T14" fmla="*/ 0 w 360"/>
                  <a:gd name="T15" fmla="*/ 0 h 19"/>
                  <a:gd name="T16" fmla="*/ 0 w 360"/>
                  <a:gd name="T17" fmla="*/ 0 h 19"/>
                  <a:gd name="T18" fmla="*/ 0 w 360"/>
                  <a:gd name="T19" fmla="*/ 0 h 19"/>
                  <a:gd name="T20" fmla="*/ 0 w 360"/>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0"/>
                  <a:gd name="T34" fmla="*/ 0 h 19"/>
                  <a:gd name="T35" fmla="*/ 360 w 360"/>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0" h="19">
                    <a:moveTo>
                      <a:pt x="0" y="19"/>
                    </a:moveTo>
                    <a:lnTo>
                      <a:pt x="3" y="14"/>
                    </a:lnTo>
                    <a:lnTo>
                      <a:pt x="6" y="10"/>
                    </a:lnTo>
                    <a:lnTo>
                      <a:pt x="10" y="4"/>
                    </a:lnTo>
                    <a:lnTo>
                      <a:pt x="14" y="0"/>
                    </a:lnTo>
                    <a:lnTo>
                      <a:pt x="346" y="0"/>
                    </a:lnTo>
                    <a:lnTo>
                      <a:pt x="351" y="4"/>
                    </a:lnTo>
                    <a:lnTo>
                      <a:pt x="354" y="10"/>
                    </a:lnTo>
                    <a:lnTo>
                      <a:pt x="358" y="14"/>
                    </a:lnTo>
                    <a:lnTo>
                      <a:pt x="360" y="19"/>
                    </a:lnTo>
                    <a:lnTo>
                      <a:pt x="0" y="19"/>
                    </a:lnTo>
                    <a:close/>
                  </a:path>
                </a:pathLst>
              </a:custGeom>
              <a:solidFill>
                <a:srgbClr val="D8D8D8"/>
              </a:solidFill>
              <a:ln w="9525">
                <a:noFill/>
                <a:round/>
                <a:headEnd/>
                <a:tailEnd/>
              </a:ln>
            </p:spPr>
            <p:txBody>
              <a:bodyPr/>
              <a:lstStyle/>
              <a:p>
                <a:endParaRPr lang="ru-RU"/>
              </a:p>
            </p:txBody>
          </p:sp>
          <p:sp>
            <p:nvSpPr>
              <p:cNvPr id="14487" name="Freeform 462"/>
              <p:cNvSpPr>
                <a:spLocks/>
              </p:cNvSpPr>
              <p:nvPr/>
            </p:nvSpPr>
            <p:spPr bwMode="auto">
              <a:xfrm>
                <a:off x="5217" y="466"/>
                <a:ext cx="55" cy="4"/>
              </a:xfrm>
              <a:custGeom>
                <a:avLst/>
                <a:gdLst>
                  <a:gd name="T0" fmla="*/ 0 w 332"/>
                  <a:gd name="T1" fmla="*/ 0 h 17"/>
                  <a:gd name="T2" fmla="*/ 0 w 332"/>
                  <a:gd name="T3" fmla="*/ 0 h 17"/>
                  <a:gd name="T4" fmla="*/ 0 w 332"/>
                  <a:gd name="T5" fmla="*/ 0 h 17"/>
                  <a:gd name="T6" fmla="*/ 0 w 332"/>
                  <a:gd name="T7" fmla="*/ 0 h 17"/>
                  <a:gd name="T8" fmla="*/ 0 w 332"/>
                  <a:gd name="T9" fmla="*/ 0 h 17"/>
                  <a:gd name="T10" fmla="*/ 0 w 332"/>
                  <a:gd name="T11" fmla="*/ 0 h 17"/>
                  <a:gd name="T12" fmla="*/ 0 w 332"/>
                  <a:gd name="T13" fmla="*/ 0 h 17"/>
                  <a:gd name="T14" fmla="*/ 0 w 332"/>
                  <a:gd name="T15" fmla="*/ 0 h 17"/>
                  <a:gd name="T16" fmla="*/ 0 w 332"/>
                  <a:gd name="T17" fmla="*/ 0 h 17"/>
                  <a:gd name="T18" fmla="*/ 0 w 332"/>
                  <a:gd name="T19" fmla="*/ 0 h 17"/>
                  <a:gd name="T20" fmla="*/ 0 w 332"/>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
                  <a:gd name="T34" fmla="*/ 0 h 17"/>
                  <a:gd name="T35" fmla="*/ 332 w 332"/>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 h="17">
                    <a:moveTo>
                      <a:pt x="0" y="17"/>
                    </a:moveTo>
                    <a:lnTo>
                      <a:pt x="4" y="13"/>
                    </a:lnTo>
                    <a:lnTo>
                      <a:pt x="9" y="8"/>
                    </a:lnTo>
                    <a:lnTo>
                      <a:pt x="13" y="4"/>
                    </a:lnTo>
                    <a:lnTo>
                      <a:pt x="18" y="0"/>
                    </a:lnTo>
                    <a:lnTo>
                      <a:pt x="314" y="0"/>
                    </a:lnTo>
                    <a:lnTo>
                      <a:pt x="319" y="4"/>
                    </a:lnTo>
                    <a:lnTo>
                      <a:pt x="324" y="8"/>
                    </a:lnTo>
                    <a:lnTo>
                      <a:pt x="328" y="13"/>
                    </a:lnTo>
                    <a:lnTo>
                      <a:pt x="332" y="17"/>
                    </a:lnTo>
                    <a:lnTo>
                      <a:pt x="0" y="17"/>
                    </a:lnTo>
                    <a:close/>
                  </a:path>
                </a:pathLst>
              </a:custGeom>
              <a:solidFill>
                <a:srgbClr val="E2E2E2"/>
              </a:solidFill>
              <a:ln w="9525">
                <a:noFill/>
                <a:round/>
                <a:headEnd/>
                <a:tailEnd/>
              </a:ln>
            </p:spPr>
            <p:txBody>
              <a:bodyPr/>
              <a:lstStyle/>
              <a:p>
                <a:endParaRPr lang="ru-RU"/>
              </a:p>
            </p:txBody>
          </p:sp>
          <p:sp>
            <p:nvSpPr>
              <p:cNvPr id="14488" name="Freeform 463"/>
              <p:cNvSpPr>
                <a:spLocks/>
              </p:cNvSpPr>
              <p:nvPr/>
            </p:nvSpPr>
            <p:spPr bwMode="auto">
              <a:xfrm>
                <a:off x="5220" y="463"/>
                <a:ext cx="49" cy="3"/>
              </a:xfrm>
              <a:custGeom>
                <a:avLst/>
                <a:gdLst>
                  <a:gd name="T0" fmla="*/ 0 w 296"/>
                  <a:gd name="T1" fmla="*/ 0 h 18"/>
                  <a:gd name="T2" fmla="*/ 0 w 296"/>
                  <a:gd name="T3" fmla="*/ 0 h 18"/>
                  <a:gd name="T4" fmla="*/ 0 w 296"/>
                  <a:gd name="T5" fmla="*/ 0 h 18"/>
                  <a:gd name="T6" fmla="*/ 0 w 296"/>
                  <a:gd name="T7" fmla="*/ 0 h 18"/>
                  <a:gd name="T8" fmla="*/ 0 w 296"/>
                  <a:gd name="T9" fmla="*/ 0 h 18"/>
                  <a:gd name="T10" fmla="*/ 0 w 296"/>
                  <a:gd name="T11" fmla="*/ 0 h 18"/>
                  <a:gd name="T12" fmla="*/ 0 w 296"/>
                  <a:gd name="T13" fmla="*/ 0 h 18"/>
                  <a:gd name="T14" fmla="*/ 0 w 296"/>
                  <a:gd name="T15" fmla="*/ 0 h 18"/>
                  <a:gd name="T16" fmla="*/ 0 w 296"/>
                  <a:gd name="T17" fmla="*/ 0 h 18"/>
                  <a:gd name="T18" fmla="*/ 0 w 296"/>
                  <a:gd name="T19" fmla="*/ 0 h 18"/>
                  <a:gd name="T20" fmla="*/ 0 w 296"/>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6"/>
                  <a:gd name="T34" fmla="*/ 0 h 18"/>
                  <a:gd name="T35" fmla="*/ 296 w 296"/>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6" h="18">
                    <a:moveTo>
                      <a:pt x="0" y="18"/>
                    </a:moveTo>
                    <a:lnTo>
                      <a:pt x="6" y="13"/>
                    </a:lnTo>
                    <a:lnTo>
                      <a:pt x="12" y="8"/>
                    </a:lnTo>
                    <a:lnTo>
                      <a:pt x="18" y="4"/>
                    </a:lnTo>
                    <a:lnTo>
                      <a:pt x="24" y="0"/>
                    </a:lnTo>
                    <a:lnTo>
                      <a:pt x="272" y="0"/>
                    </a:lnTo>
                    <a:lnTo>
                      <a:pt x="278" y="4"/>
                    </a:lnTo>
                    <a:lnTo>
                      <a:pt x="284" y="8"/>
                    </a:lnTo>
                    <a:lnTo>
                      <a:pt x="290" y="13"/>
                    </a:lnTo>
                    <a:lnTo>
                      <a:pt x="296" y="18"/>
                    </a:lnTo>
                    <a:lnTo>
                      <a:pt x="0" y="18"/>
                    </a:lnTo>
                    <a:close/>
                  </a:path>
                </a:pathLst>
              </a:custGeom>
              <a:solidFill>
                <a:srgbClr val="EDEDED"/>
              </a:solidFill>
              <a:ln w="9525">
                <a:noFill/>
                <a:round/>
                <a:headEnd/>
                <a:tailEnd/>
              </a:ln>
            </p:spPr>
            <p:txBody>
              <a:bodyPr/>
              <a:lstStyle/>
              <a:p>
                <a:endParaRPr lang="ru-RU"/>
              </a:p>
            </p:txBody>
          </p:sp>
          <p:sp>
            <p:nvSpPr>
              <p:cNvPr id="14489" name="Freeform 464"/>
              <p:cNvSpPr>
                <a:spLocks/>
              </p:cNvSpPr>
              <p:nvPr/>
            </p:nvSpPr>
            <p:spPr bwMode="auto">
              <a:xfrm>
                <a:off x="5223" y="459"/>
                <a:ext cx="42" cy="4"/>
              </a:xfrm>
              <a:custGeom>
                <a:avLst/>
                <a:gdLst>
                  <a:gd name="T0" fmla="*/ 0 w 248"/>
                  <a:gd name="T1" fmla="*/ 0 h 19"/>
                  <a:gd name="T2" fmla="*/ 0 w 248"/>
                  <a:gd name="T3" fmla="*/ 0 h 19"/>
                  <a:gd name="T4" fmla="*/ 0 w 248"/>
                  <a:gd name="T5" fmla="*/ 0 h 19"/>
                  <a:gd name="T6" fmla="*/ 0 w 248"/>
                  <a:gd name="T7" fmla="*/ 0 h 19"/>
                  <a:gd name="T8" fmla="*/ 0 w 248"/>
                  <a:gd name="T9" fmla="*/ 0 h 19"/>
                  <a:gd name="T10" fmla="*/ 0 w 248"/>
                  <a:gd name="T11" fmla="*/ 0 h 19"/>
                  <a:gd name="T12" fmla="*/ 0 w 248"/>
                  <a:gd name="T13" fmla="*/ 0 h 19"/>
                  <a:gd name="T14" fmla="*/ 0 w 248"/>
                  <a:gd name="T15" fmla="*/ 0 h 19"/>
                  <a:gd name="T16" fmla="*/ 0 w 248"/>
                  <a:gd name="T17" fmla="*/ 0 h 19"/>
                  <a:gd name="T18" fmla="*/ 0 w 248"/>
                  <a:gd name="T19" fmla="*/ 0 h 19"/>
                  <a:gd name="T20" fmla="*/ 0 w 248"/>
                  <a:gd name="T21" fmla="*/ 0 h 19"/>
                  <a:gd name="T22" fmla="*/ 0 w 248"/>
                  <a:gd name="T23" fmla="*/ 0 h 19"/>
                  <a:gd name="T24" fmla="*/ 0 w 248"/>
                  <a:gd name="T25" fmla="*/ 0 h 19"/>
                  <a:gd name="T26" fmla="*/ 0 w 248"/>
                  <a:gd name="T27" fmla="*/ 0 h 19"/>
                  <a:gd name="T28" fmla="*/ 0 w 248"/>
                  <a:gd name="T29" fmla="*/ 0 h 19"/>
                  <a:gd name="T30" fmla="*/ 0 w 248"/>
                  <a:gd name="T31" fmla="*/ 0 h 19"/>
                  <a:gd name="T32" fmla="*/ 0 w 248"/>
                  <a:gd name="T33" fmla="*/ 0 h 19"/>
                  <a:gd name="T34" fmla="*/ 0 w 248"/>
                  <a:gd name="T35" fmla="*/ 0 h 19"/>
                  <a:gd name="T36" fmla="*/ 0 w 248"/>
                  <a:gd name="T37" fmla="*/ 0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8"/>
                  <a:gd name="T58" fmla="*/ 0 h 19"/>
                  <a:gd name="T59" fmla="*/ 248 w 248"/>
                  <a:gd name="T60" fmla="*/ 19 h 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8" h="19">
                    <a:moveTo>
                      <a:pt x="0" y="19"/>
                    </a:moveTo>
                    <a:lnTo>
                      <a:pt x="3" y="16"/>
                    </a:lnTo>
                    <a:lnTo>
                      <a:pt x="8" y="14"/>
                    </a:lnTo>
                    <a:lnTo>
                      <a:pt x="13" y="12"/>
                    </a:lnTo>
                    <a:lnTo>
                      <a:pt x="16" y="8"/>
                    </a:lnTo>
                    <a:lnTo>
                      <a:pt x="21" y="6"/>
                    </a:lnTo>
                    <a:lnTo>
                      <a:pt x="26" y="4"/>
                    </a:lnTo>
                    <a:lnTo>
                      <a:pt x="31" y="2"/>
                    </a:lnTo>
                    <a:lnTo>
                      <a:pt x="35" y="0"/>
                    </a:lnTo>
                    <a:lnTo>
                      <a:pt x="213" y="0"/>
                    </a:lnTo>
                    <a:lnTo>
                      <a:pt x="218" y="2"/>
                    </a:lnTo>
                    <a:lnTo>
                      <a:pt x="222" y="4"/>
                    </a:lnTo>
                    <a:lnTo>
                      <a:pt x="227" y="6"/>
                    </a:lnTo>
                    <a:lnTo>
                      <a:pt x="232" y="8"/>
                    </a:lnTo>
                    <a:lnTo>
                      <a:pt x="235" y="12"/>
                    </a:lnTo>
                    <a:lnTo>
                      <a:pt x="240" y="14"/>
                    </a:lnTo>
                    <a:lnTo>
                      <a:pt x="245" y="16"/>
                    </a:lnTo>
                    <a:lnTo>
                      <a:pt x="248" y="19"/>
                    </a:lnTo>
                    <a:lnTo>
                      <a:pt x="0" y="19"/>
                    </a:lnTo>
                    <a:close/>
                  </a:path>
                </a:pathLst>
              </a:custGeom>
              <a:solidFill>
                <a:srgbClr val="F7F7F7"/>
              </a:solidFill>
              <a:ln w="9525">
                <a:noFill/>
                <a:round/>
                <a:headEnd/>
                <a:tailEnd/>
              </a:ln>
            </p:spPr>
            <p:txBody>
              <a:bodyPr/>
              <a:lstStyle/>
              <a:p>
                <a:endParaRPr lang="ru-RU"/>
              </a:p>
            </p:txBody>
          </p:sp>
          <p:sp>
            <p:nvSpPr>
              <p:cNvPr id="14490" name="Freeform 465"/>
              <p:cNvSpPr>
                <a:spLocks/>
              </p:cNvSpPr>
              <p:nvPr/>
            </p:nvSpPr>
            <p:spPr bwMode="auto">
              <a:xfrm>
                <a:off x="5229" y="455"/>
                <a:ext cx="30" cy="4"/>
              </a:xfrm>
              <a:custGeom>
                <a:avLst/>
                <a:gdLst>
                  <a:gd name="T0" fmla="*/ 0 w 178"/>
                  <a:gd name="T1" fmla="*/ 0 h 17"/>
                  <a:gd name="T2" fmla="*/ 0 w 178"/>
                  <a:gd name="T3" fmla="*/ 0 h 17"/>
                  <a:gd name="T4" fmla="*/ 0 w 178"/>
                  <a:gd name="T5" fmla="*/ 0 h 17"/>
                  <a:gd name="T6" fmla="*/ 0 w 178"/>
                  <a:gd name="T7" fmla="*/ 0 h 17"/>
                  <a:gd name="T8" fmla="*/ 0 w 178"/>
                  <a:gd name="T9" fmla="*/ 0 h 17"/>
                  <a:gd name="T10" fmla="*/ 0 w 178"/>
                  <a:gd name="T11" fmla="*/ 0 h 17"/>
                  <a:gd name="T12" fmla="*/ 0 w 178"/>
                  <a:gd name="T13" fmla="*/ 0 h 17"/>
                  <a:gd name="T14" fmla="*/ 0 w 178"/>
                  <a:gd name="T15" fmla="*/ 0 h 17"/>
                  <a:gd name="T16" fmla="*/ 0 w 178"/>
                  <a:gd name="T17" fmla="*/ 0 h 17"/>
                  <a:gd name="T18" fmla="*/ 0 w 178"/>
                  <a:gd name="T19" fmla="*/ 0 h 17"/>
                  <a:gd name="T20" fmla="*/ 0 w 178"/>
                  <a:gd name="T21" fmla="*/ 0 h 17"/>
                  <a:gd name="T22" fmla="*/ 0 w 178"/>
                  <a:gd name="T23" fmla="*/ 0 h 17"/>
                  <a:gd name="T24" fmla="*/ 0 w 178"/>
                  <a:gd name="T25" fmla="*/ 0 h 17"/>
                  <a:gd name="T26" fmla="*/ 0 w 178"/>
                  <a:gd name="T27" fmla="*/ 0 h 17"/>
                  <a:gd name="T28" fmla="*/ 0 w 178"/>
                  <a:gd name="T29" fmla="*/ 0 h 17"/>
                  <a:gd name="T30" fmla="*/ 0 w 178"/>
                  <a:gd name="T31" fmla="*/ 0 h 17"/>
                  <a:gd name="T32" fmla="*/ 0 w 178"/>
                  <a:gd name="T33" fmla="*/ 0 h 17"/>
                  <a:gd name="T34" fmla="*/ 0 w 178"/>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8"/>
                  <a:gd name="T55" fmla="*/ 0 h 17"/>
                  <a:gd name="T56" fmla="*/ 178 w 178"/>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8" h="17">
                    <a:moveTo>
                      <a:pt x="0" y="17"/>
                    </a:moveTo>
                    <a:lnTo>
                      <a:pt x="11" y="13"/>
                    </a:lnTo>
                    <a:lnTo>
                      <a:pt x="22" y="10"/>
                    </a:lnTo>
                    <a:lnTo>
                      <a:pt x="32" y="7"/>
                    </a:lnTo>
                    <a:lnTo>
                      <a:pt x="43" y="4"/>
                    </a:lnTo>
                    <a:lnTo>
                      <a:pt x="54" y="2"/>
                    </a:lnTo>
                    <a:lnTo>
                      <a:pt x="65" y="1"/>
                    </a:lnTo>
                    <a:lnTo>
                      <a:pt x="77" y="0"/>
                    </a:lnTo>
                    <a:lnTo>
                      <a:pt x="89" y="0"/>
                    </a:lnTo>
                    <a:lnTo>
                      <a:pt x="101" y="0"/>
                    </a:lnTo>
                    <a:lnTo>
                      <a:pt x="113" y="1"/>
                    </a:lnTo>
                    <a:lnTo>
                      <a:pt x="125" y="2"/>
                    </a:lnTo>
                    <a:lnTo>
                      <a:pt x="135" y="4"/>
                    </a:lnTo>
                    <a:lnTo>
                      <a:pt x="146" y="7"/>
                    </a:lnTo>
                    <a:lnTo>
                      <a:pt x="157" y="10"/>
                    </a:lnTo>
                    <a:lnTo>
                      <a:pt x="167" y="13"/>
                    </a:lnTo>
                    <a:lnTo>
                      <a:pt x="178" y="17"/>
                    </a:lnTo>
                    <a:lnTo>
                      <a:pt x="0" y="17"/>
                    </a:lnTo>
                    <a:close/>
                  </a:path>
                </a:pathLst>
              </a:custGeom>
              <a:solidFill>
                <a:srgbClr val="FFFFFF"/>
              </a:solidFill>
              <a:ln w="9525">
                <a:noFill/>
                <a:round/>
                <a:headEnd/>
                <a:tailEnd/>
              </a:ln>
            </p:spPr>
            <p:txBody>
              <a:bodyPr/>
              <a:lstStyle/>
              <a:p>
                <a:endParaRPr lang="ru-RU"/>
              </a:p>
            </p:txBody>
          </p:sp>
          <p:sp>
            <p:nvSpPr>
              <p:cNvPr id="14491" name="Freeform 466"/>
              <p:cNvSpPr>
                <a:spLocks/>
              </p:cNvSpPr>
              <p:nvPr/>
            </p:nvSpPr>
            <p:spPr bwMode="auto">
              <a:xfrm>
                <a:off x="5244" y="455"/>
                <a:ext cx="35" cy="36"/>
              </a:xfrm>
              <a:custGeom>
                <a:avLst/>
                <a:gdLst>
                  <a:gd name="T0" fmla="*/ 0 w 210"/>
                  <a:gd name="T1" fmla="*/ 0 h 181"/>
                  <a:gd name="T2" fmla="*/ 0 w 210"/>
                  <a:gd name="T3" fmla="*/ 0 h 181"/>
                  <a:gd name="T4" fmla="*/ 0 w 210"/>
                  <a:gd name="T5" fmla="*/ 0 h 181"/>
                  <a:gd name="T6" fmla="*/ 0 w 210"/>
                  <a:gd name="T7" fmla="*/ 0 h 181"/>
                  <a:gd name="T8" fmla="*/ 0 w 210"/>
                  <a:gd name="T9" fmla="*/ 0 h 181"/>
                  <a:gd name="T10" fmla="*/ 0 w 210"/>
                  <a:gd name="T11" fmla="*/ 0 h 181"/>
                  <a:gd name="T12" fmla="*/ 0 w 210"/>
                  <a:gd name="T13" fmla="*/ 0 h 181"/>
                  <a:gd name="T14" fmla="*/ 0 w 210"/>
                  <a:gd name="T15" fmla="*/ 0 h 181"/>
                  <a:gd name="T16" fmla="*/ 0 w 210"/>
                  <a:gd name="T17" fmla="*/ 0 h 181"/>
                  <a:gd name="T18" fmla="*/ 0 w 210"/>
                  <a:gd name="T19" fmla="*/ 0 h 181"/>
                  <a:gd name="T20" fmla="*/ 0 w 210"/>
                  <a:gd name="T21" fmla="*/ 0 h 181"/>
                  <a:gd name="T22" fmla="*/ 0 w 210"/>
                  <a:gd name="T23" fmla="*/ 0 h 181"/>
                  <a:gd name="T24" fmla="*/ 0 w 210"/>
                  <a:gd name="T25" fmla="*/ 0 h 181"/>
                  <a:gd name="T26" fmla="*/ 0 w 210"/>
                  <a:gd name="T27" fmla="*/ 0 h 181"/>
                  <a:gd name="T28" fmla="*/ 0 w 210"/>
                  <a:gd name="T29" fmla="*/ 0 h 181"/>
                  <a:gd name="T30" fmla="*/ 0 w 210"/>
                  <a:gd name="T31" fmla="*/ 0 h 181"/>
                  <a:gd name="T32" fmla="*/ 0 w 210"/>
                  <a:gd name="T33" fmla="*/ 0 h 181"/>
                  <a:gd name="T34" fmla="*/ 0 w 210"/>
                  <a:gd name="T35" fmla="*/ 0 h 181"/>
                  <a:gd name="T36" fmla="*/ 0 w 210"/>
                  <a:gd name="T37" fmla="*/ 0 h 181"/>
                  <a:gd name="T38" fmla="*/ 0 w 210"/>
                  <a:gd name="T39" fmla="*/ 0 h 181"/>
                  <a:gd name="T40" fmla="*/ 0 w 210"/>
                  <a:gd name="T41" fmla="*/ 0 h 181"/>
                  <a:gd name="T42" fmla="*/ 0 w 210"/>
                  <a:gd name="T43" fmla="*/ 0 h 181"/>
                  <a:gd name="T44" fmla="*/ 0 w 210"/>
                  <a:gd name="T45" fmla="*/ 0 h 181"/>
                  <a:gd name="T46" fmla="*/ 0 w 210"/>
                  <a:gd name="T47" fmla="*/ 0 h 181"/>
                  <a:gd name="T48" fmla="*/ 0 w 210"/>
                  <a:gd name="T49" fmla="*/ 0 h 181"/>
                  <a:gd name="T50" fmla="*/ 0 w 210"/>
                  <a:gd name="T51" fmla="*/ 0 h 181"/>
                  <a:gd name="T52" fmla="*/ 0 w 210"/>
                  <a:gd name="T53" fmla="*/ 0 h 181"/>
                  <a:gd name="T54" fmla="*/ 0 w 210"/>
                  <a:gd name="T55" fmla="*/ 0 h 181"/>
                  <a:gd name="T56" fmla="*/ 0 w 210"/>
                  <a:gd name="T57" fmla="*/ 0 h 181"/>
                  <a:gd name="T58" fmla="*/ 0 w 210"/>
                  <a:gd name="T59" fmla="*/ 0 h 181"/>
                  <a:gd name="T60" fmla="*/ 0 w 210"/>
                  <a:gd name="T61" fmla="*/ 0 h 181"/>
                  <a:gd name="T62" fmla="*/ 0 w 210"/>
                  <a:gd name="T63" fmla="*/ 0 h 181"/>
                  <a:gd name="T64" fmla="*/ 0 w 210"/>
                  <a:gd name="T65" fmla="*/ 0 h 181"/>
                  <a:gd name="T66" fmla="*/ 0 w 210"/>
                  <a:gd name="T67" fmla="*/ 0 h 181"/>
                  <a:gd name="T68" fmla="*/ 0 w 210"/>
                  <a:gd name="T69" fmla="*/ 0 h 181"/>
                  <a:gd name="T70" fmla="*/ 0 w 210"/>
                  <a:gd name="T71" fmla="*/ 0 h 181"/>
                  <a:gd name="T72" fmla="*/ 0 w 210"/>
                  <a:gd name="T73" fmla="*/ 0 h 1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
                  <a:gd name="T112" fmla="*/ 0 h 181"/>
                  <a:gd name="T113" fmla="*/ 210 w 210"/>
                  <a:gd name="T114" fmla="*/ 181 h 1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 h="181">
                    <a:moveTo>
                      <a:pt x="210" y="181"/>
                    </a:moveTo>
                    <a:lnTo>
                      <a:pt x="210" y="181"/>
                    </a:lnTo>
                    <a:lnTo>
                      <a:pt x="208" y="162"/>
                    </a:lnTo>
                    <a:lnTo>
                      <a:pt x="205" y="145"/>
                    </a:lnTo>
                    <a:lnTo>
                      <a:pt x="200" y="127"/>
                    </a:lnTo>
                    <a:lnTo>
                      <a:pt x="193" y="110"/>
                    </a:lnTo>
                    <a:lnTo>
                      <a:pt x="185" y="94"/>
                    </a:lnTo>
                    <a:lnTo>
                      <a:pt x="174" y="79"/>
                    </a:lnTo>
                    <a:lnTo>
                      <a:pt x="162" y="65"/>
                    </a:lnTo>
                    <a:lnTo>
                      <a:pt x="148" y="53"/>
                    </a:lnTo>
                    <a:lnTo>
                      <a:pt x="134" y="41"/>
                    </a:lnTo>
                    <a:lnTo>
                      <a:pt x="117" y="31"/>
                    </a:lnTo>
                    <a:lnTo>
                      <a:pt x="101" y="21"/>
                    </a:lnTo>
                    <a:lnTo>
                      <a:pt x="82" y="14"/>
                    </a:lnTo>
                    <a:lnTo>
                      <a:pt x="62" y="8"/>
                    </a:lnTo>
                    <a:lnTo>
                      <a:pt x="42" y="4"/>
                    </a:lnTo>
                    <a:lnTo>
                      <a:pt x="21" y="1"/>
                    </a:lnTo>
                    <a:lnTo>
                      <a:pt x="0" y="0"/>
                    </a:lnTo>
                    <a:lnTo>
                      <a:pt x="0" y="2"/>
                    </a:lnTo>
                    <a:lnTo>
                      <a:pt x="21" y="3"/>
                    </a:lnTo>
                    <a:lnTo>
                      <a:pt x="42" y="6"/>
                    </a:lnTo>
                    <a:lnTo>
                      <a:pt x="62" y="10"/>
                    </a:lnTo>
                    <a:lnTo>
                      <a:pt x="79" y="16"/>
                    </a:lnTo>
                    <a:lnTo>
                      <a:pt x="98" y="23"/>
                    </a:lnTo>
                    <a:lnTo>
                      <a:pt x="115" y="33"/>
                    </a:lnTo>
                    <a:lnTo>
                      <a:pt x="132" y="43"/>
                    </a:lnTo>
                    <a:lnTo>
                      <a:pt x="146" y="55"/>
                    </a:lnTo>
                    <a:lnTo>
                      <a:pt x="160" y="67"/>
                    </a:lnTo>
                    <a:lnTo>
                      <a:pt x="172" y="82"/>
                    </a:lnTo>
                    <a:lnTo>
                      <a:pt x="182" y="96"/>
                    </a:lnTo>
                    <a:lnTo>
                      <a:pt x="191" y="112"/>
                    </a:lnTo>
                    <a:lnTo>
                      <a:pt x="198" y="127"/>
                    </a:lnTo>
                    <a:lnTo>
                      <a:pt x="203" y="145"/>
                    </a:lnTo>
                    <a:lnTo>
                      <a:pt x="206" y="162"/>
                    </a:lnTo>
                    <a:lnTo>
                      <a:pt x="207" y="181"/>
                    </a:lnTo>
                    <a:lnTo>
                      <a:pt x="210" y="181"/>
                    </a:lnTo>
                    <a:close/>
                  </a:path>
                </a:pathLst>
              </a:custGeom>
              <a:solidFill>
                <a:srgbClr val="000000"/>
              </a:solidFill>
              <a:ln w="9525">
                <a:noFill/>
                <a:round/>
                <a:headEnd/>
                <a:tailEnd/>
              </a:ln>
            </p:spPr>
            <p:txBody>
              <a:bodyPr/>
              <a:lstStyle/>
              <a:p>
                <a:endParaRPr lang="ru-RU"/>
              </a:p>
            </p:txBody>
          </p:sp>
          <p:sp>
            <p:nvSpPr>
              <p:cNvPr id="14492" name="Freeform 467"/>
              <p:cNvSpPr>
                <a:spLocks/>
              </p:cNvSpPr>
              <p:nvPr/>
            </p:nvSpPr>
            <p:spPr bwMode="auto">
              <a:xfrm>
                <a:off x="5244" y="491"/>
                <a:ext cx="35" cy="37"/>
              </a:xfrm>
              <a:custGeom>
                <a:avLst/>
                <a:gdLst>
                  <a:gd name="T0" fmla="*/ 0 w 210"/>
                  <a:gd name="T1" fmla="*/ 0 h 181"/>
                  <a:gd name="T2" fmla="*/ 0 w 210"/>
                  <a:gd name="T3" fmla="*/ 0 h 181"/>
                  <a:gd name="T4" fmla="*/ 0 w 210"/>
                  <a:gd name="T5" fmla="*/ 0 h 181"/>
                  <a:gd name="T6" fmla="*/ 0 w 210"/>
                  <a:gd name="T7" fmla="*/ 0 h 181"/>
                  <a:gd name="T8" fmla="*/ 0 w 210"/>
                  <a:gd name="T9" fmla="*/ 0 h 181"/>
                  <a:gd name="T10" fmla="*/ 0 w 210"/>
                  <a:gd name="T11" fmla="*/ 0 h 181"/>
                  <a:gd name="T12" fmla="*/ 0 w 210"/>
                  <a:gd name="T13" fmla="*/ 0 h 181"/>
                  <a:gd name="T14" fmla="*/ 0 w 210"/>
                  <a:gd name="T15" fmla="*/ 0 h 181"/>
                  <a:gd name="T16" fmla="*/ 0 w 210"/>
                  <a:gd name="T17" fmla="*/ 0 h 181"/>
                  <a:gd name="T18" fmla="*/ 0 w 210"/>
                  <a:gd name="T19" fmla="*/ 0 h 181"/>
                  <a:gd name="T20" fmla="*/ 0 w 210"/>
                  <a:gd name="T21" fmla="*/ 0 h 181"/>
                  <a:gd name="T22" fmla="*/ 0 w 210"/>
                  <a:gd name="T23" fmla="*/ 0 h 181"/>
                  <a:gd name="T24" fmla="*/ 0 w 210"/>
                  <a:gd name="T25" fmla="*/ 0 h 181"/>
                  <a:gd name="T26" fmla="*/ 0 w 210"/>
                  <a:gd name="T27" fmla="*/ 0 h 181"/>
                  <a:gd name="T28" fmla="*/ 0 w 210"/>
                  <a:gd name="T29" fmla="*/ 0 h 181"/>
                  <a:gd name="T30" fmla="*/ 0 w 210"/>
                  <a:gd name="T31" fmla="*/ 0 h 181"/>
                  <a:gd name="T32" fmla="*/ 0 w 210"/>
                  <a:gd name="T33" fmla="*/ 0 h 181"/>
                  <a:gd name="T34" fmla="*/ 0 w 210"/>
                  <a:gd name="T35" fmla="*/ 0 h 181"/>
                  <a:gd name="T36" fmla="*/ 0 w 210"/>
                  <a:gd name="T37" fmla="*/ 0 h 181"/>
                  <a:gd name="T38" fmla="*/ 0 w 210"/>
                  <a:gd name="T39" fmla="*/ 0 h 181"/>
                  <a:gd name="T40" fmla="*/ 0 w 210"/>
                  <a:gd name="T41" fmla="*/ 0 h 181"/>
                  <a:gd name="T42" fmla="*/ 0 w 210"/>
                  <a:gd name="T43" fmla="*/ 0 h 181"/>
                  <a:gd name="T44" fmla="*/ 0 w 210"/>
                  <a:gd name="T45" fmla="*/ 0 h 181"/>
                  <a:gd name="T46" fmla="*/ 0 w 210"/>
                  <a:gd name="T47" fmla="*/ 0 h 181"/>
                  <a:gd name="T48" fmla="*/ 0 w 210"/>
                  <a:gd name="T49" fmla="*/ 0 h 181"/>
                  <a:gd name="T50" fmla="*/ 0 w 210"/>
                  <a:gd name="T51" fmla="*/ 0 h 181"/>
                  <a:gd name="T52" fmla="*/ 0 w 210"/>
                  <a:gd name="T53" fmla="*/ 0 h 181"/>
                  <a:gd name="T54" fmla="*/ 0 w 210"/>
                  <a:gd name="T55" fmla="*/ 0 h 181"/>
                  <a:gd name="T56" fmla="*/ 0 w 210"/>
                  <a:gd name="T57" fmla="*/ 0 h 181"/>
                  <a:gd name="T58" fmla="*/ 0 w 210"/>
                  <a:gd name="T59" fmla="*/ 0 h 181"/>
                  <a:gd name="T60" fmla="*/ 0 w 210"/>
                  <a:gd name="T61" fmla="*/ 0 h 181"/>
                  <a:gd name="T62" fmla="*/ 0 w 210"/>
                  <a:gd name="T63" fmla="*/ 0 h 181"/>
                  <a:gd name="T64" fmla="*/ 0 w 210"/>
                  <a:gd name="T65" fmla="*/ 0 h 181"/>
                  <a:gd name="T66" fmla="*/ 0 w 210"/>
                  <a:gd name="T67" fmla="*/ 0 h 181"/>
                  <a:gd name="T68" fmla="*/ 0 w 210"/>
                  <a:gd name="T69" fmla="*/ 0 h 181"/>
                  <a:gd name="T70" fmla="*/ 0 w 210"/>
                  <a:gd name="T71" fmla="*/ 0 h 181"/>
                  <a:gd name="T72" fmla="*/ 0 w 210"/>
                  <a:gd name="T73" fmla="*/ 0 h 1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
                  <a:gd name="T112" fmla="*/ 0 h 181"/>
                  <a:gd name="T113" fmla="*/ 210 w 210"/>
                  <a:gd name="T114" fmla="*/ 181 h 1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 h="181">
                    <a:moveTo>
                      <a:pt x="0" y="181"/>
                    </a:moveTo>
                    <a:lnTo>
                      <a:pt x="0" y="181"/>
                    </a:lnTo>
                    <a:lnTo>
                      <a:pt x="21" y="179"/>
                    </a:lnTo>
                    <a:lnTo>
                      <a:pt x="42" y="176"/>
                    </a:lnTo>
                    <a:lnTo>
                      <a:pt x="62" y="172"/>
                    </a:lnTo>
                    <a:lnTo>
                      <a:pt x="82" y="166"/>
                    </a:lnTo>
                    <a:lnTo>
                      <a:pt x="101" y="159"/>
                    </a:lnTo>
                    <a:lnTo>
                      <a:pt x="117" y="149"/>
                    </a:lnTo>
                    <a:lnTo>
                      <a:pt x="134" y="139"/>
                    </a:lnTo>
                    <a:lnTo>
                      <a:pt x="148" y="127"/>
                    </a:lnTo>
                    <a:lnTo>
                      <a:pt x="162" y="115"/>
                    </a:lnTo>
                    <a:lnTo>
                      <a:pt x="174" y="101"/>
                    </a:lnTo>
                    <a:lnTo>
                      <a:pt x="185" y="86"/>
                    </a:lnTo>
                    <a:lnTo>
                      <a:pt x="193" y="70"/>
                    </a:lnTo>
                    <a:lnTo>
                      <a:pt x="200" y="53"/>
                    </a:lnTo>
                    <a:lnTo>
                      <a:pt x="205" y="35"/>
                    </a:lnTo>
                    <a:lnTo>
                      <a:pt x="208" y="18"/>
                    </a:lnTo>
                    <a:lnTo>
                      <a:pt x="210" y="0"/>
                    </a:lnTo>
                    <a:lnTo>
                      <a:pt x="207" y="0"/>
                    </a:lnTo>
                    <a:lnTo>
                      <a:pt x="206" y="18"/>
                    </a:lnTo>
                    <a:lnTo>
                      <a:pt x="203" y="35"/>
                    </a:lnTo>
                    <a:lnTo>
                      <a:pt x="198" y="53"/>
                    </a:lnTo>
                    <a:lnTo>
                      <a:pt x="191" y="68"/>
                    </a:lnTo>
                    <a:lnTo>
                      <a:pt x="182" y="84"/>
                    </a:lnTo>
                    <a:lnTo>
                      <a:pt x="172" y="98"/>
                    </a:lnTo>
                    <a:lnTo>
                      <a:pt x="160" y="113"/>
                    </a:lnTo>
                    <a:lnTo>
                      <a:pt x="146" y="125"/>
                    </a:lnTo>
                    <a:lnTo>
                      <a:pt x="132" y="137"/>
                    </a:lnTo>
                    <a:lnTo>
                      <a:pt x="115" y="147"/>
                    </a:lnTo>
                    <a:lnTo>
                      <a:pt x="98" y="157"/>
                    </a:lnTo>
                    <a:lnTo>
                      <a:pt x="79" y="164"/>
                    </a:lnTo>
                    <a:lnTo>
                      <a:pt x="62" y="170"/>
                    </a:lnTo>
                    <a:lnTo>
                      <a:pt x="42" y="174"/>
                    </a:lnTo>
                    <a:lnTo>
                      <a:pt x="21" y="177"/>
                    </a:lnTo>
                    <a:lnTo>
                      <a:pt x="0" y="177"/>
                    </a:lnTo>
                    <a:lnTo>
                      <a:pt x="0" y="181"/>
                    </a:lnTo>
                    <a:close/>
                  </a:path>
                </a:pathLst>
              </a:custGeom>
              <a:solidFill>
                <a:srgbClr val="000000"/>
              </a:solidFill>
              <a:ln w="9525">
                <a:noFill/>
                <a:round/>
                <a:headEnd/>
                <a:tailEnd/>
              </a:ln>
            </p:spPr>
            <p:txBody>
              <a:bodyPr/>
              <a:lstStyle/>
              <a:p>
                <a:endParaRPr lang="ru-RU"/>
              </a:p>
            </p:txBody>
          </p:sp>
          <p:sp>
            <p:nvSpPr>
              <p:cNvPr id="14493" name="Freeform 468"/>
              <p:cNvSpPr>
                <a:spLocks/>
              </p:cNvSpPr>
              <p:nvPr/>
            </p:nvSpPr>
            <p:spPr bwMode="auto">
              <a:xfrm>
                <a:off x="5209" y="491"/>
                <a:ext cx="35" cy="37"/>
              </a:xfrm>
              <a:custGeom>
                <a:avLst/>
                <a:gdLst>
                  <a:gd name="T0" fmla="*/ 0 w 210"/>
                  <a:gd name="T1" fmla="*/ 0 h 181"/>
                  <a:gd name="T2" fmla="*/ 0 w 210"/>
                  <a:gd name="T3" fmla="*/ 0 h 181"/>
                  <a:gd name="T4" fmla="*/ 0 w 210"/>
                  <a:gd name="T5" fmla="*/ 0 h 181"/>
                  <a:gd name="T6" fmla="*/ 0 w 210"/>
                  <a:gd name="T7" fmla="*/ 0 h 181"/>
                  <a:gd name="T8" fmla="*/ 0 w 210"/>
                  <a:gd name="T9" fmla="*/ 0 h 181"/>
                  <a:gd name="T10" fmla="*/ 0 w 210"/>
                  <a:gd name="T11" fmla="*/ 0 h 181"/>
                  <a:gd name="T12" fmla="*/ 0 w 210"/>
                  <a:gd name="T13" fmla="*/ 0 h 181"/>
                  <a:gd name="T14" fmla="*/ 0 w 210"/>
                  <a:gd name="T15" fmla="*/ 0 h 181"/>
                  <a:gd name="T16" fmla="*/ 0 w 210"/>
                  <a:gd name="T17" fmla="*/ 0 h 181"/>
                  <a:gd name="T18" fmla="*/ 0 w 210"/>
                  <a:gd name="T19" fmla="*/ 0 h 181"/>
                  <a:gd name="T20" fmla="*/ 0 w 210"/>
                  <a:gd name="T21" fmla="*/ 0 h 181"/>
                  <a:gd name="T22" fmla="*/ 0 w 210"/>
                  <a:gd name="T23" fmla="*/ 0 h 181"/>
                  <a:gd name="T24" fmla="*/ 0 w 210"/>
                  <a:gd name="T25" fmla="*/ 0 h 181"/>
                  <a:gd name="T26" fmla="*/ 0 w 210"/>
                  <a:gd name="T27" fmla="*/ 0 h 181"/>
                  <a:gd name="T28" fmla="*/ 0 w 210"/>
                  <a:gd name="T29" fmla="*/ 0 h 181"/>
                  <a:gd name="T30" fmla="*/ 0 w 210"/>
                  <a:gd name="T31" fmla="*/ 0 h 181"/>
                  <a:gd name="T32" fmla="*/ 0 w 210"/>
                  <a:gd name="T33" fmla="*/ 0 h 181"/>
                  <a:gd name="T34" fmla="*/ 0 w 210"/>
                  <a:gd name="T35" fmla="*/ 0 h 181"/>
                  <a:gd name="T36" fmla="*/ 0 w 210"/>
                  <a:gd name="T37" fmla="*/ 0 h 181"/>
                  <a:gd name="T38" fmla="*/ 0 w 210"/>
                  <a:gd name="T39" fmla="*/ 0 h 181"/>
                  <a:gd name="T40" fmla="*/ 0 w 210"/>
                  <a:gd name="T41" fmla="*/ 0 h 181"/>
                  <a:gd name="T42" fmla="*/ 0 w 210"/>
                  <a:gd name="T43" fmla="*/ 0 h 181"/>
                  <a:gd name="T44" fmla="*/ 0 w 210"/>
                  <a:gd name="T45" fmla="*/ 0 h 181"/>
                  <a:gd name="T46" fmla="*/ 0 w 210"/>
                  <a:gd name="T47" fmla="*/ 0 h 181"/>
                  <a:gd name="T48" fmla="*/ 0 w 210"/>
                  <a:gd name="T49" fmla="*/ 0 h 181"/>
                  <a:gd name="T50" fmla="*/ 0 w 210"/>
                  <a:gd name="T51" fmla="*/ 0 h 181"/>
                  <a:gd name="T52" fmla="*/ 0 w 210"/>
                  <a:gd name="T53" fmla="*/ 0 h 181"/>
                  <a:gd name="T54" fmla="*/ 0 w 210"/>
                  <a:gd name="T55" fmla="*/ 0 h 181"/>
                  <a:gd name="T56" fmla="*/ 0 w 210"/>
                  <a:gd name="T57" fmla="*/ 0 h 181"/>
                  <a:gd name="T58" fmla="*/ 0 w 210"/>
                  <a:gd name="T59" fmla="*/ 0 h 181"/>
                  <a:gd name="T60" fmla="*/ 0 w 210"/>
                  <a:gd name="T61" fmla="*/ 0 h 181"/>
                  <a:gd name="T62" fmla="*/ 0 w 210"/>
                  <a:gd name="T63" fmla="*/ 0 h 181"/>
                  <a:gd name="T64" fmla="*/ 0 w 210"/>
                  <a:gd name="T65" fmla="*/ 0 h 181"/>
                  <a:gd name="T66" fmla="*/ 0 w 210"/>
                  <a:gd name="T67" fmla="*/ 0 h 181"/>
                  <a:gd name="T68" fmla="*/ 0 w 210"/>
                  <a:gd name="T69" fmla="*/ 0 h 181"/>
                  <a:gd name="T70" fmla="*/ 0 w 210"/>
                  <a:gd name="T71" fmla="*/ 0 h 181"/>
                  <a:gd name="T72" fmla="*/ 0 w 210"/>
                  <a:gd name="T73" fmla="*/ 0 h 1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
                  <a:gd name="T112" fmla="*/ 0 h 181"/>
                  <a:gd name="T113" fmla="*/ 210 w 210"/>
                  <a:gd name="T114" fmla="*/ 181 h 1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 h="181">
                    <a:moveTo>
                      <a:pt x="0" y="0"/>
                    </a:moveTo>
                    <a:lnTo>
                      <a:pt x="0" y="0"/>
                    </a:lnTo>
                    <a:lnTo>
                      <a:pt x="2" y="18"/>
                    </a:lnTo>
                    <a:lnTo>
                      <a:pt x="5" y="35"/>
                    </a:lnTo>
                    <a:lnTo>
                      <a:pt x="10" y="53"/>
                    </a:lnTo>
                    <a:lnTo>
                      <a:pt x="17" y="70"/>
                    </a:lnTo>
                    <a:lnTo>
                      <a:pt x="26" y="86"/>
                    </a:lnTo>
                    <a:lnTo>
                      <a:pt x="36" y="101"/>
                    </a:lnTo>
                    <a:lnTo>
                      <a:pt x="48" y="115"/>
                    </a:lnTo>
                    <a:lnTo>
                      <a:pt x="62" y="127"/>
                    </a:lnTo>
                    <a:lnTo>
                      <a:pt x="76" y="139"/>
                    </a:lnTo>
                    <a:lnTo>
                      <a:pt x="93" y="149"/>
                    </a:lnTo>
                    <a:lnTo>
                      <a:pt x="110" y="159"/>
                    </a:lnTo>
                    <a:lnTo>
                      <a:pt x="129" y="166"/>
                    </a:lnTo>
                    <a:lnTo>
                      <a:pt x="149" y="172"/>
                    </a:lnTo>
                    <a:lnTo>
                      <a:pt x="169" y="176"/>
                    </a:lnTo>
                    <a:lnTo>
                      <a:pt x="189" y="179"/>
                    </a:lnTo>
                    <a:lnTo>
                      <a:pt x="210" y="181"/>
                    </a:lnTo>
                    <a:lnTo>
                      <a:pt x="210" y="177"/>
                    </a:lnTo>
                    <a:lnTo>
                      <a:pt x="189" y="177"/>
                    </a:lnTo>
                    <a:lnTo>
                      <a:pt x="169" y="174"/>
                    </a:lnTo>
                    <a:lnTo>
                      <a:pt x="149" y="170"/>
                    </a:lnTo>
                    <a:lnTo>
                      <a:pt x="131" y="164"/>
                    </a:lnTo>
                    <a:lnTo>
                      <a:pt x="112" y="157"/>
                    </a:lnTo>
                    <a:lnTo>
                      <a:pt x="95" y="147"/>
                    </a:lnTo>
                    <a:lnTo>
                      <a:pt x="79" y="137"/>
                    </a:lnTo>
                    <a:lnTo>
                      <a:pt x="65" y="125"/>
                    </a:lnTo>
                    <a:lnTo>
                      <a:pt x="50" y="113"/>
                    </a:lnTo>
                    <a:lnTo>
                      <a:pt x="39" y="98"/>
                    </a:lnTo>
                    <a:lnTo>
                      <a:pt x="28" y="84"/>
                    </a:lnTo>
                    <a:lnTo>
                      <a:pt x="20" y="68"/>
                    </a:lnTo>
                    <a:lnTo>
                      <a:pt x="13" y="53"/>
                    </a:lnTo>
                    <a:lnTo>
                      <a:pt x="8" y="35"/>
                    </a:lnTo>
                    <a:lnTo>
                      <a:pt x="4" y="18"/>
                    </a:lnTo>
                    <a:lnTo>
                      <a:pt x="4" y="0"/>
                    </a:lnTo>
                    <a:lnTo>
                      <a:pt x="0" y="0"/>
                    </a:lnTo>
                    <a:close/>
                  </a:path>
                </a:pathLst>
              </a:custGeom>
              <a:solidFill>
                <a:srgbClr val="000000"/>
              </a:solidFill>
              <a:ln w="9525">
                <a:noFill/>
                <a:round/>
                <a:headEnd/>
                <a:tailEnd/>
              </a:ln>
            </p:spPr>
            <p:txBody>
              <a:bodyPr/>
              <a:lstStyle/>
              <a:p>
                <a:endParaRPr lang="ru-RU"/>
              </a:p>
            </p:txBody>
          </p:sp>
          <p:sp>
            <p:nvSpPr>
              <p:cNvPr id="14494" name="Freeform 469"/>
              <p:cNvSpPr>
                <a:spLocks/>
              </p:cNvSpPr>
              <p:nvPr/>
            </p:nvSpPr>
            <p:spPr bwMode="auto">
              <a:xfrm>
                <a:off x="5209" y="455"/>
                <a:ext cx="35" cy="36"/>
              </a:xfrm>
              <a:custGeom>
                <a:avLst/>
                <a:gdLst>
                  <a:gd name="T0" fmla="*/ 0 w 210"/>
                  <a:gd name="T1" fmla="*/ 0 h 181"/>
                  <a:gd name="T2" fmla="*/ 0 w 210"/>
                  <a:gd name="T3" fmla="*/ 0 h 181"/>
                  <a:gd name="T4" fmla="*/ 0 w 210"/>
                  <a:gd name="T5" fmla="*/ 0 h 181"/>
                  <a:gd name="T6" fmla="*/ 0 w 210"/>
                  <a:gd name="T7" fmla="*/ 0 h 181"/>
                  <a:gd name="T8" fmla="*/ 0 w 210"/>
                  <a:gd name="T9" fmla="*/ 0 h 181"/>
                  <a:gd name="T10" fmla="*/ 0 w 210"/>
                  <a:gd name="T11" fmla="*/ 0 h 181"/>
                  <a:gd name="T12" fmla="*/ 0 w 210"/>
                  <a:gd name="T13" fmla="*/ 0 h 181"/>
                  <a:gd name="T14" fmla="*/ 0 w 210"/>
                  <a:gd name="T15" fmla="*/ 0 h 181"/>
                  <a:gd name="T16" fmla="*/ 0 w 210"/>
                  <a:gd name="T17" fmla="*/ 0 h 181"/>
                  <a:gd name="T18" fmla="*/ 0 w 210"/>
                  <a:gd name="T19" fmla="*/ 0 h 181"/>
                  <a:gd name="T20" fmla="*/ 0 w 210"/>
                  <a:gd name="T21" fmla="*/ 0 h 181"/>
                  <a:gd name="T22" fmla="*/ 0 w 210"/>
                  <a:gd name="T23" fmla="*/ 0 h 181"/>
                  <a:gd name="T24" fmla="*/ 0 w 210"/>
                  <a:gd name="T25" fmla="*/ 0 h 181"/>
                  <a:gd name="T26" fmla="*/ 0 w 210"/>
                  <a:gd name="T27" fmla="*/ 0 h 181"/>
                  <a:gd name="T28" fmla="*/ 0 w 210"/>
                  <a:gd name="T29" fmla="*/ 0 h 181"/>
                  <a:gd name="T30" fmla="*/ 0 w 210"/>
                  <a:gd name="T31" fmla="*/ 0 h 181"/>
                  <a:gd name="T32" fmla="*/ 0 w 210"/>
                  <a:gd name="T33" fmla="*/ 0 h 181"/>
                  <a:gd name="T34" fmla="*/ 0 w 210"/>
                  <a:gd name="T35" fmla="*/ 0 h 181"/>
                  <a:gd name="T36" fmla="*/ 0 w 210"/>
                  <a:gd name="T37" fmla="*/ 0 h 181"/>
                  <a:gd name="T38" fmla="*/ 0 w 210"/>
                  <a:gd name="T39" fmla="*/ 0 h 181"/>
                  <a:gd name="T40" fmla="*/ 0 w 210"/>
                  <a:gd name="T41" fmla="*/ 0 h 181"/>
                  <a:gd name="T42" fmla="*/ 0 w 210"/>
                  <a:gd name="T43" fmla="*/ 0 h 181"/>
                  <a:gd name="T44" fmla="*/ 0 w 210"/>
                  <a:gd name="T45" fmla="*/ 0 h 181"/>
                  <a:gd name="T46" fmla="*/ 0 w 210"/>
                  <a:gd name="T47" fmla="*/ 0 h 181"/>
                  <a:gd name="T48" fmla="*/ 0 w 210"/>
                  <a:gd name="T49" fmla="*/ 0 h 181"/>
                  <a:gd name="T50" fmla="*/ 0 w 210"/>
                  <a:gd name="T51" fmla="*/ 0 h 181"/>
                  <a:gd name="T52" fmla="*/ 0 w 210"/>
                  <a:gd name="T53" fmla="*/ 0 h 181"/>
                  <a:gd name="T54" fmla="*/ 0 w 210"/>
                  <a:gd name="T55" fmla="*/ 0 h 181"/>
                  <a:gd name="T56" fmla="*/ 0 w 210"/>
                  <a:gd name="T57" fmla="*/ 0 h 181"/>
                  <a:gd name="T58" fmla="*/ 0 w 210"/>
                  <a:gd name="T59" fmla="*/ 0 h 181"/>
                  <a:gd name="T60" fmla="*/ 0 w 210"/>
                  <a:gd name="T61" fmla="*/ 0 h 181"/>
                  <a:gd name="T62" fmla="*/ 0 w 210"/>
                  <a:gd name="T63" fmla="*/ 0 h 181"/>
                  <a:gd name="T64" fmla="*/ 0 w 210"/>
                  <a:gd name="T65" fmla="*/ 0 h 181"/>
                  <a:gd name="T66" fmla="*/ 0 w 210"/>
                  <a:gd name="T67" fmla="*/ 0 h 181"/>
                  <a:gd name="T68" fmla="*/ 0 w 210"/>
                  <a:gd name="T69" fmla="*/ 0 h 181"/>
                  <a:gd name="T70" fmla="*/ 0 w 210"/>
                  <a:gd name="T71" fmla="*/ 0 h 181"/>
                  <a:gd name="T72" fmla="*/ 0 w 210"/>
                  <a:gd name="T73" fmla="*/ 0 h 1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
                  <a:gd name="T112" fmla="*/ 0 h 181"/>
                  <a:gd name="T113" fmla="*/ 210 w 210"/>
                  <a:gd name="T114" fmla="*/ 181 h 1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 h="181">
                    <a:moveTo>
                      <a:pt x="210" y="0"/>
                    </a:moveTo>
                    <a:lnTo>
                      <a:pt x="210" y="0"/>
                    </a:lnTo>
                    <a:lnTo>
                      <a:pt x="189" y="1"/>
                    </a:lnTo>
                    <a:lnTo>
                      <a:pt x="169" y="4"/>
                    </a:lnTo>
                    <a:lnTo>
                      <a:pt x="149" y="8"/>
                    </a:lnTo>
                    <a:lnTo>
                      <a:pt x="129" y="14"/>
                    </a:lnTo>
                    <a:lnTo>
                      <a:pt x="110" y="21"/>
                    </a:lnTo>
                    <a:lnTo>
                      <a:pt x="93" y="31"/>
                    </a:lnTo>
                    <a:lnTo>
                      <a:pt x="76" y="41"/>
                    </a:lnTo>
                    <a:lnTo>
                      <a:pt x="62" y="53"/>
                    </a:lnTo>
                    <a:lnTo>
                      <a:pt x="48" y="65"/>
                    </a:lnTo>
                    <a:lnTo>
                      <a:pt x="36" y="79"/>
                    </a:lnTo>
                    <a:lnTo>
                      <a:pt x="26" y="94"/>
                    </a:lnTo>
                    <a:lnTo>
                      <a:pt x="17" y="110"/>
                    </a:lnTo>
                    <a:lnTo>
                      <a:pt x="10" y="127"/>
                    </a:lnTo>
                    <a:lnTo>
                      <a:pt x="5" y="145"/>
                    </a:lnTo>
                    <a:lnTo>
                      <a:pt x="2" y="162"/>
                    </a:lnTo>
                    <a:lnTo>
                      <a:pt x="0" y="181"/>
                    </a:lnTo>
                    <a:lnTo>
                      <a:pt x="4" y="181"/>
                    </a:lnTo>
                    <a:lnTo>
                      <a:pt x="4" y="162"/>
                    </a:lnTo>
                    <a:lnTo>
                      <a:pt x="8" y="145"/>
                    </a:lnTo>
                    <a:lnTo>
                      <a:pt x="13" y="127"/>
                    </a:lnTo>
                    <a:lnTo>
                      <a:pt x="20" y="112"/>
                    </a:lnTo>
                    <a:lnTo>
                      <a:pt x="28" y="96"/>
                    </a:lnTo>
                    <a:lnTo>
                      <a:pt x="39" y="82"/>
                    </a:lnTo>
                    <a:lnTo>
                      <a:pt x="50" y="67"/>
                    </a:lnTo>
                    <a:lnTo>
                      <a:pt x="65" y="55"/>
                    </a:lnTo>
                    <a:lnTo>
                      <a:pt x="79" y="43"/>
                    </a:lnTo>
                    <a:lnTo>
                      <a:pt x="95" y="33"/>
                    </a:lnTo>
                    <a:lnTo>
                      <a:pt x="112" y="23"/>
                    </a:lnTo>
                    <a:lnTo>
                      <a:pt x="131" y="16"/>
                    </a:lnTo>
                    <a:lnTo>
                      <a:pt x="149" y="10"/>
                    </a:lnTo>
                    <a:lnTo>
                      <a:pt x="169" y="6"/>
                    </a:lnTo>
                    <a:lnTo>
                      <a:pt x="189" y="3"/>
                    </a:lnTo>
                    <a:lnTo>
                      <a:pt x="210" y="2"/>
                    </a:lnTo>
                    <a:lnTo>
                      <a:pt x="210" y="0"/>
                    </a:lnTo>
                    <a:close/>
                  </a:path>
                </a:pathLst>
              </a:custGeom>
              <a:solidFill>
                <a:srgbClr val="000000"/>
              </a:solidFill>
              <a:ln w="9525">
                <a:noFill/>
                <a:round/>
                <a:headEnd/>
                <a:tailEnd/>
              </a:ln>
            </p:spPr>
            <p:txBody>
              <a:bodyPr/>
              <a:lstStyle/>
              <a:p>
                <a:endParaRPr lang="ru-RU"/>
              </a:p>
            </p:txBody>
          </p:sp>
          <p:sp>
            <p:nvSpPr>
              <p:cNvPr id="14495" name="Freeform 470"/>
              <p:cNvSpPr>
                <a:spLocks/>
              </p:cNvSpPr>
              <p:nvPr/>
            </p:nvSpPr>
            <p:spPr bwMode="auto">
              <a:xfrm>
                <a:off x="5232" y="517"/>
                <a:ext cx="24" cy="3"/>
              </a:xfrm>
              <a:custGeom>
                <a:avLst/>
                <a:gdLst>
                  <a:gd name="T0" fmla="*/ 0 w 142"/>
                  <a:gd name="T1" fmla="*/ 0 h 14"/>
                  <a:gd name="T2" fmla="*/ 0 w 142"/>
                  <a:gd name="T3" fmla="*/ 0 h 14"/>
                  <a:gd name="T4" fmla="*/ 0 w 142"/>
                  <a:gd name="T5" fmla="*/ 0 h 14"/>
                  <a:gd name="T6" fmla="*/ 0 w 142"/>
                  <a:gd name="T7" fmla="*/ 0 h 14"/>
                  <a:gd name="T8" fmla="*/ 0 w 142"/>
                  <a:gd name="T9" fmla="*/ 0 h 14"/>
                  <a:gd name="T10" fmla="*/ 0 w 142"/>
                  <a:gd name="T11" fmla="*/ 0 h 14"/>
                  <a:gd name="T12" fmla="*/ 0 w 142"/>
                  <a:gd name="T13" fmla="*/ 0 h 14"/>
                  <a:gd name="T14" fmla="*/ 0 w 142"/>
                  <a:gd name="T15" fmla="*/ 0 h 14"/>
                  <a:gd name="T16" fmla="*/ 0 w 142"/>
                  <a:gd name="T17" fmla="*/ 0 h 14"/>
                  <a:gd name="T18" fmla="*/ 0 w 142"/>
                  <a:gd name="T19" fmla="*/ 0 h 14"/>
                  <a:gd name="T20" fmla="*/ 0 w 142"/>
                  <a:gd name="T21" fmla="*/ 0 h 14"/>
                  <a:gd name="T22" fmla="*/ 0 w 142"/>
                  <a:gd name="T23" fmla="*/ 0 h 14"/>
                  <a:gd name="T24" fmla="*/ 0 w 142"/>
                  <a:gd name="T25" fmla="*/ 0 h 14"/>
                  <a:gd name="T26" fmla="*/ 0 w 142"/>
                  <a:gd name="T27" fmla="*/ 0 h 14"/>
                  <a:gd name="T28" fmla="*/ 0 w 142"/>
                  <a:gd name="T29" fmla="*/ 0 h 14"/>
                  <a:gd name="T30" fmla="*/ 0 w 142"/>
                  <a:gd name="T31" fmla="*/ 0 h 14"/>
                  <a:gd name="T32" fmla="*/ 0 w 142"/>
                  <a:gd name="T33" fmla="*/ 0 h 14"/>
                  <a:gd name="T34" fmla="*/ 0 w 142"/>
                  <a:gd name="T35" fmla="*/ 0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4"/>
                  <a:gd name="T56" fmla="*/ 142 w 142"/>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4">
                    <a:moveTo>
                      <a:pt x="0" y="0"/>
                    </a:moveTo>
                    <a:lnTo>
                      <a:pt x="8" y="3"/>
                    </a:lnTo>
                    <a:lnTo>
                      <a:pt x="17" y="6"/>
                    </a:lnTo>
                    <a:lnTo>
                      <a:pt x="25" y="8"/>
                    </a:lnTo>
                    <a:lnTo>
                      <a:pt x="34" y="10"/>
                    </a:lnTo>
                    <a:lnTo>
                      <a:pt x="44" y="12"/>
                    </a:lnTo>
                    <a:lnTo>
                      <a:pt x="52" y="13"/>
                    </a:lnTo>
                    <a:lnTo>
                      <a:pt x="62" y="14"/>
                    </a:lnTo>
                    <a:lnTo>
                      <a:pt x="71" y="14"/>
                    </a:lnTo>
                    <a:lnTo>
                      <a:pt x="81" y="14"/>
                    </a:lnTo>
                    <a:lnTo>
                      <a:pt x="90" y="13"/>
                    </a:lnTo>
                    <a:lnTo>
                      <a:pt x="98" y="12"/>
                    </a:lnTo>
                    <a:lnTo>
                      <a:pt x="108" y="10"/>
                    </a:lnTo>
                    <a:lnTo>
                      <a:pt x="117" y="8"/>
                    </a:lnTo>
                    <a:lnTo>
                      <a:pt x="126" y="6"/>
                    </a:lnTo>
                    <a:lnTo>
                      <a:pt x="134" y="3"/>
                    </a:lnTo>
                    <a:lnTo>
                      <a:pt x="142" y="0"/>
                    </a:lnTo>
                    <a:lnTo>
                      <a:pt x="0" y="0"/>
                    </a:lnTo>
                    <a:close/>
                  </a:path>
                </a:pathLst>
              </a:custGeom>
              <a:solidFill>
                <a:srgbClr val="FFFFFF"/>
              </a:solidFill>
              <a:ln w="9525">
                <a:noFill/>
                <a:round/>
                <a:headEnd/>
                <a:tailEnd/>
              </a:ln>
            </p:spPr>
            <p:txBody>
              <a:bodyPr/>
              <a:lstStyle/>
              <a:p>
                <a:endParaRPr lang="ru-RU"/>
              </a:p>
            </p:txBody>
          </p:sp>
          <p:sp>
            <p:nvSpPr>
              <p:cNvPr id="14496" name="Freeform 471"/>
              <p:cNvSpPr>
                <a:spLocks/>
              </p:cNvSpPr>
              <p:nvPr/>
            </p:nvSpPr>
            <p:spPr bwMode="auto">
              <a:xfrm>
                <a:off x="5228" y="515"/>
                <a:ext cx="33" cy="2"/>
              </a:xfrm>
              <a:custGeom>
                <a:avLst/>
                <a:gdLst>
                  <a:gd name="T0" fmla="*/ 0 w 196"/>
                  <a:gd name="T1" fmla="*/ 0 h 14"/>
                  <a:gd name="T2" fmla="*/ 0 w 196"/>
                  <a:gd name="T3" fmla="*/ 0 h 14"/>
                  <a:gd name="T4" fmla="*/ 0 w 196"/>
                  <a:gd name="T5" fmla="*/ 0 h 14"/>
                  <a:gd name="T6" fmla="*/ 0 w 196"/>
                  <a:gd name="T7" fmla="*/ 0 h 14"/>
                  <a:gd name="T8" fmla="*/ 0 w 196"/>
                  <a:gd name="T9" fmla="*/ 0 h 14"/>
                  <a:gd name="T10" fmla="*/ 0 w 196"/>
                  <a:gd name="T11" fmla="*/ 0 h 14"/>
                  <a:gd name="T12" fmla="*/ 0 w 196"/>
                  <a:gd name="T13" fmla="*/ 0 h 14"/>
                  <a:gd name="T14" fmla="*/ 0 w 196"/>
                  <a:gd name="T15" fmla="*/ 0 h 14"/>
                  <a:gd name="T16" fmla="*/ 0 w 196"/>
                  <a:gd name="T17" fmla="*/ 0 h 14"/>
                  <a:gd name="T18" fmla="*/ 0 w 196"/>
                  <a:gd name="T19" fmla="*/ 0 h 14"/>
                  <a:gd name="T20" fmla="*/ 0 w 196"/>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6"/>
                  <a:gd name="T34" fmla="*/ 0 h 14"/>
                  <a:gd name="T35" fmla="*/ 196 w 196"/>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6" h="14">
                    <a:moveTo>
                      <a:pt x="27" y="14"/>
                    </a:moveTo>
                    <a:lnTo>
                      <a:pt x="20" y="11"/>
                    </a:lnTo>
                    <a:lnTo>
                      <a:pt x="13" y="8"/>
                    </a:lnTo>
                    <a:lnTo>
                      <a:pt x="6" y="4"/>
                    </a:lnTo>
                    <a:lnTo>
                      <a:pt x="0" y="0"/>
                    </a:lnTo>
                    <a:lnTo>
                      <a:pt x="196" y="0"/>
                    </a:lnTo>
                    <a:lnTo>
                      <a:pt x="190" y="4"/>
                    </a:lnTo>
                    <a:lnTo>
                      <a:pt x="183" y="8"/>
                    </a:lnTo>
                    <a:lnTo>
                      <a:pt x="176" y="11"/>
                    </a:lnTo>
                    <a:lnTo>
                      <a:pt x="169" y="14"/>
                    </a:lnTo>
                    <a:lnTo>
                      <a:pt x="27" y="14"/>
                    </a:lnTo>
                    <a:close/>
                  </a:path>
                </a:pathLst>
              </a:custGeom>
              <a:solidFill>
                <a:srgbClr val="F9F9F9"/>
              </a:solidFill>
              <a:ln w="9525">
                <a:noFill/>
                <a:round/>
                <a:headEnd/>
                <a:tailEnd/>
              </a:ln>
            </p:spPr>
            <p:txBody>
              <a:bodyPr/>
              <a:lstStyle/>
              <a:p>
                <a:endParaRPr lang="ru-RU"/>
              </a:p>
            </p:txBody>
          </p:sp>
          <p:sp>
            <p:nvSpPr>
              <p:cNvPr id="14497" name="Freeform 472"/>
              <p:cNvSpPr>
                <a:spLocks/>
              </p:cNvSpPr>
              <p:nvPr/>
            </p:nvSpPr>
            <p:spPr bwMode="auto">
              <a:xfrm>
                <a:off x="5225" y="512"/>
                <a:ext cx="39" cy="3"/>
              </a:xfrm>
              <a:custGeom>
                <a:avLst/>
                <a:gdLst>
                  <a:gd name="T0" fmla="*/ 0 w 234"/>
                  <a:gd name="T1" fmla="*/ 0 h 14"/>
                  <a:gd name="T2" fmla="*/ 0 w 234"/>
                  <a:gd name="T3" fmla="*/ 0 h 14"/>
                  <a:gd name="T4" fmla="*/ 0 w 234"/>
                  <a:gd name="T5" fmla="*/ 0 h 14"/>
                  <a:gd name="T6" fmla="*/ 0 w 234"/>
                  <a:gd name="T7" fmla="*/ 0 h 14"/>
                  <a:gd name="T8" fmla="*/ 0 w 234"/>
                  <a:gd name="T9" fmla="*/ 0 h 14"/>
                  <a:gd name="T10" fmla="*/ 0 w 234"/>
                  <a:gd name="T11" fmla="*/ 0 h 14"/>
                  <a:gd name="T12" fmla="*/ 0 w 234"/>
                  <a:gd name="T13" fmla="*/ 0 h 14"/>
                  <a:gd name="T14" fmla="*/ 0 w 234"/>
                  <a:gd name="T15" fmla="*/ 0 h 14"/>
                  <a:gd name="T16" fmla="*/ 0 w 234"/>
                  <a:gd name="T17" fmla="*/ 0 h 14"/>
                  <a:gd name="T18" fmla="*/ 0 w 234"/>
                  <a:gd name="T19" fmla="*/ 0 h 14"/>
                  <a:gd name="T20" fmla="*/ 0 w 234"/>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4"/>
                  <a:gd name="T34" fmla="*/ 0 h 14"/>
                  <a:gd name="T35" fmla="*/ 234 w 234"/>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4" h="14">
                    <a:moveTo>
                      <a:pt x="19" y="14"/>
                    </a:moveTo>
                    <a:lnTo>
                      <a:pt x="14" y="11"/>
                    </a:lnTo>
                    <a:lnTo>
                      <a:pt x="9" y="7"/>
                    </a:lnTo>
                    <a:lnTo>
                      <a:pt x="5" y="4"/>
                    </a:lnTo>
                    <a:lnTo>
                      <a:pt x="0" y="0"/>
                    </a:lnTo>
                    <a:lnTo>
                      <a:pt x="234" y="0"/>
                    </a:lnTo>
                    <a:lnTo>
                      <a:pt x="230" y="4"/>
                    </a:lnTo>
                    <a:lnTo>
                      <a:pt x="225" y="7"/>
                    </a:lnTo>
                    <a:lnTo>
                      <a:pt x="220" y="11"/>
                    </a:lnTo>
                    <a:lnTo>
                      <a:pt x="215" y="14"/>
                    </a:lnTo>
                    <a:lnTo>
                      <a:pt x="19" y="14"/>
                    </a:lnTo>
                    <a:close/>
                  </a:path>
                </a:pathLst>
              </a:custGeom>
              <a:solidFill>
                <a:srgbClr val="EFEFEF"/>
              </a:solidFill>
              <a:ln w="9525">
                <a:noFill/>
                <a:round/>
                <a:headEnd/>
                <a:tailEnd/>
              </a:ln>
            </p:spPr>
            <p:txBody>
              <a:bodyPr/>
              <a:lstStyle/>
              <a:p>
                <a:endParaRPr lang="ru-RU"/>
              </a:p>
            </p:txBody>
          </p:sp>
          <p:sp>
            <p:nvSpPr>
              <p:cNvPr id="14498" name="Freeform 473"/>
              <p:cNvSpPr>
                <a:spLocks/>
              </p:cNvSpPr>
              <p:nvPr/>
            </p:nvSpPr>
            <p:spPr bwMode="auto">
              <a:xfrm>
                <a:off x="5222" y="509"/>
                <a:ext cx="44" cy="3"/>
              </a:xfrm>
              <a:custGeom>
                <a:avLst/>
                <a:gdLst>
                  <a:gd name="T0" fmla="*/ 0 w 263"/>
                  <a:gd name="T1" fmla="*/ 0 h 14"/>
                  <a:gd name="T2" fmla="*/ 0 w 263"/>
                  <a:gd name="T3" fmla="*/ 0 h 14"/>
                  <a:gd name="T4" fmla="*/ 0 w 263"/>
                  <a:gd name="T5" fmla="*/ 0 h 14"/>
                  <a:gd name="T6" fmla="*/ 0 w 263"/>
                  <a:gd name="T7" fmla="*/ 0 h 14"/>
                  <a:gd name="T8" fmla="*/ 0 w 263"/>
                  <a:gd name="T9" fmla="*/ 0 h 14"/>
                  <a:gd name="T10" fmla="*/ 0 w 263"/>
                  <a:gd name="T11" fmla="*/ 0 h 14"/>
                  <a:gd name="T12" fmla="*/ 0 w 263"/>
                  <a:gd name="T13" fmla="*/ 0 h 14"/>
                  <a:gd name="T14" fmla="*/ 0 w 263"/>
                  <a:gd name="T15" fmla="*/ 0 h 14"/>
                  <a:gd name="T16" fmla="*/ 0 w 263"/>
                  <a:gd name="T17" fmla="*/ 0 h 14"/>
                  <a:gd name="T18" fmla="*/ 0 w 263"/>
                  <a:gd name="T19" fmla="*/ 0 h 14"/>
                  <a:gd name="T20" fmla="*/ 0 w 263"/>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3"/>
                  <a:gd name="T34" fmla="*/ 0 h 14"/>
                  <a:gd name="T35" fmla="*/ 263 w 263"/>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3" h="14">
                    <a:moveTo>
                      <a:pt x="14" y="14"/>
                    </a:moveTo>
                    <a:lnTo>
                      <a:pt x="9" y="10"/>
                    </a:lnTo>
                    <a:lnTo>
                      <a:pt x="6" y="7"/>
                    </a:lnTo>
                    <a:lnTo>
                      <a:pt x="2" y="4"/>
                    </a:lnTo>
                    <a:lnTo>
                      <a:pt x="0" y="0"/>
                    </a:lnTo>
                    <a:lnTo>
                      <a:pt x="263" y="0"/>
                    </a:lnTo>
                    <a:lnTo>
                      <a:pt x="260" y="4"/>
                    </a:lnTo>
                    <a:lnTo>
                      <a:pt x="257" y="7"/>
                    </a:lnTo>
                    <a:lnTo>
                      <a:pt x="253" y="10"/>
                    </a:lnTo>
                    <a:lnTo>
                      <a:pt x="248" y="14"/>
                    </a:lnTo>
                    <a:lnTo>
                      <a:pt x="14" y="14"/>
                    </a:lnTo>
                    <a:close/>
                  </a:path>
                </a:pathLst>
              </a:custGeom>
              <a:solidFill>
                <a:srgbClr val="E5E5E5"/>
              </a:solidFill>
              <a:ln w="9525">
                <a:noFill/>
                <a:round/>
                <a:headEnd/>
                <a:tailEnd/>
              </a:ln>
            </p:spPr>
            <p:txBody>
              <a:bodyPr/>
              <a:lstStyle/>
              <a:p>
                <a:endParaRPr lang="ru-RU"/>
              </a:p>
            </p:txBody>
          </p:sp>
          <p:sp>
            <p:nvSpPr>
              <p:cNvPr id="14499" name="Freeform 474"/>
              <p:cNvSpPr>
                <a:spLocks/>
              </p:cNvSpPr>
              <p:nvPr/>
            </p:nvSpPr>
            <p:spPr bwMode="auto">
              <a:xfrm>
                <a:off x="5220" y="506"/>
                <a:ext cx="48" cy="3"/>
              </a:xfrm>
              <a:custGeom>
                <a:avLst/>
                <a:gdLst>
                  <a:gd name="T0" fmla="*/ 0 w 286"/>
                  <a:gd name="T1" fmla="*/ 0 h 15"/>
                  <a:gd name="T2" fmla="*/ 0 w 286"/>
                  <a:gd name="T3" fmla="*/ 0 h 15"/>
                  <a:gd name="T4" fmla="*/ 0 w 286"/>
                  <a:gd name="T5" fmla="*/ 0 h 15"/>
                  <a:gd name="T6" fmla="*/ 0 w 286"/>
                  <a:gd name="T7" fmla="*/ 0 h 15"/>
                  <a:gd name="T8" fmla="*/ 0 w 286"/>
                  <a:gd name="T9" fmla="*/ 0 h 15"/>
                  <a:gd name="T10" fmla="*/ 0 w 286"/>
                  <a:gd name="T11" fmla="*/ 0 h 15"/>
                  <a:gd name="T12" fmla="*/ 0 w 286"/>
                  <a:gd name="T13" fmla="*/ 0 h 15"/>
                  <a:gd name="T14" fmla="*/ 0 w 286"/>
                  <a:gd name="T15" fmla="*/ 0 h 15"/>
                  <a:gd name="T16" fmla="*/ 0 w 286"/>
                  <a:gd name="T17" fmla="*/ 0 h 15"/>
                  <a:gd name="T18" fmla="*/ 0 w 286"/>
                  <a:gd name="T19" fmla="*/ 0 h 15"/>
                  <a:gd name="T20" fmla="*/ 0 w 286"/>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6"/>
                  <a:gd name="T34" fmla="*/ 0 h 15"/>
                  <a:gd name="T35" fmla="*/ 286 w 286"/>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6" h="15">
                    <a:moveTo>
                      <a:pt x="12" y="15"/>
                    </a:moveTo>
                    <a:lnTo>
                      <a:pt x="8" y="11"/>
                    </a:lnTo>
                    <a:lnTo>
                      <a:pt x="6" y="7"/>
                    </a:lnTo>
                    <a:lnTo>
                      <a:pt x="2" y="4"/>
                    </a:lnTo>
                    <a:lnTo>
                      <a:pt x="0" y="0"/>
                    </a:lnTo>
                    <a:lnTo>
                      <a:pt x="286" y="0"/>
                    </a:lnTo>
                    <a:lnTo>
                      <a:pt x="284" y="4"/>
                    </a:lnTo>
                    <a:lnTo>
                      <a:pt x="280" y="7"/>
                    </a:lnTo>
                    <a:lnTo>
                      <a:pt x="278" y="11"/>
                    </a:lnTo>
                    <a:lnTo>
                      <a:pt x="275" y="15"/>
                    </a:lnTo>
                    <a:lnTo>
                      <a:pt x="12" y="15"/>
                    </a:lnTo>
                    <a:close/>
                  </a:path>
                </a:pathLst>
              </a:custGeom>
              <a:solidFill>
                <a:srgbClr val="DBDBDB"/>
              </a:solidFill>
              <a:ln w="9525">
                <a:noFill/>
                <a:round/>
                <a:headEnd/>
                <a:tailEnd/>
              </a:ln>
            </p:spPr>
            <p:txBody>
              <a:bodyPr/>
              <a:lstStyle/>
              <a:p>
                <a:endParaRPr lang="ru-RU"/>
              </a:p>
            </p:txBody>
          </p:sp>
          <p:sp>
            <p:nvSpPr>
              <p:cNvPr id="14500" name="Freeform 475"/>
              <p:cNvSpPr>
                <a:spLocks/>
              </p:cNvSpPr>
              <p:nvPr/>
            </p:nvSpPr>
            <p:spPr bwMode="auto">
              <a:xfrm>
                <a:off x="5219" y="503"/>
                <a:ext cx="51" cy="3"/>
              </a:xfrm>
              <a:custGeom>
                <a:avLst/>
                <a:gdLst>
                  <a:gd name="T0" fmla="*/ 0 w 306"/>
                  <a:gd name="T1" fmla="*/ 0 h 14"/>
                  <a:gd name="T2" fmla="*/ 0 w 306"/>
                  <a:gd name="T3" fmla="*/ 0 h 14"/>
                  <a:gd name="T4" fmla="*/ 0 w 306"/>
                  <a:gd name="T5" fmla="*/ 0 h 14"/>
                  <a:gd name="T6" fmla="*/ 0 w 306"/>
                  <a:gd name="T7" fmla="*/ 0 h 14"/>
                  <a:gd name="T8" fmla="*/ 0 w 306"/>
                  <a:gd name="T9" fmla="*/ 0 h 14"/>
                  <a:gd name="T10" fmla="*/ 0 w 306"/>
                  <a:gd name="T11" fmla="*/ 0 h 14"/>
                  <a:gd name="T12" fmla="*/ 0 w 306"/>
                  <a:gd name="T13" fmla="*/ 0 h 14"/>
                  <a:gd name="T14" fmla="*/ 0 w 306"/>
                  <a:gd name="T15" fmla="*/ 0 h 14"/>
                  <a:gd name="T16" fmla="*/ 0 w 306"/>
                  <a:gd name="T17" fmla="*/ 0 h 14"/>
                  <a:gd name="T18" fmla="*/ 0 w 306"/>
                  <a:gd name="T19" fmla="*/ 0 h 14"/>
                  <a:gd name="T20" fmla="*/ 0 w 306"/>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6"/>
                  <a:gd name="T34" fmla="*/ 0 h 14"/>
                  <a:gd name="T35" fmla="*/ 306 w 306"/>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6" h="14">
                    <a:moveTo>
                      <a:pt x="10" y="14"/>
                    </a:moveTo>
                    <a:lnTo>
                      <a:pt x="8" y="11"/>
                    </a:lnTo>
                    <a:lnTo>
                      <a:pt x="5" y="7"/>
                    </a:lnTo>
                    <a:lnTo>
                      <a:pt x="3" y="4"/>
                    </a:lnTo>
                    <a:lnTo>
                      <a:pt x="0" y="0"/>
                    </a:lnTo>
                    <a:lnTo>
                      <a:pt x="306" y="0"/>
                    </a:lnTo>
                    <a:lnTo>
                      <a:pt x="303" y="4"/>
                    </a:lnTo>
                    <a:lnTo>
                      <a:pt x="301" y="7"/>
                    </a:lnTo>
                    <a:lnTo>
                      <a:pt x="299" y="11"/>
                    </a:lnTo>
                    <a:lnTo>
                      <a:pt x="296" y="14"/>
                    </a:lnTo>
                    <a:lnTo>
                      <a:pt x="10" y="14"/>
                    </a:lnTo>
                    <a:close/>
                  </a:path>
                </a:pathLst>
              </a:custGeom>
              <a:solidFill>
                <a:srgbClr val="D1D1D1"/>
              </a:solidFill>
              <a:ln w="9525">
                <a:noFill/>
                <a:round/>
                <a:headEnd/>
                <a:tailEnd/>
              </a:ln>
            </p:spPr>
            <p:txBody>
              <a:bodyPr/>
              <a:lstStyle/>
              <a:p>
                <a:endParaRPr lang="ru-RU"/>
              </a:p>
            </p:txBody>
          </p:sp>
          <p:sp>
            <p:nvSpPr>
              <p:cNvPr id="14501" name="Freeform 476"/>
              <p:cNvSpPr>
                <a:spLocks/>
              </p:cNvSpPr>
              <p:nvPr/>
            </p:nvSpPr>
            <p:spPr bwMode="auto">
              <a:xfrm>
                <a:off x="5218" y="500"/>
                <a:ext cx="53" cy="3"/>
              </a:xfrm>
              <a:custGeom>
                <a:avLst/>
                <a:gdLst>
                  <a:gd name="T0" fmla="*/ 0 w 317"/>
                  <a:gd name="T1" fmla="*/ 0 h 15"/>
                  <a:gd name="T2" fmla="*/ 0 w 317"/>
                  <a:gd name="T3" fmla="*/ 0 h 15"/>
                  <a:gd name="T4" fmla="*/ 0 w 317"/>
                  <a:gd name="T5" fmla="*/ 0 h 15"/>
                  <a:gd name="T6" fmla="*/ 0 w 317"/>
                  <a:gd name="T7" fmla="*/ 0 h 15"/>
                  <a:gd name="T8" fmla="*/ 0 w 317"/>
                  <a:gd name="T9" fmla="*/ 0 h 15"/>
                  <a:gd name="T10" fmla="*/ 0 w 317"/>
                  <a:gd name="T11" fmla="*/ 0 h 15"/>
                  <a:gd name="T12" fmla="*/ 0 w 317"/>
                  <a:gd name="T13" fmla="*/ 0 h 15"/>
                  <a:gd name="T14" fmla="*/ 0 w 317"/>
                  <a:gd name="T15" fmla="*/ 0 h 15"/>
                  <a:gd name="T16" fmla="*/ 0 w 317"/>
                  <a:gd name="T17" fmla="*/ 0 h 15"/>
                  <a:gd name="T18" fmla="*/ 0 w 317"/>
                  <a:gd name="T19" fmla="*/ 0 h 15"/>
                  <a:gd name="T20" fmla="*/ 0 w 317"/>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7"/>
                  <a:gd name="T34" fmla="*/ 0 h 15"/>
                  <a:gd name="T35" fmla="*/ 317 w 317"/>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7" h="15">
                    <a:moveTo>
                      <a:pt x="5" y="15"/>
                    </a:moveTo>
                    <a:lnTo>
                      <a:pt x="4" y="11"/>
                    </a:lnTo>
                    <a:lnTo>
                      <a:pt x="2" y="8"/>
                    </a:lnTo>
                    <a:lnTo>
                      <a:pt x="1" y="4"/>
                    </a:lnTo>
                    <a:lnTo>
                      <a:pt x="0" y="0"/>
                    </a:lnTo>
                    <a:lnTo>
                      <a:pt x="317" y="0"/>
                    </a:lnTo>
                    <a:lnTo>
                      <a:pt x="316" y="4"/>
                    </a:lnTo>
                    <a:lnTo>
                      <a:pt x="314" y="8"/>
                    </a:lnTo>
                    <a:lnTo>
                      <a:pt x="312" y="11"/>
                    </a:lnTo>
                    <a:lnTo>
                      <a:pt x="311" y="15"/>
                    </a:lnTo>
                    <a:lnTo>
                      <a:pt x="5" y="15"/>
                    </a:lnTo>
                    <a:close/>
                  </a:path>
                </a:pathLst>
              </a:custGeom>
              <a:solidFill>
                <a:srgbClr val="C6C6C6"/>
              </a:solidFill>
              <a:ln w="9525">
                <a:noFill/>
                <a:round/>
                <a:headEnd/>
                <a:tailEnd/>
              </a:ln>
            </p:spPr>
            <p:txBody>
              <a:bodyPr/>
              <a:lstStyle/>
              <a:p>
                <a:endParaRPr lang="ru-RU"/>
              </a:p>
            </p:txBody>
          </p:sp>
          <p:sp>
            <p:nvSpPr>
              <p:cNvPr id="14502" name="Freeform 477"/>
              <p:cNvSpPr>
                <a:spLocks/>
              </p:cNvSpPr>
              <p:nvPr/>
            </p:nvSpPr>
            <p:spPr bwMode="auto">
              <a:xfrm>
                <a:off x="5217" y="497"/>
                <a:ext cx="54" cy="3"/>
              </a:xfrm>
              <a:custGeom>
                <a:avLst/>
                <a:gdLst>
                  <a:gd name="T0" fmla="*/ 0 w 326"/>
                  <a:gd name="T1" fmla="*/ 0 h 14"/>
                  <a:gd name="T2" fmla="*/ 0 w 326"/>
                  <a:gd name="T3" fmla="*/ 0 h 14"/>
                  <a:gd name="T4" fmla="*/ 0 w 326"/>
                  <a:gd name="T5" fmla="*/ 0 h 14"/>
                  <a:gd name="T6" fmla="*/ 0 w 326"/>
                  <a:gd name="T7" fmla="*/ 0 h 14"/>
                  <a:gd name="T8" fmla="*/ 0 w 326"/>
                  <a:gd name="T9" fmla="*/ 0 h 14"/>
                  <a:gd name="T10" fmla="*/ 0 w 326"/>
                  <a:gd name="T11" fmla="*/ 0 h 14"/>
                  <a:gd name="T12" fmla="*/ 0 w 326"/>
                  <a:gd name="T13" fmla="*/ 0 h 14"/>
                  <a:gd name="T14" fmla="*/ 0 w 326"/>
                  <a:gd name="T15" fmla="*/ 0 h 14"/>
                  <a:gd name="T16" fmla="*/ 0 w 326"/>
                  <a:gd name="T17" fmla="*/ 0 h 14"/>
                  <a:gd name="T18" fmla="*/ 0 w 326"/>
                  <a:gd name="T19" fmla="*/ 0 h 14"/>
                  <a:gd name="T20" fmla="*/ 0 w 326"/>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6"/>
                  <a:gd name="T34" fmla="*/ 0 h 14"/>
                  <a:gd name="T35" fmla="*/ 326 w 326"/>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6" h="14">
                    <a:moveTo>
                      <a:pt x="5" y="14"/>
                    </a:moveTo>
                    <a:lnTo>
                      <a:pt x="3" y="11"/>
                    </a:lnTo>
                    <a:lnTo>
                      <a:pt x="2" y="7"/>
                    </a:lnTo>
                    <a:lnTo>
                      <a:pt x="1" y="4"/>
                    </a:lnTo>
                    <a:lnTo>
                      <a:pt x="0" y="0"/>
                    </a:lnTo>
                    <a:lnTo>
                      <a:pt x="326" y="0"/>
                    </a:lnTo>
                    <a:lnTo>
                      <a:pt x="325" y="4"/>
                    </a:lnTo>
                    <a:lnTo>
                      <a:pt x="324" y="7"/>
                    </a:lnTo>
                    <a:lnTo>
                      <a:pt x="323" y="11"/>
                    </a:lnTo>
                    <a:lnTo>
                      <a:pt x="322" y="14"/>
                    </a:lnTo>
                    <a:lnTo>
                      <a:pt x="5" y="14"/>
                    </a:lnTo>
                    <a:close/>
                  </a:path>
                </a:pathLst>
              </a:custGeom>
              <a:solidFill>
                <a:srgbClr val="BCBCBC"/>
              </a:solidFill>
              <a:ln w="9525">
                <a:noFill/>
                <a:round/>
                <a:headEnd/>
                <a:tailEnd/>
              </a:ln>
            </p:spPr>
            <p:txBody>
              <a:bodyPr/>
              <a:lstStyle/>
              <a:p>
                <a:endParaRPr lang="ru-RU"/>
              </a:p>
            </p:txBody>
          </p:sp>
          <p:sp>
            <p:nvSpPr>
              <p:cNvPr id="14503" name="Freeform 478"/>
              <p:cNvSpPr>
                <a:spLocks/>
              </p:cNvSpPr>
              <p:nvPr/>
            </p:nvSpPr>
            <p:spPr bwMode="auto">
              <a:xfrm>
                <a:off x="5217" y="495"/>
                <a:ext cx="55" cy="2"/>
              </a:xfrm>
              <a:custGeom>
                <a:avLst/>
                <a:gdLst>
                  <a:gd name="T0" fmla="*/ 0 w 332"/>
                  <a:gd name="T1" fmla="*/ 0 h 14"/>
                  <a:gd name="T2" fmla="*/ 0 w 332"/>
                  <a:gd name="T3" fmla="*/ 0 h 14"/>
                  <a:gd name="T4" fmla="*/ 0 w 332"/>
                  <a:gd name="T5" fmla="*/ 0 h 14"/>
                  <a:gd name="T6" fmla="*/ 0 w 332"/>
                  <a:gd name="T7" fmla="*/ 0 h 14"/>
                  <a:gd name="T8" fmla="*/ 0 w 332"/>
                  <a:gd name="T9" fmla="*/ 0 h 14"/>
                  <a:gd name="T10" fmla="*/ 0 w 332"/>
                  <a:gd name="T11" fmla="*/ 0 h 14"/>
                  <a:gd name="T12" fmla="*/ 0 w 332"/>
                  <a:gd name="T13" fmla="*/ 0 h 14"/>
                  <a:gd name="T14" fmla="*/ 0 w 332"/>
                  <a:gd name="T15" fmla="*/ 0 h 14"/>
                  <a:gd name="T16" fmla="*/ 0 w 332"/>
                  <a:gd name="T17" fmla="*/ 0 h 14"/>
                  <a:gd name="T18" fmla="*/ 0 w 332"/>
                  <a:gd name="T19" fmla="*/ 0 h 14"/>
                  <a:gd name="T20" fmla="*/ 0 w 332"/>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
                  <a:gd name="T34" fmla="*/ 0 h 14"/>
                  <a:gd name="T35" fmla="*/ 332 w 332"/>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 h="14">
                    <a:moveTo>
                      <a:pt x="3" y="14"/>
                    </a:moveTo>
                    <a:lnTo>
                      <a:pt x="2" y="11"/>
                    </a:lnTo>
                    <a:lnTo>
                      <a:pt x="2" y="7"/>
                    </a:lnTo>
                    <a:lnTo>
                      <a:pt x="0" y="4"/>
                    </a:lnTo>
                    <a:lnTo>
                      <a:pt x="0" y="0"/>
                    </a:lnTo>
                    <a:lnTo>
                      <a:pt x="332" y="0"/>
                    </a:lnTo>
                    <a:lnTo>
                      <a:pt x="332" y="4"/>
                    </a:lnTo>
                    <a:lnTo>
                      <a:pt x="331" y="7"/>
                    </a:lnTo>
                    <a:lnTo>
                      <a:pt x="331" y="11"/>
                    </a:lnTo>
                    <a:lnTo>
                      <a:pt x="329" y="14"/>
                    </a:lnTo>
                    <a:lnTo>
                      <a:pt x="3" y="14"/>
                    </a:lnTo>
                    <a:close/>
                  </a:path>
                </a:pathLst>
              </a:custGeom>
              <a:solidFill>
                <a:srgbClr val="B2B2B2"/>
              </a:solidFill>
              <a:ln w="9525">
                <a:noFill/>
                <a:round/>
                <a:headEnd/>
                <a:tailEnd/>
              </a:ln>
            </p:spPr>
            <p:txBody>
              <a:bodyPr/>
              <a:lstStyle/>
              <a:p>
                <a:endParaRPr lang="ru-RU"/>
              </a:p>
            </p:txBody>
          </p:sp>
          <p:sp>
            <p:nvSpPr>
              <p:cNvPr id="14504" name="Freeform 479"/>
              <p:cNvSpPr>
                <a:spLocks/>
              </p:cNvSpPr>
              <p:nvPr/>
            </p:nvSpPr>
            <p:spPr bwMode="auto">
              <a:xfrm>
                <a:off x="5216" y="492"/>
                <a:ext cx="56" cy="3"/>
              </a:xfrm>
              <a:custGeom>
                <a:avLst/>
                <a:gdLst>
                  <a:gd name="T0" fmla="*/ 0 w 334"/>
                  <a:gd name="T1" fmla="*/ 0 h 15"/>
                  <a:gd name="T2" fmla="*/ 0 w 334"/>
                  <a:gd name="T3" fmla="*/ 0 h 15"/>
                  <a:gd name="T4" fmla="*/ 0 w 334"/>
                  <a:gd name="T5" fmla="*/ 0 h 15"/>
                  <a:gd name="T6" fmla="*/ 0 w 334"/>
                  <a:gd name="T7" fmla="*/ 0 h 15"/>
                  <a:gd name="T8" fmla="*/ 0 w 334"/>
                  <a:gd name="T9" fmla="*/ 0 h 15"/>
                  <a:gd name="T10" fmla="*/ 0 w 334"/>
                  <a:gd name="T11" fmla="*/ 0 h 15"/>
                  <a:gd name="T12" fmla="*/ 0 w 334"/>
                  <a:gd name="T13" fmla="*/ 0 h 15"/>
                  <a:gd name="T14" fmla="*/ 0 w 334"/>
                  <a:gd name="T15" fmla="*/ 0 h 15"/>
                  <a:gd name="T16" fmla="*/ 0 w 334"/>
                  <a:gd name="T17" fmla="*/ 0 h 15"/>
                  <a:gd name="T18" fmla="*/ 0 w 334"/>
                  <a:gd name="T19" fmla="*/ 0 h 15"/>
                  <a:gd name="T20" fmla="*/ 0 w 334"/>
                  <a:gd name="T21" fmla="*/ 0 h 15"/>
                  <a:gd name="T22" fmla="*/ 0 w 334"/>
                  <a:gd name="T23" fmla="*/ 0 h 15"/>
                  <a:gd name="T24" fmla="*/ 0 w 334"/>
                  <a:gd name="T25" fmla="*/ 0 h 15"/>
                  <a:gd name="T26" fmla="*/ 0 w 334"/>
                  <a:gd name="T27" fmla="*/ 0 h 15"/>
                  <a:gd name="T28" fmla="*/ 0 w 334"/>
                  <a:gd name="T29" fmla="*/ 0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4"/>
                  <a:gd name="T46" fmla="*/ 0 h 15"/>
                  <a:gd name="T47" fmla="*/ 334 w 334"/>
                  <a:gd name="T48" fmla="*/ 15 h 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4" h="15">
                    <a:moveTo>
                      <a:pt x="1" y="15"/>
                    </a:moveTo>
                    <a:lnTo>
                      <a:pt x="0" y="11"/>
                    </a:lnTo>
                    <a:lnTo>
                      <a:pt x="0" y="7"/>
                    </a:lnTo>
                    <a:lnTo>
                      <a:pt x="0" y="4"/>
                    </a:lnTo>
                    <a:lnTo>
                      <a:pt x="0" y="0"/>
                    </a:lnTo>
                    <a:lnTo>
                      <a:pt x="334" y="0"/>
                    </a:lnTo>
                    <a:lnTo>
                      <a:pt x="334" y="4"/>
                    </a:lnTo>
                    <a:lnTo>
                      <a:pt x="334" y="7"/>
                    </a:lnTo>
                    <a:lnTo>
                      <a:pt x="334" y="11"/>
                    </a:lnTo>
                    <a:lnTo>
                      <a:pt x="333" y="15"/>
                    </a:lnTo>
                    <a:lnTo>
                      <a:pt x="1" y="15"/>
                    </a:lnTo>
                    <a:close/>
                  </a:path>
                </a:pathLst>
              </a:custGeom>
              <a:solidFill>
                <a:srgbClr val="A8A8A8"/>
              </a:solidFill>
              <a:ln w="9525">
                <a:noFill/>
                <a:round/>
                <a:headEnd/>
                <a:tailEnd/>
              </a:ln>
            </p:spPr>
            <p:txBody>
              <a:bodyPr/>
              <a:lstStyle/>
              <a:p>
                <a:endParaRPr lang="ru-RU"/>
              </a:p>
            </p:txBody>
          </p:sp>
          <p:sp>
            <p:nvSpPr>
              <p:cNvPr id="14505" name="Freeform 480"/>
              <p:cNvSpPr>
                <a:spLocks/>
              </p:cNvSpPr>
              <p:nvPr/>
            </p:nvSpPr>
            <p:spPr bwMode="auto">
              <a:xfrm>
                <a:off x="5216" y="489"/>
                <a:ext cx="56" cy="3"/>
              </a:xfrm>
              <a:custGeom>
                <a:avLst/>
                <a:gdLst>
                  <a:gd name="T0" fmla="*/ 0 w 334"/>
                  <a:gd name="T1" fmla="*/ 0 h 15"/>
                  <a:gd name="T2" fmla="*/ 0 w 334"/>
                  <a:gd name="T3" fmla="*/ 0 h 15"/>
                  <a:gd name="T4" fmla="*/ 0 w 334"/>
                  <a:gd name="T5" fmla="*/ 0 h 15"/>
                  <a:gd name="T6" fmla="*/ 0 w 334"/>
                  <a:gd name="T7" fmla="*/ 0 h 15"/>
                  <a:gd name="T8" fmla="*/ 0 w 334"/>
                  <a:gd name="T9" fmla="*/ 0 h 15"/>
                  <a:gd name="T10" fmla="*/ 0 w 334"/>
                  <a:gd name="T11" fmla="*/ 0 h 15"/>
                  <a:gd name="T12" fmla="*/ 0 w 334"/>
                  <a:gd name="T13" fmla="*/ 0 h 15"/>
                  <a:gd name="T14" fmla="*/ 0 w 334"/>
                  <a:gd name="T15" fmla="*/ 0 h 15"/>
                  <a:gd name="T16" fmla="*/ 0 w 334"/>
                  <a:gd name="T17" fmla="*/ 0 h 15"/>
                  <a:gd name="T18" fmla="*/ 0 w 334"/>
                  <a:gd name="T19" fmla="*/ 0 h 15"/>
                  <a:gd name="T20" fmla="*/ 0 w 334"/>
                  <a:gd name="T21" fmla="*/ 0 h 15"/>
                  <a:gd name="T22" fmla="*/ 0 w 334"/>
                  <a:gd name="T23" fmla="*/ 0 h 15"/>
                  <a:gd name="T24" fmla="*/ 0 w 334"/>
                  <a:gd name="T25" fmla="*/ 0 h 15"/>
                  <a:gd name="T26" fmla="*/ 0 w 334"/>
                  <a:gd name="T27" fmla="*/ 0 h 15"/>
                  <a:gd name="T28" fmla="*/ 0 w 334"/>
                  <a:gd name="T29" fmla="*/ 0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4"/>
                  <a:gd name="T46" fmla="*/ 0 h 15"/>
                  <a:gd name="T47" fmla="*/ 334 w 334"/>
                  <a:gd name="T48" fmla="*/ 15 h 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4" h="15">
                    <a:moveTo>
                      <a:pt x="0" y="15"/>
                    </a:moveTo>
                    <a:lnTo>
                      <a:pt x="0" y="15"/>
                    </a:lnTo>
                    <a:lnTo>
                      <a:pt x="0" y="10"/>
                    </a:lnTo>
                    <a:lnTo>
                      <a:pt x="0" y="7"/>
                    </a:lnTo>
                    <a:lnTo>
                      <a:pt x="0" y="3"/>
                    </a:lnTo>
                    <a:lnTo>
                      <a:pt x="1" y="0"/>
                    </a:lnTo>
                    <a:lnTo>
                      <a:pt x="333" y="0"/>
                    </a:lnTo>
                    <a:lnTo>
                      <a:pt x="334" y="3"/>
                    </a:lnTo>
                    <a:lnTo>
                      <a:pt x="334" y="7"/>
                    </a:lnTo>
                    <a:lnTo>
                      <a:pt x="334" y="10"/>
                    </a:lnTo>
                    <a:lnTo>
                      <a:pt x="334" y="15"/>
                    </a:lnTo>
                    <a:lnTo>
                      <a:pt x="0" y="15"/>
                    </a:lnTo>
                    <a:close/>
                  </a:path>
                </a:pathLst>
              </a:custGeom>
              <a:solidFill>
                <a:srgbClr val="9E9E9E"/>
              </a:solidFill>
              <a:ln w="9525">
                <a:noFill/>
                <a:round/>
                <a:headEnd/>
                <a:tailEnd/>
              </a:ln>
            </p:spPr>
            <p:txBody>
              <a:bodyPr/>
              <a:lstStyle/>
              <a:p>
                <a:endParaRPr lang="ru-RU"/>
              </a:p>
            </p:txBody>
          </p:sp>
          <p:sp>
            <p:nvSpPr>
              <p:cNvPr id="14506" name="Freeform 481"/>
              <p:cNvSpPr>
                <a:spLocks/>
              </p:cNvSpPr>
              <p:nvPr/>
            </p:nvSpPr>
            <p:spPr bwMode="auto">
              <a:xfrm>
                <a:off x="5217" y="486"/>
                <a:ext cx="55" cy="3"/>
              </a:xfrm>
              <a:custGeom>
                <a:avLst/>
                <a:gdLst>
                  <a:gd name="T0" fmla="*/ 0 w 332"/>
                  <a:gd name="T1" fmla="*/ 0 h 14"/>
                  <a:gd name="T2" fmla="*/ 0 w 332"/>
                  <a:gd name="T3" fmla="*/ 0 h 14"/>
                  <a:gd name="T4" fmla="*/ 0 w 332"/>
                  <a:gd name="T5" fmla="*/ 0 h 14"/>
                  <a:gd name="T6" fmla="*/ 0 w 332"/>
                  <a:gd name="T7" fmla="*/ 0 h 14"/>
                  <a:gd name="T8" fmla="*/ 0 w 332"/>
                  <a:gd name="T9" fmla="*/ 0 h 14"/>
                  <a:gd name="T10" fmla="*/ 0 w 332"/>
                  <a:gd name="T11" fmla="*/ 0 h 14"/>
                  <a:gd name="T12" fmla="*/ 0 w 332"/>
                  <a:gd name="T13" fmla="*/ 0 h 14"/>
                  <a:gd name="T14" fmla="*/ 0 w 332"/>
                  <a:gd name="T15" fmla="*/ 0 h 14"/>
                  <a:gd name="T16" fmla="*/ 0 w 332"/>
                  <a:gd name="T17" fmla="*/ 0 h 14"/>
                  <a:gd name="T18" fmla="*/ 0 w 332"/>
                  <a:gd name="T19" fmla="*/ 0 h 14"/>
                  <a:gd name="T20" fmla="*/ 0 w 332"/>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
                  <a:gd name="T34" fmla="*/ 0 h 14"/>
                  <a:gd name="T35" fmla="*/ 332 w 332"/>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 h="14">
                    <a:moveTo>
                      <a:pt x="0" y="14"/>
                    </a:moveTo>
                    <a:lnTo>
                      <a:pt x="0" y="10"/>
                    </a:lnTo>
                    <a:lnTo>
                      <a:pt x="2" y="7"/>
                    </a:lnTo>
                    <a:lnTo>
                      <a:pt x="2" y="3"/>
                    </a:lnTo>
                    <a:lnTo>
                      <a:pt x="3" y="0"/>
                    </a:lnTo>
                    <a:lnTo>
                      <a:pt x="329" y="0"/>
                    </a:lnTo>
                    <a:lnTo>
                      <a:pt x="331" y="3"/>
                    </a:lnTo>
                    <a:lnTo>
                      <a:pt x="331" y="7"/>
                    </a:lnTo>
                    <a:lnTo>
                      <a:pt x="332" y="10"/>
                    </a:lnTo>
                    <a:lnTo>
                      <a:pt x="332" y="14"/>
                    </a:lnTo>
                    <a:lnTo>
                      <a:pt x="0" y="14"/>
                    </a:lnTo>
                    <a:close/>
                  </a:path>
                </a:pathLst>
              </a:custGeom>
              <a:solidFill>
                <a:srgbClr val="939393"/>
              </a:solidFill>
              <a:ln w="9525">
                <a:noFill/>
                <a:round/>
                <a:headEnd/>
                <a:tailEnd/>
              </a:ln>
            </p:spPr>
            <p:txBody>
              <a:bodyPr/>
              <a:lstStyle/>
              <a:p>
                <a:endParaRPr lang="ru-RU"/>
              </a:p>
            </p:txBody>
          </p:sp>
          <p:sp>
            <p:nvSpPr>
              <p:cNvPr id="14507" name="Freeform 482"/>
              <p:cNvSpPr>
                <a:spLocks/>
              </p:cNvSpPr>
              <p:nvPr/>
            </p:nvSpPr>
            <p:spPr bwMode="auto">
              <a:xfrm>
                <a:off x="5217" y="483"/>
                <a:ext cx="54" cy="3"/>
              </a:xfrm>
              <a:custGeom>
                <a:avLst/>
                <a:gdLst>
                  <a:gd name="T0" fmla="*/ 0 w 326"/>
                  <a:gd name="T1" fmla="*/ 0 h 14"/>
                  <a:gd name="T2" fmla="*/ 0 w 326"/>
                  <a:gd name="T3" fmla="*/ 0 h 14"/>
                  <a:gd name="T4" fmla="*/ 0 w 326"/>
                  <a:gd name="T5" fmla="*/ 0 h 14"/>
                  <a:gd name="T6" fmla="*/ 0 w 326"/>
                  <a:gd name="T7" fmla="*/ 0 h 14"/>
                  <a:gd name="T8" fmla="*/ 0 w 326"/>
                  <a:gd name="T9" fmla="*/ 0 h 14"/>
                  <a:gd name="T10" fmla="*/ 0 w 326"/>
                  <a:gd name="T11" fmla="*/ 0 h 14"/>
                  <a:gd name="T12" fmla="*/ 0 w 326"/>
                  <a:gd name="T13" fmla="*/ 0 h 14"/>
                  <a:gd name="T14" fmla="*/ 0 w 326"/>
                  <a:gd name="T15" fmla="*/ 0 h 14"/>
                  <a:gd name="T16" fmla="*/ 0 w 326"/>
                  <a:gd name="T17" fmla="*/ 0 h 14"/>
                  <a:gd name="T18" fmla="*/ 0 w 326"/>
                  <a:gd name="T19" fmla="*/ 0 h 14"/>
                  <a:gd name="T20" fmla="*/ 0 w 326"/>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6"/>
                  <a:gd name="T34" fmla="*/ 0 h 14"/>
                  <a:gd name="T35" fmla="*/ 326 w 326"/>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6" h="14">
                    <a:moveTo>
                      <a:pt x="0" y="14"/>
                    </a:moveTo>
                    <a:lnTo>
                      <a:pt x="1" y="10"/>
                    </a:lnTo>
                    <a:lnTo>
                      <a:pt x="2" y="7"/>
                    </a:lnTo>
                    <a:lnTo>
                      <a:pt x="3" y="3"/>
                    </a:lnTo>
                    <a:lnTo>
                      <a:pt x="5" y="0"/>
                    </a:lnTo>
                    <a:lnTo>
                      <a:pt x="322" y="0"/>
                    </a:lnTo>
                    <a:lnTo>
                      <a:pt x="323" y="3"/>
                    </a:lnTo>
                    <a:lnTo>
                      <a:pt x="324" y="7"/>
                    </a:lnTo>
                    <a:lnTo>
                      <a:pt x="325" y="10"/>
                    </a:lnTo>
                    <a:lnTo>
                      <a:pt x="326" y="14"/>
                    </a:lnTo>
                    <a:lnTo>
                      <a:pt x="0" y="14"/>
                    </a:lnTo>
                    <a:close/>
                  </a:path>
                </a:pathLst>
              </a:custGeom>
              <a:solidFill>
                <a:srgbClr val="898989"/>
              </a:solidFill>
              <a:ln w="9525">
                <a:noFill/>
                <a:round/>
                <a:headEnd/>
                <a:tailEnd/>
              </a:ln>
            </p:spPr>
            <p:txBody>
              <a:bodyPr/>
              <a:lstStyle/>
              <a:p>
                <a:endParaRPr lang="ru-RU"/>
              </a:p>
            </p:txBody>
          </p:sp>
          <p:sp>
            <p:nvSpPr>
              <p:cNvPr id="14508" name="Freeform 483"/>
              <p:cNvSpPr>
                <a:spLocks/>
              </p:cNvSpPr>
              <p:nvPr/>
            </p:nvSpPr>
            <p:spPr bwMode="auto">
              <a:xfrm>
                <a:off x="5218" y="480"/>
                <a:ext cx="53" cy="3"/>
              </a:xfrm>
              <a:custGeom>
                <a:avLst/>
                <a:gdLst>
                  <a:gd name="T0" fmla="*/ 0 w 317"/>
                  <a:gd name="T1" fmla="*/ 0 h 15"/>
                  <a:gd name="T2" fmla="*/ 0 w 317"/>
                  <a:gd name="T3" fmla="*/ 0 h 15"/>
                  <a:gd name="T4" fmla="*/ 0 w 317"/>
                  <a:gd name="T5" fmla="*/ 0 h 15"/>
                  <a:gd name="T6" fmla="*/ 0 w 317"/>
                  <a:gd name="T7" fmla="*/ 0 h 15"/>
                  <a:gd name="T8" fmla="*/ 0 w 317"/>
                  <a:gd name="T9" fmla="*/ 0 h 15"/>
                  <a:gd name="T10" fmla="*/ 0 w 317"/>
                  <a:gd name="T11" fmla="*/ 0 h 15"/>
                  <a:gd name="T12" fmla="*/ 0 w 317"/>
                  <a:gd name="T13" fmla="*/ 0 h 15"/>
                  <a:gd name="T14" fmla="*/ 0 w 317"/>
                  <a:gd name="T15" fmla="*/ 0 h 15"/>
                  <a:gd name="T16" fmla="*/ 0 w 317"/>
                  <a:gd name="T17" fmla="*/ 0 h 15"/>
                  <a:gd name="T18" fmla="*/ 0 w 317"/>
                  <a:gd name="T19" fmla="*/ 0 h 15"/>
                  <a:gd name="T20" fmla="*/ 0 w 317"/>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7"/>
                  <a:gd name="T34" fmla="*/ 0 h 15"/>
                  <a:gd name="T35" fmla="*/ 317 w 317"/>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7" h="15">
                    <a:moveTo>
                      <a:pt x="0" y="15"/>
                    </a:moveTo>
                    <a:lnTo>
                      <a:pt x="1" y="11"/>
                    </a:lnTo>
                    <a:lnTo>
                      <a:pt x="2" y="8"/>
                    </a:lnTo>
                    <a:lnTo>
                      <a:pt x="4" y="4"/>
                    </a:lnTo>
                    <a:lnTo>
                      <a:pt x="5" y="0"/>
                    </a:lnTo>
                    <a:lnTo>
                      <a:pt x="311" y="0"/>
                    </a:lnTo>
                    <a:lnTo>
                      <a:pt x="312" y="4"/>
                    </a:lnTo>
                    <a:lnTo>
                      <a:pt x="314" y="8"/>
                    </a:lnTo>
                    <a:lnTo>
                      <a:pt x="316" y="11"/>
                    </a:lnTo>
                    <a:lnTo>
                      <a:pt x="317" y="15"/>
                    </a:lnTo>
                    <a:lnTo>
                      <a:pt x="0" y="15"/>
                    </a:lnTo>
                    <a:close/>
                  </a:path>
                </a:pathLst>
              </a:custGeom>
              <a:solidFill>
                <a:srgbClr val="7F7F7F"/>
              </a:solidFill>
              <a:ln w="9525">
                <a:noFill/>
                <a:round/>
                <a:headEnd/>
                <a:tailEnd/>
              </a:ln>
            </p:spPr>
            <p:txBody>
              <a:bodyPr/>
              <a:lstStyle/>
              <a:p>
                <a:endParaRPr lang="ru-RU"/>
              </a:p>
            </p:txBody>
          </p:sp>
          <p:sp>
            <p:nvSpPr>
              <p:cNvPr id="14509" name="Freeform 484"/>
              <p:cNvSpPr>
                <a:spLocks/>
              </p:cNvSpPr>
              <p:nvPr/>
            </p:nvSpPr>
            <p:spPr bwMode="auto">
              <a:xfrm>
                <a:off x="5219" y="477"/>
                <a:ext cx="51" cy="3"/>
              </a:xfrm>
              <a:custGeom>
                <a:avLst/>
                <a:gdLst>
                  <a:gd name="T0" fmla="*/ 0 w 306"/>
                  <a:gd name="T1" fmla="*/ 0 h 14"/>
                  <a:gd name="T2" fmla="*/ 0 w 306"/>
                  <a:gd name="T3" fmla="*/ 0 h 14"/>
                  <a:gd name="T4" fmla="*/ 0 w 306"/>
                  <a:gd name="T5" fmla="*/ 0 h 14"/>
                  <a:gd name="T6" fmla="*/ 0 w 306"/>
                  <a:gd name="T7" fmla="*/ 0 h 14"/>
                  <a:gd name="T8" fmla="*/ 0 w 306"/>
                  <a:gd name="T9" fmla="*/ 0 h 14"/>
                  <a:gd name="T10" fmla="*/ 0 w 306"/>
                  <a:gd name="T11" fmla="*/ 0 h 14"/>
                  <a:gd name="T12" fmla="*/ 0 w 306"/>
                  <a:gd name="T13" fmla="*/ 0 h 14"/>
                  <a:gd name="T14" fmla="*/ 0 w 306"/>
                  <a:gd name="T15" fmla="*/ 0 h 14"/>
                  <a:gd name="T16" fmla="*/ 0 w 306"/>
                  <a:gd name="T17" fmla="*/ 0 h 14"/>
                  <a:gd name="T18" fmla="*/ 0 w 306"/>
                  <a:gd name="T19" fmla="*/ 0 h 14"/>
                  <a:gd name="T20" fmla="*/ 0 w 306"/>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6"/>
                  <a:gd name="T34" fmla="*/ 0 h 14"/>
                  <a:gd name="T35" fmla="*/ 306 w 306"/>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6" h="14">
                    <a:moveTo>
                      <a:pt x="0" y="14"/>
                    </a:moveTo>
                    <a:lnTo>
                      <a:pt x="3" y="10"/>
                    </a:lnTo>
                    <a:lnTo>
                      <a:pt x="4" y="7"/>
                    </a:lnTo>
                    <a:lnTo>
                      <a:pt x="6" y="3"/>
                    </a:lnTo>
                    <a:lnTo>
                      <a:pt x="9" y="0"/>
                    </a:lnTo>
                    <a:lnTo>
                      <a:pt x="298" y="0"/>
                    </a:lnTo>
                    <a:lnTo>
                      <a:pt x="300" y="3"/>
                    </a:lnTo>
                    <a:lnTo>
                      <a:pt x="302" y="7"/>
                    </a:lnTo>
                    <a:lnTo>
                      <a:pt x="303" y="10"/>
                    </a:lnTo>
                    <a:lnTo>
                      <a:pt x="306" y="14"/>
                    </a:lnTo>
                    <a:lnTo>
                      <a:pt x="0" y="14"/>
                    </a:lnTo>
                    <a:close/>
                  </a:path>
                </a:pathLst>
              </a:custGeom>
              <a:solidFill>
                <a:srgbClr val="757575"/>
              </a:solidFill>
              <a:ln w="9525">
                <a:noFill/>
                <a:round/>
                <a:headEnd/>
                <a:tailEnd/>
              </a:ln>
            </p:spPr>
            <p:txBody>
              <a:bodyPr/>
              <a:lstStyle/>
              <a:p>
                <a:endParaRPr lang="ru-RU"/>
              </a:p>
            </p:txBody>
          </p:sp>
          <p:sp>
            <p:nvSpPr>
              <p:cNvPr id="14510" name="Freeform 485"/>
              <p:cNvSpPr>
                <a:spLocks/>
              </p:cNvSpPr>
              <p:nvPr/>
            </p:nvSpPr>
            <p:spPr bwMode="auto">
              <a:xfrm>
                <a:off x="5220" y="474"/>
                <a:ext cx="48" cy="3"/>
              </a:xfrm>
              <a:custGeom>
                <a:avLst/>
                <a:gdLst>
                  <a:gd name="T0" fmla="*/ 0 w 289"/>
                  <a:gd name="T1" fmla="*/ 0 h 15"/>
                  <a:gd name="T2" fmla="*/ 0 w 289"/>
                  <a:gd name="T3" fmla="*/ 0 h 15"/>
                  <a:gd name="T4" fmla="*/ 0 w 289"/>
                  <a:gd name="T5" fmla="*/ 0 h 15"/>
                  <a:gd name="T6" fmla="*/ 0 w 289"/>
                  <a:gd name="T7" fmla="*/ 0 h 15"/>
                  <a:gd name="T8" fmla="*/ 0 w 289"/>
                  <a:gd name="T9" fmla="*/ 0 h 15"/>
                  <a:gd name="T10" fmla="*/ 0 w 289"/>
                  <a:gd name="T11" fmla="*/ 0 h 15"/>
                  <a:gd name="T12" fmla="*/ 0 w 289"/>
                  <a:gd name="T13" fmla="*/ 0 h 15"/>
                  <a:gd name="T14" fmla="*/ 0 w 289"/>
                  <a:gd name="T15" fmla="*/ 0 h 15"/>
                  <a:gd name="T16" fmla="*/ 0 w 289"/>
                  <a:gd name="T17" fmla="*/ 0 h 15"/>
                  <a:gd name="T18" fmla="*/ 0 w 289"/>
                  <a:gd name="T19" fmla="*/ 0 h 15"/>
                  <a:gd name="T20" fmla="*/ 0 w 289"/>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9"/>
                  <a:gd name="T34" fmla="*/ 0 h 15"/>
                  <a:gd name="T35" fmla="*/ 289 w 289"/>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9" h="15">
                    <a:moveTo>
                      <a:pt x="0" y="15"/>
                    </a:moveTo>
                    <a:lnTo>
                      <a:pt x="2" y="11"/>
                    </a:lnTo>
                    <a:lnTo>
                      <a:pt x="6" y="7"/>
                    </a:lnTo>
                    <a:lnTo>
                      <a:pt x="8" y="4"/>
                    </a:lnTo>
                    <a:lnTo>
                      <a:pt x="12" y="0"/>
                    </a:lnTo>
                    <a:lnTo>
                      <a:pt x="277" y="0"/>
                    </a:lnTo>
                    <a:lnTo>
                      <a:pt x="280" y="4"/>
                    </a:lnTo>
                    <a:lnTo>
                      <a:pt x="283" y="7"/>
                    </a:lnTo>
                    <a:lnTo>
                      <a:pt x="286" y="11"/>
                    </a:lnTo>
                    <a:lnTo>
                      <a:pt x="289" y="15"/>
                    </a:lnTo>
                    <a:lnTo>
                      <a:pt x="0" y="15"/>
                    </a:lnTo>
                    <a:close/>
                  </a:path>
                </a:pathLst>
              </a:custGeom>
              <a:solidFill>
                <a:srgbClr val="6B6B6B"/>
              </a:solidFill>
              <a:ln w="9525">
                <a:noFill/>
                <a:round/>
                <a:headEnd/>
                <a:tailEnd/>
              </a:ln>
            </p:spPr>
            <p:txBody>
              <a:bodyPr/>
              <a:lstStyle/>
              <a:p>
                <a:endParaRPr lang="ru-RU"/>
              </a:p>
            </p:txBody>
          </p:sp>
          <p:sp>
            <p:nvSpPr>
              <p:cNvPr id="14511" name="Freeform 486"/>
              <p:cNvSpPr>
                <a:spLocks/>
              </p:cNvSpPr>
              <p:nvPr/>
            </p:nvSpPr>
            <p:spPr bwMode="auto">
              <a:xfrm>
                <a:off x="5222" y="472"/>
                <a:ext cx="44" cy="2"/>
              </a:xfrm>
              <a:custGeom>
                <a:avLst/>
                <a:gdLst>
                  <a:gd name="T0" fmla="*/ 0 w 265"/>
                  <a:gd name="T1" fmla="*/ 0 h 13"/>
                  <a:gd name="T2" fmla="*/ 0 w 265"/>
                  <a:gd name="T3" fmla="*/ 0 h 13"/>
                  <a:gd name="T4" fmla="*/ 0 w 265"/>
                  <a:gd name="T5" fmla="*/ 0 h 13"/>
                  <a:gd name="T6" fmla="*/ 0 w 265"/>
                  <a:gd name="T7" fmla="*/ 0 h 13"/>
                  <a:gd name="T8" fmla="*/ 0 w 265"/>
                  <a:gd name="T9" fmla="*/ 0 h 13"/>
                  <a:gd name="T10" fmla="*/ 0 w 265"/>
                  <a:gd name="T11" fmla="*/ 0 h 13"/>
                  <a:gd name="T12" fmla="*/ 0 w 265"/>
                  <a:gd name="T13" fmla="*/ 0 h 13"/>
                  <a:gd name="T14" fmla="*/ 0 w 265"/>
                  <a:gd name="T15" fmla="*/ 0 h 13"/>
                  <a:gd name="T16" fmla="*/ 0 w 265"/>
                  <a:gd name="T17" fmla="*/ 0 h 13"/>
                  <a:gd name="T18" fmla="*/ 0 w 265"/>
                  <a:gd name="T19" fmla="*/ 0 h 13"/>
                  <a:gd name="T20" fmla="*/ 0 w 265"/>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5"/>
                  <a:gd name="T34" fmla="*/ 0 h 13"/>
                  <a:gd name="T35" fmla="*/ 265 w 265"/>
                  <a:gd name="T36" fmla="*/ 13 h 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5" h="13">
                    <a:moveTo>
                      <a:pt x="0" y="13"/>
                    </a:moveTo>
                    <a:lnTo>
                      <a:pt x="3" y="9"/>
                    </a:lnTo>
                    <a:lnTo>
                      <a:pt x="7" y="6"/>
                    </a:lnTo>
                    <a:lnTo>
                      <a:pt x="10" y="3"/>
                    </a:lnTo>
                    <a:lnTo>
                      <a:pt x="14" y="0"/>
                    </a:lnTo>
                    <a:lnTo>
                      <a:pt x="250" y="0"/>
                    </a:lnTo>
                    <a:lnTo>
                      <a:pt x="254" y="3"/>
                    </a:lnTo>
                    <a:lnTo>
                      <a:pt x="258" y="6"/>
                    </a:lnTo>
                    <a:lnTo>
                      <a:pt x="261" y="9"/>
                    </a:lnTo>
                    <a:lnTo>
                      <a:pt x="265" y="13"/>
                    </a:lnTo>
                    <a:lnTo>
                      <a:pt x="0" y="13"/>
                    </a:lnTo>
                    <a:close/>
                  </a:path>
                </a:pathLst>
              </a:custGeom>
              <a:solidFill>
                <a:srgbClr val="606060"/>
              </a:solidFill>
              <a:ln w="9525">
                <a:noFill/>
                <a:round/>
                <a:headEnd/>
                <a:tailEnd/>
              </a:ln>
            </p:spPr>
            <p:txBody>
              <a:bodyPr/>
              <a:lstStyle/>
              <a:p>
                <a:endParaRPr lang="ru-RU"/>
              </a:p>
            </p:txBody>
          </p:sp>
          <p:sp>
            <p:nvSpPr>
              <p:cNvPr id="14512" name="Freeform 487"/>
              <p:cNvSpPr>
                <a:spLocks/>
              </p:cNvSpPr>
              <p:nvPr/>
            </p:nvSpPr>
            <p:spPr bwMode="auto">
              <a:xfrm>
                <a:off x="5224" y="469"/>
                <a:ext cx="40" cy="3"/>
              </a:xfrm>
              <a:custGeom>
                <a:avLst/>
                <a:gdLst>
                  <a:gd name="T0" fmla="*/ 0 w 236"/>
                  <a:gd name="T1" fmla="*/ 0 h 15"/>
                  <a:gd name="T2" fmla="*/ 0 w 236"/>
                  <a:gd name="T3" fmla="*/ 0 h 15"/>
                  <a:gd name="T4" fmla="*/ 0 w 236"/>
                  <a:gd name="T5" fmla="*/ 0 h 15"/>
                  <a:gd name="T6" fmla="*/ 0 w 236"/>
                  <a:gd name="T7" fmla="*/ 0 h 15"/>
                  <a:gd name="T8" fmla="*/ 0 w 236"/>
                  <a:gd name="T9" fmla="*/ 0 h 15"/>
                  <a:gd name="T10" fmla="*/ 0 w 236"/>
                  <a:gd name="T11" fmla="*/ 0 h 15"/>
                  <a:gd name="T12" fmla="*/ 0 w 236"/>
                  <a:gd name="T13" fmla="*/ 0 h 15"/>
                  <a:gd name="T14" fmla="*/ 0 w 236"/>
                  <a:gd name="T15" fmla="*/ 0 h 15"/>
                  <a:gd name="T16" fmla="*/ 0 w 236"/>
                  <a:gd name="T17" fmla="*/ 0 h 15"/>
                  <a:gd name="T18" fmla="*/ 0 w 236"/>
                  <a:gd name="T19" fmla="*/ 0 h 15"/>
                  <a:gd name="T20" fmla="*/ 0 w 236"/>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6"/>
                  <a:gd name="T34" fmla="*/ 0 h 15"/>
                  <a:gd name="T35" fmla="*/ 236 w 236"/>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6" h="15">
                    <a:moveTo>
                      <a:pt x="0" y="15"/>
                    </a:moveTo>
                    <a:lnTo>
                      <a:pt x="5" y="10"/>
                    </a:lnTo>
                    <a:lnTo>
                      <a:pt x="9" y="7"/>
                    </a:lnTo>
                    <a:lnTo>
                      <a:pt x="13" y="3"/>
                    </a:lnTo>
                    <a:lnTo>
                      <a:pt x="18" y="0"/>
                    </a:lnTo>
                    <a:lnTo>
                      <a:pt x="219" y="0"/>
                    </a:lnTo>
                    <a:lnTo>
                      <a:pt x="223" y="3"/>
                    </a:lnTo>
                    <a:lnTo>
                      <a:pt x="228" y="7"/>
                    </a:lnTo>
                    <a:lnTo>
                      <a:pt x="232" y="10"/>
                    </a:lnTo>
                    <a:lnTo>
                      <a:pt x="236" y="15"/>
                    </a:lnTo>
                    <a:lnTo>
                      <a:pt x="0" y="15"/>
                    </a:lnTo>
                    <a:close/>
                  </a:path>
                </a:pathLst>
              </a:custGeom>
              <a:solidFill>
                <a:srgbClr val="565656"/>
              </a:solidFill>
              <a:ln w="9525">
                <a:noFill/>
                <a:round/>
                <a:headEnd/>
                <a:tailEnd/>
              </a:ln>
            </p:spPr>
            <p:txBody>
              <a:bodyPr/>
              <a:lstStyle/>
              <a:p>
                <a:endParaRPr lang="ru-RU"/>
              </a:p>
            </p:txBody>
          </p:sp>
          <p:sp>
            <p:nvSpPr>
              <p:cNvPr id="14513" name="Freeform 488"/>
              <p:cNvSpPr>
                <a:spLocks/>
              </p:cNvSpPr>
              <p:nvPr/>
            </p:nvSpPr>
            <p:spPr bwMode="auto">
              <a:xfrm>
                <a:off x="5227" y="466"/>
                <a:ext cx="34" cy="3"/>
              </a:xfrm>
              <a:custGeom>
                <a:avLst/>
                <a:gdLst>
                  <a:gd name="T0" fmla="*/ 0 w 201"/>
                  <a:gd name="T1" fmla="*/ 0 h 15"/>
                  <a:gd name="T2" fmla="*/ 0 w 201"/>
                  <a:gd name="T3" fmla="*/ 0 h 15"/>
                  <a:gd name="T4" fmla="*/ 0 w 201"/>
                  <a:gd name="T5" fmla="*/ 0 h 15"/>
                  <a:gd name="T6" fmla="*/ 0 w 201"/>
                  <a:gd name="T7" fmla="*/ 0 h 15"/>
                  <a:gd name="T8" fmla="*/ 0 w 201"/>
                  <a:gd name="T9" fmla="*/ 0 h 15"/>
                  <a:gd name="T10" fmla="*/ 0 w 201"/>
                  <a:gd name="T11" fmla="*/ 0 h 15"/>
                  <a:gd name="T12" fmla="*/ 0 w 201"/>
                  <a:gd name="T13" fmla="*/ 0 h 15"/>
                  <a:gd name="T14" fmla="*/ 0 w 201"/>
                  <a:gd name="T15" fmla="*/ 0 h 15"/>
                  <a:gd name="T16" fmla="*/ 0 w 201"/>
                  <a:gd name="T17" fmla="*/ 0 h 15"/>
                  <a:gd name="T18" fmla="*/ 0 w 201"/>
                  <a:gd name="T19" fmla="*/ 0 h 15"/>
                  <a:gd name="T20" fmla="*/ 0 w 201"/>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
                  <a:gd name="T35" fmla="*/ 201 w 201"/>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
                    <a:moveTo>
                      <a:pt x="0" y="15"/>
                    </a:moveTo>
                    <a:lnTo>
                      <a:pt x="7" y="11"/>
                    </a:lnTo>
                    <a:lnTo>
                      <a:pt x="14" y="7"/>
                    </a:lnTo>
                    <a:lnTo>
                      <a:pt x="21" y="3"/>
                    </a:lnTo>
                    <a:lnTo>
                      <a:pt x="29" y="0"/>
                    </a:lnTo>
                    <a:lnTo>
                      <a:pt x="171" y="0"/>
                    </a:lnTo>
                    <a:lnTo>
                      <a:pt x="179" y="3"/>
                    </a:lnTo>
                    <a:lnTo>
                      <a:pt x="187" y="7"/>
                    </a:lnTo>
                    <a:lnTo>
                      <a:pt x="194" y="11"/>
                    </a:lnTo>
                    <a:lnTo>
                      <a:pt x="201" y="15"/>
                    </a:lnTo>
                    <a:lnTo>
                      <a:pt x="0" y="15"/>
                    </a:lnTo>
                    <a:close/>
                  </a:path>
                </a:pathLst>
              </a:custGeom>
              <a:solidFill>
                <a:srgbClr val="4F4F4F"/>
              </a:solidFill>
              <a:ln w="9525">
                <a:noFill/>
                <a:round/>
                <a:headEnd/>
                <a:tailEnd/>
              </a:ln>
            </p:spPr>
            <p:txBody>
              <a:bodyPr/>
              <a:lstStyle/>
              <a:p>
                <a:endParaRPr lang="ru-RU"/>
              </a:p>
            </p:txBody>
          </p:sp>
          <p:sp>
            <p:nvSpPr>
              <p:cNvPr id="14514" name="Freeform 489"/>
              <p:cNvSpPr>
                <a:spLocks/>
              </p:cNvSpPr>
              <p:nvPr/>
            </p:nvSpPr>
            <p:spPr bwMode="auto">
              <a:xfrm>
                <a:off x="5232" y="463"/>
                <a:ext cx="24" cy="3"/>
              </a:xfrm>
              <a:custGeom>
                <a:avLst/>
                <a:gdLst>
                  <a:gd name="T0" fmla="*/ 0 w 142"/>
                  <a:gd name="T1" fmla="*/ 0 h 14"/>
                  <a:gd name="T2" fmla="*/ 0 w 142"/>
                  <a:gd name="T3" fmla="*/ 0 h 14"/>
                  <a:gd name="T4" fmla="*/ 0 w 142"/>
                  <a:gd name="T5" fmla="*/ 0 h 14"/>
                  <a:gd name="T6" fmla="*/ 0 w 142"/>
                  <a:gd name="T7" fmla="*/ 0 h 14"/>
                  <a:gd name="T8" fmla="*/ 0 w 142"/>
                  <a:gd name="T9" fmla="*/ 0 h 14"/>
                  <a:gd name="T10" fmla="*/ 0 w 142"/>
                  <a:gd name="T11" fmla="*/ 0 h 14"/>
                  <a:gd name="T12" fmla="*/ 0 w 142"/>
                  <a:gd name="T13" fmla="*/ 0 h 14"/>
                  <a:gd name="T14" fmla="*/ 0 w 142"/>
                  <a:gd name="T15" fmla="*/ 0 h 14"/>
                  <a:gd name="T16" fmla="*/ 0 w 142"/>
                  <a:gd name="T17" fmla="*/ 0 h 14"/>
                  <a:gd name="T18" fmla="*/ 0 w 142"/>
                  <a:gd name="T19" fmla="*/ 0 h 14"/>
                  <a:gd name="T20" fmla="*/ 0 w 142"/>
                  <a:gd name="T21" fmla="*/ 0 h 14"/>
                  <a:gd name="T22" fmla="*/ 0 w 142"/>
                  <a:gd name="T23" fmla="*/ 0 h 14"/>
                  <a:gd name="T24" fmla="*/ 0 w 142"/>
                  <a:gd name="T25" fmla="*/ 0 h 14"/>
                  <a:gd name="T26" fmla="*/ 0 w 142"/>
                  <a:gd name="T27" fmla="*/ 0 h 14"/>
                  <a:gd name="T28" fmla="*/ 0 w 142"/>
                  <a:gd name="T29" fmla="*/ 0 h 14"/>
                  <a:gd name="T30" fmla="*/ 0 w 142"/>
                  <a:gd name="T31" fmla="*/ 0 h 14"/>
                  <a:gd name="T32" fmla="*/ 0 w 142"/>
                  <a:gd name="T33" fmla="*/ 0 h 14"/>
                  <a:gd name="T34" fmla="*/ 0 w 142"/>
                  <a:gd name="T35" fmla="*/ 0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4"/>
                  <a:gd name="T56" fmla="*/ 142 w 142"/>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4">
                    <a:moveTo>
                      <a:pt x="0" y="14"/>
                    </a:moveTo>
                    <a:lnTo>
                      <a:pt x="8" y="11"/>
                    </a:lnTo>
                    <a:lnTo>
                      <a:pt x="17" y="8"/>
                    </a:lnTo>
                    <a:lnTo>
                      <a:pt x="25" y="6"/>
                    </a:lnTo>
                    <a:lnTo>
                      <a:pt x="34" y="4"/>
                    </a:lnTo>
                    <a:lnTo>
                      <a:pt x="44" y="2"/>
                    </a:lnTo>
                    <a:lnTo>
                      <a:pt x="52" y="1"/>
                    </a:lnTo>
                    <a:lnTo>
                      <a:pt x="62" y="0"/>
                    </a:lnTo>
                    <a:lnTo>
                      <a:pt x="71" y="0"/>
                    </a:lnTo>
                    <a:lnTo>
                      <a:pt x="81" y="0"/>
                    </a:lnTo>
                    <a:lnTo>
                      <a:pt x="90" y="1"/>
                    </a:lnTo>
                    <a:lnTo>
                      <a:pt x="98" y="2"/>
                    </a:lnTo>
                    <a:lnTo>
                      <a:pt x="108" y="4"/>
                    </a:lnTo>
                    <a:lnTo>
                      <a:pt x="117" y="6"/>
                    </a:lnTo>
                    <a:lnTo>
                      <a:pt x="126" y="8"/>
                    </a:lnTo>
                    <a:lnTo>
                      <a:pt x="134" y="11"/>
                    </a:lnTo>
                    <a:lnTo>
                      <a:pt x="142" y="14"/>
                    </a:lnTo>
                    <a:lnTo>
                      <a:pt x="0" y="14"/>
                    </a:lnTo>
                    <a:close/>
                  </a:path>
                </a:pathLst>
              </a:custGeom>
              <a:solidFill>
                <a:srgbClr val="424242"/>
              </a:solidFill>
              <a:ln w="9525">
                <a:noFill/>
                <a:round/>
                <a:headEnd/>
                <a:tailEnd/>
              </a:ln>
            </p:spPr>
            <p:txBody>
              <a:bodyPr/>
              <a:lstStyle/>
              <a:p>
                <a:endParaRPr lang="ru-RU"/>
              </a:p>
            </p:txBody>
          </p:sp>
          <p:sp>
            <p:nvSpPr>
              <p:cNvPr id="14515" name="Freeform 490"/>
              <p:cNvSpPr>
                <a:spLocks/>
              </p:cNvSpPr>
              <p:nvPr/>
            </p:nvSpPr>
            <p:spPr bwMode="auto">
              <a:xfrm>
                <a:off x="5244" y="463"/>
                <a:ext cx="28" cy="29"/>
              </a:xfrm>
              <a:custGeom>
                <a:avLst/>
                <a:gdLst>
                  <a:gd name="T0" fmla="*/ 0 w 168"/>
                  <a:gd name="T1" fmla="*/ 0 h 145"/>
                  <a:gd name="T2" fmla="*/ 0 w 168"/>
                  <a:gd name="T3" fmla="*/ 0 h 145"/>
                  <a:gd name="T4" fmla="*/ 0 w 168"/>
                  <a:gd name="T5" fmla="*/ 0 h 145"/>
                  <a:gd name="T6" fmla="*/ 0 w 168"/>
                  <a:gd name="T7" fmla="*/ 0 h 145"/>
                  <a:gd name="T8" fmla="*/ 0 w 168"/>
                  <a:gd name="T9" fmla="*/ 0 h 145"/>
                  <a:gd name="T10" fmla="*/ 0 w 168"/>
                  <a:gd name="T11" fmla="*/ 0 h 145"/>
                  <a:gd name="T12" fmla="*/ 0 w 168"/>
                  <a:gd name="T13" fmla="*/ 0 h 145"/>
                  <a:gd name="T14" fmla="*/ 0 w 168"/>
                  <a:gd name="T15" fmla="*/ 0 h 145"/>
                  <a:gd name="T16" fmla="*/ 0 w 168"/>
                  <a:gd name="T17" fmla="*/ 0 h 145"/>
                  <a:gd name="T18" fmla="*/ 0 w 168"/>
                  <a:gd name="T19" fmla="*/ 0 h 145"/>
                  <a:gd name="T20" fmla="*/ 0 w 168"/>
                  <a:gd name="T21" fmla="*/ 0 h 145"/>
                  <a:gd name="T22" fmla="*/ 0 w 168"/>
                  <a:gd name="T23" fmla="*/ 0 h 145"/>
                  <a:gd name="T24" fmla="*/ 0 w 168"/>
                  <a:gd name="T25" fmla="*/ 0 h 145"/>
                  <a:gd name="T26" fmla="*/ 0 w 168"/>
                  <a:gd name="T27" fmla="*/ 0 h 145"/>
                  <a:gd name="T28" fmla="*/ 0 w 168"/>
                  <a:gd name="T29" fmla="*/ 0 h 145"/>
                  <a:gd name="T30" fmla="*/ 0 w 168"/>
                  <a:gd name="T31" fmla="*/ 0 h 145"/>
                  <a:gd name="T32" fmla="*/ 0 w 168"/>
                  <a:gd name="T33" fmla="*/ 0 h 145"/>
                  <a:gd name="T34" fmla="*/ 0 w 168"/>
                  <a:gd name="T35" fmla="*/ 0 h 145"/>
                  <a:gd name="T36" fmla="*/ 0 w 168"/>
                  <a:gd name="T37" fmla="*/ 0 h 145"/>
                  <a:gd name="T38" fmla="*/ 0 w 168"/>
                  <a:gd name="T39" fmla="*/ 0 h 145"/>
                  <a:gd name="T40" fmla="*/ 0 w 168"/>
                  <a:gd name="T41" fmla="*/ 0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8"/>
                  <a:gd name="T64" fmla="*/ 0 h 145"/>
                  <a:gd name="T65" fmla="*/ 168 w 168"/>
                  <a:gd name="T66" fmla="*/ 145 h 1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8" h="145">
                    <a:moveTo>
                      <a:pt x="168" y="145"/>
                    </a:moveTo>
                    <a:lnTo>
                      <a:pt x="168" y="145"/>
                    </a:lnTo>
                    <a:lnTo>
                      <a:pt x="165" y="116"/>
                    </a:lnTo>
                    <a:lnTo>
                      <a:pt x="155" y="87"/>
                    </a:lnTo>
                    <a:lnTo>
                      <a:pt x="140" y="64"/>
                    </a:lnTo>
                    <a:lnTo>
                      <a:pt x="118" y="42"/>
                    </a:lnTo>
                    <a:lnTo>
                      <a:pt x="94" y="24"/>
                    </a:lnTo>
                    <a:lnTo>
                      <a:pt x="66" y="11"/>
                    </a:lnTo>
                    <a:lnTo>
                      <a:pt x="33" y="3"/>
                    </a:lnTo>
                    <a:lnTo>
                      <a:pt x="0" y="0"/>
                    </a:lnTo>
                    <a:lnTo>
                      <a:pt x="0" y="2"/>
                    </a:lnTo>
                    <a:lnTo>
                      <a:pt x="33" y="5"/>
                    </a:lnTo>
                    <a:lnTo>
                      <a:pt x="64" y="13"/>
                    </a:lnTo>
                    <a:lnTo>
                      <a:pt x="91" y="26"/>
                    </a:lnTo>
                    <a:lnTo>
                      <a:pt x="116" y="45"/>
                    </a:lnTo>
                    <a:lnTo>
                      <a:pt x="137" y="66"/>
                    </a:lnTo>
                    <a:lnTo>
                      <a:pt x="153" y="89"/>
                    </a:lnTo>
                    <a:lnTo>
                      <a:pt x="162" y="116"/>
                    </a:lnTo>
                    <a:lnTo>
                      <a:pt x="166" y="145"/>
                    </a:lnTo>
                    <a:lnTo>
                      <a:pt x="168" y="145"/>
                    </a:lnTo>
                    <a:close/>
                  </a:path>
                </a:pathLst>
              </a:custGeom>
              <a:solidFill>
                <a:srgbClr val="000000"/>
              </a:solidFill>
              <a:ln w="9525">
                <a:noFill/>
                <a:round/>
                <a:headEnd/>
                <a:tailEnd/>
              </a:ln>
            </p:spPr>
            <p:txBody>
              <a:bodyPr/>
              <a:lstStyle/>
              <a:p>
                <a:endParaRPr lang="ru-RU"/>
              </a:p>
            </p:txBody>
          </p:sp>
          <p:sp>
            <p:nvSpPr>
              <p:cNvPr id="14516" name="Freeform 491"/>
              <p:cNvSpPr>
                <a:spLocks/>
              </p:cNvSpPr>
              <p:nvPr/>
            </p:nvSpPr>
            <p:spPr bwMode="auto">
              <a:xfrm>
                <a:off x="5244" y="492"/>
                <a:ext cx="28" cy="29"/>
              </a:xfrm>
              <a:custGeom>
                <a:avLst/>
                <a:gdLst>
                  <a:gd name="T0" fmla="*/ 0 w 168"/>
                  <a:gd name="T1" fmla="*/ 0 h 145"/>
                  <a:gd name="T2" fmla="*/ 0 w 168"/>
                  <a:gd name="T3" fmla="*/ 0 h 145"/>
                  <a:gd name="T4" fmla="*/ 0 w 168"/>
                  <a:gd name="T5" fmla="*/ 0 h 145"/>
                  <a:gd name="T6" fmla="*/ 0 w 168"/>
                  <a:gd name="T7" fmla="*/ 0 h 145"/>
                  <a:gd name="T8" fmla="*/ 0 w 168"/>
                  <a:gd name="T9" fmla="*/ 0 h 145"/>
                  <a:gd name="T10" fmla="*/ 0 w 168"/>
                  <a:gd name="T11" fmla="*/ 0 h 145"/>
                  <a:gd name="T12" fmla="*/ 0 w 168"/>
                  <a:gd name="T13" fmla="*/ 0 h 145"/>
                  <a:gd name="T14" fmla="*/ 0 w 168"/>
                  <a:gd name="T15" fmla="*/ 0 h 145"/>
                  <a:gd name="T16" fmla="*/ 0 w 168"/>
                  <a:gd name="T17" fmla="*/ 0 h 145"/>
                  <a:gd name="T18" fmla="*/ 0 w 168"/>
                  <a:gd name="T19" fmla="*/ 0 h 145"/>
                  <a:gd name="T20" fmla="*/ 0 w 168"/>
                  <a:gd name="T21" fmla="*/ 0 h 145"/>
                  <a:gd name="T22" fmla="*/ 0 w 168"/>
                  <a:gd name="T23" fmla="*/ 0 h 145"/>
                  <a:gd name="T24" fmla="*/ 0 w 168"/>
                  <a:gd name="T25" fmla="*/ 0 h 145"/>
                  <a:gd name="T26" fmla="*/ 0 w 168"/>
                  <a:gd name="T27" fmla="*/ 0 h 145"/>
                  <a:gd name="T28" fmla="*/ 0 w 168"/>
                  <a:gd name="T29" fmla="*/ 0 h 145"/>
                  <a:gd name="T30" fmla="*/ 0 w 168"/>
                  <a:gd name="T31" fmla="*/ 0 h 145"/>
                  <a:gd name="T32" fmla="*/ 0 w 168"/>
                  <a:gd name="T33" fmla="*/ 0 h 145"/>
                  <a:gd name="T34" fmla="*/ 0 w 168"/>
                  <a:gd name="T35" fmla="*/ 0 h 145"/>
                  <a:gd name="T36" fmla="*/ 0 w 168"/>
                  <a:gd name="T37" fmla="*/ 0 h 145"/>
                  <a:gd name="T38" fmla="*/ 0 w 168"/>
                  <a:gd name="T39" fmla="*/ 0 h 145"/>
                  <a:gd name="T40" fmla="*/ 0 w 168"/>
                  <a:gd name="T41" fmla="*/ 0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8"/>
                  <a:gd name="T64" fmla="*/ 0 h 145"/>
                  <a:gd name="T65" fmla="*/ 168 w 168"/>
                  <a:gd name="T66" fmla="*/ 145 h 1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8" h="145">
                    <a:moveTo>
                      <a:pt x="0" y="145"/>
                    </a:moveTo>
                    <a:lnTo>
                      <a:pt x="0" y="145"/>
                    </a:lnTo>
                    <a:lnTo>
                      <a:pt x="33" y="141"/>
                    </a:lnTo>
                    <a:lnTo>
                      <a:pt x="66" y="133"/>
                    </a:lnTo>
                    <a:lnTo>
                      <a:pt x="94" y="120"/>
                    </a:lnTo>
                    <a:lnTo>
                      <a:pt x="118" y="102"/>
                    </a:lnTo>
                    <a:lnTo>
                      <a:pt x="140" y="80"/>
                    </a:lnTo>
                    <a:lnTo>
                      <a:pt x="155" y="57"/>
                    </a:lnTo>
                    <a:lnTo>
                      <a:pt x="165" y="28"/>
                    </a:lnTo>
                    <a:lnTo>
                      <a:pt x="168" y="0"/>
                    </a:lnTo>
                    <a:lnTo>
                      <a:pt x="166" y="0"/>
                    </a:lnTo>
                    <a:lnTo>
                      <a:pt x="162" y="28"/>
                    </a:lnTo>
                    <a:lnTo>
                      <a:pt x="153" y="55"/>
                    </a:lnTo>
                    <a:lnTo>
                      <a:pt x="137" y="78"/>
                    </a:lnTo>
                    <a:lnTo>
                      <a:pt x="116" y="100"/>
                    </a:lnTo>
                    <a:lnTo>
                      <a:pt x="91" y="118"/>
                    </a:lnTo>
                    <a:lnTo>
                      <a:pt x="64" y="131"/>
                    </a:lnTo>
                    <a:lnTo>
                      <a:pt x="33" y="139"/>
                    </a:lnTo>
                    <a:lnTo>
                      <a:pt x="0" y="141"/>
                    </a:lnTo>
                    <a:lnTo>
                      <a:pt x="0" y="145"/>
                    </a:lnTo>
                    <a:close/>
                  </a:path>
                </a:pathLst>
              </a:custGeom>
              <a:solidFill>
                <a:srgbClr val="000000"/>
              </a:solidFill>
              <a:ln w="9525">
                <a:noFill/>
                <a:round/>
                <a:headEnd/>
                <a:tailEnd/>
              </a:ln>
            </p:spPr>
            <p:txBody>
              <a:bodyPr/>
              <a:lstStyle/>
              <a:p>
                <a:endParaRPr lang="ru-RU"/>
              </a:p>
            </p:txBody>
          </p:sp>
          <p:sp>
            <p:nvSpPr>
              <p:cNvPr id="14517" name="Freeform 492"/>
              <p:cNvSpPr>
                <a:spLocks/>
              </p:cNvSpPr>
              <p:nvPr/>
            </p:nvSpPr>
            <p:spPr bwMode="auto">
              <a:xfrm>
                <a:off x="5216" y="492"/>
                <a:ext cx="28" cy="29"/>
              </a:xfrm>
              <a:custGeom>
                <a:avLst/>
                <a:gdLst>
                  <a:gd name="T0" fmla="*/ 0 w 169"/>
                  <a:gd name="T1" fmla="*/ 0 h 145"/>
                  <a:gd name="T2" fmla="*/ 0 w 169"/>
                  <a:gd name="T3" fmla="*/ 0 h 145"/>
                  <a:gd name="T4" fmla="*/ 0 w 169"/>
                  <a:gd name="T5" fmla="*/ 0 h 145"/>
                  <a:gd name="T6" fmla="*/ 0 w 169"/>
                  <a:gd name="T7" fmla="*/ 0 h 145"/>
                  <a:gd name="T8" fmla="*/ 0 w 169"/>
                  <a:gd name="T9" fmla="*/ 0 h 145"/>
                  <a:gd name="T10" fmla="*/ 0 w 169"/>
                  <a:gd name="T11" fmla="*/ 0 h 145"/>
                  <a:gd name="T12" fmla="*/ 0 w 169"/>
                  <a:gd name="T13" fmla="*/ 0 h 145"/>
                  <a:gd name="T14" fmla="*/ 0 w 169"/>
                  <a:gd name="T15" fmla="*/ 0 h 145"/>
                  <a:gd name="T16" fmla="*/ 0 w 169"/>
                  <a:gd name="T17" fmla="*/ 0 h 145"/>
                  <a:gd name="T18" fmla="*/ 0 w 169"/>
                  <a:gd name="T19" fmla="*/ 0 h 145"/>
                  <a:gd name="T20" fmla="*/ 0 w 169"/>
                  <a:gd name="T21" fmla="*/ 0 h 145"/>
                  <a:gd name="T22" fmla="*/ 0 w 169"/>
                  <a:gd name="T23" fmla="*/ 0 h 145"/>
                  <a:gd name="T24" fmla="*/ 0 w 169"/>
                  <a:gd name="T25" fmla="*/ 0 h 145"/>
                  <a:gd name="T26" fmla="*/ 0 w 169"/>
                  <a:gd name="T27" fmla="*/ 0 h 145"/>
                  <a:gd name="T28" fmla="*/ 0 w 169"/>
                  <a:gd name="T29" fmla="*/ 0 h 145"/>
                  <a:gd name="T30" fmla="*/ 0 w 169"/>
                  <a:gd name="T31" fmla="*/ 0 h 145"/>
                  <a:gd name="T32" fmla="*/ 0 w 169"/>
                  <a:gd name="T33" fmla="*/ 0 h 145"/>
                  <a:gd name="T34" fmla="*/ 0 w 169"/>
                  <a:gd name="T35" fmla="*/ 0 h 145"/>
                  <a:gd name="T36" fmla="*/ 0 w 169"/>
                  <a:gd name="T37" fmla="*/ 0 h 145"/>
                  <a:gd name="T38" fmla="*/ 0 w 169"/>
                  <a:gd name="T39" fmla="*/ 0 h 145"/>
                  <a:gd name="T40" fmla="*/ 0 w 169"/>
                  <a:gd name="T41" fmla="*/ 0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9"/>
                  <a:gd name="T64" fmla="*/ 0 h 145"/>
                  <a:gd name="T65" fmla="*/ 169 w 169"/>
                  <a:gd name="T66" fmla="*/ 145 h 1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9" h="145">
                    <a:moveTo>
                      <a:pt x="0" y="0"/>
                    </a:moveTo>
                    <a:lnTo>
                      <a:pt x="0" y="0"/>
                    </a:lnTo>
                    <a:lnTo>
                      <a:pt x="5" y="28"/>
                    </a:lnTo>
                    <a:lnTo>
                      <a:pt x="14" y="57"/>
                    </a:lnTo>
                    <a:lnTo>
                      <a:pt x="30" y="80"/>
                    </a:lnTo>
                    <a:lnTo>
                      <a:pt x="51" y="102"/>
                    </a:lnTo>
                    <a:lnTo>
                      <a:pt x="76" y="120"/>
                    </a:lnTo>
                    <a:lnTo>
                      <a:pt x="103" y="133"/>
                    </a:lnTo>
                    <a:lnTo>
                      <a:pt x="136" y="141"/>
                    </a:lnTo>
                    <a:lnTo>
                      <a:pt x="169" y="145"/>
                    </a:lnTo>
                    <a:lnTo>
                      <a:pt x="169" y="141"/>
                    </a:lnTo>
                    <a:lnTo>
                      <a:pt x="136" y="139"/>
                    </a:lnTo>
                    <a:lnTo>
                      <a:pt x="105" y="131"/>
                    </a:lnTo>
                    <a:lnTo>
                      <a:pt x="78" y="118"/>
                    </a:lnTo>
                    <a:lnTo>
                      <a:pt x="53" y="100"/>
                    </a:lnTo>
                    <a:lnTo>
                      <a:pt x="32" y="78"/>
                    </a:lnTo>
                    <a:lnTo>
                      <a:pt x="16" y="55"/>
                    </a:lnTo>
                    <a:lnTo>
                      <a:pt x="7" y="28"/>
                    </a:lnTo>
                    <a:lnTo>
                      <a:pt x="5" y="0"/>
                    </a:lnTo>
                    <a:lnTo>
                      <a:pt x="0" y="0"/>
                    </a:lnTo>
                    <a:close/>
                  </a:path>
                </a:pathLst>
              </a:custGeom>
              <a:solidFill>
                <a:srgbClr val="000000"/>
              </a:solidFill>
              <a:ln w="9525">
                <a:noFill/>
                <a:round/>
                <a:headEnd/>
                <a:tailEnd/>
              </a:ln>
            </p:spPr>
            <p:txBody>
              <a:bodyPr/>
              <a:lstStyle/>
              <a:p>
                <a:endParaRPr lang="ru-RU"/>
              </a:p>
            </p:txBody>
          </p:sp>
          <p:sp>
            <p:nvSpPr>
              <p:cNvPr id="14518" name="Freeform 493"/>
              <p:cNvSpPr>
                <a:spLocks/>
              </p:cNvSpPr>
              <p:nvPr/>
            </p:nvSpPr>
            <p:spPr bwMode="auto">
              <a:xfrm>
                <a:off x="5216" y="463"/>
                <a:ext cx="28" cy="29"/>
              </a:xfrm>
              <a:custGeom>
                <a:avLst/>
                <a:gdLst>
                  <a:gd name="T0" fmla="*/ 0 w 169"/>
                  <a:gd name="T1" fmla="*/ 0 h 145"/>
                  <a:gd name="T2" fmla="*/ 0 w 169"/>
                  <a:gd name="T3" fmla="*/ 0 h 145"/>
                  <a:gd name="T4" fmla="*/ 0 w 169"/>
                  <a:gd name="T5" fmla="*/ 0 h 145"/>
                  <a:gd name="T6" fmla="*/ 0 w 169"/>
                  <a:gd name="T7" fmla="*/ 0 h 145"/>
                  <a:gd name="T8" fmla="*/ 0 w 169"/>
                  <a:gd name="T9" fmla="*/ 0 h 145"/>
                  <a:gd name="T10" fmla="*/ 0 w 169"/>
                  <a:gd name="T11" fmla="*/ 0 h 145"/>
                  <a:gd name="T12" fmla="*/ 0 w 169"/>
                  <a:gd name="T13" fmla="*/ 0 h 145"/>
                  <a:gd name="T14" fmla="*/ 0 w 169"/>
                  <a:gd name="T15" fmla="*/ 0 h 145"/>
                  <a:gd name="T16" fmla="*/ 0 w 169"/>
                  <a:gd name="T17" fmla="*/ 0 h 145"/>
                  <a:gd name="T18" fmla="*/ 0 w 169"/>
                  <a:gd name="T19" fmla="*/ 0 h 145"/>
                  <a:gd name="T20" fmla="*/ 0 w 169"/>
                  <a:gd name="T21" fmla="*/ 0 h 145"/>
                  <a:gd name="T22" fmla="*/ 0 w 169"/>
                  <a:gd name="T23" fmla="*/ 0 h 145"/>
                  <a:gd name="T24" fmla="*/ 0 w 169"/>
                  <a:gd name="T25" fmla="*/ 0 h 145"/>
                  <a:gd name="T26" fmla="*/ 0 w 169"/>
                  <a:gd name="T27" fmla="*/ 0 h 145"/>
                  <a:gd name="T28" fmla="*/ 0 w 169"/>
                  <a:gd name="T29" fmla="*/ 0 h 145"/>
                  <a:gd name="T30" fmla="*/ 0 w 169"/>
                  <a:gd name="T31" fmla="*/ 0 h 145"/>
                  <a:gd name="T32" fmla="*/ 0 w 169"/>
                  <a:gd name="T33" fmla="*/ 0 h 145"/>
                  <a:gd name="T34" fmla="*/ 0 w 169"/>
                  <a:gd name="T35" fmla="*/ 0 h 145"/>
                  <a:gd name="T36" fmla="*/ 0 w 169"/>
                  <a:gd name="T37" fmla="*/ 0 h 145"/>
                  <a:gd name="T38" fmla="*/ 0 w 169"/>
                  <a:gd name="T39" fmla="*/ 0 h 145"/>
                  <a:gd name="T40" fmla="*/ 0 w 169"/>
                  <a:gd name="T41" fmla="*/ 0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9"/>
                  <a:gd name="T64" fmla="*/ 0 h 145"/>
                  <a:gd name="T65" fmla="*/ 169 w 169"/>
                  <a:gd name="T66" fmla="*/ 145 h 1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9" h="145">
                    <a:moveTo>
                      <a:pt x="169" y="0"/>
                    </a:moveTo>
                    <a:lnTo>
                      <a:pt x="169" y="0"/>
                    </a:lnTo>
                    <a:lnTo>
                      <a:pt x="136" y="3"/>
                    </a:lnTo>
                    <a:lnTo>
                      <a:pt x="103" y="11"/>
                    </a:lnTo>
                    <a:lnTo>
                      <a:pt x="76" y="24"/>
                    </a:lnTo>
                    <a:lnTo>
                      <a:pt x="51" y="42"/>
                    </a:lnTo>
                    <a:lnTo>
                      <a:pt x="30" y="64"/>
                    </a:lnTo>
                    <a:lnTo>
                      <a:pt x="14" y="87"/>
                    </a:lnTo>
                    <a:lnTo>
                      <a:pt x="5" y="116"/>
                    </a:lnTo>
                    <a:lnTo>
                      <a:pt x="0" y="145"/>
                    </a:lnTo>
                    <a:lnTo>
                      <a:pt x="5" y="145"/>
                    </a:lnTo>
                    <a:lnTo>
                      <a:pt x="7" y="116"/>
                    </a:lnTo>
                    <a:lnTo>
                      <a:pt x="16" y="89"/>
                    </a:lnTo>
                    <a:lnTo>
                      <a:pt x="32" y="66"/>
                    </a:lnTo>
                    <a:lnTo>
                      <a:pt x="53" y="45"/>
                    </a:lnTo>
                    <a:lnTo>
                      <a:pt x="78" y="26"/>
                    </a:lnTo>
                    <a:lnTo>
                      <a:pt x="105" y="13"/>
                    </a:lnTo>
                    <a:lnTo>
                      <a:pt x="136" y="5"/>
                    </a:lnTo>
                    <a:lnTo>
                      <a:pt x="169" y="2"/>
                    </a:lnTo>
                    <a:lnTo>
                      <a:pt x="169" y="0"/>
                    </a:lnTo>
                    <a:close/>
                  </a:path>
                </a:pathLst>
              </a:custGeom>
              <a:solidFill>
                <a:srgbClr val="000000"/>
              </a:solidFill>
              <a:ln w="9525">
                <a:noFill/>
                <a:round/>
                <a:headEnd/>
                <a:tailEnd/>
              </a:ln>
            </p:spPr>
            <p:txBody>
              <a:bodyPr/>
              <a:lstStyle/>
              <a:p>
                <a:endParaRPr lang="ru-RU"/>
              </a:p>
            </p:txBody>
          </p:sp>
          <p:sp>
            <p:nvSpPr>
              <p:cNvPr id="14519" name="Freeform 494"/>
              <p:cNvSpPr>
                <a:spLocks/>
              </p:cNvSpPr>
              <p:nvPr/>
            </p:nvSpPr>
            <p:spPr bwMode="auto">
              <a:xfrm>
                <a:off x="5150" y="384"/>
                <a:ext cx="188" cy="62"/>
              </a:xfrm>
              <a:custGeom>
                <a:avLst/>
                <a:gdLst>
                  <a:gd name="T0" fmla="*/ 0 w 1129"/>
                  <a:gd name="T1" fmla="*/ 0 h 311"/>
                  <a:gd name="T2" fmla="*/ 0 w 1129"/>
                  <a:gd name="T3" fmla="*/ 0 h 311"/>
                  <a:gd name="T4" fmla="*/ 0 w 1129"/>
                  <a:gd name="T5" fmla="*/ 0 h 311"/>
                  <a:gd name="T6" fmla="*/ 0 w 1129"/>
                  <a:gd name="T7" fmla="*/ 0 h 311"/>
                  <a:gd name="T8" fmla="*/ 0 w 1129"/>
                  <a:gd name="T9" fmla="*/ 0 h 311"/>
                  <a:gd name="T10" fmla="*/ 0 w 1129"/>
                  <a:gd name="T11" fmla="*/ 0 h 311"/>
                  <a:gd name="T12" fmla="*/ 0 w 1129"/>
                  <a:gd name="T13" fmla="*/ 0 h 311"/>
                  <a:gd name="T14" fmla="*/ 0 w 1129"/>
                  <a:gd name="T15" fmla="*/ 0 h 311"/>
                  <a:gd name="T16" fmla="*/ 0 w 1129"/>
                  <a:gd name="T17" fmla="*/ 0 h 311"/>
                  <a:gd name="T18" fmla="*/ 0 w 1129"/>
                  <a:gd name="T19" fmla="*/ 0 h 311"/>
                  <a:gd name="T20" fmla="*/ 0 w 1129"/>
                  <a:gd name="T21" fmla="*/ 0 h 311"/>
                  <a:gd name="T22" fmla="*/ 0 w 1129"/>
                  <a:gd name="T23" fmla="*/ 0 h 311"/>
                  <a:gd name="T24" fmla="*/ 0 w 1129"/>
                  <a:gd name="T25" fmla="*/ 0 h 311"/>
                  <a:gd name="T26" fmla="*/ 0 w 1129"/>
                  <a:gd name="T27" fmla="*/ 0 h 311"/>
                  <a:gd name="T28" fmla="*/ 0 w 1129"/>
                  <a:gd name="T29" fmla="*/ 0 h 311"/>
                  <a:gd name="T30" fmla="*/ 0 w 1129"/>
                  <a:gd name="T31" fmla="*/ 0 h 311"/>
                  <a:gd name="T32" fmla="*/ 0 w 1129"/>
                  <a:gd name="T33" fmla="*/ 0 h 311"/>
                  <a:gd name="T34" fmla="*/ 0 w 1129"/>
                  <a:gd name="T35" fmla="*/ 0 h 311"/>
                  <a:gd name="T36" fmla="*/ 0 w 1129"/>
                  <a:gd name="T37" fmla="*/ 0 h 311"/>
                  <a:gd name="T38" fmla="*/ 0 w 1129"/>
                  <a:gd name="T39" fmla="*/ 0 h 311"/>
                  <a:gd name="T40" fmla="*/ 0 w 1129"/>
                  <a:gd name="T41" fmla="*/ 0 h 311"/>
                  <a:gd name="T42" fmla="*/ 0 w 1129"/>
                  <a:gd name="T43" fmla="*/ 0 h 311"/>
                  <a:gd name="T44" fmla="*/ 0 w 1129"/>
                  <a:gd name="T45" fmla="*/ 0 h 311"/>
                  <a:gd name="T46" fmla="*/ 0 w 1129"/>
                  <a:gd name="T47" fmla="*/ 0 h 311"/>
                  <a:gd name="T48" fmla="*/ 0 w 1129"/>
                  <a:gd name="T49" fmla="*/ 0 h 311"/>
                  <a:gd name="T50" fmla="*/ 0 w 1129"/>
                  <a:gd name="T51" fmla="*/ 0 h 311"/>
                  <a:gd name="T52" fmla="*/ 0 w 1129"/>
                  <a:gd name="T53" fmla="*/ 0 h 311"/>
                  <a:gd name="T54" fmla="*/ 0 w 1129"/>
                  <a:gd name="T55" fmla="*/ 0 h 311"/>
                  <a:gd name="T56" fmla="*/ 0 w 1129"/>
                  <a:gd name="T57" fmla="*/ 0 h 311"/>
                  <a:gd name="T58" fmla="*/ 0 w 1129"/>
                  <a:gd name="T59" fmla="*/ 0 h 311"/>
                  <a:gd name="T60" fmla="*/ 0 w 1129"/>
                  <a:gd name="T61" fmla="*/ 0 h 311"/>
                  <a:gd name="T62" fmla="*/ 0 w 1129"/>
                  <a:gd name="T63" fmla="*/ 0 h 3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29"/>
                  <a:gd name="T97" fmla="*/ 0 h 311"/>
                  <a:gd name="T98" fmla="*/ 1129 w 1129"/>
                  <a:gd name="T99" fmla="*/ 311 h 3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29" h="311">
                    <a:moveTo>
                      <a:pt x="0" y="311"/>
                    </a:moveTo>
                    <a:lnTo>
                      <a:pt x="24" y="277"/>
                    </a:lnTo>
                    <a:lnTo>
                      <a:pt x="50" y="247"/>
                    </a:lnTo>
                    <a:lnTo>
                      <a:pt x="77" y="217"/>
                    </a:lnTo>
                    <a:lnTo>
                      <a:pt x="106" y="190"/>
                    </a:lnTo>
                    <a:lnTo>
                      <a:pt x="137" y="164"/>
                    </a:lnTo>
                    <a:lnTo>
                      <a:pt x="169" y="141"/>
                    </a:lnTo>
                    <a:lnTo>
                      <a:pt x="203" y="118"/>
                    </a:lnTo>
                    <a:lnTo>
                      <a:pt x="238" y="99"/>
                    </a:lnTo>
                    <a:lnTo>
                      <a:pt x="274" y="81"/>
                    </a:lnTo>
                    <a:lnTo>
                      <a:pt x="311" y="66"/>
                    </a:lnTo>
                    <a:lnTo>
                      <a:pt x="349" y="53"/>
                    </a:lnTo>
                    <a:lnTo>
                      <a:pt x="387" y="42"/>
                    </a:lnTo>
                    <a:lnTo>
                      <a:pt x="426" y="34"/>
                    </a:lnTo>
                    <a:lnTo>
                      <a:pt x="466" y="26"/>
                    </a:lnTo>
                    <a:lnTo>
                      <a:pt x="506" y="22"/>
                    </a:lnTo>
                    <a:lnTo>
                      <a:pt x="547" y="20"/>
                    </a:lnTo>
                    <a:lnTo>
                      <a:pt x="587" y="20"/>
                    </a:lnTo>
                    <a:lnTo>
                      <a:pt x="627" y="22"/>
                    </a:lnTo>
                    <a:lnTo>
                      <a:pt x="667" y="27"/>
                    </a:lnTo>
                    <a:lnTo>
                      <a:pt x="708" y="35"/>
                    </a:lnTo>
                    <a:lnTo>
                      <a:pt x="748" y="44"/>
                    </a:lnTo>
                    <a:lnTo>
                      <a:pt x="787" y="55"/>
                    </a:lnTo>
                    <a:lnTo>
                      <a:pt x="826" y="69"/>
                    </a:lnTo>
                    <a:lnTo>
                      <a:pt x="864" y="87"/>
                    </a:lnTo>
                    <a:lnTo>
                      <a:pt x="900" y="105"/>
                    </a:lnTo>
                    <a:lnTo>
                      <a:pt x="937" y="127"/>
                    </a:lnTo>
                    <a:lnTo>
                      <a:pt x="973" y="151"/>
                    </a:lnTo>
                    <a:lnTo>
                      <a:pt x="1007" y="178"/>
                    </a:lnTo>
                    <a:lnTo>
                      <a:pt x="1039" y="207"/>
                    </a:lnTo>
                    <a:lnTo>
                      <a:pt x="1071" y="240"/>
                    </a:lnTo>
                    <a:lnTo>
                      <a:pt x="1100" y="274"/>
                    </a:lnTo>
                    <a:lnTo>
                      <a:pt x="1129" y="311"/>
                    </a:lnTo>
                    <a:lnTo>
                      <a:pt x="1105" y="273"/>
                    </a:lnTo>
                    <a:lnTo>
                      <a:pt x="1078" y="239"/>
                    </a:lnTo>
                    <a:lnTo>
                      <a:pt x="1050" y="206"/>
                    </a:lnTo>
                    <a:lnTo>
                      <a:pt x="1020" y="176"/>
                    </a:lnTo>
                    <a:lnTo>
                      <a:pt x="988" y="148"/>
                    </a:lnTo>
                    <a:lnTo>
                      <a:pt x="955" y="122"/>
                    </a:lnTo>
                    <a:lnTo>
                      <a:pt x="919" y="99"/>
                    </a:lnTo>
                    <a:lnTo>
                      <a:pt x="884" y="78"/>
                    </a:lnTo>
                    <a:lnTo>
                      <a:pt x="846" y="60"/>
                    </a:lnTo>
                    <a:lnTo>
                      <a:pt x="808" y="45"/>
                    </a:lnTo>
                    <a:lnTo>
                      <a:pt x="769" y="30"/>
                    </a:lnTo>
                    <a:lnTo>
                      <a:pt x="730" y="19"/>
                    </a:lnTo>
                    <a:lnTo>
                      <a:pt x="690" y="11"/>
                    </a:lnTo>
                    <a:lnTo>
                      <a:pt x="648" y="5"/>
                    </a:lnTo>
                    <a:lnTo>
                      <a:pt x="608" y="1"/>
                    </a:lnTo>
                    <a:lnTo>
                      <a:pt x="567" y="0"/>
                    </a:lnTo>
                    <a:lnTo>
                      <a:pt x="521" y="1"/>
                    </a:lnTo>
                    <a:lnTo>
                      <a:pt x="476" y="6"/>
                    </a:lnTo>
                    <a:lnTo>
                      <a:pt x="432" y="13"/>
                    </a:lnTo>
                    <a:lnTo>
                      <a:pt x="388" y="22"/>
                    </a:lnTo>
                    <a:lnTo>
                      <a:pt x="347" y="35"/>
                    </a:lnTo>
                    <a:lnTo>
                      <a:pt x="306" y="50"/>
                    </a:lnTo>
                    <a:lnTo>
                      <a:pt x="266" y="67"/>
                    </a:lnTo>
                    <a:lnTo>
                      <a:pt x="229" y="87"/>
                    </a:lnTo>
                    <a:lnTo>
                      <a:pt x="193" y="108"/>
                    </a:lnTo>
                    <a:lnTo>
                      <a:pt x="160" y="131"/>
                    </a:lnTo>
                    <a:lnTo>
                      <a:pt x="128" y="157"/>
                    </a:lnTo>
                    <a:lnTo>
                      <a:pt x="97" y="185"/>
                    </a:lnTo>
                    <a:lnTo>
                      <a:pt x="70" y="214"/>
                    </a:lnTo>
                    <a:lnTo>
                      <a:pt x="44" y="245"/>
                    </a:lnTo>
                    <a:lnTo>
                      <a:pt x="20" y="277"/>
                    </a:lnTo>
                    <a:lnTo>
                      <a:pt x="0" y="311"/>
                    </a:lnTo>
                    <a:close/>
                  </a:path>
                </a:pathLst>
              </a:custGeom>
              <a:solidFill>
                <a:srgbClr val="828282"/>
              </a:solidFill>
              <a:ln w="9525">
                <a:noFill/>
                <a:round/>
                <a:headEnd/>
                <a:tailEnd/>
              </a:ln>
            </p:spPr>
            <p:txBody>
              <a:bodyPr/>
              <a:lstStyle/>
              <a:p>
                <a:endParaRPr lang="ru-RU"/>
              </a:p>
            </p:txBody>
          </p:sp>
          <p:sp>
            <p:nvSpPr>
              <p:cNvPr id="14520" name="Freeform 495"/>
              <p:cNvSpPr>
                <a:spLocks/>
              </p:cNvSpPr>
              <p:nvPr/>
            </p:nvSpPr>
            <p:spPr bwMode="auto">
              <a:xfrm>
                <a:off x="5150" y="388"/>
                <a:ext cx="189" cy="58"/>
              </a:xfrm>
              <a:custGeom>
                <a:avLst/>
                <a:gdLst>
                  <a:gd name="T0" fmla="*/ 0 w 1131"/>
                  <a:gd name="T1" fmla="*/ 0 h 293"/>
                  <a:gd name="T2" fmla="*/ 0 w 1131"/>
                  <a:gd name="T3" fmla="*/ 0 h 293"/>
                  <a:gd name="T4" fmla="*/ 0 w 1131"/>
                  <a:gd name="T5" fmla="*/ 0 h 293"/>
                  <a:gd name="T6" fmla="*/ 0 w 1131"/>
                  <a:gd name="T7" fmla="*/ 0 h 293"/>
                  <a:gd name="T8" fmla="*/ 0 w 1131"/>
                  <a:gd name="T9" fmla="*/ 0 h 293"/>
                  <a:gd name="T10" fmla="*/ 0 w 1131"/>
                  <a:gd name="T11" fmla="*/ 0 h 293"/>
                  <a:gd name="T12" fmla="*/ 0 w 1131"/>
                  <a:gd name="T13" fmla="*/ 0 h 293"/>
                  <a:gd name="T14" fmla="*/ 0 w 1131"/>
                  <a:gd name="T15" fmla="*/ 0 h 293"/>
                  <a:gd name="T16" fmla="*/ 0 w 1131"/>
                  <a:gd name="T17" fmla="*/ 0 h 293"/>
                  <a:gd name="T18" fmla="*/ 0 w 1131"/>
                  <a:gd name="T19" fmla="*/ 0 h 293"/>
                  <a:gd name="T20" fmla="*/ 0 w 1131"/>
                  <a:gd name="T21" fmla="*/ 0 h 293"/>
                  <a:gd name="T22" fmla="*/ 0 w 1131"/>
                  <a:gd name="T23" fmla="*/ 0 h 293"/>
                  <a:gd name="T24" fmla="*/ 0 w 1131"/>
                  <a:gd name="T25" fmla="*/ 0 h 293"/>
                  <a:gd name="T26" fmla="*/ 0 w 1131"/>
                  <a:gd name="T27" fmla="*/ 0 h 293"/>
                  <a:gd name="T28" fmla="*/ 0 w 1131"/>
                  <a:gd name="T29" fmla="*/ 0 h 293"/>
                  <a:gd name="T30" fmla="*/ 0 w 1131"/>
                  <a:gd name="T31" fmla="*/ 0 h 293"/>
                  <a:gd name="T32" fmla="*/ 0 w 1131"/>
                  <a:gd name="T33" fmla="*/ 0 h 293"/>
                  <a:gd name="T34" fmla="*/ 0 w 1131"/>
                  <a:gd name="T35" fmla="*/ 0 h 293"/>
                  <a:gd name="T36" fmla="*/ 0 w 1131"/>
                  <a:gd name="T37" fmla="*/ 0 h 293"/>
                  <a:gd name="T38" fmla="*/ 0 w 1131"/>
                  <a:gd name="T39" fmla="*/ 0 h 293"/>
                  <a:gd name="T40" fmla="*/ 0 w 1131"/>
                  <a:gd name="T41" fmla="*/ 0 h 293"/>
                  <a:gd name="T42" fmla="*/ 0 w 1131"/>
                  <a:gd name="T43" fmla="*/ 0 h 293"/>
                  <a:gd name="T44" fmla="*/ 0 w 1131"/>
                  <a:gd name="T45" fmla="*/ 0 h 293"/>
                  <a:gd name="T46" fmla="*/ 0 w 1131"/>
                  <a:gd name="T47" fmla="*/ 0 h 293"/>
                  <a:gd name="T48" fmla="*/ 0 w 1131"/>
                  <a:gd name="T49" fmla="*/ 0 h 293"/>
                  <a:gd name="T50" fmla="*/ 0 w 1131"/>
                  <a:gd name="T51" fmla="*/ 0 h 293"/>
                  <a:gd name="T52" fmla="*/ 0 w 1131"/>
                  <a:gd name="T53" fmla="*/ 0 h 293"/>
                  <a:gd name="T54" fmla="*/ 0 w 1131"/>
                  <a:gd name="T55" fmla="*/ 0 h 293"/>
                  <a:gd name="T56" fmla="*/ 0 w 1131"/>
                  <a:gd name="T57" fmla="*/ 0 h 293"/>
                  <a:gd name="T58" fmla="*/ 0 w 1131"/>
                  <a:gd name="T59" fmla="*/ 0 h 293"/>
                  <a:gd name="T60" fmla="*/ 0 w 1131"/>
                  <a:gd name="T61" fmla="*/ 0 h 293"/>
                  <a:gd name="T62" fmla="*/ 0 w 1131"/>
                  <a:gd name="T63" fmla="*/ 0 h 293"/>
                  <a:gd name="T64" fmla="*/ 0 w 1131"/>
                  <a:gd name="T65" fmla="*/ 0 h 293"/>
                  <a:gd name="T66" fmla="*/ 0 w 1131"/>
                  <a:gd name="T67" fmla="*/ 0 h 2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31"/>
                  <a:gd name="T103" fmla="*/ 0 h 293"/>
                  <a:gd name="T104" fmla="*/ 1131 w 1131"/>
                  <a:gd name="T105" fmla="*/ 293 h 29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31" h="293">
                    <a:moveTo>
                      <a:pt x="1129" y="293"/>
                    </a:moveTo>
                    <a:lnTo>
                      <a:pt x="1131" y="291"/>
                    </a:lnTo>
                    <a:lnTo>
                      <a:pt x="1103" y="254"/>
                    </a:lnTo>
                    <a:lnTo>
                      <a:pt x="1073" y="220"/>
                    </a:lnTo>
                    <a:lnTo>
                      <a:pt x="1041" y="187"/>
                    </a:lnTo>
                    <a:lnTo>
                      <a:pt x="1009" y="158"/>
                    </a:lnTo>
                    <a:lnTo>
                      <a:pt x="975" y="131"/>
                    </a:lnTo>
                    <a:lnTo>
                      <a:pt x="939" y="107"/>
                    </a:lnTo>
                    <a:lnTo>
                      <a:pt x="903" y="85"/>
                    </a:lnTo>
                    <a:lnTo>
                      <a:pt x="866" y="67"/>
                    </a:lnTo>
                    <a:lnTo>
                      <a:pt x="828" y="49"/>
                    </a:lnTo>
                    <a:lnTo>
                      <a:pt x="789" y="35"/>
                    </a:lnTo>
                    <a:lnTo>
                      <a:pt x="749" y="24"/>
                    </a:lnTo>
                    <a:lnTo>
                      <a:pt x="709" y="15"/>
                    </a:lnTo>
                    <a:lnTo>
                      <a:pt x="668" y="7"/>
                    </a:lnTo>
                    <a:lnTo>
                      <a:pt x="628" y="2"/>
                    </a:lnTo>
                    <a:lnTo>
                      <a:pt x="588" y="0"/>
                    </a:lnTo>
                    <a:lnTo>
                      <a:pt x="548" y="0"/>
                    </a:lnTo>
                    <a:lnTo>
                      <a:pt x="507" y="2"/>
                    </a:lnTo>
                    <a:lnTo>
                      <a:pt x="467" y="6"/>
                    </a:lnTo>
                    <a:lnTo>
                      <a:pt x="427" y="13"/>
                    </a:lnTo>
                    <a:lnTo>
                      <a:pt x="388" y="22"/>
                    </a:lnTo>
                    <a:lnTo>
                      <a:pt x="349" y="33"/>
                    </a:lnTo>
                    <a:lnTo>
                      <a:pt x="311" y="46"/>
                    </a:lnTo>
                    <a:lnTo>
                      <a:pt x="274" y="61"/>
                    </a:lnTo>
                    <a:lnTo>
                      <a:pt x="238" y="79"/>
                    </a:lnTo>
                    <a:lnTo>
                      <a:pt x="203" y="98"/>
                    </a:lnTo>
                    <a:lnTo>
                      <a:pt x="169" y="121"/>
                    </a:lnTo>
                    <a:lnTo>
                      <a:pt x="137" y="144"/>
                    </a:lnTo>
                    <a:lnTo>
                      <a:pt x="106" y="170"/>
                    </a:lnTo>
                    <a:lnTo>
                      <a:pt x="77" y="197"/>
                    </a:lnTo>
                    <a:lnTo>
                      <a:pt x="49" y="227"/>
                    </a:lnTo>
                    <a:lnTo>
                      <a:pt x="23" y="257"/>
                    </a:lnTo>
                    <a:lnTo>
                      <a:pt x="0" y="291"/>
                    </a:lnTo>
                    <a:lnTo>
                      <a:pt x="2" y="293"/>
                    </a:lnTo>
                    <a:lnTo>
                      <a:pt x="26" y="259"/>
                    </a:lnTo>
                    <a:lnTo>
                      <a:pt x="52" y="229"/>
                    </a:lnTo>
                    <a:lnTo>
                      <a:pt x="79" y="199"/>
                    </a:lnTo>
                    <a:lnTo>
                      <a:pt x="109" y="172"/>
                    </a:lnTo>
                    <a:lnTo>
                      <a:pt x="139" y="146"/>
                    </a:lnTo>
                    <a:lnTo>
                      <a:pt x="171" y="123"/>
                    </a:lnTo>
                    <a:lnTo>
                      <a:pt x="206" y="100"/>
                    </a:lnTo>
                    <a:lnTo>
                      <a:pt x="240" y="81"/>
                    </a:lnTo>
                    <a:lnTo>
                      <a:pt x="277" y="63"/>
                    </a:lnTo>
                    <a:lnTo>
                      <a:pt x="313" y="48"/>
                    </a:lnTo>
                    <a:lnTo>
                      <a:pt x="351" y="35"/>
                    </a:lnTo>
                    <a:lnTo>
                      <a:pt x="388" y="24"/>
                    </a:lnTo>
                    <a:lnTo>
                      <a:pt x="427" y="16"/>
                    </a:lnTo>
                    <a:lnTo>
                      <a:pt x="467" y="8"/>
                    </a:lnTo>
                    <a:lnTo>
                      <a:pt x="507" y="4"/>
                    </a:lnTo>
                    <a:lnTo>
                      <a:pt x="548" y="2"/>
                    </a:lnTo>
                    <a:lnTo>
                      <a:pt x="588" y="2"/>
                    </a:lnTo>
                    <a:lnTo>
                      <a:pt x="628" y="4"/>
                    </a:lnTo>
                    <a:lnTo>
                      <a:pt x="668" y="9"/>
                    </a:lnTo>
                    <a:lnTo>
                      <a:pt x="709" y="17"/>
                    </a:lnTo>
                    <a:lnTo>
                      <a:pt x="749" y="26"/>
                    </a:lnTo>
                    <a:lnTo>
                      <a:pt x="787" y="37"/>
                    </a:lnTo>
                    <a:lnTo>
                      <a:pt x="826" y="51"/>
                    </a:lnTo>
                    <a:lnTo>
                      <a:pt x="864" y="69"/>
                    </a:lnTo>
                    <a:lnTo>
                      <a:pt x="900" y="87"/>
                    </a:lnTo>
                    <a:lnTo>
                      <a:pt x="937" y="109"/>
                    </a:lnTo>
                    <a:lnTo>
                      <a:pt x="972" y="133"/>
                    </a:lnTo>
                    <a:lnTo>
                      <a:pt x="1007" y="160"/>
                    </a:lnTo>
                    <a:lnTo>
                      <a:pt x="1039" y="189"/>
                    </a:lnTo>
                    <a:lnTo>
                      <a:pt x="1071" y="222"/>
                    </a:lnTo>
                    <a:lnTo>
                      <a:pt x="1100" y="256"/>
                    </a:lnTo>
                    <a:lnTo>
                      <a:pt x="1129" y="293"/>
                    </a:lnTo>
                    <a:lnTo>
                      <a:pt x="1131" y="291"/>
                    </a:lnTo>
                    <a:lnTo>
                      <a:pt x="1129" y="293"/>
                    </a:lnTo>
                    <a:close/>
                  </a:path>
                </a:pathLst>
              </a:custGeom>
              <a:solidFill>
                <a:srgbClr val="000000"/>
              </a:solidFill>
              <a:ln w="9525">
                <a:noFill/>
                <a:round/>
                <a:headEnd/>
                <a:tailEnd/>
              </a:ln>
            </p:spPr>
            <p:txBody>
              <a:bodyPr/>
              <a:lstStyle/>
              <a:p>
                <a:endParaRPr lang="ru-RU"/>
              </a:p>
            </p:txBody>
          </p:sp>
          <p:sp>
            <p:nvSpPr>
              <p:cNvPr id="14521" name="Freeform 496"/>
              <p:cNvSpPr>
                <a:spLocks/>
              </p:cNvSpPr>
              <p:nvPr/>
            </p:nvSpPr>
            <p:spPr bwMode="auto">
              <a:xfrm>
                <a:off x="5245" y="384"/>
                <a:ext cx="94" cy="62"/>
              </a:xfrm>
              <a:custGeom>
                <a:avLst/>
                <a:gdLst>
                  <a:gd name="T0" fmla="*/ 0 w 563"/>
                  <a:gd name="T1" fmla="*/ 0 h 314"/>
                  <a:gd name="T2" fmla="*/ 0 w 563"/>
                  <a:gd name="T3" fmla="*/ 0 h 314"/>
                  <a:gd name="T4" fmla="*/ 0 w 563"/>
                  <a:gd name="T5" fmla="*/ 0 h 314"/>
                  <a:gd name="T6" fmla="*/ 0 w 563"/>
                  <a:gd name="T7" fmla="*/ 0 h 314"/>
                  <a:gd name="T8" fmla="*/ 0 w 563"/>
                  <a:gd name="T9" fmla="*/ 0 h 314"/>
                  <a:gd name="T10" fmla="*/ 0 w 563"/>
                  <a:gd name="T11" fmla="*/ 0 h 314"/>
                  <a:gd name="T12" fmla="*/ 0 w 563"/>
                  <a:gd name="T13" fmla="*/ 0 h 314"/>
                  <a:gd name="T14" fmla="*/ 0 w 563"/>
                  <a:gd name="T15" fmla="*/ 0 h 314"/>
                  <a:gd name="T16" fmla="*/ 0 w 563"/>
                  <a:gd name="T17" fmla="*/ 0 h 314"/>
                  <a:gd name="T18" fmla="*/ 0 w 563"/>
                  <a:gd name="T19" fmla="*/ 0 h 314"/>
                  <a:gd name="T20" fmla="*/ 0 w 563"/>
                  <a:gd name="T21" fmla="*/ 0 h 314"/>
                  <a:gd name="T22" fmla="*/ 0 w 563"/>
                  <a:gd name="T23" fmla="*/ 0 h 314"/>
                  <a:gd name="T24" fmla="*/ 0 w 563"/>
                  <a:gd name="T25" fmla="*/ 0 h 314"/>
                  <a:gd name="T26" fmla="*/ 0 w 563"/>
                  <a:gd name="T27" fmla="*/ 0 h 314"/>
                  <a:gd name="T28" fmla="*/ 0 w 563"/>
                  <a:gd name="T29" fmla="*/ 0 h 314"/>
                  <a:gd name="T30" fmla="*/ 0 w 563"/>
                  <a:gd name="T31" fmla="*/ 0 h 314"/>
                  <a:gd name="T32" fmla="*/ 0 w 563"/>
                  <a:gd name="T33" fmla="*/ 0 h 314"/>
                  <a:gd name="T34" fmla="*/ 0 w 563"/>
                  <a:gd name="T35" fmla="*/ 0 h 314"/>
                  <a:gd name="T36" fmla="*/ 0 w 563"/>
                  <a:gd name="T37" fmla="*/ 0 h 314"/>
                  <a:gd name="T38" fmla="*/ 0 w 563"/>
                  <a:gd name="T39" fmla="*/ 0 h 314"/>
                  <a:gd name="T40" fmla="*/ 0 w 563"/>
                  <a:gd name="T41" fmla="*/ 0 h 314"/>
                  <a:gd name="T42" fmla="*/ 0 w 563"/>
                  <a:gd name="T43" fmla="*/ 0 h 314"/>
                  <a:gd name="T44" fmla="*/ 0 w 563"/>
                  <a:gd name="T45" fmla="*/ 0 h 314"/>
                  <a:gd name="T46" fmla="*/ 0 w 563"/>
                  <a:gd name="T47" fmla="*/ 0 h 314"/>
                  <a:gd name="T48" fmla="*/ 0 w 563"/>
                  <a:gd name="T49" fmla="*/ 0 h 314"/>
                  <a:gd name="T50" fmla="*/ 0 w 563"/>
                  <a:gd name="T51" fmla="*/ 0 h 314"/>
                  <a:gd name="T52" fmla="*/ 0 w 563"/>
                  <a:gd name="T53" fmla="*/ 0 h 314"/>
                  <a:gd name="T54" fmla="*/ 0 w 563"/>
                  <a:gd name="T55" fmla="*/ 0 h 314"/>
                  <a:gd name="T56" fmla="*/ 0 w 563"/>
                  <a:gd name="T57" fmla="*/ 0 h 314"/>
                  <a:gd name="T58" fmla="*/ 0 w 563"/>
                  <a:gd name="T59" fmla="*/ 0 h 314"/>
                  <a:gd name="T60" fmla="*/ 0 w 563"/>
                  <a:gd name="T61" fmla="*/ 0 h 314"/>
                  <a:gd name="T62" fmla="*/ 0 w 563"/>
                  <a:gd name="T63" fmla="*/ 0 h 314"/>
                  <a:gd name="T64" fmla="*/ 0 w 563"/>
                  <a:gd name="T65" fmla="*/ 0 h 314"/>
                  <a:gd name="T66" fmla="*/ 0 w 563"/>
                  <a:gd name="T67" fmla="*/ 0 h 314"/>
                  <a:gd name="T68" fmla="*/ 0 w 563"/>
                  <a:gd name="T69" fmla="*/ 0 h 314"/>
                  <a:gd name="T70" fmla="*/ 0 w 563"/>
                  <a:gd name="T71" fmla="*/ 0 h 314"/>
                  <a:gd name="T72" fmla="*/ 0 w 563"/>
                  <a:gd name="T73" fmla="*/ 0 h 3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3"/>
                  <a:gd name="T112" fmla="*/ 0 h 314"/>
                  <a:gd name="T113" fmla="*/ 563 w 563"/>
                  <a:gd name="T114" fmla="*/ 314 h 3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3" h="314">
                    <a:moveTo>
                      <a:pt x="0" y="4"/>
                    </a:moveTo>
                    <a:lnTo>
                      <a:pt x="0" y="4"/>
                    </a:lnTo>
                    <a:lnTo>
                      <a:pt x="41" y="4"/>
                    </a:lnTo>
                    <a:lnTo>
                      <a:pt x="81" y="8"/>
                    </a:lnTo>
                    <a:lnTo>
                      <a:pt x="123" y="14"/>
                    </a:lnTo>
                    <a:lnTo>
                      <a:pt x="163" y="22"/>
                    </a:lnTo>
                    <a:lnTo>
                      <a:pt x="201" y="33"/>
                    </a:lnTo>
                    <a:lnTo>
                      <a:pt x="240" y="48"/>
                    </a:lnTo>
                    <a:lnTo>
                      <a:pt x="278" y="63"/>
                    </a:lnTo>
                    <a:lnTo>
                      <a:pt x="316" y="81"/>
                    </a:lnTo>
                    <a:lnTo>
                      <a:pt x="351" y="102"/>
                    </a:lnTo>
                    <a:lnTo>
                      <a:pt x="387" y="125"/>
                    </a:lnTo>
                    <a:lnTo>
                      <a:pt x="420" y="151"/>
                    </a:lnTo>
                    <a:lnTo>
                      <a:pt x="452" y="179"/>
                    </a:lnTo>
                    <a:lnTo>
                      <a:pt x="481" y="209"/>
                    </a:lnTo>
                    <a:lnTo>
                      <a:pt x="510" y="242"/>
                    </a:lnTo>
                    <a:lnTo>
                      <a:pt x="537" y="276"/>
                    </a:lnTo>
                    <a:lnTo>
                      <a:pt x="561" y="314"/>
                    </a:lnTo>
                    <a:lnTo>
                      <a:pt x="563" y="312"/>
                    </a:lnTo>
                    <a:lnTo>
                      <a:pt x="539" y="274"/>
                    </a:lnTo>
                    <a:lnTo>
                      <a:pt x="512" y="240"/>
                    </a:lnTo>
                    <a:lnTo>
                      <a:pt x="484" y="207"/>
                    </a:lnTo>
                    <a:lnTo>
                      <a:pt x="454" y="177"/>
                    </a:lnTo>
                    <a:lnTo>
                      <a:pt x="422" y="149"/>
                    </a:lnTo>
                    <a:lnTo>
                      <a:pt x="389" y="123"/>
                    </a:lnTo>
                    <a:lnTo>
                      <a:pt x="354" y="100"/>
                    </a:lnTo>
                    <a:lnTo>
                      <a:pt x="318" y="79"/>
                    </a:lnTo>
                    <a:lnTo>
                      <a:pt x="280" y="61"/>
                    </a:lnTo>
                    <a:lnTo>
                      <a:pt x="242" y="46"/>
                    </a:lnTo>
                    <a:lnTo>
                      <a:pt x="203" y="31"/>
                    </a:lnTo>
                    <a:lnTo>
                      <a:pt x="163" y="20"/>
                    </a:lnTo>
                    <a:lnTo>
                      <a:pt x="123" y="12"/>
                    </a:lnTo>
                    <a:lnTo>
                      <a:pt x="81" y="6"/>
                    </a:lnTo>
                    <a:lnTo>
                      <a:pt x="41" y="2"/>
                    </a:lnTo>
                    <a:lnTo>
                      <a:pt x="0" y="0"/>
                    </a:lnTo>
                    <a:lnTo>
                      <a:pt x="0" y="4"/>
                    </a:lnTo>
                    <a:close/>
                  </a:path>
                </a:pathLst>
              </a:custGeom>
              <a:solidFill>
                <a:srgbClr val="000000"/>
              </a:solidFill>
              <a:ln w="9525">
                <a:noFill/>
                <a:round/>
                <a:headEnd/>
                <a:tailEnd/>
              </a:ln>
            </p:spPr>
            <p:txBody>
              <a:bodyPr/>
              <a:lstStyle/>
              <a:p>
                <a:endParaRPr lang="ru-RU"/>
              </a:p>
            </p:txBody>
          </p:sp>
          <p:sp>
            <p:nvSpPr>
              <p:cNvPr id="14522" name="Freeform 497"/>
              <p:cNvSpPr>
                <a:spLocks/>
              </p:cNvSpPr>
              <p:nvPr/>
            </p:nvSpPr>
            <p:spPr bwMode="auto">
              <a:xfrm>
                <a:off x="5150" y="384"/>
                <a:ext cx="95" cy="62"/>
              </a:xfrm>
              <a:custGeom>
                <a:avLst/>
                <a:gdLst>
                  <a:gd name="T0" fmla="*/ 0 w 568"/>
                  <a:gd name="T1" fmla="*/ 0 h 314"/>
                  <a:gd name="T2" fmla="*/ 0 w 568"/>
                  <a:gd name="T3" fmla="*/ 0 h 314"/>
                  <a:gd name="T4" fmla="*/ 0 w 568"/>
                  <a:gd name="T5" fmla="*/ 0 h 314"/>
                  <a:gd name="T6" fmla="*/ 0 w 568"/>
                  <a:gd name="T7" fmla="*/ 0 h 314"/>
                  <a:gd name="T8" fmla="*/ 0 w 568"/>
                  <a:gd name="T9" fmla="*/ 0 h 314"/>
                  <a:gd name="T10" fmla="*/ 0 w 568"/>
                  <a:gd name="T11" fmla="*/ 0 h 314"/>
                  <a:gd name="T12" fmla="*/ 0 w 568"/>
                  <a:gd name="T13" fmla="*/ 0 h 314"/>
                  <a:gd name="T14" fmla="*/ 0 w 568"/>
                  <a:gd name="T15" fmla="*/ 0 h 314"/>
                  <a:gd name="T16" fmla="*/ 0 w 568"/>
                  <a:gd name="T17" fmla="*/ 0 h 314"/>
                  <a:gd name="T18" fmla="*/ 0 w 568"/>
                  <a:gd name="T19" fmla="*/ 0 h 314"/>
                  <a:gd name="T20" fmla="*/ 0 w 568"/>
                  <a:gd name="T21" fmla="*/ 0 h 314"/>
                  <a:gd name="T22" fmla="*/ 0 w 568"/>
                  <a:gd name="T23" fmla="*/ 0 h 314"/>
                  <a:gd name="T24" fmla="*/ 0 w 568"/>
                  <a:gd name="T25" fmla="*/ 0 h 314"/>
                  <a:gd name="T26" fmla="*/ 0 w 568"/>
                  <a:gd name="T27" fmla="*/ 0 h 314"/>
                  <a:gd name="T28" fmla="*/ 0 w 568"/>
                  <a:gd name="T29" fmla="*/ 0 h 314"/>
                  <a:gd name="T30" fmla="*/ 0 w 568"/>
                  <a:gd name="T31" fmla="*/ 0 h 314"/>
                  <a:gd name="T32" fmla="*/ 0 w 568"/>
                  <a:gd name="T33" fmla="*/ 0 h 314"/>
                  <a:gd name="T34" fmla="*/ 0 w 568"/>
                  <a:gd name="T35" fmla="*/ 0 h 314"/>
                  <a:gd name="T36" fmla="*/ 0 w 568"/>
                  <a:gd name="T37" fmla="*/ 0 h 314"/>
                  <a:gd name="T38" fmla="*/ 0 w 568"/>
                  <a:gd name="T39" fmla="*/ 0 h 314"/>
                  <a:gd name="T40" fmla="*/ 0 w 568"/>
                  <a:gd name="T41" fmla="*/ 0 h 314"/>
                  <a:gd name="T42" fmla="*/ 0 w 568"/>
                  <a:gd name="T43" fmla="*/ 0 h 314"/>
                  <a:gd name="T44" fmla="*/ 0 w 568"/>
                  <a:gd name="T45" fmla="*/ 0 h 314"/>
                  <a:gd name="T46" fmla="*/ 0 w 568"/>
                  <a:gd name="T47" fmla="*/ 0 h 314"/>
                  <a:gd name="T48" fmla="*/ 0 w 568"/>
                  <a:gd name="T49" fmla="*/ 0 h 314"/>
                  <a:gd name="T50" fmla="*/ 0 w 568"/>
                  <a:gd name="T51" fmla="*/ 0 h 314"/>
                  <a:gd name="T52" fmla="*/ 0 w 568"/>
                  <a:gd name="T53" fmla="*/ 0 h 314"/>
                  <a:gd name="T54" fmla="*/ 0 w 568"/>
                  <a:gd name="T55" fmla="*/ 0 h 314"/>
                  <a:gd name="T56" fmla="*/ 0 w 568"/>
                  <a:gd name="T57" fmla="*/ 0 h 314"/>
                  <a:gd name="T58" fmla="*/ 0 w 568"/>
                  <a:gd name="T59" fmla="*/ 0 h 314"/>
                  <a:gd name="T60" fmla="*/ 0 w 568"/>
                  <a:gd name="T61" fmla="*/ 0 h 314"/>
                  <a:gd name="T62" fmla="*/ 0 w 568"/>
                  <a:gd name="T63" fmla="*/ 0 h 314"/>
                  <a:gd name="T64" fmla="*/ 0 w 568"/>
                  <a:gd name="T65" fmla="*/ 0 h 314"/>
                  <a:gd name="T66" fmla="*/ 0 w 568"/>
                  <a:gd name="T67" fmla="*/ 0 h 314"/>
                  <a:gd name="T68" fmla="*/ 0 w 568"/>
                  <a:gd name="T69" fmla="*/ 0 h 314"/>
                  <a:gd name="T70" fmla="*/ 0 w 568"/>
                  <a:gd name="T71" fmla="*/ 0 h 314"/>
                  <a:gd name="T72" fmla="*/ 0 w 568"/>
                  <a:gd name="T73" fmla="*/ 0 h 3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8"/>
                  <a:gd name="T112" fmla="*/ 0 h 314"/>
                  <a:gd name="T113" fmla="*/ 568 w 568"/>
                  <a:gd name="T114" fmla="*/ 314 h 3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8" h="314">
                    <a:moveTo>
                      <a:pt x="0" y="312"/>
                    </a:moveTo>
                    <a:lnTo>
                      <a:pt x="2" y="314"/>
                    </a:lnTo>
                    <a:lnTo>
                      <a:pt x="22" y="280"/>
                    </a:lnTo>
                    <a:lnTo>
                      <a:pt x="46" y="248"/>
                    </a:lnTo>
                    <a:lnTo>
                      <a:pt x="72" y="217"/>
                    </a:lnTo>
                    <a:lnTo>
                      <a:pt x="99" y="188"/>
                    </a:lnTo>
                    <a:lnTo>
                      <a:pt x="130" y="160"/>
                    </a:lnTo>
                    <a:lnTo>
                      <a:pt x="162" y="134"/>
                    </a:lnTo>
                    <a:lnTo>
                      <a:pt x="195" y="111"/>
                    </a:lnTo>
                    <a:lnTo>
                      <a:pt x="232" y="90"/>
                    </a:lnTo>
                    <a:lnTo>
                      <a:pt x="268" y="70"/>
                    </a:lnTo>
                    <a:lnTo>
                      <a:pt x="309" y="53"/>
                    </a:lnTo>
                    <a:lnTo>
                      <a:pt x="349" y="38"/>
                    </a:lnTo>
                    <a:lnTo>
                      <a:pt x="389" y="25"/>
                    </a:lnTo>
                    <a:lnTo>
                      <a:pt x="433" y="16"/>
                    </a:lnTo>
                    <a:lnTo>
                      <a:pt x="477" y="9"/>
                    </a:lnTo>
                    <a:lnTo>
                      <a:pt x="522" y="4"/>
                    </a:lnTo>
                    <a:lnTo>
                      <a:pt x="568" y="4"/>
                    </a:lnTo>
                    <a:lnTo>
                      <a:pt x="568" y="0"/>
                    </a:lnTo>
                    <a:lnTo>
                      <a:pt x="522" y="2"/>
                    </a:lnTo>
                    <a:lnTo>
                      <a:pt x="477" y="7"/>
                    </a:lnTo>
                    <a:lnTo>
                      <a:pt x="433" y="14"/>
                    </a:lnTo>
                    <a:lnTo>
                      <a:pt x="389" y="23"/>
                    </a:lnTo>
                    <a:lnTo>
                      <a:pt x="346" y="36"/>
                    </a:lnTo>
                    <a:lnTo>
                      <a:pt x="306" y="51"/>
                    </a:lnTo>
                    <a:lnTo>
                      <a:pt x="266" y="68"/>
                    </a:lnTo>
                    <a:lnTo>
                      <a:pt x="229" y="88"/>
                    </a:lnTo>
                    <a:lnTo>
                      <a:pt x="193" y="109"/>
                    </a:lnTo>
                    <a:lnTo>
                      <a:pt x="159" y="132"/>
                    </a:lnTo>
                    <a:lnTo>
                      <a:pt x="127" y="158"/>
                    </a:lnTo>
                    <a:lnTo>
                      <a:pt x="97" y="185"/>
                    </a:lnTo>
                    <a:lnTo>
                      <a:pt x="69" y="215"/>
                    </a:lnTo>
                    <a:lnTo>
                      <a:pt x="43" y="246"/>
                    </a:lnTo>
                    <a:lnTo>
                      <a:pt x="20" y="278"/>
                    </a:lnTo>
                    <a:lnTo>
                      <a:pt x="0" y="312"/>
                    </a:lnTo>
                    <a:lnTo>
                      <a:pt x="2" y="314"/>
                    </a:lnTo>
                    <a:lnTo>
                      <a:pt x="0" y="312"/>
                    </a:lnTo>
                    <a:close/>
                  </a:path>
                </a:pathLst>
              </a:custGeom>
              <a:solidFill>
                <a:srgbClr val="000000"/>
              </a:solidFill>
              <a:ln w="9525">
                <a:noFill/>
                <a:round/>
                <a:headEnd/>
                <a:tailEnd/>
              </a:ln>
            </p:spPr>
            <p:txBody>
              <a:bodyPr/>
              <a:lstStyle/>
              <a:p>
                <a:endParaRPr lang="ru-RU"/>
              </a:p>
            </p:txBody>
          </p:sp>
          <p:sp>
            <p:nvSpPr>
              <p:cNvPr id="14523" name="Freeform 498"/>
              <p:cNvSpPr>
                <a:spLocks/>
              </p:cNvSpPr>
              <p:nvPr/>
            </p:nvSpPr>
            <p:spPr bwMode="auto">
              <a:xfrm>
                <a:off x="4236" y="385"/>
                <a:ext cx="215" cy="222"/>
              </a:xfrm>
              <a:custGeom>
                <a:avLst/>
                <a:gdLst>
                  <a:gd name="T0" fmla="*/ 0 w 1290"/>
                  <a:gd name="T1" fmla="*/ 0 h 1112"/>
                  <a:gd name="T2" fmla="*/ 0 w 1290"/>
                  <a:gd name="T3" fmla="*/ 0 h 1112"/>
                  <a:gd name="T4" fmla="*/ 0 w 1290"/>
                  <a:gd name="T5" fmla="*/ 0 h 1112"/>
                  <a:gd name="T6" fmla="*/ 0 w 1290"/>
                  <a:gd name="T7" fmla="*/ 0 h 1112"/>
                  <a:gd name="T8" fmla="*/ 0 w 1290"/>
                  <a:gd name="T9" fmla="*/ 0 h 1112"/>
                  <a:gd name="T10" fmla="*/ 0 w 1290"/>
                  <a:gd name="T11" fmla="*/ 0 h 1112"/>
                  <a:gd name="T12" fmla="*/ 0 w 1290"/>
                  <a:gd name="T13" fmla="*/ 0 h 1112"/>
                  <a:gd name="T14" fmla="*/ 0 w 1290"/>
                  <a:gd name="T15" fmla="*/ 0 h 1112"/>
                  <a:gd name="T16" fmla="*/ 0 w 1290"/>
                  <a:gd name="T17" fmla="*/ 0 h 1112"/>
                  <a:gd name="T18" fmla="*/ 0 w 1290"/>
                  <a:gd name="T19" fmla="*/ 0 h 1112"/>
                  <a:gd name="T20" fmla="*/ 0 w 1290"/>
                  <a:gd name="T21" fmla="*/ 0 h 1112"/>
                  <a:gd name="T22" fmla="*/ 0 w 1290"/>
                  <a:gd name="T23" fmla="*/ 0 h 1112"/>
                  <a:gd name="T24" fmla="*/ 0 w 1290"/>
                  <a:gd name="T25" fmla="*/ 0 h 1112"/>
                  <a:gd name="T26" fmla="*/ 0 w 1290"/>
                  <a:gd name="T27" fmla="*/ 0 h 1112"/>
                  <a:gd name="T28" fmla="*/ 0 w 1290"/>
                  <a:gd name="T29" fmla="*/ 0 h 1112"/>
                  <a:gd name="T30" fmla="*/ 0 w 1290"/>
                  <a:gd name="T31" fmla="*/ 0 h 1112"/>
                  <a:gd name="T32" fmla="*/ 0 w 1290"/>
                  <a:gd name="T33" fmla="*/ 0 h 1112"/>
                  <a:gd name="T34" fmla="*/ 0 w 1290"/>
                  <a:gd name="T35" fmla="*/ 0 h 1112"/>
                  <a:gd name="T36" fmla="*/ 0 w 1290"/>
                  <a:gd name="T37" fmla="*/ 0 h 1112"/>
                  <a:gd name="T38" fmla="*/ 0 w 1290"/>
                  <a:gd name="T39" fmla="*/ 0 h 1112"/>
                  <a:gd name="T40" fmla="*/ 0 w 1290"/>
                  <a:gd name="T41" fmla="*/ 0 h 1112"/>
                  <a:gd name="T42" fmla="*/ 0 w 1290"/>
                  <a:gd name="T43" fmla="*/ 0 h 1112"/>
                  <a:gd name="T44" fmla="*/ 0 w 1290"/>
                  <a:gd name="T45" fmla="*/ 0 h 1112"/>
                  <a:gd name="T46" fmla="*/ 0 w 1290"/>
                  <a:gd name="T47" fmla="*/ 0 h 1112"/>
                  <a:gd name="T48" fmla="*/ 0 w 1290"/>
                  <a:gd name="T49" fmla="*/ 0 h 1112"/>
                  <a:gd name="T50" fmla="*/ 0 w 1290"/>
                  <a:gd name="T51" fmla="*/ 0 h 1112"/>
                  <a:gd name="T52" fmla="*/ 0 w 1290"/>
                  <a:gd name="T53" fmla="*/ 0 h 1112"/>
                  <a:gd name="T54" fmla="*/ 0 w 1290"/>
                  <a:gd name="T55" fmla="*/ 0 h 1112"/>
                  <a:gd name="T56" fmla="*/ 0 w 1290"/>
                  <a:gd name="T57" fmla="*/ 0 h 1112"/>
                  <a:gd name="T58" fmla="*/ 0 w 1290"/>
                  <a:gd name="T59" fmla="*/ 0 h 1112"/>
                  <a:gd name="T60" fmla="*/ 0 w 1290"/>
                  <a:gd name="T61" fmla="*/ 0 h 1112"/>
                  <a:gd name="T62" fmla="*/ 0 w 1290"/>
                  <a:gd name="T63" fmla="*/ 0 h 11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90"/>
                  <a:gd name="T97" fmla="*/ 0 h 1112"/>
                  <a:gd name="T98" fmla="*/ 1290 w 1290"/>
                  <a:gd name="T99" fmla="*/ 1112 h 11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90" h="1112">
                    <a:moveTo>
                      <a:pt x="645" y="0"/>
                    </a:moveTo>
                    <a:lnTo>
                      <a:pt x="712" y="3"/>
                    </a:lnTo>
                    <a:lnTo>
                      <a:pt x="775" y="11"/>
                    </a:lnTo>
                    <a:lnTo>
                      <a:pt x="837" y="25"/>
                    </a:lnTo>
                    <a:lnTo>
                      <a:pt x="896" y="44"/>
                    </a:lnTo>
                    <a:lnTo>
                      <a:pt x="952" y="67"/>
                    </a:lnTo>
                    <a:lnTo>
                      <a:pt x="1005" y="95"/>
                    </a:lnTo>
                    <a:lnTo>
                      <a:pt x="1055" y="127"/>
                    </a:lnTo>
                    <a:lnTo>
                      <a:pt x="1101" y="163"/>
                    </a:lnTo>
                    <a:lnTo>
                      <a:pt x="1142" y="203"/>
                    </a:lnTo>
                    <a:lnTo>
                      <a:pt x="1180" y="246"/>
                    </a:lnTo>
                    <a:lnTo>
                      <a:pt x="1212" y="292"/>
                    </a:lnTo>
                    <a:lnTo>
                      <a:pt x="1239" y="340"/>
                    </a:lnTo>
                    <a:lnTo>
                      <a:pt x="1261" y="391"/>
                    </a:lnTo>
                    <a:lnTo>
                      <a:pt x="1277" y="444"/>
                    </a:lnTo>
                    <a:lnTo>
                      <a:pt x="1287" y="499"/>
                    </a:lnTo>
                    <a:lnTo>
                      <a:pt x="1290" y="556"/>
                    </a:lnTo>
                    <a:lnTo>
                      <a:pt x="1287" y="613"/>
                    </a:lnTo>
                    <a:lnTo>
                      <a:pt x="1277" y="668"/>
                    </a:lnTo>
                    <a:lnTo>
                      <a:pt x="1261" y="721"/>
                    </a:lnTo>
                    <a:lnTo>
                      <a:pt x="1239" y="772"/>
                    </a:lnTo>
                    <a:lnTo>
                      <a:pt x="1212" y="820"/>
                    </a:lnTo>
                    <a:lnTo>
                      <a:pt x="1180" y="866"/>
                    </a:lnTo>
                    <a:lnTo>
                      <a:pt x="1142" y="909"/>
                    </a:lnTo>
                    <a:lnTo>
                      <a:pt x="1101" y="949"/>
                    </a:lnTo>
                    <a:lnTo>
                      <a:pt x="1055" y="984"/>
                    </a:lnTo>
                    <a:lnTo>
                      <a:pt x="1005" y="1017"/>
                    </a:lnTo>
                    <a:lnTo>
                      <a:pt x="952" y="1045"/>
                    </a:lnTo>
                    <a:lnTo>
                      <a:pt x="896" y="1068"/>
                    </a:lnTo>
                    <a:lnTo>
                      <a:pt x="837" y="1087"/>
                    </a:lnTo>
                    <a:lnTo>
                      <a:pt x="775" y="1101"/>
                    </a:lnTo>
                    <a:lnTo>
                      <a:pt x="712" y="1109"/>
                    </a:lnTo>
                    <a:lnTo>
                      <a:pt x="645" y="1112"/>
                    </a:lnTo>
                    <a:lnTo>
                      <a:pt x="579" y="1109"/>
                    </a:lnTo>
                    <a:lnTo>
                      <a:pt x="515" y="1101"/>
                    </a:lnTo>
                    <a:lnTo>
                      <a:pt x="454" y="1087"/>
                    </a:lnTo>
                    <a:lnTo>
                      <a:pt x="394" y="1068"/>
                    </a:lnTo>
                    <a:lnTo>
                      <a:pt x="339" y="1045"/>
                    </a:lnTo>
                    <a:lnTo>
                      <a:pt x="286" y="1017"/>
                    </a:lnTo>
                    <a:lnTo>
                      <a:pt x="236" y="984"/>
                    </a:lnTo>
                    <a:lnTo>
                      <a:pt x="190" y="949"/>
                    </a:lnTo>
                    <a:lnTo>
                      <a:pt x="148" y="909"/>
                    </a:lnTo>
                    <a:lnTo>
                      <a:pt x="110" y="866"/>
                    </a:lnTo>
                    <a:lnTo>
                      <a:pt x="78" y="820"/>
                    </a:lnTo>
                    <a:lnTo>
                      <a:pt x="51" y="772"/>
                    </a:lnTo>
                    <a:lnTo>
                      <a:pt x="30" y="721"/>
                    </a:lnTo>
                    <a:lnTo>
                      <a:pt x="13" y="668"/>
                    </a:lnTo>
                    <a:lnTo>
                      <a:pt x="4" y="613"/>
                    </a:lnTo>
                    <a:lnTo>
                      <a:pt x="0" y="556"/>
                    </a:lnTo>
                    <a:lnTo>
                      <a:pt x="4" y="499"/>
                    </a:lnTo>
                    <a:lnTo>
                      <a:pt x="13" y="444"/>
                    </a:lnTo>
                    <a:lnTo>
                      <a:pt x="30" y="391"/>
                    </a:lnTo>
                    <a:lnTo>
                      <a:pt x="51" y="340"/>
                    </a:lnTo>
                    <a:lnTo>
                      <a:pt x="78" y="292"/>
                    </a:lnTo>
                    <a:lnTo>
                      <a:pt x="110" y="246"/>
                    </a:lnTo>
                    <a:lnTo>
                      <a:pt x="148" y="203"/>
                    </a:lnTo>
                    <a:lnTo>
                      <a:pt x="190" y="163"/>
                    </a:lnTo>
                    <a:lnTo>
                      <a:pt x="236" y="127"/>
                    </a:lnTo>
                    <a:lnTo>
                      <a:pt x="286" y="95"/>
                    </a:lnTo>
                    <a:lnTo>
                      <a:pt x="339" y="67"/>
                    </a:lnTo>
                    <a:lnTo>
                      <a:pt x="394" y="44"/>
                    </a:lnTo>
                    <a:lnTo>
                      <a:pt x="454" y="25"/>
                    </a:lnTo>
                    <a:lnTo>
                      <a:pt x="515" y="11"/>
                    </a:lnTo>
                    <a:lnTo>
                      <a:pt x="579" y="3"/>
                    </a:lnTo>
                    <a:lnTo>
                      <a:pt x="645" y="0"/>
                    </a:lnTo>
                    <a:close/>
                  </a:path>
                </a:pathLst>
              </a:custGeom>
              <a:solidFill>
                <a:srgbClr val="000000"/>
              </a:solidFill>
              <a:ln w="9525">
                <a:noFill/>
                <a:round/>
                <a:headEnd/>
                <a:tailEnd/>
              </a:ln>
            </p:spPr>
            <p:txBody>
              <a:bodyPr/>
              <a:lstStyle/>
              <a:p>
                <a:endParaRPr lang="ru-RU"/>
              </a:p>
            </p:txBody>
          </p:sp>
          <p:sp>
            <p:nvSpPr>
              <p:cNvPr id="14524" name="Freeform 499"/>
              <p:cNvSpPr>
                <a:spLocks/>
              </p:cNvSpPr>
              <p:nvPr/>
            </p:nvSpPr>
            <p:spPr bwMode="auto">
              <a:xfrm>
                <a:off x="4343" y="385"/>
                <a:ext cx="108" cy="111"/>
              </a:xfrm>
              <a:custGeom>
                <a:avLst/>
                <a:gdLst>
                  <a:gd name="T0" fmla="*/ 0 w 646"/>
                  <a:gd name="T1" fmla="*/ 0 h 557"/>
                  <a:gd name="T2" fmla="*/ 0 w 646"/>
                  <a:gd name="T3" fmla="*/ 0 h 557"/>
                  <a:gd name="T4" fmla="*/ 0 w 646"/>
                  <a:gd name="T5" fmla="*/ 0 h 557"/>
                  <a:gd name="T6" fmla="*/ 0 w 646"/>
                  <a:gd name="T7" fmla="*/ 0 h 557"/>
                  <a:gd name="T8" fmla="*/ 0 w 646"/>
                  <a:gd name="T9" fmla="*/ 0 h 557"/>
                  <a:gd name="T10" fmla="*/ 0 w 646"/>
                  <a:gd name="T11" fmla="*/ 0 h 557"/>
                  <a:gd name="T12" fmla="*/ 0 w 646"/>
                  <a:gd name="T13" fmla="*/ 0 h 557"/>
                  <a:gd name="T14" fmla="*/ 0 w 646"/>
                  <a:gd name="T15" fmla="*/ 0 h 557"/>
                  <a:gd name="T16" fmla="*/ 0 w 646"/>
                  <a:gd name="T17" fmla="*/ 0 h 557"/>
                  <a:gd name="T18" fmla="*/ 0 w 646"/>
                  <a:gd name="T19" fmla="*/ 0 h 557"/>
                  <a:gd name="T20" fmla="*/ 0 w 646"/>
                  <a:gd name="T21" fmla="*/ 0 h 557"/>
                  <a:gd name="T22" fmla="*/ 0 w 646"/>
                  <a:gd name="T23" fmla="*/ 0 h 557"/>
                  <a:gd name="T24" fmla="*/ 0 w 646"/>
                  <a:gd name="T25" fmla="*/ 0 h 557"/>
                  <a:gd name="T26" fmla="*/ 0 w 646"/>
                  <a:gd name="T27" fmla="*/ 0 h 557"/>
                  <a:gd name="T28" fmla="*/ 0 w 646"/>
                  <a:gd name="T29" fmla="*/ 0 h 557"/>
                  <a:gd name="T30" fmla="*/ 0 w 646"/>
                  <a:gd name="T31" fmla="*/ 0 h 557"/>
                  <a:gd name="T32" fmla="*/ 0 w 646"/>
                  <a:gd name="T33" fmla="*/ 0 h 557"/>
                  <a:gd name="T34" fmla="*/ 0 w 646"/>
                  <a:gd name="T35" fmla="*/ 0 h 557"/>
                  <a:gd name="T36" fmla="*/ 0 w 646"/>
                  <a:gd name="T37" fmla="*/ 0 h 557"/>
                  <a:gd name="T38" fmla="*/ 0 w 646"/>
                  <a:gd name="T39" fmla="*/ 0 h 557"/>
                  <a:gd name="T40" fmla="*/ 0 w 646"/>
                  <a:gd name="T41" fmla="*/ 0 h 557"/>
                  <a:gd name="T42" fmla="*/ 0 w 646"/>
                  <a:gd name="T43" fmla="*/ 0 h 557"/>
                  <a:gd name="T44" fmla="*/ 0 w 646"/>
                  <a:gd name="T45" fmla="*/ 0 h 557"/>
                  <a:gd name="T46" fmla="*/ 0 w 646"/>
                  <a:gd name="T47" fmla="*/ 0 h 557"/>
                  <a:gd name="T48" fmla="*/ 0 w 646"/>
                  <a:gd name="T49" fmla="*/ 0 h 557"/>
                  <a:gd name="T50" fmla="*/ 0 w 646"/>
                  <a:gd name="T51" fmla="*/ 0 h 557"/>
                  <a:gd name="T52" fmla="*/ 0 w 646"/>
                  <a:gd name="T53" fmla="*/ 0 h 557"/>
                  <a:gd name="T54" fmla="*/ 0 w 646"/>
                  <a:gd name="T55" fmla="*/ 0 h 557"/>
                  <a:gd name="T56" fmla="*/ 0 w 646"/>
                  <a:gd name="T57" fmla="*/ 0 h 557"/>
                  <a:gd name="T58" fmla="*/ 0 w 646"/>
                  <a:gd name="T59" fmla="*/ 0 h 557"/>
                  <a:gd name="T60" fmla="*/ 0 w 646"/>
                  <a:gd name="T61" fmla="*/ 0 h 557"/>
                  <a:gd name="T62" fmla="*/ 0 w 646"/>
                  <a:gd name="T63" fmla="*/ 0 h 557"/>
                  <a:gd name="T64" fmla="*/ 0 w 646"/>
                  <a:gd name="T65" fmla="*/ 0 h 557"/>
                  <a:gd name="T66" fmla="*/ 0 w 646"/>
                  <a:gd name="T67" fmla="*/ 0 h 557"/>
                  <a:gd name="T68" fmla="*/ 0 w 646"/>
                  <a:gd name="T69" fmla="*/ 0 h 557"/>
                  <a:gd name="T70" fmla="*/ 0 w 646"/>
                  <a:gd name="T71" fmla="*/ 0 h 557"/>
                  <a:gd name="T72" fmla="*/ 0 w 646"/>
                  <a:gd name="T73" fmla="*/ 0 h 5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6"/>
                  <a:gd name="T112" fmla="*/ 0 h 557"/>
                  <a:gd name="T113" fmla="*/ 646 w 646"/>
                  <a:gd name="T114" fmla="*/ 557 h 5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6" h="557">
                    <a:moveTo>
                      <a:pt x="646" y="557"/>
                    </a:moveTo>
                    <a:lnTo>
                      <a:pt x="646" y="557"/>
                    </a:lnTo>
                    <a:lnTo>
                      <a:pt x="643" y="500"/>
                    </a:lnTo>
                    <a:lnTo>
                      <a:pt x="633" y="445"/>
                    </a:lnTo>
                    <a:lnTo>
                      <a:pt x="617" y="392"/>
                    </a:lnTo>
                    <a:lnTo>
                      <a:pt x="596" y="340"/>
                    </a:lnTo>
                    <a:lnTo>
                      <a:pt x="568" y="292"/>
                    </a:lnTo>
                    <a:lnTo>
                      <a:pt x="536" y="246"/>
                    </a:lnTo>
                    <a:lnTo>
                      <a:pt x="499" y="203"/>
                    </a:lnTo>
                    <a:lnTo>
                      <a:pt x="457" y="163"/>
                    </a:lnTo>
                    <a:lnTo>
                      <a:pt x="411" y="127"/>
                    </a:lnTo>
                    <a:lnTo>
                      <a:pt x="361" y="95"/>
                    </a:lnTo>
                    <a:lnTo>
                      <a:pt x="308" y="67"/>
                    </a:lnTo>
                    <a:lnTo>
                      <a:pt x="252" y="44"/>
                    </a:lnTo>
                    <a:lnTo>
                      <a:pt x="192" y="25"/>
                    </a:lnTo>
                    <a:lnTo>
                      <a:pt x="130" y="11"/>
                    </a:lnTo>
                    <a:lnTo>
                      <a:pt x="67" y="3"/>
                    </a:lnTo>
                    <a:lnTo>
                      <a:pt x="0" y="0"/>
                    </a:lnTo>
                    <a:lnTo>
                      <a:pt x="0" y="2"/>
                    </a:lnTo>
                    <a:lnTo>
                      <a:pt x="67" y="5"/>
                    </a:lnTo>
                    <a:lnTo>
                      <a:pt x="130" y="13"/>
                    </a:lnTo>
                    <a:lnTo>
                      <a:pt x="192" y="27"/>
                    </a:lnTo>
                    <a:lnTo>
                      <a:pt x="250" y="46"/>
                    </a:lnTo>
                    <a:lnTo>
                      <a:pt x="306" y="69"/>
                    </a:lnTo>
                    <a:lnTo>
                      <a:pt x="359" y="97"/>
                    </a:lnTo>
                    <a:lnTo>
                      <a:pt x="409" y="129"/>
                    </a:lnTo>
                    <a:lnTo>
                      <a:pt x="455" y="165"/>
                    </a:lnTo>
                    <a:lnTo>
                      <a:pt x="496" y="205"/>
                    </a:lnTo>
                    <a:lnTo>
                      <a:pt x="534" y="248"/>
                    </a:lnTo>
                    <a:lnTo>
                      <a:pt x="566" y="294"/>
                    </a:lnTo>
                    <a:lnTo>
                      <a:pt x="593" y="342"/>
                    </a:lnTo>
                    <a:lnTo>
                      <a:pt x="615" y="392"/>
                    </a:lnTo>
                    <a:lnTo>
                      <a:pt x="631" y="445"/>
                    </a:lnTo>
                    <a:lnTo>
                      <a:pt x="641" y="500"/>
                    </a:lnTo>
                    <a:lnTo>
                      <a:pt x="644" y="557"/>
                    </a:lnTo>
                    <a:lnTo>
                      <a:pt x="646" y="557"/>
                    </a:lnTo>
                    <a:close/>
                  </a:path>
                </a:pathLst>
              </a:custGeom>
              <a:solidFill>
                <a:srgbClr val="000000"/>
              </a:solidFill>
              <a:ln w="9525">
                <a:noFill/>
                <a:round/>
                <a:headEnd/>
                <a:tailEnd/>
              </a:ln>
            </p:spPr>
            <p:txBody>
              <a:bodyPr/>
              <a:lstStyle/>
              <a:p>
                <a:endParaRPr lang="ru-RU"/>
              </a:p>
            </p:txBody>
          </p:sp>
          <p:sp>
            <p:nvSpPr>
              <p:cNvPr id="14525" name="Freeform 500"/>
              <p:cNvSpPr>
                <a:spLocks/>
              </p:cNvSpPr>
              <p:nvPr/>
            </p:nvSpPr>
            <p:spPr bwMode="auto">
              <a:xfrm>
                <a:off x="4343" y="496"/>
                <a:ext cx="108" cy="112"/>
              </a:xfrm>
              <a:custGeom>
                <a:avLst/>
                <a:gdLst>
                  <a:gd name="T0" fmla="*/ 0 w 646"/>
                  <a:gd name="T1" fmla="*/ 0 h 558"/>
                  <a:gd name="T2" fmla="*/ 0 w 646"/>
                  <a:gd name="T3" fmla="*/ 0 h 558"/>
                  <a:gd name="T4" fmla="*/ 0 w 646"/>
                  <a:gd name="T5" fmla="*/ 0 h 558"/>
                  <a:gd name="T6" fmla="*/ 0 w 646"/>
                  <a:gd name="T7" fmla="*/ 0 h 558"/>
                  <a:gd name="T8" fmla="*/ 0 w 646"/>
                  <a:gd name="T9" fmla="*/ 0 h 558"/>
                  <a:gd name="T10" fmla="*/ 0 w 646"/>
                  <a:gd name="T11" fmla="*/ 0 h 558"/>
                  <a:gd name="T12" fmla="*/ 0 w 646"/>
                  <a:gd name="T13" fmla="*/ 0 h 558"/>
                  <a:gd name="T14" fmla="*/ 0 w 646"/>
                  <a:gd name="T15" fmla="*/ 0 h 558"/>
                  <a:gd name="T16" fmla="*/ 0 w 646"/>
                  <a:gd name="T17" fmla="*/ 0 h 558"/>
                  <a:gd name="T18" fmla="*/ 0 w 646"/>
                  <a:gd name="T19" fmla="*/ 0 h 558"/>
                  <a:gd name="T20" fmla="*/ 0 w 646"/>
                  <a:gd name="T21" fmla="*/ 0 h 558"/>
                  <a:gd name="T22" fmla="*/ 0 w 646"/>
                  <a:gd name="T23" fmla="*/ 0 h 558"/>
                  <a:gd name="T24" fmla="*/ 0 w 646"/>
                  <a:gd name="T25" fmla="*/ 0 h 558"/>
                  <a:gd name="T26" fmla="*/ 0 w 646"/>
                  <a:gd name="T27" fmla="*/ 0 h 558"/>
                  <a:gd name="T28" fmla="*/ 0 w 646"/>
                  <a:gd name="T29" fmla="*/ 0 h 558"/>
                  <a:gd name="T30" fmla="*/ 0 w 646"/>
                  <a:gd name="T31" fmla="*/ 0 h 558"/>
                  <a:gd name="T32" fmla="*/ 0 w 646"/>
                  <a:gd name="T33" fmla="*/ 0 h 558"/>
                  <a:gd name="T34" fmla="*/ 0 w 646"/>
                  <a:gd name="T35" fmla="*/ 0 h 558"/>
                  <a:gd name="T36" fmla="*/ 0 w 646"/>
                  <a:gd name="T37" fmla="*/ 0 h 558"/>
                  <a:gd name="T38" fmla="*/ 0 w 646"/>
                  <a:gd name="T39" fmla="*/ 0 h 558"/>
                  <a:gd name="T40" fmla="*/ 0 w 646"/>
                  <a:gd name="T41" fmla="*/ 0 h 558"/>
                  <a:gd name="T42" fmla="*/ 0 w 646"/>
                  <a:gd name="T43" fmla="*/ 0 h 558"/>
                  <a:gd name="T44" fmla="*/ 0 w 646"/>
                  <a:gd name="T45" fmla="*/ 0 h 558"/>
                  <a:gd name="T46" fmla="*/ 0 w 646"/>
                  <a:gd name="T47" fmla="*/ 0 h 558"/>
                  <a:gd name="T48" fmla="*/ 0 w 646"/>
                  <a:gd name="T49" fmla="*/ 0 h 558"/>
                  <a:gd name="T50" fmla="*/ 0 w 646"/>
                  <a:gd name="T51" fmla="*/ 0 h 558"/>
                  <a:gd name="T52" fmla="*/ 0 w 646"/>
                  <a:gd name="T53" fmla="*/ 0 h 558"/>
                  <a:gd name="T54" fmla="*/ 0 w 646"/>
                  <a:gd name="T55" fmla="*/ 0 h 558"/>
                  <a:gd name="T56" fmla="*/ 0 w 646"/>
                  <a:gd name="T57" fmla="*/ 0 h 558"/>
                  <a:gd name="T58" fmla="*/ 0 w 646"/>
                  <a:gd name="T59" fmla="*/ 0 h 558"/>
                  <a:gd name="T60" fmla="*/ 0 w 646"/>
                  <a:gd name="T61" fmla="*/ 0 h 558"/>
                  <a:gd name="T62" fmla="*/ 0 w 646"/>
                  <a:gd name="T63" fmla="*/ 0 h 558"/>
                  <a:gd name="T64" fmla="*/ 0 w 646"/>
                  <a:gd name="T65" fmla="*/ 0 h 558"/>
                  <a:gd name="T66" fmla="*/ 0 w 646"/>
                  <a:gd name="T67" fmla="*/ 0 h 558"/>
                  <a:gd name="T68" fmla="*/ 0 w 646"/>
                  <a:gd name="T69" fmla="*/ 0 h 558"/>
                  <a:gd name="T70" fmla="*/ 0 w 646"/>
                  <a:gd name="T71" fmla="*/ 0 h 558"/>
                  <a:gd name="T72" fmla="*/ 0 w 646"/>
                  <a:gd name="T73" fmla="*/ 0 h 5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6"/>
                  <a:gd name="T112" fmla="*/ 0 h 558"/>
                  <a:gd name="T113" fmla="*/ 646 w 646"/>
                  <a:gd name="T114" fmla="*/ 558 h 5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6" h="558">
                    <a:moveTo>
                      <a:pt x="0" y="558"/>
                    </a:moveTo>
                    <a:lnTo>
                      <a:pt x="0" y="558"/>
                    </a:lnTo>
                    <a:lnTo>
                      <a:pt x="67" y="554"/>
                    </a:lnTo>
                    <a:lnTo>
                      <a:pt x="130" y="546"/>
                    </a:lnTo>
                    <a:lnTo>
                      <a:pt x="192" y="532"/>
                    </a:lnTo>
                    <a:lnTo>
                      <a:pt x="252" y="513"/>
                    </a:lnTo>
                    <a:lnTo>
                      <a:pt x="308" y="490"/>
                    </a:lnTo>
                    <a:lnTo>
                      <a:pt x="361" y="462"/>
                    </a:lnTo>
                    <a:lnTo>
                      <a:pt x="411" y="430"/>
                    </a:lnTo>
                    <a:lnTo>
                      <a:pt x="457" y="394"/>
                    </a:lnTo>
                    <a:lnTo>
                      <a:pt x="499" y="354"/>
                    </a:lnTo>
                    <a:lnTo>
                      <a:pt x="536" y="311"/>
                    </a:lnTo>
                    <a:lnTo>
                      <a:pt x="568" y="265"/>
                    </a:lnTo>
                    <a:lnTo>
                      <a:pt x="596" y="217"/>
                    </a:lnTo>
                    <a:lnTo>
                      <a:pt x="617" y="165"/>
                    </a:lnTo>
                    <a:lnTo>
                      <a:pt x="633" y="112"/>
                    </a:lnTo>
                    <a:lnTo>
                      <a:pt x="643" y="57"/>
                    </a:lnTo>
                    <a:lnTo>
                      <a:pt x="646" y="0"/>
                    </a:lnTo>
                    <a:lnTo>
                      <a:pt x="644" y="0"/>
                    </a:lnTo>
                    <a:lnTo>
                      <a:pt x="641" y="57"/>
                    </a:lnTo>
                    <a:lnTo>
                      <a:pt x="631" y="112"/>
                    </a:lnTo>
                    <a:lnTo>
                      <a:pt x="615" y="165"/>
                    </a:lnTo>
                    <a:lnTo>
                      <a:pt x="593" y="215"/>
                    </a:lnTo>
                    <a:lnTo>
                      <a:pt x="566" y="263"/>
                    </a:lnTo>
                    <a:lnTo>
                      <a:pt x="534" y="309"/>
                    </a:lnTo>
                    <a:lnTo>
                      <a:pt x="496" y="352"/>
                    </a:lnTo>
                    <a:lnTo>
                      <a:pt x="455" y="392"/>
                    </a:lnTo>
                    <a:lnTo>
                      <a:pt x="409" y="427"/>
                    </a:lnTo>
                    <a:lnTo>
                      <a:pt x="359" y="460"/>
                    </a:lnTo>
                    <a:lnTo>
                      <a:pt x="306" y="488"/>
                    </a:lnTo>
                    <a:lnTo>
                      <a:pt x="250" y="511"/>
                    </a:lnTo>
                    <a:lnTo>
                      <a:pt x="192" y="529"/>
                    </a:lnTo>
                    <a:lnTo>
                      <a:pt x="130" y="544"/>
                    </a:lnTo>
                    <a:lnTo>
                      <a:pt x="67" y="552"/>
                    </a:lnTo>
                    <a:lnTo>
                      <a:pt x="0" y="554"/>
                    </a:lnTo>
                    <a:lnTo>
                      <a:pt x="0" y="558"/>
                    </a:lnTo>
                    <a:close/>
                  </a:path>
                </a:pathLst>
              </a:custGeom>
              <a:solidFill>
                <a:srgbClr val="000000"/>
              </a:solidFill>
              <a:ln w="9525">
                <a:noFill/>
                <a:round/>
                <a:headEnd/>
                <a:tailEnd/>
              </a:ln>
            </p:spPr>
            <p:txBody>
              <a:bodyPr/>
              <a:lstStyle/>
              <a:p>
                <a:endParaRPr lang="ru-RU"/>
              </a:p>
            </p:txBody>
          </p:sp>
          <p:sp>
            <p:nvSpPr>
              <p:cNvPr id="14526" name="Freeform 501"/>
              <p:cNvSpPr>
                <a:spLocks/>
              </p:cNvSpPr>
              <p:nvPr/>
            </p:nvSpPr>
            <p:spPr bwMode="auto">
              <a:xfrm>
                <a:off x="4235" y="496"/>
                <a:ext cx="108" cy="112"/>
              </a:xfrm>
              <a:custGeom>
                <a:avLst/>
                <a:gdLst>
                  <a:gd name="T0" fmla="*/ 0 w 647"/>
                  <a:gd name="T1" fmla="*/ 0 h 558"/>
                  <a:gd name="T2" fmla="*/ 0 w 647"/>
                  <a:gd name="T3" fmla="*/ 0 h 558"/>
                  <a:gd name="T4" fmla="*/ 0 w 647"/>
                  <a:gd name="T5" fmla="*/ 0 h 558"/>
                  <a:gd name="T6" fmla="*/ 0 w 647"/>
                  <a:gd name="T7" fmla="*/ 0 h 558"/>
                  <a:gd name="T8" fmla="*/ 0 w 647"/>
                  <a:gd name="T9" fmla="*/ 0 h 558"/>
                  <a:gd name="T10" fmla="*/ 0 w 647"/>
                  <a:gd name="T11" fmla="*/ 0 h 558"/>
                  <a:gd name="T12" fmla="*/ 0 w 647"/>
                  <a:gd name="T13" fmla="*/ 0 h 558"/>
                  <a:gd name="T14" fmla="*/ 0 w 647"/>
                  <a:gd name="T15" fmla="*/ 0 h 558"/>
                  <a:gd name="T16" fmla="*/ 0 w 647"/>
                  <a:gd name="T17" fmla="*/ 0 h 558"/>
                  <a:gd name="T18" fmla="*/ 0 w 647"/>
                  <a:gd name="T19" fmla="*/ 0 h 558"/>
                  <a:gd name="T20" fmla="*/ 0 w 647"/>
                  <a:gd name="T21" fmla="*/ 0 h 558"/>
                  <a:gd name="T22" fmla="*/ 0 w 647"/>
                  <a:gd name="T23" fmla="*/ 0 h 558"/>
                  <a:gd name="T24" fmla="*/ 0 w 647"/>
                  <a:gd name="T25" fmla="*/ 0 h 558"/>
                  <a:gd name="T26" fmla="*/ 0 w 647"/>
                  <a:gd name="T27" fmla="*/ 0 h 558"/>
                  <a:gd name="T28" fmla="*/ 0 w 647"/>
                  <a:gd name="T29" fmla="*/ 0 h 558"/>
                  <a:gd name="T30" fmla="*/ 0 w 647"/>
                  <a:gd name="T31" fmla="*/ 0 h 558"/>
                  <a:gd name="T32" fmla="*/ 0 w 647"/>
                  <a:gd name="T33" fmla="*/ 0 h 558"/>
                  <a:gd name="T34" fmla="*/ 0 w 647"/>
                  <a:gd name="T35" fmla="*/ 0 h 558"/>
                  <a:gd name="T36" fmla="*/ 0 w 647"/>
                  <a:gd name="T37" fmla="*/ 0 h 558"/>
                  <a:gd name="T38" fmla="*/ 0 w 647"/>
                  <a:gd name="T39" fmla="*/ 0 h 558"/>
                  <a:gd name="T40" fmla="*/ 0 w 647"/>
                  <a:gd name="T41" fmla="*/ 0 h 558"/>
                  <a:gd name="T42" fmla="*/ 0 w 647"/>
                  <a:gd name="T43" fmla="*/ 0 h 558"/>
                  <a:gd name="T44" fmla="*/ 0 w 647"/>
                  <a:gd name="T45" fmla="*/ 0 h 558"/>
                  <a:gd name="T46" fmla="*/ 0 w 647"/>
                  <a:gd name="T47" fmla="*/ 0 h 558"/>
                  <a:gd name="T48" fmla="*/ 0 w 647"/>
                  <a:gd name="T49" fmla="*/ 0 h 558"/>
                  <a:gd name="T50" fmla="*/ 0 w 647"/>
                  <a:gd name="T51" fmla="*/ 0 h 558"/>
                  <a:gd name="T52" fmla="*/ 0 w 647"/>
                  <a:gd name="T53" fmla="*/ 0 h 558"/>
                  <a:gd name="T54" fmla="*/ 0 w 647"/>
                  <a:gd name="T55" fmla="*/ 0 h 558"/>
                  <a:gd name="T56" fmla="*/ 0 w 647"/>
                  <a:gd name="T57" fmla="*/ 0 h 558"/>
                  <a:gd name="T58" fmla="*/ 0 w 647"/>
                  <a:gd name="T59" fmla="*/ 0 h 558"/>
                  <a:gd name="T60" fmla="*/ 0 w 647"/>
                  <a:gd name="T61" fmla="*/ 0 h 558"/>
                  <a:gd name="T62" fmla="*/ 0 w 647"/>
                  <a:gd name="T63" fmla="*/ 0 h 558"/>
                  <a:gd name="T64" fmla="*/ 0 w 647"/>
                  <a:gd name="T65" fmla="*/ 0 h 558"/>
                  <a:gd name="T66" fmla="*/ 0 w 647"/>
                  <a:gd name="T67" fmla="*/ 0 h 558"/>
                  <a:gd name="T68" fmla="*/ 0 w 647"/>
                  <a:gd name="T69" fmla="*/ 0 h 558"/>
                  <a:gd name="T70" fmla="*/ 0 w 647"/>
                  <a:gd name="T71" fmla="*/ 0 h 558"/>
                  <a:gd name="T72" fmla="*/ 0 w 647"/>
                  <a:gd name="T73" fmla="*/ 0 h 5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7"/>
                  <a:gd name="T112" fmla="*/ 0 h 558"/>
                  <a:gd name="T113" fmla="*/ 647 w 647"/>
                  <a:gd name="T114" fmla="*/ 558 h 5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7" h="558">
                    <a:moveTo>
                      <a:pt x="0" y="0"/>
                    </a:moveTo>
                    <a:lnTo>
                      <a:pt x="0" y="0"/>
                    </a:lnTo>
                    <a:lnTo>
                      <a:pt x="5" y="57"/>
                    </a:lnTo>
                    <a:lnTo>
                      <a:pt x="14" y="112"/>
                    </a:lnTo>
                    <a:lnTo>
                      <a:pt x="31" y="165"/>
                    </a:lnTo>
                    <a:lnTo>
                      <a:pt x="52" y="217"/>
                    </a:lnTo>
                    <a:lnTo>
                      <a:pt x="79" y="265"/>
                    </a:lnTo>
                    <a:lnTo>
                      <a:pt x="111" y="311"/>
                    </a:lnTo>
                    <a:lnTo>
                      <a:pt x="149" y="354"/>
                    </a:lnTo>
                    <a:lnTo>
                      <a:pt x="191" y="394"/>
                    </a:lnTo>
                    <a:lnTo>
                      <a:pt x="237" y="430"/>
                    </a:lnTo>
                    <a:lnTo>
                      <a:pt x="286" y="462"/>
                    </a:lnTo>
                    <a:lnTo>
                      <a:pt x="340" y="490"/>
                    </a:lnTo>
                    <a:lnTo>
                      <a:pt x="395" y="513"/>
                    </a:lnTo>
                    <a:lnTo>
                      <a:pt x="456" y="532"/>
                    </a:lnTo>
                    <a:lnTo>
                      <a:pt x="517" y="546"/>
                    </a:lnTo>
                    <a:lnTo>
                      <a:pt x="581" y="554"/>
                    </a:lnTo>
                    <a:lnTo>
                      <a:pt x="647" y="558"/>
                    </a:lnTo>
                    <a:lnTo>
                      <a:pt x="647" y="554"/>
                    </a:lnTo>
                    <a:lnTo>
                      <a:pt x="581" y="552"/>
                    </a:lnTo>
                    <a:lnTo>
                      <a:pt x="517" y="544"/>
                    </a:lnTo>
                    <a:lnTo>
                      <a:pt x="456" y="529"/>
                    </a:lnTo>
                    <a:lnTo>
                      <a:pt x="398" y="511"/>
                    </a:lnTo>
                    <a:lnTo>
                      <a:pt x="342" y="488"/>
                    </a:lnTo>
                    <a:lnTo>
                      <a:pt x="289" y="460"/>
                    </a:lnTo>
                    <a:lnTo>
                      <a:pt x="239" y="427"/>
                    </a:lnTo>
                    <a:lnTo>
                      <a:pt x="193" y="392"/>
                    </a:lnTo>
                    <a:lnTo>
                      <a:pt x="151" y="352"/>
                    </a:lnTo>
                    <a:lnTo>
                      <a:pt x="114" y="309"/>
                    </a:lnTo>
                    <a:lnTo>
                      <a:pt x="82" y="263"/>
                    </a:lnTo>
                    <a:lnTo>
                      <a:pt x="54" y="215"/>
                    </a:lnTo>
                    <a:lnTo>
                      <a:pt x="33" y="165"/>
                    </a:lnTo>
                    <a:lnTo>
                      <a:pt x="17" y="112"/>
                    </a:lnTo>
                    <a:lnTo>
                      <a:pt x="7" y="57"/>
                    </a:lnTo>
                    <a:lnTo>
                      <a:pt x="5" y="0"/>
                    </a:lnTo>
                    <a:lnTo>
                      <a:pt x="0" y="0"/>
                    </a:lnTo>
                    <a:close/>
                  </a:path>
                </a:pathLst>
              </a:custGeom>
              <a:solidFill>
                <a:srgbClr val="000000"/>
              </a:solidFill>
              <a:ln w="9525">
                <a:noFill/>
                <a:round/>
                <a:headEnd/>
                <a:tailEnd/>
              </a:ln>
            </p:spPr>
            <p:txBody>
              <a:bodyPr/>
              <a:lstStyle/>
              <a:p>
                <a:endParaRPr lang="ru-RU"/>
              </a:p>
            </p:txBody>
          </p:sp>
          <p:sp>
            <p:nvSpPr>
              <p:cNvPr id="14527" name="Freeform 502"/>
              <p:cNvSpPr>
                <a:spLocks/>
              </p:cNvSpPr>
              <p:nvPr/>
            </p:nvSpPr>
            <p:spPr bwMode="auto">
              <a:xfrm>
                <a:off x="4235" y="385"/>
                <a:ext cx="108" cy="111"/>
              </a:xfrm>
              <a:custGeom>
                <a:avLst/>
                <a:gdLst>
                  <a:gd name="T0" fmla="*/ 0 w 647"/>
                  <a:gd name="T1" fmla="*/ 0 h 557"/>
                  <a:gd name="T2" fmla="*/ 0 w 647"/>
                  <a:gd name="T3" fmla="*/ 0 h 557"/>
                  <a:gd name="T4" fmla="*/ 0 w 647"/>
                  <a:gd name="T5" fmla="*/ 0 h 557"/>
                  <a:gd name="T6" fmla="*/ 0 w 647"/>
                  <a:gd name="T7" fmla="*/ 0 h 557"/>
                  <a:gd name="T8" fmla="*/ 0 w 647"/>
                  <a:gd name="T9" fmla="*/ 0 h 557"/>
                  <a:gd name="T10" fmla="*/ 0 w 647"/>
                  <a:gd name="T11" fmla="*/ 0 h 557"/>
                  <a:gd name="T12" fmla="*/ 0 w 647"/>
                  <a:gd name="T13" fmla="*/ 0 h 557"/>
                  <a:gd name="T14" fmla="*/ 0 w 647"/>
                  <a:gd name="T15" fmla="*/ 0 h 557"/>
                  <a:gd name="T16" fmla="*/ 0 w 647"/>
                  <a:gd name="T17" fmla="*/ 0 h 557"/>
                  <a:gd name="T18" fmla="*/ 0 w 647"/>
                  <a:gd name="T19" fmla="*/ 0 h 557"/>
                  <a:gd name="T20" fmla="*/ 0 w 647"/>
                  <a:gd name="T21" fmla="*/ 0 h 557"/>
                  <a:gd name="T22" fmla="*/ 0 w 647"/>
                  <a:gd name="T23" fmla="*/ 0 h 557"/>
                  <a:gd name="T24" fmla="*/ 0 w 647"/>
                  <a:gd name="T25" fmla="*/ 0 h 557"/>
                  <a:gd name="T26" fmla="*/ 0 w 647"/>
                  <a:gd name="T27" fmla="*/ 0 h 557"/>
                  <a:gd name="T28" fmla="*/ 0 w 647"/>
                  <a:gd name="T29" fmla="*/ 0 h 557"/>
                  <a:gd name="T30" fmla="*/ 0 w 647"/>
                  <a:gd name="T31" fmla="*/ 0 h 557"/>
                  <a:gd name="T32" fmla="*/ 0 w 647"/>
                  <a:gd name="T33" fmla="*/ 0 h 557"/>
                  <a:gd name="T34" fmla="*/ 0 w 647"/>
                  <a:gd name="T35" fmla="*/ 0 h 557"/>
                  <a:gd name="T36" fmla="*/ 0 w 647"/>
                  <a:gd name="T37" fmla="*/ 0 h 557"/>
                  <a:gd name="T38" fmla="*/ 0 w 647"/>
                  <a:gd name="T39" fmla="*/ 0 h 557"/>
                  <a:gd name="T40" fmla="*/ 0 w 647"/>
                  <a:gd name="T41" fmla="*/ 0 h 557"/>
                  <a:gd name="T42" fmla="*/ 0 w 647"/>
                  <a:gd name="T43" fmla="*/ 0 h 557"/>
                  <a:gd name="T44" fmla="*/ 0 w 647"/>
                  <a:gd name="T45" fmla="*/ 0 h 557"/>
                  <a:gd name="T46" fmla="*/ 0 w 647"/>
                  <a:gd name="T47" fmla="*/ 0 h 557"/>
                  <a:gd name="T48" fmla="*/ 0 w 647"/>
                  <a:gd name="T49" fmla="*/ 0 h 557"/>
                  <a:gd name="T50" fmla="*/ 0 w 647"/>
                  <a:gd name="T51" fmla="*/ 0 h 557"/>
                  <a:gd name="T52" fmla="*/ 0 w 647"/>
                  <a:gd name="T53" fmla="*/ 0 h 557"/>
                  <a:gd name="T54" fmla="*/ 0 w 647"/>
                  <a:gd name="T55" fmla="*/ 0 h 557"/>
                  <a:gd name="T56" fmla="*/ 0 w 647"/>
                  <a:gd name="T57" fmla="*/ 0 h 557"/>
                  <a:gd name="T58" fmla="*/ 0 w 647"/>
                  <a:gd name="T59" fmla="*/ 0 h 557"/>
                  <a:gd name="T60" fmla="*/ 0 w 647"/>
                  <a:gd name="T61" fmla="*/ 0 h 557"/>
                  <a:gd name="T62" fmla="*/ 0 w 647"/>
                  <a:gd name="T63" fmla="*/ 0 h 557"/>
                  <a:gd name="T64" fmla="*/ 0 w 647"/>
                  <a:gd name="T65" fmla="*/ 0 h 557"/>
                  <a:gd name="T66" fmla="*/ 0 w 647"/>
                  <a:gd name="T67" fmla="*/ 0 h 557"/>
                  <a:gd name="T68" fmla="*/ 0 w 647"/>
                  <a:gd name="T69" fmla="*/ 0 h 557"/>
                  <a:gd name="T70" fmla="*/ 0 w 647"/>
                  <a:gd name="T71" fmla="*/ 0 h 557"/>
                  <a:gd name="T72" fmla="*/ 0 w 647"/>
                  <a:gd name="T73" fmla="*/ 0 h 5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7"/>
                  <a:gd name="T112" fmla="*/ 0 h 557"/>
                  <a:gd name="T113" fmla="*/ 647 w 647"/>
                  <a:gd name="T114" fmla="*/ 557 h 5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7" h="557">
                    <a:moveTo>
                      <a:pt x="647" y="0"/>
                    </a:moveTo>
                    <a:lnTo>
                      <a:pt x="647" y="0"/>
                    </a:lnTo>
                    <a:lnTo>
                      <a:pt x="581" y="3"/>
                    </a:lnTo>
                    <a:lnTo>
                      <a:pt x="517" y="11"/>
                    </a:lnTo>
                    <a:lnTo>
                      <a:pt x="456" y="25"/>
                    </a:lnTo>
                    <a:lnTo>
                      <a:pt x="395" y="44"/>
                    </a:lnTo>
                    <a:lnTo>
                      <a:pt x="340" y="67"/>
                    </a:lnTo>
                    <a:lnTo>
                      <a:pt x="286" y="95"/>
                    </a:lnTo>
                    <a:lnTo>
                      <a:pt x="237" y="127"/>
                    </a:lnTo>
                    <a:lnTo>
                      <a:pt x="191" y="163"/>
                    </a:lnTo>
                    <a:lnTo>
                      <a:pt x="149" y="203"/>
                    </a:lnTo>
                    <a:lnTo>
                      <a:pt x="111" y="246"/>
                    </a:lnTo>
                    <a:lnTo>
                      <a:pt x="79" y="292"/>
                    </a:lnTo>
                    <a:lnTo>
                      <a:pt x="52" y="340"/>
                    </a:lnTo>
                    <a:lnTo>
                      <a:pt x="31" y="392"/>
                    </a:lnTo>
                    <a:lnTo>
                      <a:pt x="14" y="445"/>
                    </a:lnTo>
                    <a:lnTo>
                      <a:pt x="5" y="500"/>
                    </a:lnTo>
                    <a:lnTo>
                      <a:pt x="0" y="557"/>
                    </a:lnTo>
                    <a:lnTo>
                      <a:pt x="5" y="557"/>
                    </a:lnTo>
                    <a:lnTo>
                      <a:pt x="7" y="500"/>
                    </a:lnTo>
                    <a:lnTo>
                      <a:pt x="17" y="445"/>
                    </a:lnTo>
                    <a:lnTo>
                      <a:pt x="33" y="392"/>
                    </a:lnTo>
                    <a:lnTo>
                      <a:pt x="54" y="342"/>
                    </a:lnTo>
                    <a:lnTo>
                      <a:pt x="82" y="294"/>
                    </a:lnTo>
                    <a:lnTo>
                      <a:pt x="114" y="248"/>
                    </a:lnTo>
                    <a:lnTo>
                      <a:pt x="151" y="205"/>
                    </a:lnTo>
                    <a:lnTo>
                      <a:pt x="193" y="165"/>
                    </a:lnTo>
                    <a:lnTo>
                      <a:pt x="239" y="129"/>
                    </a:lnTo>
                    <a:lnTo>
                      <a:pt x="289" y="97"/>
                    </a:lnTo>
                    <a:lnTo>
                      <a:pt x="342" y="69"/>
                    </a:lnTo>
                    <a:lnTo>
                      <a:pt x="398" y="46"/>
                    </a:lnTo>
                    <a:lnTo>
                      <a:pt x="456" y="27"/>
                    </a:lnTo>
                    <a:lnTo>
                      <a:pt x="517" y="13"/>
                    </a:lnTo>
                    <a:lnTo>
                      <a:pt x="581" y="5"/>
                    </a:lnTo>
                    <a:lnTo>
                      <a:pt x="647" y="2"/>
                    </a:lnTo>
                    <a:lnTo>
                      <a:pt x="647" y="0"/>
                    </a:lnTo>
                    <a:close/>
                  </a:path>
                </a:pathLst>
              </a:custGeom>
              <a:solidFill>
                <a:srgbClr val="000000"/>
              </a:solidFill>
              <a:ln w="9525">
                <a:noFill/>
                <a:round/>
                <a:headEnd/>
                <a:tailEnd/>
              </a:ln>
            </p:spPr>
            <p:txBody>
              <a:bodyPr/>
              <a:lstStyle/>
              <a:p>
                <a:endParaRPr lang="ru-RU"/>
              </a:p>
            </p:txBody>
          </p:sp>
          <p:sp>
            <p:nvSpPr>
              <p:cNvPr id="14528" name="Freeform 503"/>
              <p:cNvSpPr>
                <a:spLocks/>
              </p:cNvSpPr>
              <p:nvPr/>
            </p:nvSpPr>
            <p:spPr bwMode="auto">
              <a:xfrm>
                <a:off x="4309" y="568"/>
                <a:ext cx="68" cy="8"/>
              </a:xfrm>
              <a:custGeom>
                <a:avLst/>
                <a:gdLst>
                  <a:gd name="T0" fmla="*/ 0 w 402"/>
                  <a:gd name="T1" fmla="*/ 0 h 40"/>
                  <a:gd name="T2" fmla="*/ 0 w 402"/>
                  <a:gd name="T3" fmla="*/ 0 h 40"/>
                  <a:gd name="T4" fmla="*/ 0 w 402"/>
                  <a:gd name="T5" fmla="*/ 0 h 40"/>
                  <a:gd name="T6" fmla="*/ 0 w 402"/>
                  <a:gd name="T7" fmla="*/ 0 h 40"/>
                  <a:gd name="T8" fmla="*/ 0 w 402"/>
                  <a:gd name="T9" fmla="*/ 0 h 40"/>
                  <a:gd name="T10" fmla="*/ 0 w 402"/>
                  <a:gd name="T11" fmla="*/ 0 h 40"/>
                  <a:gd name="T12" fmla="*/ 0 w 402"/>
                  <a:gd name="T13" fmla="*/ 0 h 40"/>
                  <a:gd name="T14" fmla="*/ 0 w 402"/>
                  <a:gd name="T15" fmla="*/ 0 h 40"/>
                  <a:gd name="T16" fmla="*/ 0 w 402"/>
                  <a:gd name="T17" fmla="*/ 0 h 40"/>
                  <a:gd name="T18" fmla="*/ 0 w 402"/>
                  <a:gd name="T19" fmla="*/ 0 h 40"/>
                  <a:gd name="T20" fmla="*/ 0 w 402"/>
                  <a:gd name="T21" fmla="*/ 0 h 40"/>
                  <a:gd name="T22" fmla="*/ 0 w 402"/>
                  <a:gd name="T23" fmla="*/ 0 h 40"/>
                  <a:gd name="T24" fmla="*/ 0 w 402"/>
                  <a:gd name="T25" fmla="*/ 0 h 40"/>
                  <a:gd name="T26" fmla="*/ 0 w 402"/>
                  <a:gd name="T27" fmla="*/ 0 h 40"/>
                  <a:gd name="T28" fmla="*/ 0 w 402"/>
                  <a:gd name="T29" fmla="*/ 0 h 40"/>
                  <a:gd name="T30" fmla="*/ 0 w 402"/>
                  <a:gd name="T31" fmla="*/ 0 h 40"/>
                  <a:gd name="T32" fmla="*/ 0 w 402"/>
                  <a:gd name="T33" fmla="*/ 0 h 40"/>
                  <a:gd name="T34" fmla="*/ 0 w 402"/>
                  <a:gd name="T35" fmla="*/ 0 h 40"/>
                  <a:gd name="T36" fmla="*/ 0 w 402"/>
                  <a:gd name="T37" fmla="*/ 0 h 40"/>
                  <a:gd name="T38" fmla="*/ 0 w 402"/>
                  <a:gd name="T39" fmla="*/ 0 h 40"/>
                  <a:gd name="T40" fmla="*/ 0 w 402"/>
                  <a:gd name="T41" fmla="*/ 0 h 40"/>
                  <a:gd name="T42" fmla="*/ 0 w 402"/>
                  <a:gd name="T43" fmla="*/ 0 h 40"/>
                  <a:gd name="T44" fmla="*/ 0 w 402"/>
                  <a:gd name="T45" fmla="*/ 0 h 40"/>
                  <a:gd name="T46" fmla="*/ 0 w 402"/>
                  <a:gd name="T47" fmla="*/ 0 h 40"/>
                  <a:gd name="T48" fmla="*/ 0 w 402"/>
                  <a:gd name="T49" fmla="*/ 0 h 40"/>
                  <a:gd name="T50" fmla="*/ 0 w 402"/>
                  <a:gd name="T51" fmla="*/ 0 h 40"/>
                  <a:gd name="T52" fmla="*/ 0 w 402"/>
                  <a:gd name="T53" fmla="*/ 0 h 40"/>
                  <a:gd name="T54" fmla="*/ 0 w 402"/>
                  <a:gd name="T55" fmla="*/ 0 h 40"/>
                  <a:gd name="T56" fmla="*/ 0 w 402"/>
                  <a:gd name="T57" fmla="*/ 0 h 40"/>
                  <a:gd name="T58" fmla="*/ 0 w 402"/>
                  <a:gd name="T59" fmla="*/ 0 h 40"/>
                  <a:gd name="T60" fmla="*/ 0 w 402"/>
                  <a:gd name="T61" fmla="*/ 0 h 40"/>
                  <a:gd name="T62" fmla="*/ 0 w 402"/>
                  <a:gd name="T63" fmla="*/ 0 h 40"/>
                  <a:gd name="T64" fmla="*/ 0 w 402"/>
                  <a:gd name="T65" fmla="*/ 0 h 40"/>
                  <a:gd name="T66" fmla="*/ 0 w 402"/>
                  <a:gd name="T67" fmla="*/ 0 h 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2"/>
                  <a:gd name="T103" fmla="*/ 0 h 40"/>
                  <a:gd name="T104" fmla="*/ 402 w 402"/>
                  <a:gd name="T105" fmla="*/ 40 h 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2" h="40">
                    <a:moveTo>
                      <a:pt x="0" y="0"/>
                    </a:moveTo>
                    <a:lnTo>
                      <a:pt x="12" y="5"/>
                    </a:lnTo>
                    <a:lnTo>
                      <a:pt x="24" y="9"/>
                    </a:lnTo>
                    <a:lnTo>
                      <a:pt x="35" y="13"/>
                    </a:lnTo>
                    <a:lnTo>
                      <a:pt x="47" y="17"/>
                    </a:lnTo>
                    <a:lnTo>
                      <a:pt x="59" y="20"/>
                    </a:lnTo>
                    <a:lnTo>
                      <a:pt x="72" y="24"/>
                    </a:lnTo>
                    <a:lnTo>
                      <a:pt x="84" y="27"/>
                    </a:lnTo>
                    <a:lnTo>
                      <a:pt x="97" y="30"/>
                    </a:lnTo>
                    <a:lnTo>
                      <a:pt x="109" y="32"/>
                    </a:lnTo>
                    <a:lnTo>
                      <a:pt x="122" y="34"/>
                    </a:lnTo>
                    <a:lnTo>
                      <a:pt x="135" y="36"/>
                    </a:lnTo>
                    <a:lnTo>
                      <a:pt x="148" y="37"/>
                    </a:lnTo>
                    <a:lnTo>
                      <a:pt x="161" y="39"/>
                    </a:lnTo>
                    <a:lnTo>
                      <a:pt x="174" y="39"/>
                    </a:lnTo>
                    <a:lnTo>
                      <a:pt x="188" y="40"/>
                    </a:lnTo>
                    <a:lnTo>
                      <a:pt x="201" y="40"/>
                    </a:lnTo>
                    <a:lnTo>
                      <a:pt x="214" y="40"/>
                    </a:lnTo>
                    <a:lnTo>
                      <a:pt x="228" y="39"/>
                    </a:lnTo>
                    <a:lnTo>
                      <a:pt x="241" y="39"/>
                    </a:lnTo>
                    <a:lnTo>
                      <a:pt x="254" y="37"/>
                    </a:lnTo>
                    <a:lnTo>
                      <a:pt x="267" y="36"/>
                    </a:lnTo>
                    <a:lnTo>
                      <a:pt x="280" y="34"/>
                    </a:lnTo>
                    <a:lnTo>
                      <a:pt x="293" y="32"/>
                    </a:lnTo>
                    <a:lnTo>
                      <a:pt x="305" y="30"/>
                    </a:lnTo>
                    <a:lnTo>
                      <a:pt x="318" y="27"/>
                    </a:lnTo>
                    <a:lnTo>
                      <a:pt x="330" y="24"/>
                    </a:lnTo>
                    <a:lnTo>
                      <a:pt x="343" y="20"/>
                    </a:lnTo>
                    <a:lnTo>
                      <a:pt x="355" y="17"/>
                    </a:lnTo>
                    <a:lnTo>
                      <a:pt x="367" y="13"/>
                    </a:lnTo>
                    <a:lnTo>
                      <a:pt x="379" y="9"/>
                    </a:lnTo>
                    <a:lnTo>
                      <a:pt x="390" y="5"/>
                    </a:lnTo>
                    <a:lnTo>
                      <a:pt x="402" y="0"/>
                    </a:lnTo>
                    <a:lnTo>
                      <a:pt x="0" y="0"/>
                    </a:lnTo>
                    <a:close/>
                  </a:path>
                </a:pathLst>
              </a:custGeom>
              <a:solidFill>
                <a:srgbClr val="FFFFFF"/>
              </a:solidFill>
              <a:ln w="9525">
                <a:noFill/>
                <a:round/>
                <a:headEnd/>
                <a:tailEnd/>
              </a:ln>
            </p:spPr>
            <p:txBody>
              <a:bodyPr/>
              <a:lstStyle/>
              <a:p>
                <a:endParaRPr lang="ru-RU"/>
              </a:p>
            </p:txBody>
          </p:sp>
          <p:sp>
            <p:nvSpPr>
              <p:cNvPr id="14529" name="Freeform 504"/>
              <p:cNvSpPr>
                <a:spLocks/>
              </p:cNvSpPr>
              <p:nvPr/>
            </p:nvSpPr>
            <p:spPr bwMode="auto">
              <a:xfrm>
                <a:off x="4297" y="560"/>
                <a:ext cx="92" cy="8"/>
              </a:xfrm>
              <a:custGeom>
                <a:avLst/>
                <a:gdLst>
                  <a:gd name="T0" fmla="*/ 0 w 554"/>
                  <a:gd name="T1" fmla="*/ 0 h 40"/>
                  <a:gd name="T2" fmla="*/ 0 w 554"/>
                  <a:gd name="T3" fmla="*/ 0 h 40"/>
                  <a:gd name="T4" fmla="*/ 0 w 554"/>
                  <a:gd name="T5" fmla="*/ 0 h 40"/>
                  <a:gd name="T6" fmla="*/ 0 w 554"/>
                  <a:gd name="T7" fmla="*/ 0 h 40"/>
                  <a:gd name="T8" fmla="*/ 0 w 554"/>
                  <a:gd name="T9" fmla="*/ 0 h 40"/>
                  <a:gd name="T10" fmla="*/ 0 w 554"/>
                  <a:gd name="T11" fmla="*/ 0 h 40"/>
                  <a:gd name="T12" fmla="*/ 0 w 554"/>
                  <a:gd name="T13" fmla="*/ 0 h 40"/>
                  <a:gd name="T14" fmla="*/ 0 w 554"/>
                  <a:gd name="T15" fmla="*/ 0 h 40"/>
                  <a:gd name="T16" fmla="*/ 0 w 554"/>
                  <a:gd name="T17" fmla="*/ 0 h 40"/>
                  <a:gd name="T18" fmla="*/ 0 w 554"/>
                  <a:gd name="T19" fmla="*/ 0 h 40"/>
                  <a:gd name="T20" fmla="*/ 0 w 554"/>
                  <a:gd name="T21" fmla="*/ 0 h 40"/>
                  <a:gd name="T22" fmla="*/ 0 w 554"/>
                  <a:gd name="T23" fmla="*/ 0 h 40"/>
                  <a:gd name="T24" fmla="*/ 0 w 554"/>
                  <a:gd name="T25" fmla="*/ 0 h 40"/>
                  <a:gd name="T26" fmla="*/ 0 w 554"/>
                  <a:gd name="T27" fmla="*/ 0 h 40"/>
                  <a:gd name="T28" fmla="*/ 0 w 554"/>
                  <a:gd name="T29" fmla="*/ 0 h 40"/>
                  <a:gd name="T30" fmla="*/ 0 w 554"/>
                  <a:gd name="T31" fmla="*/ 0 h 40"/>
                  <a:gd name="T32" fmla="*/ 0 w 554"/>
                  <a:gd name="T33" fmla="*/ 0 h 40"/>
                  <a:gd name="T34" fmla="*/ 0 w 554"/>
                  <a:gd name="T35" fmla="*/ 0 h 40"/>
                  <a:gd name="T36" fmla="*/ 0 w 554"/>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4"/>
                  <a:gd name="T58" fmla="*/ 0 h 40"/>
                  <a:gd name="T59" fmla="*/ 554 w 554"/>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4" h="40">
                    <a:moveTo>
                      <a:pt x="76" y="40"/>
                    </a:moveTo>
                    <a:lnTo>
                      <a:pt x="66" y="36"/>
                    </a:lnTo>
                    <a:lnTo>
                      <a:pt x="57" y="31"/>
                    </a:lnTo>
                    <a:lnTo>
                      <a:pt x="46" y="27"/>
                    </a:lnTo>
                    <a:lnTo>
                      <a:pt x="37" y="22"/>
                    </a:lnTo>
                    <a:lnTo>
                      <a:pt x="27" y="17"/>
                    </a:lnTo>
                    <a:lnTo>
                      <a:pt x="18" y="12"/>
                    </a:lnTo>
                    <a:lnTo>
                      <a:pt x="10" y="6"/>
                    </a:lnTo>
                    <a:lnTo>
                      <a:pt x="0" y="0"/>
                    </a:lnTo>
                    <a:lnTo>
                      <a:pt x="554" y="0"/>
                    </a:lnTo>
                    <a:lnTo>
                      <a:pt x="545" y="6"/>
                    </a:lnTo>
                    <a:lnTo>
                      <a:pt x="536" y="12"/>
                    </a:lnTo>
                    <a:lnTo>
                      <a:pt x="527" y="17"/>
                    </a:lnTo>
                    <a:lnTo>
                      <a:pt x="517" y="22"/>
                    </a:lnTo>
                    <a:lnTo>
                      <a:pt x="508" y="27"/>
                    </a:lnTo>
                    <a:lnTo>
                      <a:pt x="497" y="31"/>
                    </a:lnTo>
                    <a:lnTo>
                      <a:pt x="488" y="36"/>
                    </a:lnTo>
                    <a:lnTo>
                      <a:pt x="478" y="40"/>
                    </a:lnTo>
                    <a:lnTo>
                      <a:pt x="76" y="40"/>
                    </a:lnTo>
                    <a:close/>
                  </a:path>
                </a:pathLst>
              </a:custGeom>
              <a:solidFill>
                <a:srgbClr val="F4F4F4"/>
              </a:solidFill>
              <a:ln w="9525">
                <a:noFill/>
                <a:round/>
                <a:headEnd/>
                <a:tailEnd/>
              </a:ln>
            </p:spPr>
            <p:txBody>
              <a:bodyPr/>
              <a:lstStyle/>
              <a:p>
                <a:endParaRPr lang="ru-RU"/>
              </a:p>
            </p:txBody>
          </p:sp>
          <p:sp>
            <p:nvSpPr>
              <p:cNvPr id="14530" name="Freeform 505"/>
              <p:cNvSpPr>
                <a:spLocks/>
              </p:cNvSpPr>
              <p:nvPr/>
            </p:nvSpPr>
            <p:spPr bwMode="auto">
              <a:xfrm>
                <a:off x="4288" y="552"/>
                <a:ext cx="110" cy="8"/>
              </a:xfrm>
              <a:custGeom>
                <a:avLst/>
                <a:gdLst>
                  <a:gd name="T0" fmla="*/ 0 w 658"/>
                  <a:gd name="T1" fmla="*/ 0 h 38"/>
                  <a:gd name="T2" fmla="*/ 0 w 658"/>
                  <a:gd name="T3" fmla="*/ 0 h 38"/>
                  <a:gd name="T4" fmla="*/ 0 w 658"/>
                  <a:gd name="T5" fmla="*/ 0 h 38"/>
                  <a:gd name="T6" fmla="*/ 0 w 658"/>
                  <a:gd name="T7" fmla="*/ 0 h 38"/>
                  <a:gd name="T8" fmla="*/ 0 w 658"/>
                  <a:gd name="T9" fmla="*/ 0 h 38"/>
                  <a:gd name="T10" fmla="*/ 0 w 658"/>
                  <a:gd name="T11" fmla="*/ 0 h 38"/>
                  <a:gd name="T12" fmla="*/ 0 w 658"/>
                  <a:gd name="T13" fmla="*/ 0 h 38"/>
                  <a:gd name="T14" fmla="*/ 0 w 658"/>
                  <a:gd name="T15" fmla="*/ 0 h 38"/>
                  <a:gd name="T16" fmla="*/ 0 w 658"/>
                  <a:gd name="T17" fmla="*/ 0 h 38"/>
                  <a:gd name="T18" fmla="*/ 0 w 658"/>
                  <a:gd name="T19" fmla="*/ 0 h 38"/>
                  <a:gd name="T20" fmla="*/ 0 w 658"/>
                  <a:gd name="T21" fmla="*/ 0 h 38"/>
                  <a:gd name="T22" fmla="*/ 0 w 658"/>
                  <a:gd name="T23" fmla="*/ 0 h 38"/>
                  <a:gd name="T24" fmla="*/ 0 w 658"/>
                  <a:gd name="T25" fmla="*/ 0 h 38"/>
                  <a:gd name="T26" fmla="*/ 0 w 658"/>
                  <a:gd name="T27" fmla="*/ 0 h 38"/>
                  <a:gd name="T28" fmla="*/ 0 w 658"/>
                  <a:gd name="T29" fmla="*/ 0 h 38"/>
                  <a:gd name="T30" fmla="*/ 0 w 658"/>
                  <a:gd name="T31" fmla="*/ 0 h 38"/>
                  <a:gd name="T32" fmla="*/ 0 w 658"/>
                  <a:gd name="T33" fmla="*/ 0 h 38"/>
                  <a:gd name="T34" fmla="*/ 0 w 658"/>
                  <a:gd name="T35" fmla="*/ 0 h 38"/>
                  <a:gd name="T36" fmla="*/ 0 w 658"/>
                  <a:gd name="T37" fmla="*/ 0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58"/>
                  <a:gd name="T58" fmla="*/ 0 h 38"/>
                  <a:gd name="T59" fmla="*/ 658 w 658"/>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58" h="38">
                    <a:moveTo>
                      <a:pt x="52" y="38"/>
                    </a:moveTo>
                    <a:lnTo>
                      <a:pt x="45" y="34"/>
                    </a:lnTo>
                    <a:lnTo>
                      <a:pt x="38" y="29"/>
                    </a:lnTo>
                    <a:lnTo>
                      <a:pt x="31" y="25"/>
                    </a:lnTo>
                    <a:lnTo>
                      <a:pt x="25" y="20"/>
                    </a:lnTo>
                    <a:lnTo>
                      <a:pt x="18" y="15"/>
                    </a:lnTo>
                    <a:lnTo>
                      <a:pt x="12" y="10"/>
                    </a:lnTo>
                    <a:lnTo>
                      <a:pt x="6" y="5"/>
                    </a:lnTo>
                    <a:lnTo>
                      <a:pt x="0" y="0"/>
                    </a:lnTo>
                    <a:lnTo>
                      <a:pt x="658" y="0"/>
                    </a:lnTo>
                    <a:lnTo>
                      <a:pt x="652" y="5"/>
                    </a:lnTo>
                    <a:lnTo>
                      <a:pt x="646" y="10"/>
                    </a:lnTo>
                    <a:lnTo>
                      <a:pt x="640" y="15"/>
                    </a:lnTo>
                    <a:lnTo>
                      <a:pt x="633" y="20"/>
                    </a:lnTo>
                    <a:lnTo>
                      <a:pt x="627" y="25"/>
                    </a:lnTo>
                    <a:lnTo>
                      <a:pt x="620" y="29"/>
                    </a:lnTo>
                    <a:lnTo>
                      <a:pt x="613" y="34"/>
                    </a:lnTo>
                    <a:lnTo>
                      <a:pt x="606" y="38"/>
                    </a:lnTo>
                    <a:lnTo>
                      <a:pt x="52" y="38"/>
                    </a:lnTo>
                    <a:close/>
                  </a:path>
                </a:pathLst>
              </a:custGeom>
              <a:solidFill>
                <a:srgbClr val="E8E8E8"/>
              </a:solidFill>
              <a:ln w="9525">
                <a:noFill/>
                <a:round/>
                <a:headEnd/>
                <a:tailEnd/>
              </a:ln>
            </p:spPr>
            <p:txBody>
              <a:bodyPr/>
              <a:lstStyle/>
              <a:p>
                <a:endParaRPr lang="ru-RU"/>
              </a:p>
            </p:txBody>
          </p:sp>
          <p:sp>
            <p:nvSpPr>
              <p:cNvPr id="14531" name="Freeform 506"/>
              <p:cNvSpPr>
                <a:spLocks/>
              </p:cNvSpPr>
              <p:nvPr/>
            </p:nvSpPr>
            <p:spPr bwMode="auto">
              <a:xfrm>
                <a:off x="4281" y="544"/>
                <a:ext cx="124" cy="8"/>
              </a:xfrm>
              <a:custGeom>
                <a:avLst/>
                <a:gdLst>
                  <a:gd name="T0" fmla="*/ 0 w 741"/>
                  <a:gd name="T1" fmla="*/ 0 h 41"/>
                  <a:gd name="T2" fmla="*/ 0 w 741"/>
                  <a:gd name="T3" fmla="*/ 0 h 41"/>
                  <a:gd name="T4" fmla="*/ 0 w 741"/>
                  <a:gd name="T5" fmla="*/ 0 h 41"/>
                  <a:gd name="T6" fmla="*/ 0 w 741"/>
                  <a:gd name="T7" fmla="*/ 0 h 41"/>
                  <a:gd name="T8" fmla="*/ 0 w 741"/>
                  <a:gd name="T9" fmla="*/ 0 h 41"/>
                  <a:gd name="T10" fmla="*/ 0 w 741"/>
                  <a:gd name="T11" fmla="*/ 0 h 41"/>
                  <a:gd name="T12" fmla="*/ 0 w 741"/>
                  <a:gd name="T13" fmla="*/ 0 h 41"/>
                  <a:gd name="T14" fmla="*/ 0 w 741"/>
                  <a:gd name="T15" fmla="*/ 0 h 41"/>
                  <a:gd name="T16" fmla="*/ 0 w 741"/>
                  <a:gd name="T17" fmla="*/ 0 h 41"/>
                  <a:gd name="T18" fmla="*/ 0 w 741"/>
                  <a:gd name="T19" fmla="*/ 0 h 41"/>
                  <a:gd name="T20" fmla="*/ 0 w 741"/>
                  <a:gd name="T21" fmla="*/ 0 h 41"/>
                  <a:gd name="T22" fmla="*/ 0 w 741"/>
                  <a:gd name="T23" fmla="*/ 0 h 41"/>
                  <a:gd name="T24" fmla="*/ 0 w 741"/>
                  <a:gd name="T25" fmla="*/ 0 h 41"/>
                  <a:gd name="T26" fmla="*/ 0 w 741"/>
                  <a:gd name="T27" fmla="*/ 0 h 41"/>
                  <a:gd name="T28" fmla="*/ 0 w 741"/>
                  <a:gd name="T29" fmla="*/ 0 h 41"/>
                  <a:gd name="T30" fmla="*/ 0 w 741"/>
                  <a:gd name="T31" fmla="*/ 0 h 41"/>
                  <a:gd name="T32" fmla="*/ 0 w 741"/>
                  <a:gd name="T33" fmla="*/ 0 h 41"/>
                  <a:gd name="T34" fmla="*/ 0 w 741"/>
                  <a:gd name="T35" fmla="*/ 0 h 41"/>
                  <a:gd name="T36" fmla="*/ 0 w 741"/>
                  <a:gd name="T37" fmla="*/ 0 h 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41"/>
                  <a:gd name="T58" fmla="*/ 0 h 41"/>
                  <a:gd name="T59" fmla="*/ 741 w 741"/>
                  <a:gd name="T60" fmla="*/ 41 h 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41" h="41">
                    <a:moveTo>
                      <a:pt x="41" y="41"/>
                    </a:moveTo>
                    <a:lnTo>
                      <a:pt x="35" y="35"/>
                    </a:lnTo>
                    <a:lnTo>
                      <a:pt x="30" y="30"/>
                    </a:lnTo>
                    <a:lnTo>
                      <a:pt x="25" y="25"/>
                    </a:lnTo>
                    <a:lnTo>
                      <a:pt x="20" y="20"/>
                    </a:lnTo>
                    <a:lnTo>
                      <a:pt x="14" y="15"/>
                    </a:lnTo>
                    <a:lnTo>
                      <a:pt x="9" y="10"/>
                    </a:lnTo>
                    <a:lnTo>
                      <a:pt x="4" y="5"/>
                    </a:lnTo>
                    <a:lnTo>
                      <a:pt x="0" y="0"/>
                    </a:lnTo>
                    <a:lnTo>
                      <a:pt x="741" y="0"/>
                    </a:lnTo>
                    <a:lnTo>
                      <a:pt x="736" y="5"/>
                    </a:lnTo>
                    <a:lnTo>
                      <a:pt x="731" y="10"/>
                    </a:lnTo>
                    <a:lnTo>
                      <a:pt x="726" y="15"/>
                    </a:lnTo>
                    <a:lnTo>
                      <a:pt x="720" y="20"/>
                    </a:lnTo>
                    <a:lnTo>
                      <a:pt x="716" y="25"/>
                    </a:lnTo>
                    <a:lnTo>
                      <a:pt x="710" y="30"/>
                    </a:lnTo>
                    <a:lnTo>
                      <a:pt x="705" y="35"/>
                    </a:lnTo>
                    <a:lnTo>
                      <a:pt x="699" y="41"/>
                    </a:lnTo>
                    <a:lnTo>
                      <a:pt x="41" y="41"/>
                    </a:lnTo>
                    <a:close/>
                  </a:path>
                </a:pathLst>
              </a:custGeom>
              <a:solidFill>
                <a:srgbClr val="DBDBDB"/>
              </a:solidFill>
              <a:ln w="9525">
                <a:noFill/>
                <a:round/>
                <a:headEnd/>
                <a:tailEnd/>
              </a:ln>
            </p:spPr>
            <p:txBody>
              <a:bodyPr/>
              <a:lstStyle/>
              <a:p>
                <a:endParaRPr lang="ru-RU"/>
              </a:p>
            </p:txBody>
          </p:sp>
          <p:sp>
            <p:nvSpPr>
              <p:cNvPr id="14532" name="Freeform 507"/>
              <p:cNvSpPr>
                <a:spLocks/>
              </p:cNvSpPr>
              <p:nvPr/>
            </p:nvSpPr>
            <p:spPr bwMode="auto">
              <a:xfrm>
                <a:off x="4276" y="536"/>
                <a:ext cx="134" cy="8"/>
              </a:xfrm>
              <a:custGeom>
                <a:avLst/>
                <a:gdLst>
                  <a:gd name="T0" fmla="*/ 0 w 800"/>
                  <a:gd name="T1" fmla="*/ 0 h 40"/>
                  <a:gd name="T2" fmla="*/ 0 w 800"/>
                  <a:gd name="T3" fmla="*/ 0 h 40"/>
                  <a:gd name="T4" fmla="*/ 0 w 800"/>
                  <a:gd name="T5" fmla="*/ 0 h 40"/>
                  <a:gd name="T6" fmla="*/ 0 w 800"/>
                  <a:gd name="T7" fmla="*/ 0 h 40"/>
                  <a:gd name="T8" fmla="*/ 0 w 800"/>
                  <a:gd name="T9" fmla="*/ 0 h 40"/>
                  <a:gd name="T10" fmla="*/ 0 w 800"/>
                  <a:gd name="T11" fmla="*/ 0 h 40"/>
                  <a:gd name="T12" fmla="*/ 0 w 800"/>
                  <a:gd name="T13" fmla="*/ 0 h 40"/>
                  <a:gd name="T14" fmla="*/ 0 w 800"/>
                  <a:gd name="T15" fmla="*/ 0 h 40"/>
                  <a:gd name="T16" fmla="*/ 0 w 800"/>
                  <a:gd name="T17" fmla="*/ 0 h 40"/>
                  <a:gd name="T18" fmla="*/ 0 w 800"/>
                  <a:gd name="T19" fmla="*/ 0 h 40"/>
                  <a:gd name="T20" fmla="*/ 0 w 800"/>
                  <a:gd name="T21" fmla="*/ 0 h 40"/>
                  <a:gd name="T22" fmla="*/ 0 w 800"/>
                  <a:gd name="T23" fmla="*/ 0 h 40"/>
                  <a:gd name="T24" fmla="*/ 0 w 800"/>
                  <a:gd name="T25" fmla="*/ 0 h 40"/>
                  <a:gd name="T26" fmla="*/ 0 w 800"/>
                  <a:gd name="T27" fmla="*/ 0 h 40"/>
                  <a:gd name="T28" fmla="*/ 0 w 800"/>
                  <a:gd name="T29" fmla="*/ 0 h 40"/>
                  <a:gd name="T30" fmla="*/ 0 w 800"/>
                  <a:gd name="T31" fmla="*/ 0 h 40"/>
                  <a:gd name="T32" fmla="*/ 0 w 800"/>
                  <a:gd name="T33" fmla="*/ 0 h 40"/>
                  <a:gd name="T34" fmla="*/ 0 w 800"/>
                  <a:gd name="T35" fmla="*/ 0 h 40"/>
                  <a:gd name="T36" fmla="*/ 0 w 800"/>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00"/>
                  <a:gd name="T58" fmla="*/ 0 h 40"/>
                  <a:gd name="T59" fmla="*/ 800 w 800"/>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00" h="40">
                    <a:moveTo>
                      <a:pt x="30" y="40"/>
                    </a:moveTo>
                    <a:lnTo>
                      <a:pt x="26" y="35"/>
                    </a:lnTo>
                    <a:lnTo>
                      <a:pt x="21" y="31"/>
                    </a:lnTo>
                    <a:lnTo>
                      <a:pt x="18" y="25"/>
                    </a:lnTo>
                    <a:lnTo>
                      <a:pt x="14" y="20"/>
                    </a:lnTo>
                    <a:lnTo>
                      <a:pt x="11" y="15"/>
                    </a:lnTo>
                    <a:lnTo>
                      <a:pt x="7" y="10"/>
                    </a:lnTo>
                    <a:lnTo>
                      <a:pt x="4" y="5"/>
                    </a:lnTo>
                    <a:lnTo>
                      <a:pt x="0" y="0"/>
                    </a:lnTo>
                    <a:lnTo>
                      <a:pt x="800" y="0"/>
                    </a:lnTo>
                    <a:lnTo>
                      <a:pt x="797" y="5"/>
                    </a:lnTo>
                    <a:lnTo>
                      <a:pt x="793" y="10"/>
                    </a:lnTo>
                    <a:lnTo>
                      <a:pt x="789" y="15"/>
                    </a:lnTo>
                    <a:lnTo>
                      <a:pt x="786" y="20"/>
                    </a:lnTo>
                    <a:lnTo>
                      <a:pt x="782" y="25"/>
                    </a:lnTo>
                    <a:lnTo>
                      <a:pt x="779" y="31"/>
                    </a:lnTo>
                    <a:lnTo>
                      <a:pt x="774" y="35"/>
                    </a:lnTo>
                    <a:lnTo>
                      <a:pt x="771" y="40"/>
                    </a:lnTo>
                    <a:lnTo>
                      <a:pt x="30" y="40"/>
                    </a:lnTo>
                    <a:close/>
                  </a:path>
                </a:pathLst>
              </a:custGeom>
              <a:solidFill>
                <a:srgbClr val="CCCCCC"/>
              </a:solidFill>
              <a:ln w="9525">
                <a:noFill/>
                <a:round/>
                <a:headEnd/>
                <a:tailEnd/>
              </a:ln>
            </p:spPr>
            <p:txBody>
              <a:bodyPr/>
              <a:lstStyle/>
              <a:p>
                <a:endParaRPr lang="ru-RU"/>
              </a:p>
            </p:txBody>
          </p:sp>
          <p:sp>
            <p:nvSpPr>
              <p:cNvPr id="14533" name="Freeform 508"/>
              <p:cNvSpPr>
                <a:spLocks/>
              </p:cNvSpPr>
              <p:nvPr/>
            </p:nvSpPr>
            <p:spPr bwMode="auto">
              <a:xfrm>
                <a:off x="4272" y="528"/>
                <a:ext cx="142" cy="8"/>
              </a:xfrm>
              <a:custGeom>
                <a:avLst/>
                <a:gdLst>
                  <a:gd name="T0" fmla="*/ 0 w 848"/>
                  <a:gd name="T1" fmla="*/ 0 h 40"/>
                  <a:gd name="T2" fmla="*/ 0 w 848"/>
                  <a:gd name="T3" fmla="*/ 0 h 40"/>
                  <a:gd name="T4" fmla="*/ 0 w 848"/>
                  <a:gd name="T5" fmla="*/ 0 h 40"/>
                  <a:gd name="T6" fmla="*/ 0 w 848"/>
                  <a:gd name="T7" fmla="*/ 0 h 40"/>
                  <a:gd name="T8" fmla="*/ 0 w 848"/>
                  <a:gd name="T9" fmla="*/ 0 h 40"/>
                  <a:gd name="T10" fmla="*/ 0 w 848"/>
                  <a:gd name="T11" fmla="*/ 0 h 40"/>
                  <a:gd name="T12" fmla="*/ 0 w 848"/>
                  <a:gd name="T13" fmla="*/ 0 h 40"/>
                  <a:gd name="T14" fmla="*/ 0 w 848"/>
                  <a:gd name="T15" fmla="*/ 0 h 40"/>
                  <a:gd name="T16" fmla="*/ 0 w 848"/>
                  <a:gd name="T17" fmla="*/ 0 h 40"/>
                  <a:gd name="T18" fmla="*/ 0 w 848"/>
                  <a:gd name="T19" fmla="*/ 0 h 40"/>
                  <a:gd name="T20" fmla="*/ 0 w 848"/>
                  <a:gd name="T21" fmla="*/ 0 h 40"/>
                  <a:gd name="T22" fmla="*/ 0 w 848"/>
                  <a:gd name="T23" fmla="*/ 0 h 40"/>
                  <a:gd name="T24" fmla="*/ 0 w 848"/>
                  <a:gd name="T25" fmla="*/ 0 h 40"/>
                  <a:gd name="T26" fmla="*/ 0 w 848"/>
                  <a:gd name="T27" fmla="*/ 0 h 40"/>
                  <a:gd name="T28" fmla="*/ 0 w 848"/>
                  <a:gd name="T29" fmla="*/ 0 h 40"/>
                  <a:gd name="T30" fmla="*/ 0 w 848"/>
                  <a:gd name="T31" fmla="*/ 0 h 40"/>
                  <a:gd name="T32" fmla="*/ 0 w 848"/>
                  <a:gd name="T33" fmla="*/ 0 h 40"/>
                  <a:gd name="T34" fmla="*/ 0 w 848"/>
                  <a:gd name="T35" fmla="*/ 0 h 40"/>
                  <a:gd name="T36" fmla="*/ 0 w 848"/>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48"/>
                  <a:gd name="T58" fmla="*/ 0 h 40"/>
                  <a:gd name="T59" fmla="*/ 848 w 848"/>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48" h="40">
                    <a:moveTo>
                      <a:pt x="24" y="40"/>
                    </a:moveTo>
                    <a:lnTo>
                      <a:pt x="21" y="35"/>
                    </a:lnTo>
                    <a:lnTo>
                      <a:pt x="17" y="31"/>
                    </a:lnTo>
                    <a:lnTo>
                      <a:pt x="15" y="26"/>
                    </a:lnTo>
                    <a:lnTo>
                      <a:pt x="11" y="21"/>
                    </a:lnTo>
                    <a:lnTo>
                      <a:pt x="9" y="15"/>
                    </a:lnTo>
                    <a:lnTo>
                      <a:pt x="6" y="10"/>
                    </a:lnTo>
                    <a:lnTo>
                      <a:pt x="3" y="5"/>
                    </a:lnTo>
                    <a:lnTo>
                      <a:pt x="0" y="0"/>
                    </a:lnTo>
                    <a:lnTo>
                      <a:pt x="848" y="0"/>
                    </a:lnTo>
                    <a:lnTo>
                      <a:pt x="845" y="5"/>
                    </a:lnTo>
                    <a:lnTo>
                      <a:pt x="842" y="10"/>
                    </a:lnTo>
                    <a:lnTo>
                      <a:pt x="840" y="15"/>
                    </a:lnTo>
                    <a:lnTo>
                      <a:pt x="837" y="21"/>
                    </a:lnTo>
                    <a:lnTo>
                      <a:pt x="834" y="26"/>
                    </a:lnTo>
                    <a:lnTo>
                      <a:pt x="831" y="31"/>
                    </a:lnTo>
                    <a:lnTo>
                      <a:pt x="828" y="35"/>
                    </a:lnTo>
                    <a:lnTo>
                      <a:pt x="824" y="40"/>
                    </a:lnTo>
                    <a:lnTo>
                      <a:pt x="24" y="40"/>
                    </a:lnTo>
                    <a:close/>
                  </a:path>
                </a:pathLst>
              </a:custGeom>
              <a:solidFill>
                <a:srgbClr val="BFBFBF"/>
              </a:solidFill>
              <a:ln w="9525">
                <a:noFill/>
                <a:round/>
                <a:headEnd/>
                <a:tailEnd/>
              </a:ln>
            </p:spPr>
            <p:txBody>
              <a:bodyPr/>
              <a:lstStyle/>
              <a:p>
                <a:endParaRPr lang="ru-RU"/>
              </a:p>
            </p:txBody>
          </p:sp>
          <p:sp>
            <p:nvSpPr>
              <p:cNvPr id="14534" name="Freeform 509"/>
              <p:cNvSpPr>
                <a:spLocks/>
              </p:cNvSpPr>
              <p:nvPr/>
            </p:nvSpPr>
            <p:spPr bwMode="auto">
              <a:xfrm>
                <a:off x="4269" y="520"/>
                <a:ext cx="148" cy="8"/>
              </a:xfrm>
              <a:custGeom>
                <a:avLst/>
                <a:gdLst>
                  <a:gd name="T0" fmla="*/ 0 w 883"/>
                  <a:gd name="T1" fmla="*/ 0 h 40"/>
                  <a:gd name="T2" fmla="*/ 0 w 883"/>
                  <a:gd name="T3" fmla="*/ 0 h 40"/>
                  <a:gd name="T4" fmla="*/ 0 w 883"/>
                  <a:gd name="T5" fmla="*/ 0 h 40"/>
                  <a:gd name="T6" fmla="*/ 0 w 883"/>
                  <a:gd name="T7" fmla="*/ 0 h 40"/>
                  <a:gd name="T8" fmla="*/ 0 w 883"/>
                  <a:gd name="T9" fmla="*/ 0 h 40"/>
                  <a:gd name="T10" fmla="*/ 0 w 883"/>
                  <a:gd name="T11" fmla="*/ 0 h 40"/>
                  <a:gd name="T12" fmla="*/ 0 w 883"/>
                  <a:gd name="T13" fmla="*/ 0 h 40"/>
                  <a:gd name="T14" fmla="*/ 0 w 883"/>
                  <a:gd name="T15" fmla="*/ 0 h 40"/>
                  <a:gd name="T16" fmla="*/ 0 w 883"/>
                  <a:gd name="T17" fmla="*/ 0 h 40"/>
                  <a:gd name="T18" fmla="*/ 0 w 883"/>
                  <a:gd name="T19" fmla="*/ 0 h 40"/>
                  <a:gd name="T20" fmla="*/ 0 w 883"/>
                  <a:gd name="T21" fmla="*/ 0 h 40"/>
                  <a:gd name="T22" fmla="*/ 0 w 883"/>
                  <a:gd name="T23" fmla="*/ 0 h 40"/>
                  <a:gd name="T24" fmla="*/ 0 w 883"/>
                  <a:gd name="T25" fmla="*/ 0 h 40"/>
                  <a:gd name="T26" fmla="*/ 0 w 883"/>
                  <a:gd name="T27" fmla="*/ 0 h 40"/>
                  <a:gd name="T28" fmla="*/ 0 w 883"/>
                  <a:gd name="T29" fmla="*/ 0 h 40"/>
                  <a:gd name="T30" fmla="*/ 0 w 883"/>
                  <a:gd name="T31" fmla="*/ 0 h 40"/>
                  <a:gd name="T32" fmla="*/ 0 w 883"/>
                  <a:gd name="T33" fmla="*/ 0 h 40"/>
                  <a:gd name="T34" fmla="*/ 0 w 883"/>
                  <a:gd name="T35" fmla="*/ 0 h 40"/>
                  <a:gd name="T36" fmla="*/ 0 w 883"/>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83"/>
                  <a:gd name="T58" fmla="*/ 0 h 40"/>
                  <a:gd name="T59" fmla="*/ 883 w 883"/>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83" h="40">
                    <a:moveTo>
                      <a:pt x="17" y="40"/>
                    </a:moveTo>
                    <a:lnTo>
                      <a:pt x="15" y="35"/>
                    </a:lnTo>
                    <a:lnTo>
                      <a:pt x="13" y="31"/>
                    </a:lnTo>
                    <a:lnTo>
                      <a:pt x="10" y="26"/>
                    </a:lnTo>
                    <a:lnTo>
                      <a:pt x="8" y="21"/>
                    </a:lnTo>
                    <a:lnTo>
                      <a:pt x="6" y="16"/>
                    </a:lnTo>
                    <a:lnTo>
                      <a:pt x="3" y="11"/>
                    </a:lnTo>
                    <a:lnTo>
                      <a:pt x="2" y="5"/>
                    </a:lnTo>
                    <a:lnTo>
                      <a:pt x="0" y="0"/>
                    </a:lnTo>
                    <a:lnTo>
                      <a:pt x="883" y="0"/>
                    </a:lnTo>
                    <a:lnTo>
                      <a:pt x="880" y="5"/>
                    </a:lnTo>
                    <a:lnTo>
                      <a:pt x="879" y="11"/>
                    </a:lnTo>
                    <a:lnTo>
                      <a:pt x="877" y="16"/>
                    </a:lnTo>
                    <a:lnTo>
                      <a:pt x="874" y="21"/>
                    </a:lnTo>
                    <a:lnTo>
                      <a:pt x="872" y="26"/>
                    </a:lnTo>
                    <a:lnTo>
                      <a:pt x="870" y="31"/>
                    </a:lnTo>
                    <a:lnTo>
                      <a:pt x="867" y="35"/>
                    </a:lnTo>
                    <a:lnTo>
                      <a:pt x="865" y="40"/>
                    </a:lnTo>
                    <a:lnTo>
                      <a:pt x="17" y="40"/>
                    </a:lnTo>
                    <a:close/>
                  </a:path>
                </a:pathLst>
              </a:custGeom>
              <a:solidFill>
                <a:srgbClr val="B2B2B2"/>
              </a:solidFill>
              <a:ln w="9525">
                <a:noFill/>
                <a:round/>
                <a:headEnd/>
                <a:tailEnd/>
              </a:ln>
            </p:spPr>
            <p:txBody>
              <a:bodyPr/>
              <a:lstStyle/>
              <a:p>
                <a:endParaRPr lang="ru-RU"/>
              </a:p>
            </p:txBody>
          </p:sp>
          <p:sp>
            <p:nvSpPr>
              <p:cNvPr id="14535" name="Freeform 510"/>
              <p:cNvSpPr>
                <a:spLocks/>
              </p:cNvSpPr>
              <p:nvPr/>
            </p:nvSpPr>
            <p:spPr bwMode="auto">
              <a:xfrm>
                <a:off x="4267" y="512"/>
                <a:ext cx="152" cy="8"/>
              </a:xfrm>
              <a:custGeom>
                <a:avLst/>
                <a:gdLst>
                  <a:gd name="T0" fmla="*/ 0 w 906"/>
                  <a:gd name="T1" fmla="*/ 0 h 39"/>
                  <a:gd name="T2" fmla="*/ 0 w 906"/>
                  <a:gd name="T3" fmla="*/ 0 h 39"/>
                  <a:gd name="T4" fmla="*/ 0 w 906"/>
                  <a:gd name="T5" fmla="*/ 0 h 39"/>
                  <a:gd name="T6" fmla="*/ 0 w 906"/>
                  <a:gd name="T7" fmla="*/ 0 h 39"/>
                  <a:gd name="T8" fmla="*/ 0 w 906"/>
                  <a:gd name="T9" fmla="*/ 0 h 39"/>
                  <a:gd name="T10" fmla="*/ 0 w 906"/>
                  <a:gd name="T11" fmla="*/ 0 h 39"/>
                  <a:gd name="T12" fmla="*/ 0 w 906"/>
                  <a:gd name="T13" fmla="*/ 0 h 39"/>
                  <a:gd name="T14" fmla="*/ 0 w 906"/>
                  <a:gd name="T15" fmla="*/ 0 h 39"/>
                  <a:gd name="T16" fmla="*/ 0 w 906"/>
                  <a:gd name="T17" fmla="*/ 0 h 39"/>
                  <a:gd name="T18" fmla="*/ 0 w 906"/>
                  <a:gd name="T19" fmla="*/ 0 h 39"/>
                  <a:gd name="T20" fmla="*/ 0 w 906"/>
                  <a:gd name="T21" fmla="*/ 0 h 39"/>
                  <a:gd name="T22" fmla="*/ 0 w 906"/>
                  <a:gd name="T23" fmla="*/ 0 h 39"/>
                  <a:gd name="T24" fmla="*/ 0 w 906"/>
                  <a:gd name="T25" fmla="*/ 0 h 39"/>
                  <a:gd name="T26" fmla="*/ 0 w 906"/>
                  <a:gd name="T27" fmla="*/ 0 h 39"/>
                  <a:gd name="T28" fmla="*/ 0 w 906"/>
                  <a:gd name="T29" fmla="*/ 0 h 39"/>
                  <a:gd name="T30" fmla="*/ 0 w 906"/>
                  <a:gd name="T31" fmla="*/ 0 h 39"/>
                  <a:gd name="T32" fmla="*/ 0 w 906"/>
                  <a:gd name="T33" fmla="*/ 0 h 39"/>
                  <a:gd name="T34" fmla="*/ 0 w 906"/>
                  <a:gd name="T35" fmla="*/ 0 h 39"/>
                  <a:gd name="T36" fmla="*/ 0 w 906"/>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6"/>
                  <a:gd name="T58" fmla="*/ 0 h 39"/>
                  <a:gd name="T59" fmla="*/ 906 w 906"/>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6" h="39">
                    <a:moveTo>
                      <a:pt x="12" y="39"/>
                    </a:moveTo>
                    <a:lnTo>
                      <a:pt x="11" y="34"/>
                    </a:lnTo>
                    <a:lnTo>
                      <a:pt x="8" y="29"/>
                    </a:lnTo>
                    <a:lnTo>
                      <a:pt x="7" y="24"/>
                    </a:lnTo>
                    <a:lnTo>
                      <a:pt x="6" y="19"/>
                    </a:lnTo>
                    <a:lnTo>
                      <a:pt x="3" y="15"/>
                    </a:lnTo>
                    <a:lnTo>
                      <a:pt x="2" y="10"/>
                    </a:lnTo>
                    <a:lnTo>
                      <a:pt x="1" y="5"/>
                    </a:lnTo>
                    <a:lnTo>
                      <a:pt x="0" y="0"/>
                    </a:lnTo>
                    <a:lnTo>
                      <a:pt x="906" y="0"/>
                    </a:lnTo>
                    <a:lnTo>
                      <a:pt x="905" y="5"/>
                    </a:lnTo>
                    <a:lnTo>
                      <a:pt x="904" y="10"/>
                    </a:lnTo>
                    <a:lnTo>
                      <a:pt x="903" y="15"/>
                    </a:lnTo>
                    <a:lnTo>
                      <a:pt x="900" y="19"/>
                    </a:lnTo>
                    <a:lnTo>
                      <a:pt x="899" y="24"/>
                    </a:lnTo>
                    <a:lnTo>
                      <a:pt x="898" y="29"/>
                    </a:lnTo>
                    <a:lnTo>
                      <a:pt x="896" y="34"/>
                    </a:lnTo>
                    <a:lnTo>
                      <a:pt x="895" y="39"/>
                    </a:lnTo>
                    <a:lnTo>
                      <a:pt x="12" y="39"/>
                    </a:lnTo>
                    <a:close/>
                  </a:path>
                </a:pathLst>
              </a:custGeom>
              <a:solidFill>
                <a:srgbClr val="A5A5A5"/>
              </a:solidFill>
              <a:ln w="9525">
                <a:noFill/>
                <a:round/>
                <a:headEnd/>
                <a:tailEnd/>
              </a:ln>
            </p:spPr>
            <p:txBody>
              <a:bodyPr/>
              <a:lstStyle/>
              <a:p>
                <a:endParaRPr lang="ru-RU"/>
              </a:p>
            </p:txBody>
          </p:sp>
          <p:sp>
            <p:nvSpPr>
              <p:cNvPr id="14536" name="Freeform 511"/>
              <p:cNvSpPr>
                <a:spLocks/>
              </p:cNvSpPr>
              <p:nvPr/>
            </p:nvSpPr>
            <p:spPr bwMode="auto">
              <a:xfrm>
                <a:off x="4266" y="504"/>
                <a:ext cx="154" cy="8"/>
              </a:xfrm>
              <a:custGeom>
                <a:avLst/>
                <a:gdLst>
                  <a:gd name="T0" fmla="*/ 0 w 920"/>
                  <a:gd name="T1" fmla="*/ 0 h 40"/>
                  <a:gd name="T2" fmla="*/ 0 w 920"/>
                  <a:gd name="T3" fmla="*/ 0 h 40"/>
                  <a:gd name="T4" fmla="*/ 0 w 920"/>
                  <a:gd name="T5" fmla="*/ 0 h 40"/>
                  <a:gd name="T6" fmla="*/ 0 w 920"/>
                  <a:gd name="T7" fmla="*/ 0 h 40"/>
                  <a:gd name="T8" fmla="*/ 0 w 920"/>
                  <a:gd name="T9" fmla="*/ 0 h 40"/>
                  <a:gd name="T10" fmla="*/ 0 w 920"/>
                  <a:gd name="T11" fmla="*/ 0 h 40"/>
                  <a:gd name="T12" fmla="*/ 0 w 920"/>
                  <a:gd name="T13" fmla="*/ 0 h 40"/>
                  <a:gd name="T14" fmla="*/ 0 w 920"/>
                  <a:gd name="T15" fmla="*/ 0 h 40"/>
                  <a:gd name="T16" fmla="*/ 0 w 920"/>
                  <a:gd name="T17" fmla="*/ 0 h 40"/>
                  <a:gd name="T18" fmla="*/ 0 w 920"/>
                  <a:gd name="T19" fmla="*/ 0 h 40"/>
                  <a:gd name="T20" fmla="*/ 0 w 920"/>
                  <a:gd name="T21" fmla="*/ 0 h 40"/>
                  <a:gd name="T22" fmla="*/ 0 w 920"/>
                  <a:gd name="T23" fmla="*/ 0 h 40"/>
                  <a:gd name="T24" fmla="*/ 0 w 920"/>
                  <a:gd name="T25" fmla="*/ 0 h 40"/>
                  <a:gd name="T26" fmla="*/ 0 w 920"/>
                  <a:gd name="T27" fmla="*/ 0 h 40"/>
                  <a:gd name="T28" fmla="*/ 0 w 920"/>
                  <a:gd name="T29" fmla="*/ 0 h 40"/>
                  <a:gd name="T30" fmla="*/ 0 w 920"/>
                  <a:gd name="T31" fmla="*/ 0 h 40"/>
                  <a:gd name="T32" fmla="*/ 0 w 920"/>
                  <a:gd name="T33" fmla="*/ 0 h 40"/>
                  <a:gd name="T34" fmla="*/ 0 w 920"/>
                  <a:gd name="T35" fmla="*/ 0 h 40"/>
                  <a:gd name="T36" fmla="*/ 0 w 920"/>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20"/>
                  <a:gd name="T58" fmla="*/ 0 h 40"/>
                  <a:gd name="T59" fmla="*/ 920 w 920"/>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20" h="40">
                    <a:moveTo>
                      <a:pt x="7" y="40"/>
                    </a:moveTo>
                    <a:lnTo>
                      <a:pt x="6" y="34"/>
                    </a:lnTo>
                    <a:lnTo>
                      <a:pt x="5" y="29"/>
                    </a:lnTo>
                    <a:lnTo>
                      <a:pt x="3" y="24"/>
                    </a:lnTo>
                    <a:lnTo>
                      <a:pt x="2" y="19"/>
                    </a:lnTo>
                    <a:lnTo>
                      <a:pt x="2" y="15"/>
                    </a:lnTo>
                    <a:lnTo>
                      <a:pt x="1" y="10"/>
                    </a:lnTo>
                    <a:lnTo>
                      <a:pt x="0" y="5"/>
                    </a:lnTo>
                    <a:lnTo>
                      <a:pt x="0" y="0"/>
                    </a:lnTo>
                    <a:lnTo>
                      <a:pt x="920" y="0"/>
                    </a:lnTo>
                    <a:lnTo>
                      <a:pt x="920" y="5"/>
                    </a:lnTo>
                    <a:lnTo>
                      <a:pt x="919" y="10"/>
                    </a:lnTo>
                    <a:lnTo>
                      <a:pt x="918" y="15"/>
                    </a:lnTo>
                    <a:lnTo>
                      <a:pt x="918" y="19"/>
                    </a:lnTo>
                    <a:lnTo>
                      <a:pt x="917" y="24"/>
                    </a:lnTo>
                    <a:lnTo>
                      <a:pt x="916" y="29"/>
                    </a:lnTo>
                    <a:lnTo>
                      <a:pt x="915" y="34"/>
                    </a:lnTo>
                    <a:lnTo>
                      <a:pt x="913" y="40"/>
                    </a:lnTo>
                    <a:lnTo>
                      <a:pt x="7" y="40"/>
                    </a:lnTo>
                    <a:close/>
                  </a:path>
                </a:pathLst>
              </a:custGeom>
              <a:solidFill>
                <a:srgbClr val="999999"/>
              </a:solidFill>
              <a:ln w="9525">
                <a:noFill/>
                <a:round/>
                <a:headEnd/>
                <a:tailEnd/>
              </a:ln>
            </p:spPr>
            <p:txBody>
              <a:bodyPr/>
              <a:lstStyle/>
              <a:p>
                <a:endParaRPr lang="ru-RU"/>
              </a:p>
            </p:txBody>
          </p:sp>
          <p:sp>
            <p:nvSpPr>
              <p:cNvPr id="14537" name="Freeform 512"/>
              <p:cNvSpPr>
                <a:spLocks/>
              </p:cNvSpPr>
              <p:nvPr/>
            </p:nvSpPr>
            <p:spPr bwMode="auto">
              <a:xfrm>
                <a:off x="4266" y="496"/>
                <a:ext cx="154" cy="8"/>
              </a:xfrm>
              <a:custGeom>
                <a:avLst/>
                <a:gdLst>
                  <a:gd name="T0" fmla="*/ 0 w 926"/>
                  <a:gd name="T1" fmla="*/ 0 h 41"/>
                  <a:gd name="T2" fmla="*/ 0 w 926"/>
                  <a:gd name="T3" fmla="*/ 0 h 41"/>
                  <a:gd name="T4" fmla="*/ 0 w 926"/>
                  <a:gd name="T5" fmla="*/ 0 h 41"/>
                  <a:gd name="T6" fmla="*/ 0 w 926"/>
                  <a:gd name="T7" fmla="*/ 0 h 41"/>
                  <a:gd name="T8" fmla="*/ 0 w 926"/>
                  <a:gd name="T9" fmla="*/ 0 h 41"/>
                  <a:gd name="T10" fmla="*/ 0 w 926"/>
                  <a:gd name="T11" fmla="*/ 0 h 41"/>
                  <a:gd name="T12" fmla="*/ 0 w 926"/>
                  <a:gd name="T13" fmla="*/ 0 h 41"/>
                  <a:gd name="T14" fmla="*/ 0 w 926"/>
                  <a:gd name="T15" fmla="*/ 0 h 41"/>
                  <a:gd name="T16" fmla="*/ 0 w 926"/>
                  <a:gd name="T17" fmla="*/ 0 h 41"/>
                  <a:gd name="T18" fmla="*/ 0 w 926"/>
                  <a:gd name="T19" fmla="*/ 0 h 41"/>
                  <a:gd name="T20" fmla="*/ 0 w 926"/>
                  <a:gd name="T21" fmla="*/ 0 h 41"/>
                  <a:gd name="T22" fmla="*/ 0 w 926"/>
                  <a:gd name="T23" fmla="*/ 0 h 41"/>
                  <a:gd name="T24" fmla="*/ 0 w 926"/>
                  <a:gd name="T25" fmla="*/ 0 h 41"/>
                  <a:gd name="T26" fmla="*/ 0 w 926"/>
                  <a:gd name="T27" fmla="*/ 0 h 41"/>
                  <a:gd name="T28" fmla="*/ 0 w 926"/>
                  <a:gd name="T29" fmla="*/ 0 h 41"/>
                  <a:gd name="T30" fmla="*/ 0 w 926"/>
                  <a:gd name="T31" fmla="*/ 0 h 41"/>
                  <a:gd name="T32" fmla="*/ 0 w 926"/>
                  <a:gd name="T33" fmla="*/ 0 h 41"/>
                  <a:gd name="T34" fmla="*/ 0 w 926"/>
                  <a:gd name="T35" fmla="*/ 0 h 41"/>
                  <a:gd name="T36" fmla="*/ 0 w 926"/>
                  <a:gd name="T37" fmla="*/ 0 h 41"/>
                  <a:gd name="T38" fmla="*/ 0 w 926"/>
                  <a:gd name="T39" fmla="*/ 0 h 41"/>
                  <a:gd name="T40" fmla="*/ 0 w 926"/>
                  <a:gd name="T41" fmla="*/ 0 h 41"/>
                  <a:gd name="T42" fmla="*/ 0 w 926"/>
                  <a:gd name="T43" fmla="*/ 0 h 41"/>
                  <a:gd name="T44" fmla="*/ 0 w 926"/>
                  <a:gd name="T45" fmla="*/ 0 h 4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26"/>
                  <a:gd name="T70" fmla="*/ 0 h 41"/>
                  <a:gd name="T71" fmla="*/ 926 w 926"/>
                  <a:gd name="T72" fmla="*/ 41 h 4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26" h="41">
                    <a:moveTo>
                      <a:pt x="3" y="41"/>
                    </a:moveTo>
                    <a:lnTo>
                      <a:pt x="3" y="36"/>
                    </a:lnTo>
                    <a:lnTo>
                      <a:pt x="2" y="31"/>
                    </a:lnTo>
                    <a:lnTo>
                      <a:pt x="2" y="25"/>
                    </a:lnTo>
                    <a:lnTo>
                      <a:pt x="2" y="20"/>
                    </a:lnTo>
                    <a:lnTo>
                      <a:pt x="0" y="15"/>
                    </a:lnTo>
                    <a:lnTo>
                      <a:pt x="0" y="10"/>
                    </a:lnTo>
                    <a:lnTo>
                      <a:pt x="0" y="5"/>
                    </a:lnTo>
                    <a:lnTo>
                      <a:pt x="0" y="0"/>
                    </a:lnTo>
                    <a:lnTo>
                      <a:pt x="926" y="0"/>
                    </a:lnTo>
                    <a:lnTo>
                      <a:pt x="926" y="5"/>
                    </a:lnTo>
                    <a:lnTo>
                      <a:pt x="926" y="10"/>
                    </a:lnTo>
                    <a:lnTo>
                      <a:pt x="926" y="15"/>
                    </a:lnTo>
                    <a:lnTo>
                      <a:pt x="925" y="20"/>
                    </a:lnTo>
                    <a:lnTo>
                      <a:pt x="925" y="25"/>
                    </a:lnTo>
                    <a:lnTo>
                      <a:pt x="925" y="31"/>
                    </a:lnTo>
                    <a:lnTo>
                      <a:pt x="923" y="36"/>
                    </a:lnTo>
                    <a:lnTo>
                      <a:pt x="923" y="41"/>
                    </a:lnTo>
                    <a:lnTo>
                      <a:pt x="3" y="41"/>
                    </a:lnTo>
                    <a:close/>
                  </a:path>
                </a:pathLst>
              </a:custGeom>
              <a:solidFill>
                <a:srgbClr val="898989"/>
              </a:solidFill>
              <a:ln w="9525">
                <a:noFill/>
                <a:round/>
                <a:headEnd/>
                <a:tailEnd/>
              </a:ln>
            </p:spPr>
            <p:txBody>
              <a:bodyPr/>
              <a:lstStyle/>
              <a:p>
                <a:endParaRPr lang="ru-RU"/>
              </a:p>
            </p:txBody>
          </p:sp>
          <p:sp>
            <p:nvSpPr>
              <p:cNvPr id="14538" name="Freeform 513"/>
              <p:cNvSpPr>
                <a:spLocks/>
              </p:cNvSpPr>
              <p:nvPr/>
            </p:nvSpPr>
            <p:spPr bwMode="auto">
              <a:xfrm>
                <a:off x="4266" y="488"/>
                <a:ext cx="154" cy="8"/>
              </a:xfrm>
              <a:custGeom>
                <a:avLst/>
                <a:gdLst>
                  <a:gd name="T0" fmla="*/ 0 w 926"/>
                  <a:gd name="T1" fmla="*/ 0 h 40"/>
                  <a:gd name="T2" fmla="*/ 0 w 926"/>
                  <a:gd name="T3" fmla="*/ 0 h 40"/>
                  <a:gd name="T4" fmla="*/ 0 w 926"/>
                  <a:gd name="T5" fmla="*/ 0 h 40"/>
                  <a:gd name="T6" fmla="*/ 0 w 926"/>
                  <a:gd name="T7" fmla="*/ 0 h 40"/>
                  <a:gd name="T8" fmla="*/ 0 w 926"/>
                  <a:gd name="T9" fmla="*/ 0 h 40"/>
                  <a:gd name="T10" fmla="*/ 0 w 926"/>
                  <a:gd name="T11" fmla="*/ 0 h 40"/>
                  <a:gd name="T12" fmla="*/ 0 w 926"/>
                  <a:gd name="T13" fmla="*/ 0 h 40"/>
                  <a:gd name="T14" fmla="*/ 0 w 926"/>
                  <a:gd name="T15" fmla="*/ 0 h 40"/>
                  <a:gd name="T16" fmla="*/ 0 w 926"/>
                  <a:gd name="T17" fmla="*/ 0 h 40"/>
                  <a:gd name="T18" fmla="*/ 0 w 926"/>
                  <a:gd name="T19" fmla="*/ 0 h 40"/>
                  <a:gd name="T20" fmla="*/ 0 w 926"/>
                  <a:gd name="T21" fmla="*/ 0 h 40"/>
                  <a:gd name="T22" fmla="*/ 0 w 926"/>
                  <a:gd name="T23" fmla="*/ 0 h 40"/>
                  <a:gd name="T24" fmla="*/ 0 w 926"/>
                  <a:gd name="T25" fmla="*/ 0 h 40"/>
                  <a:gd name="T26" fmla="*/ 0 w 926"/>
                  <a:gd name="T27" fmla="*/ 0 h 40"/>
                  <a:gd name="T28" fmla="*/ 0 w 926"/>
                  <a:gd name="T29" fmla="*/ 0 h 40"/>
                  <a:gd name="T30" fmla="*/ 0 w 926"/>
                  <a:gd name="T31" fmla="*/ 0 h 40"/>
                  <a:gd name="T32" fmla="*/ 0 w 926"/>
                  <a:gd name="T33" fmla="*/ 0 h 40"/>
                  <a:gd name="T34" fmla="*/ 0 w 926"/>
                  <a:gd name="T35" fmla="*/ 0 h 40"/>
                  <a:gd name="T36" fmla="*/ 0 w 926"/>
                  <a:gd name="T37" fmla="*/ 0 h 40"/>
                  <a:gd name="T38" fmla="*/ 0 w 926"/>
                  <a:gd name="T39" fmla="*/ 0 h 40"/>
                  <a:gd name="T40" fmla="*/ 0 w 926"/>
                  <a:gd name="T41" fmla="*/ 0 h 40"/>
                  <a:gd name="T42" fmla="*/ 0 w 926"/>
                  <a:gd name="T43" fmla="*/ 0 h 40"/>
                  <a:gd name="T44" fmla="*/ 0 w 926"/>
                  <a:gd name="T45" fmla="*/ 0 h 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26"/>
                  <a:gd name="T70" fmla="*/ 0 h 40"/>
                  <a:gd name="T71" fmla="*/ 926 w 926"/>
                  <a:gd name="T72" fmla="*/ 40 h 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26" h="40">
                    <a:moveTo>
                      <a:pt x="0" y="40"/>
                    </a:moveTo>
                    <a:lnTo>
                      <a:pt x="0" y="40"/>
                    </a:lnTo>
                    <a:lnTo>
                      <a:pt x="0" y="35"/>
                    </a:lnTo>
                    <a:lnTo>
                      <a:pt x="0" y="30"/>
                    </a:lnTo>
                    <a:lnTo>
                      <a:pt x="0" y="25"/>
                    </a:lnTo>
                    <a:lnTo>
                      <a:pt x="2" y="20"/>
                    </a:lnTo>
                    <a:lnTo>
                      <a:pt x="2" y="15"/>
                    </a:lnTo>
                    <a:lnTo>
                      <a:pt x="2" y="10"/>
                    </a:lnTo>
                    <a:lnTo>
                      <a:pt x="3" y="5"/>
                    </a:lnTo>
                    <a:lnTo>
                      <a:pt x="3" y="0"/>
                    </a:lnTo>
                    <a:lnTo>
                      <a:pt x="923" y="0"/>
                    </a:lnTo>
                    <a:lnTo>
                      <a:pt x="923" y="5"/>
                    </a:lnTo>
                    <a:lnTo>
                      <a:pt x="925" y="10"/>
                    </a:lnTo>
                    <a:lnTo>
                      <a:pt x="925" y="15"/>
                    </a:lnTo>
                    <a:lnTo>
                      <a:pt x="925" y="20"/>
                    </a:lnTo>
                    <a:lnTo>
                      <a:pt x="926" y="25"/>
                    </a:lnTo>
                    <a:lnTo>
                      <a:pt x="926" y="30"/>
                    </a:lnTo>
                    <a:lnTo>
                      <a:pt x="926" y="35"/>
                    </a:lnTo>
                    <a:lnTo>
                      <a:pt x="926" y="40"/>
                    </a:lnTo>
                    <a:lnTo>
                      <a:pt x="0" y="40"/>
                    </a:lnTo>
                    <a:close/>
                  </a:path>
                </a:pathLst>
              </a:custGeom>
              <a:solidFill>
                <a:srgbClr val="7C7C7C"/>
              </a:solidFill>
              <a:ln w="9525">
                <a:noFill/>
                <a:round/>
                <a:headEnd/>
                <a:tailEnd/>
              </a:ln>
            </p:spPr>
            <p:txBody>
              <a:bodyPr/>
              <a:lstStyle/>
              <a:p>
                <a:endParaRPr lang="ru-RU"/>
              </a:p>
            </p:txBody>
          </p:sp>
          <p:sp>
            <p:nvSpPr>
              <p:cNvPr id="14539" name="Freeform 514"/>
              <p:cNvSpPr>
                <a:spLocks/>
              </p:cNvSpPr>
              <p:nvPr/>
            </p:nvSpPr>
            <p:spPr bwMode="auto">
              <a:xfrm>
                <a:off x="4266" y="480"/>
                <a:ext cx="154" cy="8"/>
              </a:xfrm>
              <a:custGeom>
                <a:avLst/>
                <a:gdLst>
                  <a:gd name="T0" fmla="*/ 0 w 920"/>
                  <a:gd name="T1" fmla="*/ 0 h 40"/>
                  <a:gd name="T2" fmla="*/ 0 w 920"/>
                  <a:gd name="T3" fmla="*/ 0 h 40"/>
                  <a:gd name="T4" fmla="*/ 0 w 920"/>
                  <a:gd name="T5" fmla="*/ 0 h 40"/>
                  <a:gd name="T6" fmla="*/ 0 w 920"/>
                  <a:gd name="T7" fmla="*/ 0 h 40"/>
                  <a:gd name="T8" fmla="*/ 0 w 920"/>
                  <a:gd name="T9" fmla="*/ 0 h 40"/>
                  <a:gd name="T10" fmla="*/ 0 w 920"/>
                  <a:gd name="T11" fmla="*/ 0 h 40"/>
                  <a:gd name="T12" fmla="*/ 0 w 920"/>
                  <a:gd name="T13" fmla="*/ 0 h 40"/>
                  <a:gd name="T14" fmla="*/ 0 w 920"/>
                  <a:gd name="T15" fmla="*/ 0 h 40"/>
                  <a:gd name="T16" fmla="*/ 0 w 920"/>
                  <a:gd name="T17" fmla="*/ 0 h 40"/>
                  <a:gd name="T18" fmla="*/ 0 w 920"/>
                  <a:gd name="T19" fmla="*/ 0 h 40"/>
                  <a:gd name="T20" fmla="*/ 0 w 920"/>
                  <a:gd name="T21" fmla="*/ 0 h 40"/>
                  <a:gd name="T22" fmla="*/ 0 w 920"/>
                  <a:gd name="T23" fmla="*/ 0 h 40"/>
                  <a:gd name="T24" fmla="*/ 0 w 920"/>
                  <a:gd name="T25" fmla="*/ 0 h 40"/>
                  <a:gd name="T26" fmla="*/ 0 w 920"/>
                  <a:gd name="T27" fmla="*/ 0 h 40"/>
                  <a:gd name="T28" fmla="*/ 0 w 920"/>
                  <a:gd name="T29" fmla="*/ 0 h 40"/>
                  <a:gd name="T30" fmla="*/ 0 w 920"/>
                  <a:gd name="T31" fmla="*/ 0 h 40"/>
                  <a:gd name="T32" fmla="*/ 0 w 920"/>
                  <a:gd name="T33" fmla="*/ 0 h 40"/>
                  <a:gd name="T34" fmla="*/ 0 w 920"/>
                  <a:gd name="T35" fmla="*/ 0 h 40"/>
                  <a:gd name="T36" fmla="*/ 0 w 920"/>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20"/>
                  <a:gd name="T58" fmla="*/ 0 h 40"/>
                  <a:gd name="T59" fmla="*/ 920 w 920"/>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20" h="40">
                    <a:moveTo>
                      <a:pt x="0" y="40"/>
                    </a:moveTo>
                    <a:lnTo>
                      <a:pt x="0" y="35"/>
                    </a:lnTo>
                    <a:lnTo>
                      <a:pt x="1" y="30"/>
                    </a:lnTo>
                    <a:lnTo>
                      <a:pt x="2" y="25"/>
                    </a:lnTo>
                    <a:lnTo>
                      <a:pt x="2" y="20"/>
                    </a:lnTo>
                    <a:lnTo>
                      <a:pt x="3" y="16"/>
                    </a:lnTo>
                    <a:lnTo>
                      <a:pt x="5" y="11"/>
                    </a:lnTo>
                    <a:lnTo>
                      <a:pt x="6" y="5"/>
                    </a:lnTo>
                    <a:lnTo>
                      <a:pt x="7" y="0"/>
                    </a:lnTo>
                    <a:lnTo>
                      <a:pt x="913" y="0"/>
                    </a:lnTo>
                    <a:lnTo>
                      <a:pt x="915" y="5"/>
                    </a:lnTo>
                    <a:lnTo>
                      <a:pt x="916" y="11"/>
                    </a:lnTo>
                    <a:lnTo>
                      <a:pt x="917" y="16"/>
                    </a:lnTo>
                    <a:lnTo>
                      <a:pt x="918" y="20"/>
                    </a:lnTo>
                    <a:lnTo>
                      <a:pt x="918" y="25"/>
                    </a:lnTo>
                    <a:lnTo>
                      <a:pt x="919" y="30"/>
                    </a:lnTo>
                    <a:lnTo>
                      <a:pt x="920" y="35"/>
                    </a:lnTo>
                    <a:lnTo>
                      <a:pt x="920" y="40"/>
                    </a:lnTo>
                    <a:lnTo>
                      <a:pt x="0" y="40"/>
                    </a:lnTo>
                    <a:close/>
                  </a:path>
                </a:pathLst>
              </a:custGeom>
              <a:solidFill>
                <a:srgbClr val="707070"/>
              </a:solidFill>
              <a:ln w="9525">
                <a:noFill/>
                <a:round/>
                <a:headEnd/>
                <a:tailEnd/>
              </a:ln>
            </p:spPr>
            <p:txBody>
              <a:bodyPr/>
              <a:lstStyle/>
              <a:p>
                <a:endParaRPr lang="ru-RU"/>
              </a:p>
            </p:txBody>
          </p:sp>
          <p:sp>
            <p:nvSpPr>
              <p:cNvPr id="14540" name="Freeform 515"/>
              <p:cNvSpPr>
                <a:spLocks/>
              </p:cNvSpPr>
              <p:nvPr/>
            </p:nvSpPr>
            <p:spPr bwMode="auto">
              <a:xfrm>
                <a:off x="4267" y="472"/>
                <a:ext cx="152" cy="8"/>
              </a:xfrm>
              <a:custGeom>
                <a:avLst/>
                <a:gdLst>
                  <a:gd name="T0" fmla="*/ 0 w 906"/>
                  <a:gd name="T1" fmla="*/ 0 h 39"/>
                  <a:gd name="T2" fmla="*/ 0 w 906"/>
                  <a:gd name="T3" fmla="*/ 0 h 39"/>
                  <a:gd name="T4" fmla="*/ 0 w 906"/>
                  <a:gd name="T5" fmla="*/ 0 h 39"/>
                  <a:gd name="T6" fmla="*/ 0 w 906"/>
                  <a:gd name="T7" fmla="*/ 0 h 39"/>
                  <a:gd name="T8" fmla="*/ 0 w 906"/>
                  <a:gd name="T9" fmla="*/ 0 h 39"/>
                  <a:gd name="T10" fmla="*/ 0 w 906"/>
                  <a:gd name="T11" fmla="*/ 0 h 39"/>
                  <a:gd name="T12" fmla="*/ 0 w 906"/>
                  <a:gd name="T13" fmla="*/ 0 h 39"/>
                  <a:gd name="T14" fmla="*/ 0 w 906"/>
                  <a:gd name="T15" fmla="*/ 0 h 39"/>
                  <a:gd name="T16" fmla="*/ 0 w 906"/>
                  <a:gd name="T17" fmla="*/ 0 h 39"/>
                  <a:gd name="T18" fmla="*/ 0 w 906"/>
                  <a:gd name="T19" fmla="*/ 0 h 39"/>
                  <a:gd name="T20" fmla="*/ 0 w 906"/>
                  <a:gd name="T21" fmla="*/ 0 h 39"/>
                  <a:gd name="T22" fmla="*/ 0 w 906"/>
                  <a:gd name="T23" fmla="*/ 0 h 39"/>
                  <a:gd name="T24" fmla="*/ 0 w 906"/>
                  <a:gd name="T25" fmla="*/ 0 h 39"/>
                  <a:gd name="T26" fmla="*/ 0 w 906"/>
                  <a:gd name="T27" fmla="*/ 0 h 39"/>
                  <a:gd name="T28" fmla="*/ 0 w 906"/>
                  <a:gd name="T29" fmla="*/ 0 h 39"/>
                  <a:gd name="T30" fmla="*/ 0 w 906"/>
                  <a:gd name="T31" fmla="*/ 0 h 39"/>
                  <a:gd name="T32" fmla="*/ 0 w 906"/>
                  <a:gd name="T33" fmla="*/ 0 h 39"/>
                  <a:gd name="T34" fmla="*/ 0 w 906"/>
                  <a:gd name="T35" fmla="*/ 0 h 39"/>
                  <a:gd name="T36" fmla="*/ 0 w 906"/>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6"/>
                  <a:gd name="T58" fmla="*/ 0 h 39"/>
                  <a:gd name="T59" fmla="*/ 906 w 906"/>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6" h="39">
                    <a:moveTo>
                      <a:pt x="0" y="39"/>
                    </a:moveTo>
                    <a:lnTo>
                      <a:pt x="1" y="34"/>
                    </a:lnTo>
                    <a:lnTo>
                      <a:pt x="2" y="29"/>
                    </a:lnTo>
                    <a:lnTo>
                      <a:pt x="3" y="24"/>
                    </a:lnTo>
                    <a:lnTo>
                      <a:pt x="5" y="19"/>
                    </a:lnTo>
                    <a:lnTo>
                      <a:pt x="7" y="15"/>
                    </a:lnTo>
                    <a:lnTo>
                      <a:pt x="8" y="10"/>
                    </a:lnTo>
                    <a:lnTo>
                      <a:pt x="11" y="5"/>
                    </a:lnTo>
                    <a:lnTo>
                      <a:pt x="12" y="0"/>
                    </a:lnTo>
                    <a:lnTo>
                      <a:pt x="895" y="0"/>
                    </a:lnTo>
                    <a:lnTo>
                      <a:pt x="896" y="5"/>
                    </a:lnTo>
                    <a:lnTo>
                      <a:pt x="898" y="10"/>
                    </a:lnTo>
                    <a:lnTo>
                      <a:pt x="899" y="15"/>
                    </a:lnTo>
                    <a:lnTo>
                      <a:pt x="902" y="19"/>
                    </a:lnTo>
                    <a:lnTo>
                      <a:pt x="903" y="24"/>
                    </a:lnTo>
                    <a:lnTo>
                      <a:pt x="904" y="29"/>
                    </a:lnTo>
                    <a:lnTo>
                      <a:pt x="905" y="34"/>
                    </a:lnTo>
                    <a:lnTo>
                      <a:pt x="906" y="39"/>
                    </a:lnTo>
                    <a:lnTo>
                      <a:pt x="0" y="39"/>
                    </a:lnTo>
                    <a:close/>
                  </a:path>
                </a:pathLst>
              </a:custGeom>
              <a:solidFill>
                <a:srgbClr val="606060"/>
              </a:solidFill>
              <a:ln w="9525">
                <a:noFill/>
                <a:round/>
                <a:headEnd/>
                <a:tailEnd/>
              </a:ln>
            </p:spPr>
            <p:txBody>
              <a:bodyPr/>
              <a:lstStyle/>
              <a:p>
                <a:endParaRPr lang="ru-RU"/>
              </a:p>
            </p:txBody>
          </p:sp>
          <p:sp>
            <p:nvSpPr>
              <p:cNvPr id="14541" name="Freeform 516"/>
              <p:cNvSpPr>
                <a:spLocks/>
              </p:cNvSpPr>
              <p:nvPr/>
            </p:nvSpPr>
            <p:spPr bwMode="auto">
              <a:xfrm>
                <a:off x="4269" y="464"/>
                <a:ext cx="148" cy="8"/>
              </a:xfrm>
              <a:custGeom>
                <a:avLst/>
                <a:gdLst>
                  <a:gd name="T0" fmla="*/ 0 w 883"/>
                  <a:gd name="T1" fmla="*/ 0 h 40"/>
                  <a:gd name="T2" fmla="*/ 0 w 883"/>
                  <a:gd name="T3" fmla="*/ 0 h 40"/>
                  <a:gd name="T4" fmla="*/ 0 w 883"/>
                  <a:gd name="T5" fmla="*/ 0 h 40"/>
                  <a:gd name="T6" fmla="*/ 0 w 883"/>
                  <a:gd name="T7" fmla="*/ 0 h 40"/>
                  <a:gd name="T8" fmla="*/ 0 w 883"/>
                  <a:gd name="T9" fmla="*/ 0 h 40"/>
                  <a:gd name="T10" fmla="*/ 0 w 883"/>
                  <a:gd name="T11" fmla="*/ 0 h 40"/>
                  <a:gd name="T12" fmla="*/ 0 w 883"/>
                  <a:gd name="T13" fmla="*/ 0 h 40"/>
                  <a:gd name="T14" fmla="*/ 0 w 883"/>
                  <a:gd name="T15" fmla="*/ 0 h 40"/>
                  <a:gd name="T16" fmla="*/ 0 w 883"/>
                  <a:gd name="T17" fmla="*/ 0 h 40"/>
                  <a:gd name="T18" fmla="*/ 0 w 883"/>
                  <a:gd name="T19" fmla="*/ 0 h 40"/>
                  <a:gd name="T20" fmla="*/ 0 w 883"/>
                  <a:gd name="T21" fmla="*/ 0 h 40"/>
                  <a:gd name="T22" fmla="*/ 0 w 883"/>
                  <a:gd name="T23" fmla="*/ 0 h 40"/>
                  <a:gd name="T24" fmla="*/ 0 w 883"/>
                  <a:gd name="T25" fmla="*/ 0 h 40"/>
                  <a:gd name="T26" fmla="*/ 0 w 883"/>
                  <a:gd name="T27" fmla="*/ 0 h 40"/>
                  <a:gd name="T28" fmla="*/ 0 w 883"/>
                  <a:gd name="T29" fmla="*/ 0 h 40"/>
                  <a:gd name="T30" fmla="*/ 0 w 883"/>
                  <a:gd name="T31" fmla="*/ 0 h 40"/>
                  <a:gd name="T32" fmla="*/ 0 w 883"/>
                  <a:gd name="T33" fmla="*/ 0 h 40"/>
                  <a:gd name="T34" fmla="*/ 0 w 883"/>
                  <a:gd name="T35" fmla="*/ 0 h 40"/>
                  <a:gd name="T36" fmla="*/ 0 w 883"/>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83"/>
                  <a:gd name="T58" fmla="*/ 0 h 40"/>
                  <a:gd name="T59" fmla="*/ 883 w 883"/>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83" h="40">
                    <a:moveTo>
                      <a:pt x="0" y="40"/>
                    </a:moveTo>
                    <a:lnTo>
                      <a:pt x="2" y="34"/>
                    </a:lnTo>
                    <a:lnTo>
                      <a:pt x="3" y="29"/>
                    </a:lnTo>
                    <a:lnTo>
                      <a:pt x="6" y="24"/>
                    </a:lnTo>
                    <a:lnTo>
                      <a:pt x="8" y="19"/>
                    </a:lnTo>
                    <a:lnTo>
                      <a:pt x="9" y="14"/>
                    </a:lnTo>
                    <a:lnTo>
                      <a:pt x="12" y="9"/>
                    </a:lnTo>
                    <a:lnTo>
                      <a:pt x="14" y="5"/>
                    </a:lnTo>
                    <a:lnTo>
                      <a:pt x="16" y="0"/>
                    </a:lnTo>
                    <a:lnTo>
                      <a:pt x="866" y="0"/>
                    </a:lnTo>
                    <a:lnTo>
                      <a:pt x="868" y="5"/>
                    </a:lnTo>
                    <a:lnTo>
                      <a:pt x="871" y="9"/>
                    </a:lnTo>
                    <a:lnTo>
                      <a:pt x="873" y="14"/>
                    </a:lnTo>
                    <a:lnTo>
                      <a:pt x="874" y="19"/>
                    </a:lnTo>
                    <a:lnTo>
                      <a:pt x="877" y="24"/>
                    </a:lnTo>
                    <a:lnTo>
                      <a:pt x="879" y="29"/>
                    </a:lnTo>
                    <a:lnTo>
                      <a:pt x="880" y="34"/>
                    </a:lnTo>
                    <a:lnTo>
                      <a:pt x="883" y="40"/>
                    </a:lnTo>
                    <a:lnTo>
                      <a:pt x="0" y="40"/>
                    </a:lnTo>
                    <a:close/>
                  </a:path>
                </a:pathLst>
              </a:custGeom>
              <a:solidFill>
                <a:srgbClr val="545454"/>
              </a:solidFill>
              <a:ln w="9525">
                <a:noFill/>
                <a:round/>
                <a:headEnd/>
                <a:tailEnd/>
              </a:ln>
            </p:spPr>
            <p:txBody>
              <a:bodyPr/>
              <a:lstStyle/>
              <a:p>
                <a:endParaRPr lang="ru-RU"/>
              </a:p>
            </p:txBody>
          </p:sp>
          <p:sp>
            <p:nvSpPr>
              <p:cNvPr id="14542" name="Freeform 517"/>
              <p:cNvSpPr>
                <a:spLocks/>
              </p:cNvSpPr>
              <p:nvPr/>
            </p:nvSpPr>
            <p:spPr bwMode="auto">
              <a:xfrm>
                <a:off x="4272" y="456"/>
                <a:ext cx="142" cy="8"/>
              </a:xfrm>
              <a:custGeom>
                <a:avLst/>
                <a:gdLst>
                  <a:gd name="T0" fmla="*/ 0 w 850"/>
                  <a:gd name="T1" fmla="*/ 0 h 40"/>
                  <a:gd name="T2" fmla="*/ 0 w 850"/>
                  <a:gd name="T3" fmla="*/ 0 h 40"/>
                  <a:gd name="T4" fmla="*/ 0 w 850"/>
                  <a:gd name="T5" fmla="*/ 0 h 40"/>
                  <a:gd name="T6" fmla="*/ 0 w 850"/>
                  <a:gd name="T7" fmla="*/ 0 h 40"/>
                  <a:gd name="T8" fmla="*/ 0 w 850"/>
                  <a:gd name="T9" fmla="*/ 0 h 40"/>
                  <a:gd name="T10" fmla="*/ 0 w 850"/>
                  <a:gd name="T11" fmla="*/ 0 h 40"/>
                  <a:gd name="T12" fmla="*/ 0 w 850"/>
                  <a:gd name="T13" fmla="*/ 0 h 40"/>
                  <a:gd name="T14" fmla="*/ 0 w 850"/>
                  <a:gd name="T15" fmla="*/ 0 h 40"/>
                  <a:gd name="T16" fmla="*/ 0 w 850"/>
                  <a:gd name="T17" fmla="*/ 0 h 40"/>
                  <a:gd name="T18" fmla="*/ 0 w 850"/>
                  <a:gd name="T19" fmla="*/ 0 h 40"/>
                  <a:gd name="T20" fmla="*/ 0 w 850"/>
                  <a:gd name="T21" fmla="*/ 0 h 40"/>
                  <a:gd name="T22" fmla="*/ 0 w 850"/>
                  <a:gd name="T23" fmla="*/ 0 h 40"/>
                  <a:gd name="T24" fmla="*/ 0 w 850"/>
                  <a:gd name="T25" fmla="*/ 0 h 40"/>
                  <a:gd name="T26" fmla="*/ 0 w 850"/>
                  <a:gd name="T27" fmla="*/ 0 h 40"/>
                  <a:gd name="T28" fmla="*/ 0 w 850"/>
                  <a:gd name="T29" fmla="*/ 0 h 40"/>
                  <a:gd name="T30" fmla="*/ 0 w 850"/>
                  <a:gd name="T31" fmla="*/ 0 h 40"/>
                  <a:gd name="T32" fmla="*/ 0 w 850"/>
                  <a:gd name="T33" fmla="*/ 0 h 40"/>
                  <a:gd name="T34" fmla="*/ 0 w 850"/>
                  <a:gd name="T35" fmla="*/ 0 h 40"/>
                  <a:gd name="T36" fmla="*/ 0 w 850"/>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0"/>
                  <a:gd name="T58" fmla="*/ 0 h 40"/>
                  <a:gd name="T59" fmla="*/ 850 w 850"/>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0" h="40">
                    <a:moveTo>
                      <a:pt x="0" y="40"/>
                    </a:moveTo>
                    <a:lnTo>
                      <a:pt x="3" y="35"/>
                    </a:lnTo>
                    <a:lnTo>
                      <a:pt x="6" y="30"/>
                    </a:lnTo>
                    <a:lnTo>
                      <a:pt x="9" y="24"/>
                    </a:lnTo>
                    <a:lnTo>
                      <a:pt x="12" y="19"/>
                    </a:lnTo>
                    <a:lnTo>
                      <a:pt x="14" y="14"/>
                    </a:lnTo>
                    <a:lnTo>
                      <a:pt x="18" y="9"/>
                    </a:lnTo>
                    <a:lnTo>
                      <a:pt x="20" y="5"/>
                    </a:lnTo>
                    <a:lnTo>
                      <a:pt x="24" y="0"/>
                    </a:lnTo>
                    <a:lnTo>
                      <a:pt x="826" y="0"/>
                    </a:lnTo>
                    <a:lnTo>
                      <a:pt x="830" y="5"/>
                    </a:lnTo>
                    <a:lnTo>
                      <a:pt x="832" y="9"/>
                    </a:lnTo>
                    <a:lnTo>
                      <a:pt x="836" y="14"/>
                    </a:lnTo>
                    <a:lnTo>
                      <a:pt x="838" y="19"/>
                    </a:lnTo>
                    <a:lnTo>
                      <a:pt x="842" y="24"/>
                    </a:lnTo>
                    <a:lnTo>
                      <a:pt x="844" y="30"/>
                    </a:lnTo>
                    <a:lnTo>
                      <a:pt x="848" y="35"/>
                    </a:lnTo>
                    <a:lnTo>
                      <a:pt x="850" y="40"/>
                    </a:lnTo>
                    <a:lnTo>
                      <a:pt x="0" y="40"/>
                    </a:lnTo>
                    <a:close/>
                  </a:path>
                </a:pathLst>
              </a:custGeom>
              <a:solidFill>
                <a:srgbClr val="474747"/>
              </a:solidFill>
              <a:ln w="9525">
                <a:noFill/>
                <a:round/>
                <a:headEnd/>
                <a:tailEnd/>
              </a:ln>
            </p:spPr>
            <p:txBody>
              <a:bodyPr/>
              <a:lstStyle/>
              <a:p>
                <a:endParaRPr lang="ru-RU"/>
              </a:p>
            </p:txBody>
          </p:sp>
          <p:sp>
            <p:nvSpPr>
              <p:cNvPr id="14543" name="Freeform 518"/>
              <p:cNvSpPr>
                <a:spLocks/>
              </p:cNvSpPr>
              <p:nvPr/>
            </p:nvSpPr>
            <p:spPr bwMode="auto">
              <a:xfrm>
                <a:off x="4276" y="448"/>
                <a:ext cx="134" cy="8"/>
              </a:xfrm>
              <a:custGeom>
                <a:avLst/>
                <a:gdLst>
                  <a:gd name="T0" fmla="*/ 0 w 802"/>
                  <a:gd name="T1" fmla="*/ 0 h 40"/>
                  <a:gd name="T2" fmla="*/ 0 w 802"/>
                  <a:gd name="T3" fmla="*/ 0 h 40"/>
                  <a:gd name="T4" fmla="*/ 0 w 802"/>
                  <a:gd name="T5" fmla="*/ 0 h 40"/>
                  <a:gd name="T6" fmla="*/ 0 w 802"/>
                  <a:gd name="T7" fmla="*/ 0 h 40"/>
                  <a:gd name="T8" fmla="*/ 0 w 802"/>
                  <a:gd name="T9" fmla="*/ 0 h 40"/>
                  <a:gd name="T10" fmla="*/ 0 w 802"/>
                  <a:gd name="T11" fmla="*/ 0 h 40"/>
                  <a:gd name="T12" fmla="*/ 0 w 802"/>
                  <a:gd name="T13" fmla="*/ 0 h 40"/>
                  <a:gd name="T14" fmla="*/ 0 w 802"/>
                  <a:gd name="T15" fmla="*/ 0 h 40"/>
                  <a:gd name="T16" fmla="*/ 0 w 802"/>
                  <a:gd name="T17" fmla="*/ 0 h 40"/>
                  <a:gd name="T18" fmla="*/ 0 w 802"/>
                  <a:gd name="T19" fmla="*/ 0 h 40"/>
                  <a:gd name="T20" fmla="*/ 0 w 802"/>
                  <a:gd name="T21" fmla="*/ 0 h 40"/>
                  <a:gd name="T22" fmla="*/ 0 w 802"/>
                  <a:gd name="T23" fmla="*/ 0 h 40"/>
                  <a:gd name="T24" fmla="*/ 0 w 802"/>
                  <a:gd name="T25" fmla="*/ 0 h 40"/>
                  <a:gd name="T26" fmla="*/ 0 w 802"/>
                  <a:gd name="T27" fmla="*/ 0 h 40"/>
                  <a:gd name="T28" fmla="*/ 0 w 802"/>
                  <a:gd name="T29" fmla="*/ 0 h 40"/>
                  <a:gd name="T30" fmla="*/ 0 w 802"/>
                  <a:gd name="T31" fmla="*/ 0 h 40"/>
                  <a:gd name="T32" fmla="*/ 0 w 802"/>
                  <a:gd name="T33" fmla="*/ 0 h 40"/>
                  <a:gd name="T34" fmla="*/ 0 w 802"/>
                  <a:gd name="T35" fmla="*/ 0 h 40"/>
                  <a:gd name="T36" fmla="*/ 0 w 802"/>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02"/>
                  <a:gd name="T58" fmla="*/ 0 h 40"/>
                  <a:gd name="T59" fmla="*/ 802 w 802"/>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02" h="40">
                    <a:moveTo>
                      <a:pt x="0" y="40"/>
                    </a:moveTo>
                    <a:lnTo>
                      <a:pt x="4" y="35"/>
                    </a:lnTo>
                    <a:lnTo>
                      <a:pt x="7" y="30"/>
                    </a:lnTo>
                    <a:lnTo>
                      <a:pt x="11" y="25"/>
                    </a:lnTo>
                    <a:lnTo>
                      <a:pt x="14" y="20"/>
                    </a:lnTo>
                    <a:lnTo>
                      <a:pt x="18" y="14"/>
                    </a:lnTo>
                    <a:lnTo>
                      <a:pt x="22" y="9"/>
                    </a:lnTo>
                    <a:lnTo>
                      <a:pt x="26" y="5"/>
                    </a:lnTo>
                    <a:lnTo>
                      <a:pt x="31" y="0"/>
                    </a:lnTo>
                    <a:lnTo>
                      <a:pt x="772" y="0"/>
                    </a:lnTo>
                    <a:lnTo>
                      <a:pt x="776" y="5"/>
                    </a:lnTo>
                    <a:lnTo>
                      <a:pt x="780" y="9"/>
                    </a:lnTo>
                    <a:lnTo>
                      <a:pt x="785" y="14"/>
                    </a:lnTo>
                    <a:lnTo>
                      <a:pt x="788" y="20"/>
                    </a:lnTo>
                    <a:lnTo>
                      <a:pt x="792" y="25"/>
                    </a:lnTo>
                    <a:lnTo>
                      <a:pt x="795" y="30"/>
                    </a:lnTo>
                    <a:lnTo>
                      <a:pt x="799" y="35"/>
                    </a:lnTo>
                    <a:lnTo>
                      <a:pt x="802" y="40"/>
                    </a:lnTo>
                    <a:lnTo>
                      <a:pt x="0" y="40"/>
                    </a:lnTo>
                    <a:close/>
                  </a:path>
                </a:pathLst>
              </a:custGeom>
              <a:solidFill>
                <a:srgbClr val="3A3A3A"/>
              </a:solidFill>
              <a:ln w="9525">
                <a:noFill/>
                <a:round/>
                <a:headEnd/>
                <a:tailEnd/>
              </a:ln>
            </p:spPr>
            <p:txBody>
              <a:bodyPr/>
              <a:lstStyle/>
              <a:p>
                <a:endParaRPr lang="ru-RU"/>
              </a:p>
            </p:txBody>
          </p:sp>
          <p:sp>
            <p:nvSpPr>
              <p:cNvPr id="14544" name="Freeform 519"/>
              <p:cNvSpPr>
                <a:spLocks/>
              </p:cNvSpPr>
              <p:nvPr/>
            </p:nvSpPr>
            <p:spPr bwMode="auto">
              <a:xfrm>
                <a:off x="4281" y="440"/>
                <a:ext cx="124" cy="8"/>
              </a:xfrm>
              <a:custGeom>
                <a:avLst/>
                <a:gdLst>
                  <a:gd name="T0" fmla="*/ 0 w 741"/>
                  <a:gd name="T1" fmla="*/ 0 h 40"/>
                  <a:gd name="T2" fmla="*/ 0 w 741"/>
                  <a:gd name="T3" fmla="*/ 0 h 40"/>
                  <a:gd name="T4" fmla="*/ 0 w 741"/>
                  <a:gd name="T5" fmla="*/ 0 h 40"/>
                  <a:gd name="T6" fmla="*/ 0 w 741"/>
                  <a:gd name="T7" fmla="*/ 0 h 40"/>
                  <a:gd name="T8" fmla="*/ 0 w 741"/>
                  <a:gd name="T9" fmla="*/ 0 h 40"/>
                  <a:gd name="T10" fmla="*/ 0 w 741"/>
                  <a:gd name="T11" fmla="*/ 0 h 40"/>
                  <a:gd name="T12" fmla="*/ 0 w 741"/>
                  <a:gd name="T13" fmla="*/ 0 h 40"/>
                  <a:gd name="T14" fmla="*/ 0 w 741"/>
                  <a:gd name="T15" fmla="*/ 0 h 40"/>
                  <a:gd name="T16" fmla="*/ 0 w 741"/>
                  <a:gd name="T17" fmla="*/ 0 h 40"/>
                  <a:gd name="T18" fmla="*/ 0 w 741"/>
                  <a:gd name="T19" fmla="*/ 0 h 40"/>
                  <a:gd name="T20" fmla="*/ 0 w 741"/>
                  <a:gd name="T21" fmla="*/ 0 h 40"/>
                  <a:gd name="T22" fmla="*/ 0 w 741"/>
                  <a:gd name="T23" fmla="*/ 0 h 40"/>
                  <a:gd name="T24" fmla="*/ 0 w 741"/>
                  <a:gd name="T25" fmla="*/ 0 h 40"/>
                  <a:gd name="T26" fmla="*/ 0 w 741"/>
                  <a:gd name="T27" fmla="*/ 0 h 40"/>
                  <a:gd name="T28" fmla="*/ 0 w 741"/>
                  <a:gd name="T29" fmla="*/ 0 h 40"/>
                  <a:gd name="T30" fmla="*/ 0 w 741"/>
                  <a:gd name="T31" fmla="*/ 0 h 40"/>
                  <a:gd name="T32" fmla="*/ 0 w 741"/>
                  <a:gd name="T33" fmla="*/ 0 h 40"/>
                  <a:gd name="T34" fmla="*/ 0 w 741"/>
                  <a:gd name="T35" fmla="*/ 0 h 40"/>
                  <a:gd name="T36" fmla="*/ 0 w 741"/>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41"/>
                  <a:gd name="T58" fmla="*/ 0 h 40"/>
                  <a:gd name="T59" fmla="*/ 741 w 741"/>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41" h="40">
                    <a:moveTo>
                      <a:pt x="0" y="40"/>
                    </a:moveTo>
                    <a:lnTo>
                      <a:pt x="4" y="35"/>
                    </a:lnTo>
                    <a:lnTo>
                      <a:pt x="9" y="30"/>
                    </a:lnTo>
                    <a:lnTo>
                      <a:pt x="14" y="25"/>
                    </a:lnTo>
                    <a:lnTo>
                      <a:pt x="19" y="20"/>
                    </a:lnTo>
                    <a:lnTo>
                      <a:pt x="23" y="15"/>
                    </a:lnTo>
                    <a:lnTo>
                      <a:pt x="28" y="10"/>
                    </a:lnTo>
                    <a:lnTo>
                      <a:pt x="34" y="6"/>
                    </a:lnTo>
                    <a:lnTo>
                      <a:pt x="39" y="0"/>
                    </a:lnTo>
                    <a:lnTo>
                      <a:pt x="701" y="0"/>
                    </a:lnTo>
                    <a:lnTo>
                      <a:pt x="706" y="6"/>
                    </a:lnTo>
                    <a:lnTo>
                      <a:pt x="712" y="10"/>
                    </a:lnTo>
                    <a:lnTo>
                      <a:pt x="717" y="15"/>
                    </a:lnTo>
                    <a:lnTo>
                      <a:pt x="722" y="20"/>
                    </a:lnTo>
                    <a:lnTo>
                      <a:pt x="726" y="25"/>
                    </a:lnTo>
                    <a:lnTo>
                      <a:pt x="731" y="30"/>
                    </a:lnTo>
                    <a:lnTo>
                      <a:pt x="736" y="35"/>
                    </a:lnTo>
                    <a:lnTo>
                      <a:pt x="741" y="40"/>
                    </a:lnTo>
                    <a:lnTo>
                      <a:pt x="0" y="40"/>
                    </a:lnTo>
                    <a:close/>
                  </a:path>
                </a:pathLst>
              </a:custGeom>
              <a:solidFill>
                <a:srgbClr val="2D2D2D"/>
              </a:solidFill>
              <a:ln w="9525">
                <a:noFill/>
                <a:round/>
                <a:headEnd/>
                <a:tailEnd/>
              </a:ln>
            </p:spPr>
            <p:txBody>
              <a:bodyPr/>
              <a:lstStyle/>
              <a:p>
                <a:endParaRPr lang="ru-RU"/>
              </a:p>
            </p:txBody>
          </p:sp>
          <p:sp>
            <p:nvSpPr>
              <p:cNvPr id="14545" name="Freeform 520"/>
              <p:cNvSpPr>
                <a:spLocks/>
              </p:cNvSpPr>
              <p:nvPr/>
            </p:nvSpPr>
            <p:spPr bwMode="auto">
              <a:xfrm>
                <a:off x="4288" y="432"/>
                <a:ext cx="110" cy="8"/>
              </a:xfrm>
              <a:custGeom>
                <a:avLst/>
                <a:gdLst>
                  <a:gd name="T0" fmla="*/ 0 w 662"/>
                  <a:gd name="T1" fmla="*/ 0 h 39"/>
                  <a:gd name="T2" fmla="*/ 0 w 662"/>
                  <a:gd name="T3" fmla="*/ 0 h 39"/>
                  <a:gd name="T4" fmla="*/ 0 w 662"/>
                  <a:gd name="T5" fmla="*/ 0 h 39"/>
                  <a:gd name="T6" fmla="*/ 0 w 662"/>
                  <a:gd name="T7" fmla="*/ 0 h 39"/>
                  <a:gd name="T8" fmla="*/ 0 w 662"/>
                  <a:gd name="T9" fmla="*/ 0 h 39"/>
                  <a:gd name="T10" fmla="*/ 0 w 662"/>
                  <a:gd name="T11" fmla="*/ 0 h 39"/>
                  <a:gd name="T12" fmla="*/ 0 w 662"/>
                  <a:gd name="T13" fmla="*/ 0 h 39"/>
                  <a:gd name="T14" fmla="*/ 0 w 662"/>
                  <a:gd name="T15" fmla="*/ 0 h 39"/>
                  <a:gd name="T16" fmla="*/ 0 w 662"/>
                  <a:gd name="T17" fmla="*/ 0 h 39"/>
                  <a:gd name="T18" fmla="*/ 0 w 662"/>
                  <a:gd name="T19" fmla="*/ 0 h 39"/>
                  <a:gd name="T20" fmla="*/ 0 w 662"/>
                  <a:gd name="T21" fmla="*/ 0 h 39"/>
                  <a:gd name="T22" fmla="*/ 0 w 662"/>
                  <a:gd name="T23" fmla="*/ 0 h 39"/>
                  <a:gd name="T24" fmla="*/ 0 w 662"/>
                  <a:gd name="T25" fmla="*/ 0 h 39"/>
                  <a:gd name="T26" fmla="*/ 0 w 662"/>
                  <a:gd name="T27" fmla="*/ 0 h 39"/>
                  <a:gd name="T28" fmla="*/ 0 w 662"/>
                  <a:gd name="T29" fmla="*/ 0 h 39"/>
                  <a:gd name="T30" fmla="*/ 0 w 662"/>
                  <a:gd name="T31" fmla="*/ 0 h 39"/>
                  <a:gd name="T32" fmla="*/ 0 w 662"/>
                  <a:gd name="T33" fmla="*/ 0 h 39"/>
                  <a:gd name="T34" fmla="*/ 0 w 662"/>
                  <a:gd name="T35" fmla="*/ 0 h 39"/>
                  <a:gd name="T36" fmla="*/ 0 w 662"/>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2"/>
                  <a:gd name="T58" fmla="*/ 0 h 39"/>
                  <a:gd name="T59" fmla="*/ 662 w 662"/>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2" h="39">
                    <a:moveTo>
                      <a:pt x="0" y="39"/>
                    </a:moveTo>
                    <a:lnTo>
                      <a:pt x="6" y="34"/>
                    </a:lnTo>
                    <a:lnTo>
                      <a:pt x="13" y="29"/>
                    </a:lnTo>
                    <a:lnTo>
                      <a:pt x="19" y="24"/>
                    </a:lnTo>
                    <a:lnTo>
                      <a:pt x="26" y="19"/>
                    </a:lnTo>
                    <a:lnTo>
                      <a:pt x="32" y="14"/>
                    </a:lnTo>
                    <a:lnTo>
                      <a:pt x="39" y="9"/>
                    </a:lnTo>
                    <a:lnTo>
                      <a:pt x="46" y="5"/>
                    </a:lnTo>
                    <a:lnTo>
                      <a:pt x="53" y="0"/>
                    </a:lnTo>
                    <a:lnTo>
                      <a:pt x="609" y="0"/>
                    </a:lnTo>
                    <a:lnTo>
                      <a:pt x="616" y="5"/>
                    </a:lnTo>
                    <a:lnTo>
                      <a:pt x="623" y="9"/>
                    </a:lnTo>
                    <a:lnTo>
                      <a:pt x="631" y="14"/>
                    </a:lnTo>
                    <a:lnTo>
                      <a:pt x="636" y="19"/>
                    </a:lnTo>
                    <a:lnTo>
                      <a:pt x="644" y="24"/>
                    </a:lnTo>
                    <a:lnTo>
                      <a:pt x="649" y="29"/>
                    </a:lnTo>
                    <a:lnTo>
                      <a:pt x="657" y="34"/>
                    </a:lnTo>
                    <a:lnTo>
                      <a:pt x="662" y="39"/>
                    </a:lnTo>
                    <a:lnTo>
                      <a:pt x="0" y="39"/>
                    </a:lnTo>
                    <a:close/>
                  </a:path>
                </a:pathLst>
              </a:custGeom>
              <a:solidFill>
                <a:srgbClr val="1E1E1E"/>
              </a:solidFill>
              <a:ln w="9525">
                <a:noFill/>
                <a:round/>
                <a:headEnd/>
                <a:tailEnd/>
              </a:ln>
            </p:spPr>
            <p:txBody>
              <a:bodyPr/>
              <a:lstStyle/>
              <a:p>
                <a:endParaRPr lang="ru-RU"/>
              </a:p>
            </p:txBody>
          </p:sp>
          <p:sp>
            <p:nvSpPr>
              <p:cNvPr id="14546" name="Freeform 521"/>
              <p:cNvSpPr>
                <a:spLocks/>
              </p:cNvSpPr>
              <p:nvPr/>
            </p:nvSpPr>
            <p:spPr bwMode="auto">
              <a:xfrm>
                <a:off x="4297" y="424"/>
                <a:ext cx="92" cy="8"/>
              </a:xfrm>
              <a:custGeom>
                <a:avLst/>
                <a:gdLst>
                  <a:gd name="T0" fmla="*/ 0 w 556"/>
                  <a:gd name="T1" fmla="*/ 0 h 41"/>
                  <a:gd name="T2" fmla="*/ 0 w 556"/>
                  <a:gd name="T3" fmla="*/ 0 h 41"/>
                  <a:gd name="T4" fmla="*/ 0 w 556"/>
                  <a:gd name="T5" fmla="*/ 0 h 41"/>
                  <a:gd name="T6" fmla="*/ 0 w 556"/>
                  <a:gd name="T7" fmla="*/ 0 h 41"/>
                  <a:gd name="T8" fmla="*/ 0 w 556"/>
                  <a:gd name="T9" fmla="*/ 0 h 41"/>
                  <a:gd name="T10" fmla="*/ 0 w 556"/>
                  <a:gd name="T11" fmla="*/ 0 h 41"/>
                  <a:gd name="T12" fmla="*/ 0 w 556"/>
                  <a:gd name="T13" fmla="*/ 0 h 41"/>
                  <a:gd name="T14" fmla="*/ 0 w 556"/>
                  <a:gd name="T15" fmla="*/ 0 h 41"/>
                  <a:gd name="T16" fmla="*/ 0 w 556"/>
                  <a:gd name="T17" fmla="*/ 0 h 41"/>
                  <a:gd name="T18" fmla="*/ 0 w 556"/>
                  <a:gd name="T19" fmla="*/ 0 h 41"/>
                  <a:gd name="T20" fmla="*/ 0 w 556"/>
                  <a:gd name="T21" fmla="*/ 0 h 41"/>
                  <a:gd name="T22" fmla="*/ 0 w 556"/>
                  <a:gd name="T23" fmla="*/ 0 h 41"/>
                  <a:gd name="T24" fmla="*/ 0 w 556"/>
                  <a:gd name="T25" fmla="*/ 0 h 41"/>
                  <a:gd name="T26" fmla="*/ 0 w 556"/>
                  <a:gd name="T27" fmla="*/ 0 h 41"/>
                  <a:gd name="T28" fmla="*/ 0 w 556"/>
                  <a:gd name="T29" fmla="*/ 0 h 41"/>
                  <a:gd name="T30" fmla="*/ 0 w 556"/>
                  <a:gd name="T31" fmla="*/ 0 h 41"/>
                  <a:gd name="T32" fmla="*/ 0 w 556"/>
                  <a:gd name="T33" fmla="*/ 0 h 41"/>
                  <a:gd name="T34" fmla="*/ 0 w 556"/>
                  <a:gd name="T35" fmla="*/ 0 h 41"/>
                  <a:gd name="T36" fmla="*/ 0 w 556"/>
                  <a:gd name="T37" fmla="*/ 0 h 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6"/>
                  <a:gd name="T58" fmla="*/ 0 h 41"/>
                  <a:gd name="T59" fmla="*/ 556 w 556"/>
                  <a:gd name="T60" fmla="*/ 41 h 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6" h="41">
                    <a:moveTo>
                      <a:pt x="0" y="41"/>
                    </a:moveTo>
                    <a:lnTo>
                      <a:pt x="10" y="35"/>
                    </a:lnTo>
                    <a:lnTo>
                      <a:pt x="18" y="29"/>
                    </a:lnTo>
                    <a:lnTo>
                      <a:pt x="27" y="23"/>
                    </a:lnTo>
                    <a:lnTo>
                      <a:pt x="37" y="18"/>
                    </a:lnTo>
                    <a:lnTo>
                      <a:pt x="47" y="13"/>
                    </a:lnTo>
                    <a:lnTo>
                      <a:pt x="57" y="9"/>
                    </a:lnTo>
                    <a:lnTo>
                      <a:pt x="66" y="4"/>
                    </a:lnTo>
                    <a:lnTo>
                      <a:pt x="77" y="0"/>
                    </a:lnTo>
                    <a:lnTo>
                      <a:pt x="479" y="0"/>
                    </a:lnTo>
                    <a:lnTo>
                      <a:pt x="490" y="4"/>
                    </a:lnTo>
                    <a:lnTo>
                      <a:pt x="499" y="9"/>
                    </a:lnTo>
                    <a:lnTo>
                      <a:pt x="509" y="13"/>
                    </a:lnTo>
                    <a:lnTo>
                      <a:pt x="520" y="18"/>
                    </a:lnTo>
                    <a:lnTo>
                      <a:pt x="529" y="23"/>
                    </a:lnTo>
                    <a:lnTo>
                      <a:pt x="538" y="29"/>
                    </a:lnTo>
                    <a:lnTo>
                      <a:pt x="547" y="35"/>
                    </a:lnTo>
                    <a:lnTo>
                      <a:pt x="556" y="41"/>
                    </a:lnTo>
                    <a:lnTo>
                      <a:pt x="0" y="41"/>
                    </a:lnTo>
                    <a:close/>
                  </a:path>
                </a:pathLst>
              </a:custGeom>
              <a:solidFill>
                <a:srgbClr val="111111"/>
              </a:solidFill>
              <a:ln w="9525">
                <a:noFill/>
                <a:round/>
                <a:headEnd/>
                <a:tailEnd/>
              </a:ln>
            </p:spPr>
            <p:txBody>
              <a:bodyPr/>
              <a:lstStyle/>
              <a:p>
                <a:endParaRPr lang="ru-RU"/>
              </a:p>
            </p:txBody>
          </p:sp>
          <p:sp>
            <p:nvSpPr>
              <p:cNvPr id="14547" name="Freeform 522"/>
              <p:cNvSpPr>
                <a:spLocks/>
              </p:cNvSpPr>
              <p:nvPr/>
            </p:nvSpPr>
            <p:spPr bwMode="auto">
              <a:xfrm>
                <a:off x="4309" y="416"/>
                <a:ext cx="68" cy="8"/>
              </a:xfrm>
              <a:custGeom>
                <a:avLst/>
                <a:gdLst>
                  <a:gd name="T0" fmla="*/ 0 w 402"/>
                  <a:gd name="T1" fmla="*/ 0 h 40"/>
                  <a:gd name="T2" fmla="*/ 0 w 402"/>
                  <a:gd name="T3" fmla="*/ 0 h 40"/>
                  <a:gd name="T4" fmla="*/ 0 w 402"/>
                  <a:gd name="T5" fmla="*/ 0 h 40"/>
                  <a:gd name="T6" fmla="*/ 0 w 402"/>
                  <a:gd name="T7" fmla="*/ 0 h 40"/>
                  <a:gd name="T8" fmla="*/ 0 w 402"/>
                  <a:gd name="T9" fmla="*/ 0 h 40"/>
                  <a:gd name="T10" fmla="*/ 0 w 402"/>
                  <a:gd name="T11" fmla="*/ 0 h 40"/>
                  <a:gd name="T12" fmla="*/ 0 w 402"/>
                  <a:gd name="T13" fmla="*/ 0 h 40"/>
                  <a:gd name="T14" fmla="*/ 0 w 402"/>
                  <a:gd name="T15" fmla="*/ 0 h 40"/>
                  <a:gd name="T16" fmla="*/ 0 w 402"/>
                  <a:gd name="T17" fmla="*/ 0 h 40"/>
                  <a:gd name="T18" fmla="*/ 0 w 402"/>
                  <a:gd name="T19" fmla="*/ 0 h 40"/>
                  <a:gd name="T20" fmla="*/ 0 w 402"/>
                  <a:gd name="T21" fmla="*/ 0 h 40"/>
                  <a:gd name="T22" fmla="*/ 0 w 402"/>
                  <a:gd name="T23" fmla="*/ 0 h 40"/>
                  <a:gd name="T24" fmla="*/ 0 w 402"/>
                  <a:gd name="T25" fmla="*/ 0 h 40"/>
                  <a:gd name="T26" fmla="*/ 0 w 402"/>
                  <a:gd name="T27" fmla="*/ 0 h 40"/>
                  <a:gd name="T28" fmla="*/ 0 w 402"/>
                  <a:gd name="T29" fmla="*/ 0 h 40"/>
                  <a:gd name="T30" fmla="*/ 0 w 402"/>
                  <a:gd name="T31" fmla="*/ 0 h 40"/>
                  <a:gd name="T32" fmla="*/ 0 w 402"/>
                  <a:gd name="T33" fmla="*/ 0 h 40"/>
                  <a:gd name="T34" fmla="*/ 0 w 402"/>
                  <a:gd name="T35" fmla="*/ 0 h 40"/>
                  <a:gd name="T36" fmla="*/ 0 w 402"/>
                  <a:gd name="T37" fmla="*/ 0 h 40"/>
                  <a:gd name="T38" fmla="*/ 0 w 402"/>
                  <a:gd name="T39" fmla="*/ 0 h 40"/>
                  <a:gd name="T40" fmla="*/ 0 w 402"/>
                  <a:gd name="T41" fmla="*/ 0 h 40"/>
                  <a:gd name="T42" fmla="*/ 0 w 402"/>
                  <a:gd name="T43" fmla="*/ 0 h 40"/>
                  <a:gd name="T44" fmla="*/ 0 w 402"/>
                  <a:gd name="T45" fmla="*/ 0 h 40"/>
                  <a:gd name="T46" fmla="*/ 0 w 402"/>
                  <a:gd name="T47" fmla="*/ 0 h 40"/>
                  <a:gd name="T48" fmla="*/ 0 w 402"/>
                  <a:gd name="T49" fmla="*/ 0 h 40"/>
                  <a:gd name="T50" fmla="*/ 0 w 402"/>
                  <a:gd name="T51" fmla="*/ 0 h 40"/>
                  <a:gd name="T52" fmla="*/ 0 w 402"/>
                  <a:gd name="T53" fmla="*/ 0 h 40"/>
                  <a:gd name="T54" fmla="*/ 0 w 402"/>
                  <a:gd name="T55" fmla="*/ 0 h 40"/>
                  <a:gd name="T56" fmla="*/ 0 w 402"/>
                  <a:gd name="T57" fmla="*/ 0 h 40"/>
                  <a:gd name="T58" fmla="*/ 0 w 402"/>
                  <a:gd name="T59" fmla="*/ 0 h 40"/>
                  <a:gd name="T60" fmla="*/ 0 w 402"/>
                  <a:gd name="T61" fmla="*/ 0 h 40"/>
                  <a:gd name="T62" fmla="*/ 0 w 402"/>
                  <a:gd name="T63" fmla="*/ 0 h 40"/>
                  <a:gd name="T64" fmla="*/ 0 w 402"/>
                  <a:gd name="T65" fmla="*/ 0 h 40"/>
                  <a:gd name="T66" fmla="*/ 0 w 402"/>
                  <a:gd name="T67" fmla="*/ 0 h 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2"/>
                  <a:gd name="T103" fmla="*/ 0 h 40"/>
                  <a:gd name="T104" fmla="*/ 402 w 402"/>
                  <a:gd name="T105" fmla="*/ 40 h 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2" h="40">
                    <a:moveTo>
                      <a:pt x="0" y="40"/>
                    </a:moveTo>
                    <a:lnTo>
                      <a:pt x="12" y="35"/>
                    </a:lnTo>
                    <a:lnTo>
                      <a:pt x="24" y="31"/>
                    </a:lnTo>
                    <a:lnTo>
                      <a:pt x="35" y="27"/>
                    </a:lnTo>
                    <a:lnTo>
                      <a:pt x="47" y="22"/>
                    </a:lnTo>
                    <a:lnTo>
                      <a:pt x="59" y="19"/>
                    </a:lnTo>
                    <a:lnTo>
                      <a:pt x="72" y="16"/>
                    </a:lnTo>
                    <a:lnTo>
                      <a:pt x="84" y="13"/>
                    </a:lnTo>
                    <a:lnTo>
                      <a:pt x="97" y="10"/>
                    </a:lnTo>
                    <a:lnTo>
                      <a:pt x="109" y="8"/>
                    </a:lnTo>
                    <a:lnTo>
                      <a:pt x="122" y="6"/>
                    </a:lnTo>
                    <a:lnTo>
                      <a:pt x="135" y="4"/>
                    </a:lnTo>
                    <a:lnTo>
                      <a:pt x="148" y="3"/>
                    </a:lnTo>
                    <a:lnTo>
                      <a:pt x="161" y="1"/>
                    </a:lnTo>
                    <a:lnTo>
                      <a:pt x="174" y="1"/>
                    </a:lnTo>
                    <a:lnTo>
                      <a:pt x="188" y="0"/>
                    </a:lnTo>
                    <a:lnTo>
                      <a:pt x="201" y="0"/>
                    </a:lnTo>
                    <a:lnTo>
                      <a:pt x="214" y="0"/>
                    </a:lnTo>
                    <a:lnTo>
                      <a:pt x="228" y="1"/>
                    </a:lnTo>
                    <a:lnTo>
                      <a:pt x="241" y="1"/>
                    </a:lnTo>
                    <a:lnTo>
                      <a:pt x="254" y="3"/>
                    </a:lnTo>
                    <a:lnTo>
                      <a:pt x="267" y="4"/>
                    </a:lnTo>
                    <a:lnTo>
                      <a:pt x="280" y="6"/>
                    </a:lnTo>
                    <a:lnTo>
                      <a:pt x="293" y="8"/>
                    </a:lnTo>
                    <a:lnTo>
                      <a:pt x="305" y="10"/>
                    </a:lnTo>
                    <a:lnTo>
                      <a:pt x="318" y="13"/>
                    </a:lnTo>
                    <a:lnTo>
                      <a:pt x="330" y="16"/>
                    </a:lnTo>
                    <a:lnTo>
                      <a:pt x="343" y="19"/>
                    </a:lnTo>
                    <a:lnTo>
                      <a:pt x="355" y="22"/>
                    </a:lnTo>
                    <a:lnTo>
                      <a:pt x="367" y="27"/>
                    </a:lnTo>
                    <a:lnTo>
                      <a:pt x="379" y="31"/>
                    </a:lnTo>
                    <a:lnTo>
                      <a:pt x="390" y="35"/>
                    </a:lnTo>
                    <a:lnTo>
                      <a:pt x="402" y="40"/>
                    </a:lnTo>
                    <a:lnTo>
                      <a:pt x="0" y="40"/>
                    </a:lnTo>
                    <a:close/>
                  </a:path>
                </a:pathLst>
              </a:custGeom>
              <a:solidFill>
                <a:srgbClr val="000000"/>
              </a:solidFill>
              <a:ln w="9525">
                <a:noFill/>
                <a:round/>
                <a:headEnd/>
                <a:tailEnd/>
              </a:ln>
            </p:spPr>
            <p:txBody>
              <a:bodyPr/>
              <a:lstStyle/>
              <a:p>
                <a:endParaRPr lang="ru-RU"/>
              </a:p>
            </p:txBody>
          </p:sp>
          <p:sp>
            <p:nvSpPr>
              <p:cNvPr id="14548" name="Freeform 523"/>
              <p:cNvSpPr>
                <a:spLocks/>
              </p:cNvSpPr>
              <p:nvPr/>
            </p:nvSpPr>
            <p:spPr bwMode="auto">
              <a:xfrm>
                <a:off x="4343" y="416"/>
                <a:ext cx="77" cy="80"/>
              </a:xfrm>
              <a:custGeom>
                <a:avLst/>
                <a:gdLst>
                  <a:gd name="T0" fmla="*/ 0 w 464"/>
                  <a:gd name="T1" fmla="*/ 0 h 400"/>
                  <a:gd name="T2" fmla="*/ 0 w 464"/>
                  <a:gd name="T3" fmla="*/ 0 h 400"/>
                  <a:gd name="T4" fmla="*/ 0 w 464"/>
                  <a:gd name="T5" fmla="*/ 0 h 400"/>
                  <a:gd name="T6" fmla="*/ 0 w 464"/>
                  <a:gd name="T7" fmla="*/ 0 h 400"/>
                  <a:gd name="T8" fmla="*/ 0 w 464"/>
                  <a:gd name="T9" fmla="*/ 0 h 400"/>
                  <a:gd name="T10" fmla="*/ 0 w 464"/>
                  <a:gd name="T11" fmla="*/ 0 h 400"/>
                  <a:gd name="T12" fmla="*/ 0 w 464"/>
                  <a:gd name="T13" fmla="*/ 0 h 400"/>
                  <a:gd name="T14" fmla="*/ 0 w 464"/>
                  <a:gd name="T15" fmla="*/ 0 h 400"/>
                  <a:gd name="T16" fmla="*/ 0 w 464"/>
                  <a:gd name="T17" fmla="*/ 0 h 400"/>
                  <a:gd name="T18" fmla="*/ 0 w 464"/>
                  <a:gd name="T19" fmla="*/ 0 h 400"/>
                  <a:gd name="T20" fmla="*/ 0 w 464"/>
                  <a:gd name="T21" fmla="*/ 0 h 400"/>
                  <a:gd name="T22" fmla="*/ 0 w 464"/>
                  <a:gd name="T23" fmla="*/ 0 h 400"/>
                  <a:gd name="T24" fmla="*/ 0 w 464"/>
                  <a:gd name="T25" fmla="*/ 0 h 400"/>
                  <a:gd name="T26" fmla="*/ 0 w 464"/>
                  <a:gd name="T27" fmla="*/ 0 h 400"/>
                  <a:gd name="T28" fmla="*/ 0 w 464"/>
                  <a:gd name="T29" fmla="*/ 0 h 400"/>
                  <a:gd name="T30" fmla="*/ 0 w 464"/>
                  <a:gd name="T31" fmla="*/ 0 h 400"/>
                  <a:gd name="T32" fmla="*/ 0 w 464"/>
                  <a:gd name="T33" fmla="*/ 0 h 400"/>
                  <a:gd name="T34" fmla="*/ 0 w 464"/>
                  <a:gd name="T35" fmla="*/ 0 h 400"/>
                  <a:gd name="T36" fmla="*/ 0 w 464"/>
                  <a:gd name="T37" fmla="*/ 0 h 400"/>
                  <a:gd name="T38" fmla="*/ 0 w 464"/>
                  <a:gd name="T39" fmla="*/ 0 h 400"/>
                  <a:gd name="T40" fmla="*/ 0 w 464"/>
                  <a:gd name="T41" fmla="*/ 0 h 400"/>
                  <a:gd name="T42" fmla="*/ 0 w 464"/>
                  <a:gd name="T43" fmla="*/ 0 h 400"/>
                  <a:gd name="T44" fmla="*/ 0 w 464"/>
                  <a:gd name="T45" fmla="*/ 0 h 400"/>
                  <a:gd name="T46" fmla="*/ 0 w 464"/>
                  <a:gd name="T47" fmla="*/ 0 h 400"/>
                  <a:gd name="T48" fmla="*/ 0 w 464"/>
                  <a:gd name="T49" fmla="*/ 0 h 400"/>
                  <a:gd name="T50" fmla="*/ 0 w 464"/>
                  <a:gd name="T51" fmla="*/ 0 h 400"/>
                  <a:gd name="T52" fmla="*/ 0 w 464"/>
                  <a:gd name="T53" fmla="*/ 0 h 400"/>
                  <a:gd name="T54" fmla="*/ 0 w 464"/>
                  <a:gd name="T55" fmla="*/ 0 h 400"/>
                  <a:gd name="T56" fmla="*/ 0 w 464"/>
                  <a:gd name="T57" fmla="*/ 0 h 400"/>
                  <a:gd name="T58" fmla="*/ 0 w 464"/>
                  <a:gd name="T59" fmla="*/ 0 h 400"/>
                  <a:gd name="T60" fmla="*/ 0 w 464"/>
                  <a:gd name="T61" fmla="*/ 0 h 400"/>
                  <a:gd name="T62" fmla="*/ 0 w 464"/>
                  <a:gd name="T63" fmla="*/ 0 h 400"/>
                  <a:gd name="T64" fmla="*/ 0 w 464"/>
                  <a:gd name="T65" fmla="*/ 0 h 400"/>
                  <a:gd name="T66" fmla="*/ 0 w 464"/>
                  <a:gd name="T67" fmla="*/ 0 h 400"/>
                  <a:gd name="T68" fmla="*/ 0 w 464"/>
                  <a:gd name="T69" fmla="*/ 0 h 400"/>
                  <a:gd name="T70" fmla="*/ 0 w 464"/>
                  <a:gd name="T71" fmla="*/ 0 h 400"/>
                  <a:gd name="T72" fmla="*/ 0 w 464"/>
                  <a:gd name="T73" fmla="*/ 0 h 4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64"/>
                  <a:gd name="T112" fmla="*/ 0 h 400"/>
                  <a:gd name="T113" fmla="*/ 464 w 464"/>
                  <a:gd name="T114" fmla="*/ 400 h 4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64" h="400">
                    <a:moveTo>
                      <a:pt x="464" y="400"/>
                    </a:moveTo>
                    <a:lnTo>
                      <a:pt x="464" y="400"/>
                    </a:lnTo>
                    <a:lnTo>
                      <a:pt x="462" y="359"/>
                    </a:lnTo>
                    <a:lnTo>
                      <a:pt x="455" y="319"/>
                    </a:lnTo>
                    <a:lnTo>
                      <a:pt x="443" y="282"/>
                    </a:lnTo>
                    <a:lnTo>
                      <a:pt x="427" y="244"/>
                    </a:lnTo>
                    <a:lnTo>
                      <a:pt x="408" y="209"/>
                    </a:lnTo>
                    <a:lnTo>
                      <a:pt x="385" y="175"/>
                    </a:lnTo>
                    <a:lnTo>
                      <a:pt x="359" y="145"/>
                    </a:lnTo>
                    <a:lnTo>
                      <a:pt x="329" y="116"/>
                    </a:lnTo>
                    <a:lnTo>
                      <a:pt x="296" y="91"/>
                    </a:lnTo>
                    <a:lnTo>
                      <a:pt x="260" y="68"/>
                    </a:lnTo>
                    <a:lnTo>
                      <a:pt x="221" y="48"/>
                    </a:lnTo>
                    <a:lnTo>
                      <a:pt x="181" y="32"/>
                    </a:lnTo>
                    <a:lnTo>
                      <a:pt x="137" y="18"/>
                    </a:lnTo>
                    <a:lnTo>
                      <a:pt x="94" y="8"/>
                    </a:lnTo>
                    <a:lnTo>
                      <a:pt x="47" y="2"/>
                    </a:lnTo>
                    <a:lnTo>
                      <a:pt x="0" y="0"/>
                    </a:lnTo>
                    <a:lnTo>
                      <a:pt x="0" y="2"/>
                    </a:lnTo>
                    <a:lnTo>
                      <a:pt x="47" y="4"/>
                    </a:lnTo>
                    <a:lnTo>
                      <a:pt x="94" y="10"/>
                    </a:lnTo>
                    <a:lnTo>
                      <a:pt x="137" y="20"/>
                    </a:lnTo>
                    <a:lnTo>
                      <a:pt x="179" y="34"/>
                    </a:lnTo>
                    <a:lnTo>
                      <a:pt x="219" y="50"/>
                    </a:lnTo>
                    <a:lnTo>
                      <a:pt x="258" y="70"/>
                    </a:lnTo>
                    <a:lnTo>
                      <a:pt x="294" y="93"/>
                    </a:lnTo>
                    <a:lnTo>
                      <a:pt x="327" y="118"/>
                    </a:lnTo>
                    <a:lnTo>
                      <a:pt x="356" y="147"/>
                    </a:lnTo>
                    <a:lnTo>
                      <a:pt x="382" y="178"/>
                    </a:lnTo>
                    <a:lnTo>
                      <a:pt x="406" y="211"/>
                    </a:lnTo>
                    <a:lnTo>
                      <a:pt x="425" y="246"/>
                    </a:lnTo>
                    <a:lnTo>
                      <a:pt x="440" y="282"/>
                    </a:lnTo>
                    <a:lnTo>
                      <a:pt x="452" y="319"/>
                    </a:lnTo>
                    <a:lnTo>
                      <a:pt x="459" y="359"/>
                    </a:lnTo>
                    <a:lnTo>
                      <a:pt x="462" y="400"/>
                    </a:lnTo>
                    <a:lnTo>
                      <a:pt x="464" y="400"/>
                    </a:lnTo>
                    <a:close/>
                  </a:path>
                </a:pathLst>
              </a:custGeom>
              <a:solidFill>
                <a:srgbClr val="000000"/>
              </a:solidFill>
              <a:ln w="9525">
                <a:noFill/>
                <a:round/>
                <a:headEnd/>
                <a:tailEnd/>
              </a:ln>
            </p:spPr>
            <p:txBody>
              <a:bodyPr/>
              <a:lstStyle/>
              <a:p>
                <a:endParaRPr lang="ru-RU"/>
              </a:p>
            </p:txBody>
          </p:sp>
          <p:sp>
            <p:nvSpPr>
              <p:cNvPr id="14549" name="Freeform 524"/>
              <p:cNvSpPr>
                <a:spLocks/>
              </p:cNvSpPr>
              <p:nvPr/>
            </p:nvSpPr>
            <p:spPr bwMode="auto">
              <a:xfrm>
                <a:off x="4343" y="496"/>
                <a:ext cx="77" cy="80"/>
              </a:xfrm>
              <a:custGeom>
                <a:avLst/>
                <a:gdLst>
                  <a:gd name="T0" fmla="*/ 0 w 464"/>
                  <a:gd name="T1" fmla="*/ 0 h 401"/>
                  <a:gd name="T2" fmla="*/ 0 w 464"/>
                  <a:gd name="T3" fmla="*/ 0 h 401"/>
                  <a:gd name="T4" fmla="*/ 0 w 464"/>
                  <a:gd name="T5" fmla="*/ 0 h 401"/>
                  <a:gd name="T6" fmla="*/ 0 w 464"/>
                  <a:gd name="T7" fmla="*/ 0 h 401"/>
                  <a:gd name="T8" fmla="*/ 0 w 464"/>
                  <a:gd name="T9" fmla="*/ 0 h 401"/>
                  <a:gd name="T10" fmla="*/ 0 w 464"/>
                  <a:gd name="T11" fmla="*/ 0 h 401"/>
                  <a:gd name="T12" fmla="*/ 0 w 464"/>
                  <a:gd name="T13" fmla="*/ 0 h 401"/>
                  <a:gd name="T14" fmla="*/ 0 w 464"/>
                  <a:gd name="T15" fmla="*/ 0 h 401"/>
                  <a:gd name="T16" fmla="*/ 0 w 464"/>
                  <a:gd name="T17" fmla="*/ 0 h 401"/>
                  <a:gd name="T18" fmla="*/ 0 w 464"/>
                  <a:gd name="T19" fmla="*/ 0 h 401"/>
                  <a:gd name="T20" fmla="*/ 0 w 464"/>
                  <a:gd name="T21" fmla="*/ 0 h 401"/>
                  <a:gd name="T22" fmla="*/ 0 w 464"/>
                  <a:gd name="T23" fmla="*/ 0 h 401"/>
                  <a:gd name="T24" fmla="*/ 0 w 464"/>
                  <a:gd name="T25" fmla="*/ 0 h 401"/>
                  <a:gd name="T26" fmla="*/ 0 w 464"/>
                  <a:gd name="T27" fmla="*/ 0 h 401"/>
                  <a:gd name="T28" fmla="*/ 0 w 464"/>
                  <a:gd name="T29" fmla="*/ 0 h 401"/>
                  <a:gd name="T30" fmla="*/ 0 w 464"/>
                  <a:gd name="T31" fmla="*/ 0 h 401"/>
                  <a:gd name="T32" fmla="*/ 0 w 464"/>
                  <a:gd name="T33" fmla="*/ 0 h 401"/>
                  <a:gd name="T34" fmla="*/ 0 w 464"/>
                  <a:gd name="T35" fmla="*/ 0 h 401"/>
                  <a:gd name="T36" fmla="*/ 0 w 464"/>
                  <a:gd name="T37" fmla="*/ 0 h 401"/>
                  <a:gd name="T38" fmla="*/ 0 w 464"/>
                  <a:gd name="T39" fmla="*/ 0 h 401"/>
                  <a:gd name="T40" fmla="*/ 0 w 464"/>
                  <a:gd name="T41" fmla="*/ 0 h 401"/>
                  <a:gd name="T42" fmla="*/ 0 w 464"/>
                  <a:gd name="T43" fmla="*/ 0 h 401"/>
                  <a:gd name="T44" fmla="*/ 0 w 464"/>
                  <a:gd name="T45" fmla="*/ 0 h 401"/>
                  <a:gd name="T46" fmla="*/ 0 w 464"/>
                  <a:gd name="T47" fmla="*/ 0 h 401"/>
                  <a:gd name="T48" fmla="*/ 0 w 464"/>
                  <a:gd name="T49" fmla="*/ 0 h 401"/>
                  <a:gd name="T50" fmla="*/ 0 w 464"/>
                  <a:gd name="T51" fmla="*/ 0 h 401"/>
                  <a:gd name="T52" fmla="*/ 0 w 464"/>
                  <a:gd name="T53" fmla="*/ 0 h 401"/>
                  <a:gd name="T54" fmla="*/ 0 w 464"/>
                  <a:gd name="T55" fmla="*/ 0 h 401"/>
                  <a:gd name="T56" fmla="*/ 0 w 464"/>
                  <a:gd name="T57" fmla="*/ 0 h 401"/>
                  <a:gd name="T58" fmla="*/ 0 w 464"/>
                  <a:gd name="T59" fmla="*/ 0 h 401"/>
                  <a:gd name="T60" fmla="*/ 0 w 464"/>
                  <a:gd name="T61" fmla="*/ 0 h 401"/>
                  <a:gd name="T62" fmla="*/ 0 w 464"/>
                  <a:gd name="T63" fmla="*/ 0 h 401"/>
                  <a:gd name="T64" fmla="*/ 0 w 464"/>
                  <a:gd name="T65" fmla="*/ 0 h 401"/>
                  <a:gd name="T66" fmla="*/ 0 w 464"/>
                  <a:gd name="T67" fmla="*/ 0 h 401"/>
                  <a:gd name="T68" fmla="*/ 0 w 464"/>
                  <a:gd name="T69" fmla="*/ 0 h 401"/>
                  <a:gd name="T70" fmla="*/ 0 w 464"/>
                  <a:gd name="T71" fmla="*/ 0 h 401"/>
                  <a:gd name="T72" fmla="*/ 0 w 464"/>
                  <a:gd name="T73" fmla="*/ 0 h 40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64"/>
                  <a:gd name="T112" fmla="*/ 0 h 401"/>
                  <a:gd name="T113" fmla="*/ 464 w 464"/>
                  <a:gd name="T114" fmla="*/ 401 h 40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64" h="401">
                    <a:moveTo>
                      <a:pt x="0" y="401"/>
                    </a:moveTo>
                    <a:lnTo>
                      <a:pt x="0" y="401"/>
                    </a:lnTo>
                    <a:lnTo>
                      <a:pt x="47" y="398"/>
                    </a:lnTo>
                    <a:lnTo>
                      <a:pt x="94" y="392"/>
                    </a:lnTo>
                    <a:lnTo>
                      <a:pt x="137" y="382"/>
                    </a:lnTo>
                    <a:lnTo>
                      <a:pt x="181" y="368"/>
                    </a:lnTo>
                    <a:lnTo>
                      <a:pt x="221" y="352"/>
                    </a:lnTo>
                    <a:lnTo>
                      <a:pt x="260" y="332"/>
                    </a:lnTo>
                    <a:lnTo>
                      <a:pt x="296" y="309"/>
                    </a:lnTo>
                    <a:lnTo>
                      <a:pt x="329" y="283"/>
                    </a:lnTo>
                    <a:lnTo>
                      <a:pt x="359" y="255"/>
                    </a:lnTo>
                    <a:lnTo>
                      <a:pt x="385" y="224"/>
                    </a:lnTo>
                    <a:lnTo>
                      <a:pt x="408" y="191"/>
                    </a:lnTo>
                    <a:lnTo>
                      <a:pt x="427" y="156"/>
                    </a:lnTo>
                    <a:lnTo>
                      <a:pt x="443" y="118"/>
                    </a:lnTo>
                    <a:lnTo>
                      <a:pt x="455" y="81"/>
                    </a:lnTo>
                    <a:lnTo>
                      <a:pt x="462" y="41"/>
                    </a:lnTo>
                    <a:lnTo>
                      <a:pt x="464" y="0"/>
                    </a:lnTo>
                    <a:lnTo>
                      <a:pt x="462" y="0"/>
                    </a:lnTo>
                    <a:lnTo>
                      <a:pt x="459" y="41"/>
                    </a:lnTo>
                    <a:lnTo>
                      <a:pt x="452" y="81"/>
                    </a:lnTo>
                    <a:lnTo>
                      <a:pt x="440" y="118"/>
                    </a:lnTo>
                    <a:lnTo>
                      <a:pt x="425" y="154"/>
                    </a:lnTo>
                    <a:lnTo>
                      <a:pt x="406" y="189"/>
                    </a:lnTo>
                    <a:lnTo>
                      <a:pt x="382" y="222"/>
                    </a:lnTo>
                    <a:lnTo>
                      <a:pt x="356" y="253"/>
                    </a:lnTo>
                    <a:lnTo>
                      <a:pt x="327" y="281"/>
                    </a:lnTo>
                    <a:lnTo>
                      <a:pt x="294" y="307"/>
                    </a:lnTo>
                    <a:lnTo>
                      <a:pt x="258" y="329"/>
                    </a:lnTo>
                    <a:lnTo>
                      <a:pt x="219" y="350"/>
                    </a:lnTo>
                    <a:lnTo>
                      <a:pt x="179" y="366"/>
                    </a:lnTo>
                    <a:lnTo>
                      <a:pt x="137" y="379"/>
                    </a:lnTo>
                    <a:lnTo>
                      <a:pt x="94" y="390"/>
                    </a:lnTo>
                    <a:lnTo>
                      <a:pt x="47" y="396"/>
                    </a:lnTo>
                    <a:lnTo>
                      <a:pt x="0" y="397"/>
                    </a:lnTo>
                    <a:lnTo>
                      <a:pt x="0" y="401"/>
                    </a:lnTo>
                    <a:close/>
                  </a:path>
                </a:pathLst>
              </a:custGeom>
              <a:solidFill>
                <a:srgbClr val="000000"/>
              </a:solidFill>
              <a:ln w="9525">
                <a:noFill/>
                <a:round/>
                <a:headEnd/>
                <a:tailEnd/>
              </a:ln>
            </p:spPr>
            <p:txBody>
              <a:bodyPr/>
              <a:lstStyle/>
              <a:p>
                <a:endParaRPr lang="ru-RU"/>
              </a:p>
            </p:txBody>
          </p:sp>
          <p:sp>
            <p:nvSpPr>
              <p:cNvPr id="14550" name="Freeform 525"/>
              <p:cNvSpPr>
                <a:spLocks/>
              </p:cNvSpPr>
              <p:nvPr/>
            </p:nvSpPr>
            <p:spPr bwMode="auto">
              <a:xfrm>
                <a:off x="4266" y="496"/>
                <a:ext cx="77" cy="80"/>
              </a:xfrm>
              <a:custGeom>
                <a:avLst/>
                <a:gdLst>
                  <a:gd name="T0" fmla="*/ 0 w 465"/>
                  <a:gd name="T1" fmla="*/ 0 h 401"/>
                  <a:gd name="T2" fmla="*/ 0 w 465"/>
                  <a:gd name="T3" fmla="*/ 0 h 401"/>
                  <a:gd name="T4" fmla="*/ 0 w 465"/>
                  <a:gd name="T5" fmla="*/ 0 h 401"/>
                  <a:gd name="T6" fmla="*/ 0 w 465"/>
                  <a:gd name="T7" fmla="*/ 0 h 401"/>
                  <a:gd name="T8" fmla="*/ 0 w 465"/>
                  <a:gd name="T9" fmla="*/ 0 h 401"/>
                  <a:gd name="T10" fmla="*/ 0 w 465"/>
                  <a:gd name="T11" fmla="*/ 0 h 401"/>
                  <a:gd name="T12" fmla="*/ 0 w 465"/>
                  <a:gd name="T13" fmla="*/ 0 h 401"/>
                  <a:gd name="T14" fmla="*/ 0 w 465"/>
                  <a:gd name="T15" fmla="*/ 0 h 401"/>
                  <a:gd name="T16" fmla="*/ 0 w 465"/>
                  <a:gd name="T17" fmla="*/ 0 h 401"/>
                  <a:gd name="T18" fmla="*/ 0 w 465"/>
                  <a:gd name="T19" fmla="*/ 0 h 401"/>
                  <a:gd name="T20" fmla="*/ 0 w 465"/>
                  <a:gd name="T21" fmla="*/ 0 h 401"/>
                  <a:gd name="T22" fmla="*/ 0 w 465"/>
                  <a:gd name="T23" fmla="*/ 0 h 401"/>
                  <a:gd name="T24" fmla="*/ 0 w 465"/>
                  <a:gd name="T25" fmla="*/ 0 h 401"/>
                  <a:gd name="T26" fmla="*/ 0 w 465"/>
                  <a:gd name="T27" fmla="*/ 0 h 401"/>
                  <a:gd name="T28" fmla="*/ 0 w 465"/>
                  <a:gd name="T29" fmla="*/ 0 h 401"/>
                  <a:gd name="T30" fmla="*/ 0 w 465"/>
                  <a:gd name="T31" fmla="*/ 0 h 401"/>
                  <a:gd name="T32" fmla="*/ 0 w 465"/>
                  <a:gd name="T33" fmla="*/ 0 h 401"/>
                  <a:gd name="T34" fmla="*/ 0 w 465"/>
                  <a:gd name="T35" fmla="*/ 0 h 401"/>
                  <a:gd name="T36" fmla="*/ 0 w 465"/>
                  <a:gd name="T37" fmla="*/ 0 h 401"/>
                  <a:gd name="T38" fmla="*/ 0 w 465"/>
                  <a:gd name="T39" fmla="*/ 0 h 401"/>
                  <a:gd name="T40" fmla="*/ 0 w 465"/>
                  <a:gd name="T41" fmla="*/ 0 h 401"/>
                  <a:gd name="T42" fmla="*/ 0 w 465"/>
                  <a:gd name="T43" fmla="*/ 0 h 401"/>
                  <a:gd name="T44" fmla="*/ 0 w 465"/>
                  <a:gd name="T45" fmla="*/ 0 h 401"/>
                  <a:gd name="T46" fmla="*/ 0 w 465"/>
                  <a:gd name="T47" fmla="*/ 0 h 401"/>
                  <a:gd name="T48" fmla="*/ 0 w 465"/>
                  <a:gd name="T49" fmla="*/ 0 h 401"/>
                  <a:gd name="T50" fmla="*/ 0 w 465"/>
                  <a:gd name="T51" fmla="*/ 0 h 401"/>
                  <a:gd name="T52" fmla="*/ 0 w 465"/>
                  <a:gd name="T53" fmla="*/ 0 h 401"/>
                  <a:gd name="T54" fmla="*/ 0 w 465"/>
                  <a:gd name="T55" fmla="*/ 0 h 401"/>
                  <a:gd name="T56" fmla="*/ 0 w 465"/>
                  <a:gd name="T57" fmla="*/ 0 h 401"/>
                  <a:gd name="T58" fmla="*/ 0 w 465"/>
                  <a:gd name="T59" fmla="*/ 0 h 401"/>
                  <a:gd name="T60" fmla="*/ 0 w 465"/>
                  <a:gd name="T61" fmla="*/ 0 h 401"/>
                  <a:gd name="T62" fmla="*/ 0 w 465"/>
                  <a:gd name="T63" fmla="*/ 0 h 401"/>
                  <a:gd name="T64" fmla="*/ 0 w 465"/>
                  <a:gd name="T65" fmla="*/ 0 h 401"/>
                  <a:gd name="T66" fmla="*/ 0 w 465"/>
                  <a:gd name="T67" fmla="*/ 0 h 401"/>
                  <a:gd name="T68" fmla="*/ 0 w 465"/>
                  <a:gd name="T69" fmla="*/ 0 h 401"/>
                  <a:gd name="T70" fmla="*/ 0 w 465"/>
                  <a:gd name="T71" fmla="*/ 0 h 401"/>
                  <a:gd name="T72" fmla="*/ 0 w 465"/>
                  <a:gd name="T73" fmla="*/ 0 h 40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65"/>
                  <a:gd name="T112" fmla="*/ 0 h 401"/>
                  <a:gd name="T113" fmla="*/ 465 w 465"/>
                  <a:gd name="T114" fmla="*/ 401 h 40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65" h="401">
                    <a:moveTo>
                      <a:pt x="0" y="0"/>
                    </a:moveTo>
                    <a:lnTo>
                      <a:pt x="0" y="0"/>
                    </a:lnTo>
                    <a:lnTo>
                      <a:pt x="4" y="41"/>
                    </a:lnTo>
                    <a:lnTo>
                      <a:pt x="11" y="81"/>
                    </a:lnTo>
                    <a:lnTo>
                      <a:pt x="23" y="118"/>
                    </a:lnTo>
                    <a:lnTo>
                      <a:pt x="38" y="156"/>
                    </a:lnTo>
                    <a:lnTo>
                      <a:pt x="57" y="191"/>
                    </a:lnTo>
                    <a:lnTo>
                      <a:pt x="81" y="224"/>
                    </a:lnTo>
                    <a:lnTo>
                      <a:pt x="107" y="255"/>
                    </a:lnTo>
                    <a:lnTo>
                      <a:pt x="137" y="283"/>
                    </a:lnTo>
                    <a:lnTo>
                      <a:pt x="169" y="309"/>
                    </a:lnTo>
                    <a:lnTo>
                      <a:pt x="205" y="332"/>
                    </a:lnTo>
                    <a:lnTo>
                      <a:pt x="244" y="352"/>
                    </a:lnTo>
                    <a:lnTo>
                      <a:pt x="284" y="368"/>
                    </a:lnTo>
                    <a:lnTo>
                      <a:pt x="328" y="382"/>
                    </a:lnTo>
                    <a:lnTo>
                      <a:pt x="372" y="392"/>
                    </a:lnTo>
                    <a:lnTo>
                      <a:pt x="418" y="398"/>
                    </a:lnTo>
                    <a:lnTo>
                      <a:pt x="465" y="401"/>
                    </a:lnTo>
                    <a:lnTo>
                      <a:pt x="465" y="397"/>
                    </a:lnTo>
                    <a:lnTo>
                      <a:pt x="418" y="396"/>
                    </a:lnTo>
                    <a:lnTo>
                      <a:pt x="372" y="390"/>
                    </a:lnTo>
                    <a:lnTo>
                      <a:pt x="328" y="379"/>
                    </a:lnTo>
                    <a:lnTo>
                      <a:pt x="286" y="366"/>
                    </a:lnTo>
                    <a:lnTo>
                      <a:pt x="246" y="350"/>
                    </a:lnTo>
                    <a:lnTo>
                      <a:pt x="207" y="329"/>
                    </a:lnTo>
                    <a:lnTo>
                      <a:pt x="172" y="307"/>
                    </a:lnTo>
                    <a:lnTo>
                      <a:pt x="140" y="281"/>
                    </a:lnTo>
                    <a:lnTo>
                      <a:pt x="109" y="253"/>
                    </a:lnTo>
                    <a:lnTo>
                      <a:pt x="83" y="222"/>
                    </a:lnTo>
                    <a:lnTo>
                      <a:pt x="59" y="189"/>
                    </a:lnTo>
                    <a:lnTo>
                      <a:pt x="40" y="154"/>
                    </a:lnTo>
                    <a:lnTo>
                      <a:pt x="25" y="118"/>
                    </a:lnTo>
                    <a:lnTo>
                      <a:pt x="13" y="81"/>
                    </a:lnTo>
                    <a:lnTo>
                      <a:pt x="6" y="41"/>
                    </a:lnTo>
                    <a:lnTo>
                      <a:pt x="5" y="0"/>
                    </a:lnTo>
                    <a:lnTo>
                      <a:pt x="0" y="0"/>
                    </a:lnTo>
                    <a:close/>
                  </a:path>
                </a:pathLst>
              </a:custGeom>
              <a:solidFill>
                <a:srgbClr val="000000"/>
              </a:solidFill>
              <a:ln w="9525">
                <a:noFill/>
                <a:round/>
                <a:headEnd/>
                <a:tailEnd/>
              </a:ln>
            </p:spPr>
            <p:txBody>
              <a:bodyPr/>
              <a:lstStyle/>
              <a:p>
                <a:endParaRPr lang="ru-RU"/>
              </a:p>
            </p:txBody>
          </p:sp>
          <p:sp>
            <p:nvSpPr>
              <p:cNvPr id="14551" name="Freeform 526"/>
              <p:cNvSpPr>
                <a:spLocks/>
              </p:cNvSpPr>
              <p:nvPr/>
            </p:nvSpPr>
            <p:spPr bwMode="auto">
              <a:xfrm>
                <a:off x="4266" y="416"/>
                <a:ext cx="77" cy="80"/>
              </a:xfrm>
              <a:custGeom>
                <a:avLst/>
                <a:gdLst>
                  <a:gd name="T0" fmla="*/ 0 w 465"/>
                  <a:gd name="T1" fmla="*/ 0 h 400"/>
                  <a:gd name="T2" fmla="*/ 0 w 465"/>
                  <a:gd name="T3" fmla="*/ 0 h 400"/>
                  <a:gd name="T4" fmla="*/ 0 w 465"/>
                  <a:gd name="T5" fmla="*/ 0 h 400"/>
                  <a:gd name="T6" fmla="*/ 0 w 465"/>
                  <a:gd name="T7" fmla="*/ 0 h 400"/>
                  <a:gd name="T8" fmla="*/ 0 w 465"/>
                  <a:gd name="T9" fmla="*/ 0 h 400"/>
                  <a:gd name="T10" fmla="*/ 0 w 465"/>
                  <a:gd name="T11" fmla="*/ 0 h 400"/>
                  <a:gd name="T12" fmla="*/ 0 w 465"/>
                  <a:gd name="T13" fmla="*/ 0 h 400"/>
                  <a:gd name="T14" fmla="*/ 0 w 465"/>
                  <a:gd name="T15" fmla="*/ 0 h 400"/>
                  <a:gd name="T16" fmla="*/ 0 w 465"/>
                  <a:gd name="T17" fmla="*/ 0 h 400"/>
                  <a:gd name="T18" fmla="*/ 0 w 465"/>
                  <a:gd name="T19" fmla="*/ 0 h 400"/>
                  <a:gd name="T20" fmla="*/ 0 w 465"/>
                  <a:gd name="T21" fmla="*/ 0 h 400"/>
                  <a:gd name="T22" fmla="*/ 0 w 465"/>
                  <a:gd name="T23" fmla="*/ 0 h 400"/>
                  <a:gd name="T24" fmla="*/ 0 w 465"/>
                  <a:gd name="T25" fmla="*/ 0 h 400"/>
                  <a:gd name="T26" fmla="*/ 0 w 465"/>
                  <a:gd name="T27" fmla="*/ 0 h 400"/>
                  <a:gd name="T28" fmla="*/ 0 w 465"/>
                  <a:gd name="T29" fmla="*/ 0 h 400"/>
                  <a:gd name="T30" fmla="*/ 0 w 465"/>
                  <a:gd name="T31" fmla="*/ 0 h 400"/>
                  <a:gd name="T32" fmla="*/ 0 w 465"/>
                  <a:gd name="T33" fmla="*/ 0 h 400"/>
                  <a:gd name="T34" fmla="*/ 0 w 465"/>
                  <a:gd name="T35" fmla="*/ 0 h 400"/>
                  <a:gd name="T36" fmla="*/ 0 w 465"/>
                  <a:gd name="T37" fmla="*/ 0 h 400"/>
                  <a:gd name="T38" fmla="*/ 0 w 465"/>
                  <a:gd name="T39" fmla="*/ 0 h 400"/>
                  <a:gd name="T40" fmla="*/ 0 w 465"/>
                  <a:gd name="T41" fmla="*/ 0 h 400"/>
                  <a:gd name="T42" fmla="*/ 0 w 465"/>
                  <a:gd name="T43" fmla="*/ 0 h 400"/>
                  <a:gd name="T44" fmla="*/ 0 w 465"/>
                  <a:gd name="T45" fmla="*/ 0 h 400"/>
                  <a:gd name="T46" fmla="*/ 0 w 465"/>
                  <a:gd name="T47" fmla="*/ 0 h 400"/>
                  <a:gd name="T48" fmla="*/ 0 w 465"/>
                  <a:gd name="T49" fmla="*/ 0 h 400"/>
                  <a:gd name="T50" fmla="*/ 0 w 465"/>
                  <a:gd name="T51" fmla="*/ 0 h 400"/>
                  <a:gd name="T52" fmla="*/ 0 w 465"/>
                  <a:gd name="T53" fmla="*/ 0 h 400"/>
                  <a:gd name="T54" fmla="*/ 0 w 465"/>
                  <a:gd name="T55" fmla="*/ 0 h 400"/>
                  <a:gd name="T56" fmla="*/ 0 w 465"/>
                  <a:gd name="T57" fmla="*/ 0 h 400"/>
                  <a:gd name="T58" fmla="*/ 0 w 465"/>
                  <a:gd name="T59" fmla="*/ 0 h 400"/>
                  <a:gd name="T60" fmla="*/ 0 w 465"/>
                  <a:gd name="T61" fmla="*/ 0 h 400"/>
                  <a:gd name="T62" fmla="*/ 0 w 465"/>
                  <a:gd name="T63" fmla="*/ 0 h 400"/>
                  <a:gd name="T64" fmla="*/ 0 w 465"/>
                  <a:gd name="T65" fmla="*/ 0 h 400"/>
                  <a:gd name="T66" fmla="*/ 0 w 465"/>
                  <a:gd name="T67" fmla="*/ 0 h 400"/>
                  <a:gd name="T68" fmla="*/ 0 w 465"/>
                  <a:gd name="T69" fmla="*/ 0 h 400"/>
                  <a:gd name="T70" fmla="*/ 0 w 465"/>
                  <a:gd name="T71" fmla="*/ 0 h 400"/>
                  <a:gd name="T72" fmla="*/ 0 w 465"/>
                  <a:gd name="T73" fmla="*/ 0 h 4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65"/>
                  <a:gd name="T112" fmla="*/ 0 h 400"/>
                  <a:gd name="T113" fmla="*/ 465 w 465"/>
                  <a:gd name="T114" fmla="*/ 400 h 4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65" h="400">
                    <a:moveTo>
                      <a:pt x="465" y="0"/>
                    </a:moveTo>
                    <a:lnTo>
                      <a:pt x="465" y="0"/>
                    </a:lnTo>
                    <a:lnTo>
                      <a:pt x="418" y="2"/>
                    </a:lnTo>
                    <a:lnTo>
                      <a:pt x="372" y="8"/>
                    </a:lnTo>
                    <a:lnTo>
                      <a:pt x="328" y="18"/>
                    </a:lnTo>
                    <a:lnTo>
                      <a:pt x="284" y="32"/>
                    </a:lnTo>
                    <a:lnTo>
                      <a:pt x="244" y="48"/>
                    </a:lnTo>
                    <a:lnTo>
                      <a:pt x="205" y="68"/>
                    </a:lnTo>
                    <a:lnTo>
                      <a:pt x="169" y="91"/>
                    </a:lnTo>
                    <a:lnTo>
                      <a:pt x="137" y="116"/>
                    </a:lnTo>
                    <a:lnTo>
                      <a:pt x="107" y="145"/>
                    </a:lnTo>
                    <a:lnTo>
                      <a:pt x="81" y="175"/>
                    </a:lnTo>
                    <a:lnTo>
                      <a:pt x="57" y="209"/>
                    </a:lnTo>
                    <a:lnTo>
                      <a:pt x="38" y="244"/>
                    </a:lnTo>
                    <a:lnTo>
                      <a:pt x="23" y="282"/>
                    </a:lnTo>
                    <a:lnTo>
                      <a:pt x="11" y="319"/>
                    </a:lnTo>
                    <a:lnTo>
                      <a:pt x="4" y="359"/>
                    </a:lnTo>
                    <a:lnTo>
                      <a:pt x="0" y="400"/>
                    </a:lnTo>
                    <a:lnTo>
                      <a:pt x="5" y="400"/>
                    </a:lnTo>
                    <a:lnTo>
                      <a:pt x="6" y="359"/>
                    </a:lnTo>
                    <a:lnTo>
                      <a:pt x="13" y="319"/>
                    </a:lnTo>
                    <a:lnTo>
                      <a:pt x="25" y="282"/>
                    </a:lnTo>
                    <a:lnTo>
                      <a:pt x="40" y="246"/>
                    </a:lnTo>
                    <a:lnTo>
                      <a:pt x="59" y="211"/>
                    </a:lnTo>
                    <a:lnTo>
                      <a:pt x="83" y="178"/>
                    </a:lnTo>
                    <a:lnTo>
                      <a:pt x="109" y="147"/>
                    </a:lnTo>
                    <a:lnTo>
                      <a:pt x="140" y="118"/>
                    </a:lnTo>
                    <a:lnTo>
                      <a:pt x="172" y="93"/>
                    </a:lnTo>
                    <a:lnTo>
                      <a:pt x="207" y="70"/>
                    </a:lnTo>
                    <a:lnTo>
                      <a:pt x="246" y="50"/>
                    </a:lnTo>
                    <a:lnTo>
                      <a:pt x="286" y="34"/>
                    </a:lnTo>
                    <a:lnTo>
                      <a:pt x="328" y="20"/>
                    </a:lnTo>
                    <a:lnTo>
                      <a:pt x="372" y="10"/>
                    </a:lnTo>
                    <a:lnTo>
                      <a:pt x="418" y="4"/>
                    </a:lnTo>
                    <a:lnTo>
                      <a:pt x="465" y="2"/>
                    </a:lnTo>
                    <a:lnTo>
                      <a:pt x="465" y="0"/>
                    </a:lnTo>
                    <a:close/>
                  </a:path>
                </a:pathLst>
              </a:custGeom>
              <a:solidFill>
                <a:srgbClr val="000000"/>
              </a:solidFill>
              <a:ln w="9525">
                <a:noFill/>
                <a:round/>
                <a:headEnd/>
                <a:tailEnd/>
              </a:ln>
            </p:spPr>
            <p:txBody>
              <a:bodyPr/>
              <a:lstStyle/>
              <a:p>
                <a:endParaRPr lang="ru-RU"/>
              </a:p>
            </p:txBody>
          </p:sp>
          <p:sp>
            <p:nvSpPr>
              <p:cNvPr id="14552" name="Freeform 527"/>
              <p:cNvSpPr>
                <a:spLocks/>
              </p:cNvSpPr>
              <p:nvPr/>
            </p:nvSpPr>
            <p:spPr bwMode="auto">
              <a:xfrm>
                <a:off x="4314" y="558"/>
                <a:ext cx="58" cy="6"/>
              </a:xfrm>
              <a:custGeom>
                <a:avLst/>
                <a:gdLst>
                  <a:gd name="T0" fmla="*/ 0 w 343"/>
                  <a:gd name="T1" fmla="*/ 0 h 34"/>
                  <a:gd name="T2" fmla="*/ 0 w 343"/>
                  <a:gd name="T3" fmla="*/ 0 h 34"/>
                  <a:gd name="T4" fmla="*/ 0 w 343"/>
                  <a:gd name="T5" fmla="*/ 0 h 34"/>
                  <a:gd name="T6" fmla="*/ 0 w 343"/>
                  <a:gd name="T7" fmla="*/ 0 h 34"/>
                  <a:gd name="T8" fmla="*/ 0 w 343"/>
                  <a:gd name="T9" fmla="*/ 0 h 34"/>
                  <a:gd name="T10" fmla="*/ 0 w 343"/>
                  <a:gd name="T11" fmla="*/ 0 h 34"/>
                  <a:gd name="T12" fmla="*/ 0 w 343"/>
                  <a:gd name="T13" fmla="*/ 0 h 34"/>
                  <a:gd name="T14" fmla="*/ 0 w 343"/>
                  <a:gd name="T15" fmla="*/ 0 h 34"/>
                  <a:gd name="T16" fmla="*/ 0 w 343"/>
                  <a:gd name="T17" fmla="*/ 0 h 34"/>
                  <a:gd name="T18" fmla="*/ 0 w 343"/>
                  <a:gd name="T19" fmla="*/ 0 h 34"/>
                  <a:gd name="T20" fmla="*/ 0 w 343"/>
                  <a:gd name="T21" fmla="*/ 0 h 34"/>
                  <a:gd name="T22" fmla="*/ 0 w 343"/>
                  <a:gd name="T23" fmla="*/ 0 h 34"/>
                  <a:gd name="T24" fmla="*/ 0 w 343"/>
                  <a:gd name="T25" fmla="*/ 0 h 34"/>
                  <a:gd name="T26" fmla="*/ 0 w 343"/>
                  <a:gd name="T27" fmla="*/ 0 h 34"/>
                  <a:gd name="T28" fmla="*/ 0 w 343"/>
                  <a:gd name="T29" fmla="*/ 0 h 34"/>
                  <a:gd name="T30" fmla="*/ 0 w 343"/>
                  <a:gd name="T31" fmla="*/ 0 h 34"/>
                  <a:gd name="T32" fmla="*/ 0 w 343"/>
                  <a:gd name="T33" fmla="*/ 0 h 34"/>
                  <a:gd name="T34" fmla="*/ 0 w 343"/>
                  <a:gd name="T35" fmla="*/ 0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3"/>
                  <a:gd name="T55" fmla="*/ 0 h 34"/>
                  <a:gd name="T56" fmla="*/ 343 w 343"/>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3" h="34">
                    <a:moveTo>
                      <a:pt x="0" y="0"/>
                    </a:moveTo>
                    <a:lnTo>
                      <a:pt x="20" y="7"/>
                    </a:lnTo>
                    <a:lnTo>
                      <a:pt x="40" y="14"/>
                    </a:lnTo>
                    <a:lnTo>
                      <a:pt x="61" y="20"/>
                    </a:lnTo>
                    <a:lnTo>
                      <a:pt x="82" y="25"/>
                    </a:lnTo>
                    <a:lnTo>
                      <a:pt x="104" y="29"/>
                    </a:lnTo>
                    <a:lnTo>
                      <a:pt x="126" y="32"/>
                    </a:lnTo>
                    <a:lnTo>
                      <a:pt x="149" y="33"/>
                    </a:lnTo>
                    <a:lnTo>
                      <a:pt x="171" y="34"/>
                    </a:lnTo>
                    <a:lnTo>
                      <a:pt x="194" y="33"/>
                    </a:lnTo>
                    <a:lnTo>
                      <a:pt x="216" y="32"/>
                    </a:lnTo>
                    <a:lnTo>
                      <a:pt x="239" y="29"/>
                    </a:lnTo>
                    <a:lnTo>
                      <a:pt x="261" y="25"/>
                    </a:lnTo>
                    <a:lnTo>
                      <a:pt x="281" y="20"/>
                    </a:lnTo>
                    <a:lnTo>
                      <a:pt x="302" y="14"/>
                    </a:lnTo>
                    <a:lnTo>
                      <a:pt x="323" y="7"/>
                    </a:lnTo>
                    <a:lnTo>
                      <a:pt x="343" y="0"/>
                    </a:lnTo>
                    <a:lnTo>
                      <a:pt x="0" y="0"/>
                    </a:lnTo>
                    <a:close/>
                  </a:path>
                </a:pathLst>
              </a:custGeom>
              <a:solidFill>
                <a:srgbClr val="FFFFFF"/>
              </a:solidFill>
              <a:ln w="9525">
                <a:noFill/>
                <a:round/>
                <a:headEnd/>
                <a:tailEnd/>
              </a:ln>
            </p:spPr>
            <p:txBody>
              <a:bodyPr/>
              <a:lstStyle/>
              <a:p>
                <a:endParaRPr lang="ru-RU"/>
              </a:p>
            </p:txBody>
          </p:sp>
          <p:sp>
            <p:nvSpPr>
              <p:cNvPr id="14553" name="Freeform 528"/>
              <p:cNvSpPr>
                <a:spLocks/>
              </p:cNvSpPr>
              <p:nvPr/>
            </p:nvSpPr>
            <p:spPr bwMode="auto">
              <a:xfrm>
                <a:off x="4304" y="551"/>
                <a:ext cx="78" cy="7"/>
              </a:xfrm>
              <a:custGeom>
                <a:avLst/>
                <a:gdLst>
                  <a:gd name="T0" fmla="*/ 0 w 471"/>
                  <a:gd name="T1" fmla="*/ 0 h 34"/>
                  <a:gd name="T2" fmla="*/ 0 w 471"/>
                  <a:gd name="T3" fmla="*/ 0 h 34"/>
                  <a:gd name="T4" fmla="*/ 0 w 471"/>
                  <a:gd name="T5" fmla="*/ 0 h 34"/>
                  <a:gd name="T6" fmla="*/ 0 w 471"/>
                  <a:gd name="T7" fmla="*/ 0 h 34"/>
                  <a:gd name="T8" fmla="*/ 0 w 471"/>
                  <a:gd name="T9" fmla="*/ 0 h 34"/>
                  <a:gd name="T10" fmla="*/ 0 w 471"/>
                  <a:gd name="T11" fmla="*/ 0 h 34"/>
                  <a:gd name="T12" fmla="*/ 0 w 471"/>
                  <a:gd name="T13" fmla="*/ 0 h 34"/>
                  <a:gd name="T14" fmla="*/ 0 w 471"/>
                  <a:gd name="T15" fmla="*/ 0 h 34"/>
                  <a:gd name="T16" fmla="*/ 0 w 471"/>
                  <a:gd name="T17" fmla="*/ 0 h 34"/>
                  <a:gd name="T18" fmla="*/ 0 w 471"/>
                  <a:gd name="T19" fmla="*/ 0 h 34"/>
                  <a:gd name="T20" fmla="*/ 0 w 471"/>
                  <a:gd name="T21" fmla="*/ 0 h 34"/>
                  <a:gd name="T22" fmla="*/ 0 w 471"/>
                  <a:gd name="T23" fmla="*/ 0 h 34"/>
                  <a:gd name="T24" fmla="*/ 0 w 471"/>
                  <a:gd name="T25" fmla="*/ 0 h 34"/>
                  <a:gd name="T26" fmla="*/ 0 w 471"/>
                  <a:gd name="T27" fmla="*/ 0 h 34"/>
                  <a:gd name="T28" fmla="*/ 0 w 471"/>
                  <a:gd name="T29" fmla="*/ 0 h 34"/>
                  <a:gd name="T30" fmla="*/ 0 w 471"/>
                  <a:gd name="T31" fmla="*/ 0 h 34"/>
                  <a:gd name="T32" fmla="*/ 0 w 471"/>
                  <a:gd name="T33" fmla="*/ 0 h 34"/>
                  <a:gd name="T34" fmla="*/ 0 w 471"/>
                  <a:gd name="T35" fmla="*/ 0 h 34"/>
                  <a:gd name="T36" fmla="*/ 0 w 471"/>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1"/>
                  <a:gd name="T58" fmla="*/ 0 h 34"/>
                  <a:gd name="T59" fmla="*/ 471 w 471"/>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1" h="34">
                    <a:moveTo>
                      <a:pt x="64" y="34"/>
                    </a:moveTo>
                    <a:lnTo>
                      <a:pt x="55" y="31"/>
                    </a:lnTo>
                    <a:lnTo>
                      <a:pt x="47" y="27"/>
                    </a:lnTo>
                    <a:lnTo>
                      <a:pt x="39" y="23"/>
                    </a:lnTo>
                    <a:lnTo>
                      <a:pt x="30" y="19"/>
                    </a:lnTo>
                    <a:lnTo>
                      <a:pt x="23" y="15"/>
                    </a:lnTo>
                    <a:lnTo>
                      <a:pt x="15" y="10"/>
                    </a:lnTo>
                    <a:lnTo>
                      <a:pt x="7" y="6"/>
                    </a:lnTo>
                    <a:lnTo>
                      <a:pt x="0" y="0"/>
                    </a:lnTo>
                    <a:lnTo>
                      <a:pt x="471" y="0"/>
                    </a:lnTo>
                    <a:lnTo>
                      <a:pt x="464" y="6"/>
                    </a:lnTo>
                    <a:lnTo>
                      <a:pt x="455" y="10"/>
                    </a:lnTo>
                    <a:lnTo>
                      <a:pt x="447" y="15"/>
                    </a:lnTo>
                    <a:lnTo>
                      <a:pt x="440" y="19"/>
                    </a:lnTo>
                    <a:lnTo>
                      <a:pt x="432" y="23"/>
                    </a:lnTo>
                    <a:lnTo>
                      <a:pt x="423" y="27"/>
                    </a:lnTo>
                    <a:lnTo>
                      <a:pt x="415" y="31"/>
                    </a:lnTo>
                    <a:lnTo>
                      <a:pt x="407" y="34"/>
                    </a:lnTo>
                    <a:lnTo>
                      <a:pt x="64" y="34"/>
                    </a:lnTo>
                    <a:close/>
                  </a:path>
                </a:pathLst>
              </a:custGeom>
              <a:solidFill>
                <a:srgbClr val="F9F9F9"/>
              </a:solidFill>
              <a:ln w="9525">
                <a:noFill/>
                <a:round/>
                <a:headEnd/>
                <a:tailEnd/>
              </a:ln>
            </p:spPr>
            <p:txBody>
              <a:bodyPr/>
              <a:lstStyle/>
              <a:p>
                <a:endParaRPr lang="ru-RU"/>
              </a:p>
            </p:txBody>
          </p:sp>
          <p:sp>
            <p:nvSpPr>
              <p:cNvPr id="14554" name="Freeform 529"/>
              <p:cNvSpPr>
                <a:spLocks/>
              </p:cNvSpPr>
              <p:nvPr/>
            </p:nvSpPr>
            <p:spPr bwMode="auto">
              <a:xfrm>
                <a:off x="4296" y="544"/>
                <a:ext cx="94" cy="7"/>
              </a:xfrm>
              <a:custGeom>
                <a:avLst/>
                <a:gdLst>
                  <a:gd name="T0" fmla="*/ 0 w 566"/>
                  <a:gd name="T1" fmla="*/ 0 h 34"/>
                  <a:gd name="T2" fmla="*/ 0 w 566"/>
                  <a:gd name="T3" fmla="*/ 0 h 34"/>
                  <a:gd name="T4" fmla="*/ 0 w 566"/>
                  <a:gd name="T5" fmla="*/ 0 h 34"/>
                  <a:gd name="T6" fmla="*/ 0 w 566"/>
                  <a:gd name="T7" fmla="*/ 0 h 34"/>
                  <a:gd name="T8" fmla="*/ 0 w 566"/>
                  <a:gd name="T9" fmla="*/ 0 h 34"/>
                  <a:gd name="T10" fmla="*/ 0 w 566"/>
                  <a:gd name="T11" fmla="*/ 0 h 34"/>
                  <a:gd name="T12" fmla="*/ 0 w 566"/>
                  <a:gd name="T13" fmla="*/ 0 h 34"/>
                  <a:gd name="T14" fmla="*/ 0 w 566"/>
                  <a:gd name="T15" fmla="*/ 0 h 34"/>
                  <a:gd name="T16" fmla="*/ 0 w 566"/>
                  <a:gd name="T17" fmla="*/ 0 h 34"/>
                  <a:gd name="T18" fmla="*/ 0 w 566"/>
                  <a:gd name="T19" fmla="*/ 0 h 34"/>
                  <a:gd name="T20" fmla="*/ 0 w 566"/>
                  <a:gd name="T21" fmla="*/ 0 h 34"/>
                  <a:gd name="T22" fmla="*/ 0 w 566"/>
                  <a:gd name="T23" fmla="*/ 0 h 34"/>
                  <a:gd name="T24" fmla="*/ 0 w 566"/>
                  <a:gd name="T25" fmla="*/ 0 h 34"/>
                  <a:gd name="T26" fmla="*/ 0 w 566"/>
                  <a:gd name="T27" fmla="*/ 0 h 34"/>
                  <a:gd name="T28" fmla="*/ 0 w 566"/>
                  <a:gd name="T29" fmla="*/ 0 h 34"/>
                  <a:gd name="T30" fmla="*/ 0 w 566"/>
                  <a:gd name="T31" fmla="*/ 0 h 34"/>
                  <a:gd name="T32" fmla="*/ 0 w 566"/>
                  <a:gd name="T33" fmla="*/ 0 h 34"/>
                  <a:gd name="T34" fmla="*/ 0 w 566"/>
                  <a:gd name="T35" fmla="*/ 0 h 34"/>
                  <a:gd name="T36" fmla="*/ 0 w 566"/>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6"/>
                  <a:gd name="T58" fmla="*/ 0 h 34"/>
                  <a:gd name="T59" fmla="*/ 566 w 566"/>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6" h="34">
                    <a:moveTo>
                      <a:pt x="48" y="34"/>
                    </a:moveTo>
                    <a:lnTo>
                      <a:pt x="42" y="30"/>
                    </a:lnTo>
                    <a:lnTo>
                      <a:pt x="36" y="26"/>
                    </a:lnTo>
                    <a:lnTo>
                      <a:pt x="30" y="22"/>
                    </a:lnTo>
                    <a:lnTo>
                      <a:pt x="24" y="18"/>
                    </a:lnTo>
                    <a:lnTo>
                      <a:pt x="18" y="13"/>
                    </a:lnTo>
                    <a:lnTo>
                      <a:pt x="12" y="9"/>
                    </a:lnTo>
                    <a:lnTo>
                      <a:pt x="6" y="4"/>
                    </a:lnTo>
                    <a:lnTo>
                      <a:pt x="0" y="0"/>
                    </a:lnTo>
                    <a:lnTo>
                      <a:pt x="566" y="0"/>
                    </a:lnTo>
                    <a:lnTo>
                      <a:pt x="560" y="4"/>
                    </a:lnTo>
                    <a:lnTo>
                      <a:pt x="554" y="9"/>
                    </a:lnTo>
                    <a:lnTo>
                      <a:pt x="548" y="13"/>
                    </a:lnTo>
                    <a:lnTo>
                      <a:pt x="542" y="18"/>
                    </a:lnTo>
                    <a:lnTo>
                      <a:pt x="536" y="22"/>
                    </a:lnTo>
                    <a:lnTo>
                      <a:pt x="530" y="26"/>
                    </a:lnTo>
                    <a:lnTo>
                      <a:pt x="525" y="30"/>
                    </a:lnTo>
                    <a:lnTo>
                      <a:pt x="519" y="34"/>
                    </a:lnTo>
                    <a:lnTo>
                      <a:pt x="48" y="34"/>
                    </a:lnTo>
                    <a:close/>
                  </a:path>
                </a:pathLst>
              </a:custGeom>
              <a:solidFill>
                <a:srgbClr val="EFEFEF"/>
              </a:solidFill>
              <a:ln w="9525">
                <a:noFill/>
                <a:round/>
                <a:headEnd/>
                <a:tailEnd/>
              </a:ln>
            </p:spPr>
            <p:txBody>
              <a:bodyPr/>
              <a:lstStyle/>
              <a:p>
                <a:endParaRPr lang="ru-RU"/>
              </a:p>
            </p:txBody>
          </p:sp>
          <p:sp>
            <p:nvSpPr>
              <p:cNvPr id="14555" name="Freeform 530"/>
              <p:cNvSpPr>
                <a:spLocks/>
              </p:cNvSpPr>
              <p:nvPr/>
            </p:nvSpPr>
            <p:spPr bwMode="auto">
              <a:xfrm>
                <a:off x="4290" y="537"/>
                <a:ext cx="106" cy="7"/>
              </a:xfrm>
              <a:custGeom>
                <a:avLst/>
                <a:gdLst>
                  <a:gd name="T0" fmla="*/ 0 w 632"/>
                  <a:gd name="T1" fmla="*/ 0 h 34"/>
                  <a:gd name="T2" fmla="*/ 0 w 632"/>
                  <a:gd name="T3" fmla="*/ 0 h 34"/>
                  <a:gd name="T4" fmla="*/ 0 w 632"/>
                  <a:gd name="T5" fmla="*/ 0 h 34"/>
                  <a:gd name="T6" fmla="*/ 0 w 632"/>
                  <a:gd name="T7" fmla="*/ 0 h 34"/>
                  <a:gd name="T8" fmla="*/ 0 w 632"/>
                  <a:gd name="T9" fmla="*/ 0 h 34"/>
                  <a:gd name="T10" fmla="*/ 0 w 632"/>
                  <a:gd name="T11" fmla="*/ 0 h 34"/>
                  <a:gd name="T12" fmla="*/ 0 w 632"/>
                  <a:gd name="T13" fmla="*/ 0 h 34"/>
                  <a:gd name="T14" fmla="*/ 0 w 632"/>
                  <a:gd name="T15" fmla="*/ 0 h 34"/>
                  <a:gd name="T16" fmla="*/ 0 w 632"/>
                  <a:gd name="T17" fmla="*/ 0 h 34"/>
                  <a:gd name="T18" fmla="*/ 0 w 632"/>
                  <a:gd name="T19" fmla="*/ 0 h 34"/>
                  <a:gd name="T20" fmla="*/ 0 w 632"/>
                  <a:gd name="T21" fmla="*/ 0 h 34"/>
                  <a:gd name="T22" fmla="*/ 0 w 632"/>
                  <a:gd name="T23" fmla="*/ 0 h 34"/>
                  <a:gd name="T24" fmla="*/ 0 w 632"/>
                  <a:gd name="T25" fmla="*/ 0 h 34"/>
                  <a:gd name="T26" fmla="*/ 0 w 632"/>
                  <a:gd name="T27" fmla="*/ 0 h 34"/>
                  <a:gd name="T28" fmla="*/ 0 w 632"/>
                  <a:gd name="T29" fmla="*/ 0 h 34"/>
                  <a:gd name="T30" fmla="*/ 0 w 632"/>
                  <a:gd name="T31" fmla="*/ 0 h 34"/>
                  <a:gd name="T32" fmla="*/ 0 w 632"/>
                  <a:gd name="T33" fmla="*/ 0 h 34"/>
                  <a:gd name="T34" fmla="*/ 0 w 632"/>
                  <a:gd name="T35" fmla="*/ 0 h 34"/>
                  <a:gd name="T36" fmla="*/ 0 w 632"/>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2"/>
                  <a:gd name="T58" fmla="*/ 0 h 34"/>
                  <a:gd name="T59" fmla="*/ 632 w 632"/>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2" h="34">
                    <a:moveTo>
                      <a:pt x="33" y="34"/>
                    </a:moveTo>
                    <a:lnTo>
                      <a:pt x="29" y="30"/>
                    </a:lnTo>
                    <a:lnTo>
                      <a:pt x="25" y="26"/>
                    </a:lnTo>
                    <a:lnTo>
                      <a:pt x="20" y="21"/>
                    </a:lnTo>
                    <a:lnTo>
                      <a:pt x="17" y="17"/>
                    </a:lnTo>
                    <a:lnTo>
                      <a:pt x="12" y="13"/>
                    </a:lnTo>
                    <a:lnTo>
                      <a:pt x="8" y="9"/>
                    </a:lnTo>
                    <a:lnTo>
                      <a:pt x="4" y="4"/>
                    </a:lnTo>
                    <a:lnTo>
                      <a:pt x="0" y="0"/>
                    </a:lnTo>
                    <a:lnTo>
                      <a:pt x="632" y="0"/>
                    </a:lnTo>
                    <a:lnTo>
                      <a:pt x="629" y="4"/>
                    </a:lnTo>
                    <a:lnTo>
                      <a:pt x="624" y="9"/>
                    </a:lnTo>
                    <a:lnTo>
                      <a:pt x="620" y="13"/>
                    </a:lnTo>
                    <a:lnTo>
                      <a:pt x="616" y="17"/>
                    </a:lnTo>
                    <a:lnTo>
                      <a:pt x="612" y="21"/>
                    </a:lnTo>
                    <a:lnTo>
                      <a:pt x="607" y="26"/>
                    </a:lnTo>
                    <a:lnTo>
                      <a:pt x="604" y="30"/>
                    </a:lnTo>
                    <a:lnTo>
                      <a:pt x="599" y="34"/>
                    </a:lnTo>
                    <a:lnTo>
                      <a:pt x="33" y="34"/>
                    </a:lnTo>
                    <a:close/>
                  </a:path>
                </a:pathLst>
              </a:custGeom>
              <a:solidFill>
                <a:srgbClr val="E5E5E5"/>
              </a:solidFill>
              <a:ln w="9525">
                <a:noFill/>
                <a:round/>
                <a:headEnd/>
                <a:tailEnd/>
              </a:ln>
            </p:spPr>
            <p:txBody>
              <a:bodyPr/>
              <a:lstStyle/>
              <a:p>
                <a:endParaRPr lang="ru-RU"/>
              </a:p>
            </p:txBody>
          </p:sp>
          <p:sp>
            <p:nvSpPr>
              <p:cNvPr id="14556" name="Freeform 531"/>
              <p:cNvSpPr>
                <a:spLocks/>
              </p:cNvSpPr>
              <p:nvPr/>
            </p:nvSpPr>
            <p:spPr bwMode="auto">
              <a:xfrm>
                <a:off x="4286" y="530"/>
                <a:ext cx="114" cy="7"/>
              </a:xfrm>
              <a:custGeom>
                <a:avLst/>
                <a:gdLst>
                  <a:gd name="T0" fmla="*/ 0 w 686"/>
                  <a:gd name="T1" fmla="*/ 0 h 35"/>
                  <a:gd name="T2" fmla="*/ 0 w 686"/>
                  <a:gd name="T3" fmla="*/ 0 h 35"/>
                  <a:gd name="T4" fmla="*/ 0 w 686"/>
                  <a:gd name="T5" fmla="*/ 0 h 35"/>
                  <a:gd name="T6" fmla="*/ 0 w 686"/>
                  <a:gd name="T7" fmla="*/ 0 h 35"/>
                  <a:gd name="T8" fmla="*/ 0 w 686"/>
                  <a:gd name="T9" fmla="*/ 0 h 35"/>
                  <a:gd name="T10" fmla="*/ 0 w 686"/>
                  <a:gd name="T11" fmla="*/ 0 h 35"/>
                  <a:gd name="T12" fmla="*/ 0 w 686"/>
                  <a:gd name="T13" fmla="*/ 0 h 35"/>
                  <a:gd name="T14" fmla="*/ 0 w 686"/>
                  <a:gd name="T15" fmla="*/ 0 h 35"/>
                  <a:gd name="T16" fmla="*/ 0 w 686"/>
                  <a:gd name="T17" fmla="*/ 0 h 35"/>
                  <a:gd name="T18" fmla="*/ 0 w 686"/>
                  <a:gd name="T19" fmla="*/ 0 h 35"/>
                  <a:gd name="T20" fmla="*/ 0 w 686"/>
                  <a:gd name="T21" fmla="*/ 0 h 35"/>
                  <a:gd name="T22" fmla="*/ 0 w 686"/>
                  <a:gd name="T23" fmla="*/ 0 h 35"/>
                  <a:gd name="T24" fmla="*/ 0 w 686"/>
                  <a:gd name="T25" fmla="*/ 0 h 35"/>
                  <a:gd name="T26" fmla="*/ 0 w 686"/>
                  <a:gd name="T27" fmla="*/ 0 h 35"/>
                  <a:gd name="T28" fmla="*/ 0 w 686"/>
                  <a:gd name="T29" fmla="*/ 0 h 35"/>
                  <a:gd name="T30" fmla="*/ 0 w 686"/>
                  <a:gd name="T31" fmla="*/ 0 h 35"/>
                  <a:gd name="T32" fmla="*/ 0 w 686"/>
                  <a:gd name="T33" fmla="*/ 0 h 35"/>
                  <a:gd name="T34" fmla="*/ 0 w 686"/>
                  <a:gd name="T35" fmla="*/ 0 h 35"/>
                  <a:gd name="T36" fmla="*/ 0 w 686"/>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6"/>
                  <a:gd name="T58" fmla="*/ 0 h 35"/>
                  <a:gd name="T59" fmla="*/ 686 w 686"/>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6" h="35">
                    <a:moveTo>
                      <a:pt x="27" y="35"/>
                    </a:moveTo>
                    <a:lnTo>
                      <a:pt x="24" y="31"/>
                    </a:lnTo>
                    <a:lnTo>
                      <a:pt x="20" y="27"/>
                    </a:lnTo>
                    <a:lnTo>
                      <a:pt x="17" y="23"/>
                    </a:lnTo>
                    <a:lnTo>
                      <a:pt x="13" y="18"/>
                    </a:lnTo>
                    <a:lnTo>
                      <a:pt x="9" y="14"/>
                    </a:lnTo>
                    <a:lnTo>
                      <a:pt x="6" y="10"/>
                    </a:lnTo>
                    <a:lnTo>
                      <a:pt x="3" y="4"/>
                    </a:lnTo>
                    <a:lnTo>
                      <a:pt x="0" y="0"/>
                    </a:lnTo>
                    <a:lnTo>
                      <a:pt x="686" y="0"/>
                    </a:lnTo>
                    <a:lnTo>
                      <a:pt x="683" y="4"/>
                    </a:lnTo>
                    <a:lnTo>
                      <a:pt x="680" y="10"/>
                    </a:lnTo>
                    <a:lnTo>
                      <a:pt x="677" y="14"/>
                    </a:lnTo>
                    <a:lnTo>
                      <a:pt x="673" y="18"/>
                    </a:lnTo>
                    <a:lnTo>
                      <a:pt x="670" y="23"/>
                    </a:lnTo>
                    <a:lnTo>
                      <a:pt x="666" y="27"/>
                    </a:lnTo>
                    <a:lnTo>
                      <a:pt x="663" y="31"/>
                    </a:lnTo>
                    <a:lnTo>
                      <a:pt x="659" y="35"/>
                    </a:lnTo>
                    <a:lnTo>
                      <a:pt x="27" y="35"/>
                    </a:lnTo>
                    <a:close/>
                  </a:path>
                </a:pathLst>
              </a:custGeom>
              <a:solidFill>
                <a:srgbClr val="DBDBDB"/>
              </a:solidFill>
              <a:ln w="9525">
                <a:noFill/>
                <a:round/>
                <a:headEnd/>
                <a:tailEnd/>
              </a:ln>
            </p:spPr>
            <p:txBody>
              <a:bodyPr/>
              <a:lstStyle/>
              <a:p>
                <a:endParaRPr lang="ru-RU"/>
              </a:p>
            </p:txBody>
          </p:sp>
          <p:sp>
            <p:nvSpPr>
              <p:cNvPr id="14557" name="Freeform 532"/>
              <p:cNvSpPr>
                <a:spLocks/>
              </p:cNvSpPr>
              <p:nvPr/>
            </p:nvSpPr>
            <p:spPr bwMode="auto">
              <a:xfrm>
                <a:off x="4282" y="524"/>
                <a:ext cx="122" cy="6"/>
              </a:xfrm>
              <a:custGeom>
                <a:avLst/>
                <a:gdLst>
                  <a:gd name="T0" fmla="*/ 0 w 726"/>
                  <a:gd name="T1" fmla="*/ 0 h 33"/>
                  <a:gd name="T2" fmla="*/ 0 w 726"/>
                  <a:gd name="T3" fmla="*/ 0 h 33"/>
                  <a:gd name="T4" fmla="*/ 0 w 726"/>
                  <a:gd name="T5" fmla="*/ 0 h 33"/>
                  <a:gd name="T6" fmla="*/ 0 w 726"/>
                  <a:gd name="T7" fmla="*/ 0 h 33"/>
                  <a:gd name="T8" fmla="*/ 0 w 726"/>
                  <a:gd name="T9" fmla="*/ 0 h 33"/>
                  <a:gd name="T10" fmla="*/ 0 w 726"/>
                  <a:gd name="T11" fmla="*/ 0 h 33"/>
                  <a:gd name="T12" fmla="*/ 0 w 726"/>
                  <a:gd name="T13" fmla="*/ 0 h 33"/>
                  <a:gd name="T14" fmla="*/ 0 w 726"/>
                  <a:gd name="T15" fmla="*/ 0 h 33"/>
                  <a:gd name="T16" fmla="*/ 0 w 726"/>
                  <a:gd name="T17" fmla="*/ 0 h 33"/>
                  <a:gd name="T18" fmla="*/ 0 w 726"/>
                  <a:gd name="T19" fmla="*/ 0 h 33"/>
                  <a:gd name="T20" fmla="*/ 0 w 726"/>
                  <a:gd name="T21" fmla="*/ 0 h 33"/>
                  <a:gd name="T22" fmla="*/ 0 w 726"/>
                  <a:gd name="T23" fmla="*/ 0 h 33"/>
                  <a:gd name="T24" fmla="*/ 0 w 726"/>
                  <a:gd name="T25" fmla="*/ 0 h 33"/>
                  <a:gd name="T26" fmla="*/ 0 w 726"/>
                  <a:gd name="T27" fmla="*/ 0 h 33"/>
                  <a:gd name="T28" fmla="*/ 0 w 726"/>
                  <a:gd name="T29" fmla="*/ 0 h 33"/>
                  <a:gd name="T30" fmla="*/ 0 w 726"/>
                  <a:gd name="T31" fmla="*/ 0 h 33"/>
                  <a:gd name="T32" fmla="*/ 0 w 726"/>
                  <a:gd name="T33" fmla="*/ 0 h 33"/>
                  <a:gd name="T34" fmla="*/ 0 w 726"/>
                  <a:gd name="T35" fmla="*/ 0 h 33"/>
                  <a:gd name="T36" fmla="*/ 0 w 726"/>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26"/>
                  <a:gd name="T58" fmla="*/ 0 h 33"/>
                  <a:gd name="T59" fmla="*/ 726 w 726"/>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26" h="33">
                    <a:moveTo>
                      <a:pt x="20" y="33"/>
                    </a:moveTo>
                    <a:lnTo>
                      <a:pt x="18" y="29"/>
                    </a:lnTo>
                    <a:lnTo>
                      <a:pt x="15" y="25"/>
                    </a:lnTo>
                    <a:lnTo>
                      <a:pt x="12" y="21"/>
                    </a:lnTo>
                    <a:lnTo>
                      <a:pt x="9" y="17"/>
                    </a:lnTo>
                    <a:lnTo>
                      <a:pt x="7" y="13"/>
                    </a:lnTo>
                    <a:lnTo>
                      <a:pt x="5" y="9"/>
                    </a:lnTo>
                    <a:lnTo>
                      <a:pt x="2" y="4"/>
                    </a:lnTo>
                    <a:lnTo>
                      <a:pt x="0" y="0"/>
                    </a:lnTo>
                    <a:lnTo>
                      <a:pt x="726" y="0"/>
                    </a:lnTo>
                    <a:lnTo>
                      <a:pt x="724" y="4"/>
                    </a:lnTo>
                    <a:lnTo>
                      <a:pt x="722" y="9"/>
                    </a:lnTo>
                    <a:lnTo>
                      <a:pt x="719" y="13"/>
                    </a:lnTo>
                    <a:lnTo>
                      <a:pt x="717" y="17"/>
                    </a:lnTo>
                    <a:lnTo>
                      <a:pt x="715" y="21"/>
                    </a:lnTo>
                    <a:lnTo>
                      <a:pt x="711" y="25"/>
                    </a:lnTo>
                    <a:lnTo>
                      <a:pt x="709" y="29"/>
                    </a:lnTo>
                    <a:lnTo>
                      <a:pt x="706" y="33"/>
                    </a:lnTo>
                    <a:lnTo>
                      <a:pt x="20" y="33"/>
                    </a:lnTo>
                    <a:close/>
                  </a:path>
                </a:pathLst>
              </a:custGeom>
              <a:solidFill>
                <a:srgbClr val="D1D1D1"/>
              </a:solidFill>
              <a:ln w="9525">
                <a:noFill/>
                <a:round/>
                <a:headEnd/>
                <a:tailEnd/>
              </a:ln>
            </p:spPr>
            <p:txBody>
              <a:bodyPr/>
              <a:lstStyle/>
              <a:p>
                <a:endParaRPr lang="ru-RU"/>
              </a:p>
            </p:txBody>
          </p:sp>
          <p:sp>
            <p:nvSpPr>
              <p:cNvPr id="14558" name="Freeform 533"/>
              <p:cNvSpPr>
                <a:spLocks/>
              </p:cNvSpPr>
              <p:nvPr/>
            </p:nvSpPr>
            <p:spPr bwMode="auto">
              <a:xfrm>
                <a:off x="4280" y="517"/>
                <a:ext cx="126" cy="7"/>
              </a:xfrm>
              <a:custGeom>
                <a:avLst/>
                <a:gdLst>
                  <a:gd name="T0" fmla="*/ 0 w 758"/>
                  <a:gd name="T1" fmla="*/ 0 h 35"/>
                  <a:gd name="T2" fmla="*/ 0 w 758"/>
                  <a:gd name="T3" fmla="*/ 0 h 35"/>
                  <a:gd name="T4" fmla="*/ 0 w 758"/>
                  <a:gd name="T5" fmla="*/ 0 h 35"/>
                  <a:gd name="T6" fmla="*/ 0 w 758"/>
                  <a:gd name="T7" fmla="*/ 0 h 35"/>
                  <a:gd name="T8" fmla="*/ 0 w 758"/>
                  <a:gd name="T9" fmla="*/ 0 h 35"/>
                  <a:gd name="T10" fmla="*/ 0 w 758"/>
                  <a:gd name="T11" fmla="*/ 0 h 35"/>
                  <a:gd name="T12" fmla="*/ 0 w 758"/>
                  <a:gd name="T13" fmla="*/ 0 h 35"/>
                  <a:gd name="T14" fmla="*/ 0 w 758"/>
                  <a:gd name="T15" fmla="*/ 0 h 35"/>
                  <a:gd name="T16" fmla="*/ 0 w 758"/>
                  <a:gd name="T17" fmla="*/ 0 h 35"/>
                  <a:gd name="T18" fmla="*/ 0 w 758"/>
                  <a:gd name="T19" fmla="*/ 0 h 35"/>
                  <a:gd name="T20" fmla="*/ 0 w 758"/>
                  <a:gd name="T21" fmla="*/ 0 h 35"/>
                  <a:gd name="T22" fmla="*/ 0 w 758"/>
                  <a:gd name="T23" fmla="*/ 0 h 35"/>
                  <a:gd name="T24" fmla="*/ 0 w 758"/>
                  <a:gd name="T25" fmla="*/ 0 h 35"/>
                  <a:gd name="T26" fmla="*/ 0 w 758"/>
                  <a:gd name="T27" fmla="*/ 0 h 35"/>
                  <a:gd name="T28" fmla="*/ 0 w 758"/>
                  <a:gd name="T29" fmla="*/ 0 h 35"/>
                  <a:gd name="T30" fmla="*/ 0 w 758"/>
                  <a:gd name="T31" fmla="*/ 0 h 35"/>
                  <a:gd name="T32" fmla="*/ 0 w 758"/>
                  <a:gd name="T33" fmla="*/ 0 h 35"/>
                  <a:gd name="T34" fmla="*/ 0 w 758"/>
                  <a:gd name="T35" fmla="*/ 0 h 35"/>
                  <a:gd name="T36" fmla="*/ 0 w 758"/>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58"/>
                  <a:gd name="T58" fmla="*/ 0 h 35"/>
                  <a:gd name="T59" fmla="*/ 758 w 75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58" h="35">
                    <a:moveTo>
                      <a:pt x="16" y="35"/>
                    </a:moveTo>
                    <a:lnTo>
                      <a:pt x="13" y="31"/>
                    </a:lnTo>
                    <a:lnTo>
                      <a:pt x="12" y="27"/>
                    </a:lnTo>
                    <a:lnTo>
                      <a:pt x="10" y="22"/>
                    </a:lnTo>
                    <a:lnTo>
                      <a:pt x="9" y="17"/>
                    </a:lnTo>
                    <a:lnTo>
                      <a:pt x="6" y="13"/>
                    </a:lnTo>
                    <a:lnTo>
                      <a:pt x="4" y="9"/>
                    </a:lnTo>
                    <a:lnTo>
                      <a:pt x="3" y="4"/>
                    </a:lnTo>
                    <a:lnTo>
                      <a:pt x="0" y="0"/>
                    </a:lnTo>
                    <a:lnTo>
                      <a:pt x="758" y="0"/>
                    </a:lnTo>
                    <a:lnTo>
                      <a:pt x="755" y="4"/>
                    </a:lnTo>
                    <a:lnTo>
                      <a:pt x="754" y="9"/>
                    </a:lnTo>
                    <a:lnTo>
                      <a:pt x="752" y="13"/>
                    </a:lnTo>
                    <a:lnTo>
                      <a:pt x="751" y="17"/>
                    </a:lnTo>
                    <a:lnTo>
                      <a:pt x="748" y="22"/>
                    </a:lnTo>
                    <a:lnTo>
                      <a:pt x="746" y="27"/>
                    </a:lnTo>
                    <a:lnTo>
                      <a:pt x="745" y="31"/>
                    </a:lnTo>
                    <a:lnTo>
                      <a:pt x="742" y="35"/>
                    </a:lnTo>
                    <a:lnTo>
                      <a:pt x="16" y="35"/>
                    </a:lnTo>
                    <a:close/>
                  </a:path>
                </a:pathLst>
              </a:custGeom>
              <a:solidFill>
                <a:srgbClr val="C6C6C6"/>
              </a:solidFill>
              <a:ln w="9525">
                <a:noFill/>
                <a:round/>
                <a:headEnd/>
                <a:tailEnd/>
              </a:ln>
            </p:spPr>
            <p:txBody>
              <a:bodyPr/>
              <a:lstStyle/>
              <a:p>
                <a:endParaRPr lang="ru-RU"/>
              </a:p>
            </p:txBody>
          </p:sp>
          <p:sp>
            <p:nvSpPr>
              <p:cNvPr id="14559" name="Freeform 534"/>
              <p:cNvSpPr>
                <a:spLocks/>
              </p:cNvSpPr>
              <p:nvPr/>
            </p:nvSpPr>
            <p:spPr bwMode="auto">
              <a:xfrm>
                <a:off x="4278" y="510"/>
                <a:ext cx="130" cy="7"/>
              </a:xfrm>
              <a:custGeom>
                <a:avLst/>
                <a:gdLst>
                  <a:gd name="T0" fmla="*/ 0 w 776"/>
                  <a:gd name="T1" fmla="*/ 0 h 34"/>
                  <a:gd name="T2" fmla="*/ 0 w 776"/>
                  <a:gd name="T3" fmla="*/ 0 h 34"/>
                  <a:gd name="T4" fmla="*/ 0 w 776"/>
                  <a:gd name="T5" fmla="*/ 0 h 34"/>
                  <a:gd name="T6" fmla="*/ 0 w 776"/>
                  <a:gd name="T7" fmla="*/ 0 h 34"/>
                  <a:gd name="T8" fmla="*/ 0 w 776"/>
                  <a:gd name="T9" fmla="*/ 0 h 34"/>
                  <a:gd name="T10" fmla="*/ 0 w 776"/>
                  <a:gd name="T11" fmla="*/ 0 h 34"/>
                  <a:gd name="T12" fmla="*/ 0 w 776"/>
                  <a:gd name="T13" fmla="*/ 0 h 34"/>
                  <a:gd name="T14" fmla="*/ 0 w 776"/>
                  <a:gd name="T15" fmla="*/ 0 h 34"/>
                  <a:gd name="T16" fmla="*/ 0 w 776"/>
                  <a:gd name="T17" fmla="*/ 0 h 34"/>
                  <a:gd name="T18" fmla="*/ 0 w 776"/>
                  <a:gd name="T19" fmla="*/ 0 h 34"/>
                  <a:gd name="T20" fmla="*/ 0 w 776"/>
                  <a:gd name="T21" fmla="*/ 0 h 34"/>
                  <a:gd name="T22" fmla="*/ 0 w 776"/>
                  <a:gd name="T23" fmla="*/ 0 h 34"/>
                  <a:gd name="T24" fmla="*/ 0 w 776"/>
                  <a:gd name="T25" fmla="*/ 0 h 34"/>
                  <a:gd name="T26" fmla="*/ 0 w 776"/>
                  <a:gd name="T27" fmla="*/ 0 h 34"/>
                  <a:gd name="T28" fmla="*/ 0 w 776"/>
                  <a:gd name="T29" fmla="*/ 0 h 34"/>
                  <a:gd name="T30" fmla="*/ 0 w 776"/>
                  <a:gd name="T31" fmla="*/ 0 h 34"/>
                  <a:gd name="T32" fmla="*/ 0 w 776"/>
                  <a:gd name="T33" fmla="*/ 0 h 34"/>
                  <a:gd name="T34" fmla="*/ 0 w 776"/>
                  <a:gd name="T35" fmla="*/ 0 h 34"/>
                  <a:gd name="T36" fmla="*/ 0 w 776"/>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76"/>
                  <a:gd name="T58" fmla="*/ 0 h 34"/>
                  <a:gd name="T59" fmla="*/ 776 w 776"/>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76" h="34">
                    <a:moveTo>
                      <a:pt x="9" y="34"/>
                    </a:moveTo>
                    <a:lnTo>
                      <a:pt x="8" y="30"/>
                    </a:lnTo>
                    <a:lnTo>
                      <a:pt x="7" y="26"/>
                    </a:lnTo>
                    <a:lnTo>
                      <a:pt x="6" y="22"/>
                    </a:lnTo>
                    <a:lnTo>
                      <a:pt x="5" y="17"/>
                    </a:lnTo>
                    <a:lnTo>
                      <a:pt x="4" y="13"/>
                    </a:lnTo>
                    <a:lnTo>
                      <a:pt x="2" y="9"/>
                    </a:lnTo>
                    <a:lnTo>
                      <a:pt x="1" y="4"/>
                    </a:lnTo>
                    <a:lnTo>
                      <a:pt x="0" y="0"/>
                    </a:lnTo>
                    <a:lnTo>
                      <a:pt x="776" y="0"/>
                    </a:lnTo>
                    <a:lnTo>
                      <a:pt x="775" y="4"/>
                    </a:lnTo>
                    <a:lnTo>
                      <a:pt x="774" y="9"/>
                    </a:lnTo>
                    <a:lnTo>
                      <a:pt x="773" y="13"/>
                    </a:lnTo>
                    <a:lnTo>
                      <a:pt x="772" y="17"/>
                    </a:lnTo>
                    <a:lnTo>
                      <a:pt x="770" y="22"/>
                    </a:lnTo>
                    <a:lnTo>
                      <a:pt x="769" y="26"/>
                    </a:lnTo>
                    <a:lnTo>
                      <a:pt x="768" y="30"/>
                    </a:lnTo>
                    <a:lnTo>
                      <a:pt x="767" y="34"/>
                    </a:lnTo>
                    <a:lnTo>
                      <a:pt x="9" y="34"/>
                    </a:lnTo>
                    <a:close/>
                  </a:path>
                </a:pathLst>
              </a:custGeom>
              <a:solidFill>
                <a:srgbClr val="BCBCBC"/>
              </a:solidFill>
              <a:ln w="9525">
                <a:noFill/>
                <a:round/>
                <a:headEnd/>
                <a:tailEnd/>
              </a:ln>
            </p:spPr>
            <p:txBody>
              <a:bodyPr/>
              <a:lstStyle/>
              <a:p>
                <a:endParaRPr lang="ru-RU"/>
              </a:p>
            </p:txBody>
          </p:sp>
          <p:sp>
            <p:nvSpPr>
              <p:cNvPr id="14560" name="Freeform 535"/>
              <p:cNvSpPr>
                <a:spLocks/>
              </p:cNvSpPr>
              <p:nvPr/>
            </p:nvSpPr>
            <p:spPr bwMode="auto">
              <a:xfrm>
                <a:off x="4277" y="503"/>
                <a:ext cx="132" cy="7"/>
              </a:xfrm>
              <a:custGeom>
                <a:avLst/>
                <a:gdLst>
                  <a:gd name="T0" fmla="*/ 0 w 788"/>
                  <a:gd name="T1" fmla="*/ 0 h 34"/>
                  <a:gd name="T2" fmla="*/ 0 w 788"/>
                  <a:gd name="T3" fmla="*/ 0 h 34"/>
                  <a:gd name="T4" fmla="*/ 0 w 788"/>
                  <a:gd name="T5" fmla="*/ 0 h 34"/>
                  <a:gd name="T6" fmla="*/ 0 w 788"/>
                  <a:gd name="T7" fmla="*/ 0 h 34"/>
                  <a:gd name="T8" fmla="*/ 0 w 788"/>
                  <a:gd name="T9" fmla="*/ 0 h 34"/>
                  <a:gd name="T10" fmla="*/ 0 w 788"/>
                  <a:gd name="T11" fmla="*/ 0 h 34"/>
                  <a:gd name="T12" fmla="*/ 0 w 788"/>
                  <a:gd name="T13" fmla="*/ 0 h 34"/>
                  <a:gd name="T14" fmla="*/ 0 w 788"/>
                  <a:gd name="T15" fmla="*/ 0 h 34"/>
                  <a:gd name="T16" fmla="*/ 0 w 788"/>
                  <a:gd name="T17" fmla="*/ 0 h 34"/>
                  <a:gd name="T18" fmla="*/ 0 w 788"/>
                  <a:gd name="T19" fmla="*/ 0 h 34"/>
                  <a:gd name="T20" fmla="*/ 0 w 788"/>
                  <a:gd name="T21" fmla="*/ 0 h 34"/>
                  <a:gd name="T22" fmla="*/ 0 w 788"/>
                  <a:gd name="T23" fmla="*/ 0 h 34"/>
                  <a:gd name="T24" fmla="*/ 0 w 788"/>
                  <a:gd name="T25" fmla="*/ 0 h 34"/>
                  <a:gd name="T26" fmla="*/ 0 w 788"/>
                  <a:gd name="T27" fmla="*/ 0 h 34"/>
                  <a:gd name="T28" fmla="*/ 0 w 788"/>
                  <a:gd name="T29" fmla="*/ 0 h 34"/>
                  <a:gd name="T30" fmla="*/ 0 w 788"/>
                  <a:gd name="T31" fmla="*/ 0 h 34"/>
                  <a:gd name="T32" fmla="*/ 0 w 788"/>
                  <a:gd name="T33" fmla="*/ 0 h 34"/>
                  <a:gd name="T34" fmla="*/ 0 w 788"/>
                  <a:gd name="T35" fmla="*/ 0 h 34"/>
                  <a:gd name="T36" fmla="*/ 0 w 788"/>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8"/>
                  <a:gd name="T58" fmla="*/ 0 h 34"/>
                  <a:gd name="T59" fmla="*/ 788 w 788"/>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8" h="34">
                    <a:moveTo>
                      <a:pt x="6" y="34"/>
                    </a:moveTo>
                    <a:lnTo>
                      <a:pt x="5" y="30"/>
                    </a:lnTo>
                    <a:lnTo>
                      <a:pt x="5" y="26"/>
                    </a:lnTo>
                    <a:lnTo>
                      <a:pt x="4" y="22"/>
                    </a:lnTo>
                    <a:lnTo>
                      <a:pt x="2" y="17"/>
                    </a:lnTo>
                    <a:lnTo>
                      <a:pt x="1" y="13"/>
                    </a:lnTo>
                    <a:lnTo>
                      <a:pt x="1" y="9"/>
                    </a:lnTo>
                    <a:lnTo>
                      <a:pt x="0" y="4"/>
                    </a:lnTo>
                    <a:lnTo>
                      <a:pt x="0" y="0"/>
                    </a:lnTo>
                    <a:lnTo>
                      <a:pt x="788" y="0"/>
                    </a:lnTo>
                    <a:lnTo>
                      <a:pt x="788" y="4"/>
                    </a:lnTo>
                    <a:lnTo>
                      <a:pt x="787" y="9"/>
                    </a:lnTo>
                    <a:lnTo>
                      <a:pt x="787" y="13"/>
                    </a:lnTo>
                    <a:lnTo>
                      <a:pt x="786" y="17"/>
                    </a:lnTo>
                    <a:lnTo>
                      <a:pt x="785" y="22"/>
                    </a:lnTo>
                    <a:lnTo>
                      <a:pt x="783" y="26"/>
                    </a:lnTo>
                    <a:lnTo>
                      <a:pt x="783" y="30"/>
                    </a:lnTo>
                    <a:lnTo>
                      <a:pt x="782" y="34"/>
                    </a:lnTo>
                    <a:lnTo>
                      <a:pt x="6" y="34"/>
                    </a:lnTo>
                    <a:close/>
                  </a:path>
                </a:pathLst>
              </a:custGeom>
              <a:solidFill>
                <a:srgbClr val="B2B2B2"/>
              </a:solidFill>
              <a:ln w="9525">
                <a:noFill/>
                <a:round/>
                <a:headEnd/>
                <a:tailEnd/>
              </a:ln>
            </p:spPr>
            <p:txBody>
              <a:bodyPr/>
              <a:lstStyle/>
              <a:p>
                <a:endParaRPr lang="ru-RU"/>
              </a:p>
            </p:txBody>
          </p:sp>
          <p:sp>
            <p:nvSpPr>
              <p:cNvPr id="14561" name="Freeform 536"/>
              <p:cNvSpPr>
                <a:spLocks/>
              </p:cNvSpPr>
              <p:nvPr/>
            </p:nvSpPr>
            <p:spPr bwMode="auto">
              <a:xfrm>
                <a:off x="4277" y="496"/>
                <a:ext cx="132" cy="7"/>
              </a:xfrm>
              <a:custGeom>
                <a:avLst/>
                <a:gdLst>
                  <a:gd name="T0" fmla="*/ 0 w 793"/>
                  <a:gd name="T1" fmla="*/ 0 h 35"/>
                  <a:gd name="T2" fmla="*/ 0 w 793"/>
                  <a:gd name="T3" fmla="*/ 0 h 35"/>
                  <a:gd name="T4" fmla="*/ 0 w 793"/>
                  <a:gd name="T5" fmla="*/ 0 h 35"/>
                  <a:gd name="T6" fmla="*/ 0 w 793"/>
                  <a:gd name="T7" fmla="*/ 0 h 35"/>
                  <a:gd name="T8" fmla="*/ 0 w 793"/>
                  <a:gd name="T9" fmla="*/ 0 h 35"/>
                  <a:gd name="T10" fmla="*/ 0 w 793"/>
                  <a:gd name="T11" fmla="*/ 0 h 35"/>
                  <a:gd name="T12" fmla="*/ 0 w 793"/>
                  <a:gd name="T13" fmla="*/ 0 h 35"/>
                  <a:gd name="T14" fmla="*/ 0 w 793"/>
                  <a:gd name="T15" fmla="*/ 0 h 35"/>
                  <a:gd name="T16" fmla="*/ 0 w 793"/>
                  <a:gd name="T17" fmla="*/ 0 h 35"/>
                  <a:gd name="T18" fmla="*/ 0 w 793"/>
                  <a:gd name="T19" fmla="*/ 0 h 35"/>
                  <a:gd name="T20" fmla="*/ 0 w 793"/>
                  <a:gd name="T21" fmla="*/ 0 h 35"/>
                  <a:gd name="T22" fmla="*/ 0 w 793"/>
                  <a:gd name="T23" fmla="*/ 0 h 35"/>
                  <a:gd name="T24" fmla="*/ 0 w 793"/>
                  <a:gd name="T25" fmla="*/ 0 h 35"/>
                  <a:gd name="T26" fmla="*/ 0 w 793"/>
                  <a:gd name="T27" fmla="*/ 0 h 35"/>
                  <a:gd name="T28" fmla="*/ 0 w 793"/>
                  <a:gd name="T29" fmla="*/ 0 h 35"/>
                  <a:gd name="T30" fmla="*/ 0 w 793"/>
                  <a:gd name="T31" fmla="*/ 0 h 35"/>
                  <a:gd name="T32" fmla="*/ 0 w 793"/>
                  <a:gd name="T33" fmla="*/ 0 h 35"/>
                  <a:gd name="T34" fmla="*/ 0 w 793"/>
                  <a:gd name="T35" fmla="*/ 0 h 35"/>
                  <a:gd name="T36" fmla="*/ 0 w 793"/>
                  <a:gd name="T37" fmla="*/ 0 h 35"/>
                  <a:gd name="T38" fmla="*/ 0 w 793"/>
                  <a:gd name="T39" fmla="*/ 0 h 35"/>
                  <a:gd name="T40" fmla="*/ 0 w 793"/>
                  <a:gd name="T41" fmla="*/ 0 h 35"/>
                  <a:gd name="T42" fmla="*/ 0 w 793"/>
                  <a:gd name="T43" fmla="*/ 0 h 35"/>
                  <a:gd name="T44" fmla="*/ 0 w 793"/>
                  <a:gd name="T45" fmla="*/ 0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93"/>
                  <a:gd name="T70" fmla="*/ 0 h 35"/>
                  <a:gd name="T71" fmla="*/ 793 w 793"/>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93" h="35">
                    <a:moveTo>
                      <a:pt x="2" y="35"/>
                    </a:moveTo>
                    <a:lnTo>
                      <a:pt x="2" y="31"/>
                    </a:lnTo>
                    <a:lnTo>
                      <a:pt x="1" y="26"/>
                    </a:lnTo>
                    <a:lnTo>
                      <a:pt x="1" y="22"/>
                    </a:lnTo>
                    <a:lnTo>
                      <a:pt x="1" y="17"/>
                    </a:lnTo>
                    <a:lnTo>
                      <a:pt x="0" y="13"/>
                    </a:lnTo>
                    <a:lnTo>
                      <a:pt x="0" y="9"/>
                    </a:lnTo>
                    <a:lnTo>
                      <a:pt x="0" y="4"/>
                    </a:lnTo>
                    <a:lnTo>
                      <a:pt x="0" y="0"/>
                    </a:lnTo>
                    <a:lnTo>
                      <a:pt x="793" y="0"/>
                    </a:lnTo>
                    <a:lnTo>
                      <a:pt x="793" y="4"/>
                    </a:lnTo>
                    <a:lnTo>
                      <a:pt x="793" y="9"/>
                    </a:lnTo>
                    <a:lnTo>
                      <a:pt x="793" y="13"/>
                    </a:lnTo>
                    <a:lnTo>
                      <a:pt x="791" y="17"/>
                    </a:lnTo>
                    <a:lnTo>
                      <a:pt x="791" y="22"/>
                    </a:lnTo>
                    <a:lnTo>
                      <a:pt x="791" y="26"/>
                    </a:lnTo>
                    <a:lnTo>
                      <a:pt x="790" y="31"/>
                    </a:lnTo>
                    <a:lnTo>
                      <a:pt x="790" y="35"/>
                    </a:lnTo>
                    <a:lnTo>
                      <a:pt x="2" y="35"/>
                    </a:lnTo>
                    <a:close/>
                  </a:path>
                </a:pathLst>
              </a:custGeom>
              <a:solidFill>
                <a:srgbClr val="A8A8A8"/>
              </a:solidFill>
              <a:ln w="9525">
                <a:noFill/>
                <a:round/>
                <a:headEnd/>
                <a:tailEnd/>
              </a:ln>
            </p:spPr>
            <p:txBody>
              <a:bodyPr/>
              <a:lstStyle/>
              <a:p>
                <a:endParaRPr lang="ru-RU"/>
              </a:p>
            </p:txBody>
          </p:sp>
          <p:sp>
            <p:nvSpPr>
              <p:cNvPr id="14562" name="Freeform 537"/>
              <p:cNvSpPr>
                <a:spLocks/>
              </p:cNvSpPr>
              <p:nvPr/>
            </p:nvSpPr>
            <p:spPr bwMode="auto">
              <a:xfrm>
                <a:off x="4277" y="489"/>
                <a:ext cx="132" cy="7"/>
              </a:xfrm>
              <a:custGeom>
                <a:avLst/>
                <a:gdLst>
                  <a:gd name="T0" fmla="*/ 0 w 793"/>
                  <a:gd name="T1" fmla="*/ 0 h 34"/>
                  <a:gd name="T2" fmla="*/ 0 w 793"/>
                  <a:gd name="T3" fmla="*/ 0 h 34"/>
                  <a:gd name="T4" fmla="*/ 0 w 793"/>
                  <a:gd name="T5" fmla="*/ 0 h 34"/>
                  <a:gd name="T6" fmla="*/ 0 w 793"/>
                  <a:gd name="T7" fmla="*/ 0 h 34"/>
                  <a:gd name="T8" fmla="*/ 0 w 793"/>
                  <a:gd name="T9" fmla="*/ 0 h 34"/>
                  <a:gd name="T10" fmla="*/ 0 w 793"/>
                  <a:gd name="T11" fmla="*/ 0 h 34"/>
                  <a:gd name="T12" fmla="*/ 0 w 793"/>
                  <a:gd name="T13" fmla="*/ 0 h 34"/>
                  <a:gd name="T14" fmla="*/ 0 w 793"/>
                  <a:gd name="T15" fmla="*/ 0 h 34"/>
                  <a:gd name="T16" fmla="*/ 0 w 793"/>
                  <a:gd name="T17" fmla="*/ 0 h 34"/>
                  <a:gd name="T18" fmla="*/ 0 w 793"/>
                  <a:gd name="T19" fmla="*/ 0 h 34"/>
                  <a:gd name="T20" fmla="*/ 0 w 793"/>
                  <a:gd name="T21" fmla="*/ 0 h 34"/>
                  <a:gd name="T22" fmla="*/ 0 w 793"/>
                  <a:gd name="T23" fmla="*/ 0 h 34"/>
                  <a:gd name="T24" fmla="*/ 0 w 793"/>
                  <a:gd name="T25" fmla="*/ 0 h 34"/>
                  <a:gd name="T26" fmla="*/ 0 w 793"/>
                  <a:gd name="T27" fmla="*/ 0 h 34"/>
                  <a:gd name="T28" fmla="*/ 0 w 793"/>
                  <a:gd name="T29" fmla="*/ 0 h 34"/>
                  <a:gd name="T30" fmla="*/ 0 w 793"/>
                  <a:gd name="T31" fmla="*/ 0 h 34"/>
                  <a:gd name="T32" fmla="*/ 0 w 793"/>
                  <a:gd name="T33" fmla="*/ 0 h 34"/>
                  <a:gd name="T34" fmla="*/ 0 w 793"/>
                  <a:gd name="T35" fmla="*/ 0 h 34"/>
                  <a:gd name="T36" fmla="*/ 0 w 793"/>
                  <a:gd name="T37" fmla="*/ 0 h 34"/>
                  <a:gd name="T38" fmla="*/ 0 w 793"/>
                  <a:gd name="T39" fmla="*/ 0 h 34"/>
                  <a:gd name="T40" fmla="*/ 0 w 793"/>
                  <a:gd name="T41" fmla="*/ 0 h 34"/>
                  <a:gd name="T42" fmla="*/ 0 w 793"/>
                  <a:gd name="T43" fmla="*/ 0 h 34"/>
                  <a:gd name="T44" fmla="*/ 0 w 793"/>
                  <a:gd name="T45" fmla="*/ 0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93"/>
                  <a:gd name="T70" fmla="*/ 0 h 34"/>
                  <a:gd name="T71" fmla="*/ 793 w 793"/>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93" h="34">
                    <a:moveTo>
                      <a:pt x="0" y="34"/>
                    </a:moveTo>
                    <a:lnTo>
                      <a:pt x="0" y="34"/>
                    </a:lnTo>
                    <a:lnTo>
                      <a:pt x="0" y="30"/>
                    </a:lnTo>
                    <a:lnTo>
                      <a:pt x="0" y="26"/>
                    </a:lnTo>
                    <a:lnTo>
                      <a:pt x="0" y="22"/>
                    </a:lnTo>
                    <a:lnTo>
                      <a:pt x="1" y="17"/>
                    </a:lnTo>
                    <a:lnTo>
                      <a:pt x="1" y="13"/>
                    </a:lnTo>
                    <a:lnTo>
                      <a:pt x="1" y="8"/>
                    </a:lnTo>
                    <a:lnTo>
                      <a:pt x="2" y="4"/>
                    </a:lnTo>
                    <a:lnTo>
                      <a:pt x="2" y="0"/>
                    </a:lnTo>
                    <a:lnTo>
                      <a:pt x="790" y="0"/>
                    </a:lnTo>
                    <a:lnTo>
                      <a:pt x="790" y="4"/>
                    </a:lnTo>
                    <a:lnTo>
                      <a:pt x="791" y="8"/>
                    </a:lnTo>
                    <a:lnTo>
                      <a:pt x="791" y="13"/>
                    </a:lnTo>
                    <a:lnTo>
                      <a:pt x="791" y="17"/>
                    </a:lnTo>
                    <a:lnTo>
                      <a:pt x="793" y="22"/>
                    </a:lnTo>
                    <a:lnTo>
                      <a:pt x="793" y="26"/>
                    </a:lnTo>
                    <a:lnTo>
                      <a:pt x="793" y="30"/>
                    </a:lnTo>
                    <a:lnTo>
                      <a:pt x="793" y="34"/>
                    </a:lnTo>
                    <a:lnTo>
                      <a:pt x="0" y="34"/>
                    </a:lnTo>
                    <a:close/>
                  </a:path>
                </a:pathLst>
              </a:custGeom>
              <a:solidFill>
                <a:srgbClr val="9E9E9E"/>
              </a:solidFill>
              <a:ln w="9525">
                <a:noFill/>
                <a:round/>
                <a:headEnd/>
                <a:tailEnd/>
              </a:ln>
            </p:spPr>
            <p:txBody>
              <a:bodyPr/>
              <a:lstStyle/>
              <a:p>
                <a:endParaRPr lang="ru-RU"/>
              </a:p>
            </p:txBody>
          </p:sp>
          <p:sp>
            <p:nvSpPr>
              <p:cNvPr id="14563" name="Freeform 538"/>
              <p:cNvSpPr>
                <a:spLocks/>
              </p:cNvSpPr>
              <p:nvPr/>
            </p:nvSpPr>
            <p:spPr bwMode="auto">
              <a:xfrm>
                <a:off x="4277" y="482"/>
                <a:ext cx="132" cy="7"/>
              </a:xfrm>
              <a:custGeom>
                <a:avLst/>
                <a:gdLst>
                  <a:gd name="T0" fmla="*/ 0 w 788"/>
                  <a:gd name="T1" fmla="*/ 0 h 34"/>
                  <a:gd name="T2" fmla="*/ 0 w 788"/>
                  <a:gd name="T3" fmla="*/ 0 h 34"/>
                  <a:gd name="T4" fmla="*/ 0 w 788"/>
                  <a:gd name="T5" fmla="*/ 0 h 34"/>
                  <a:gd name="T6" fmla="*/ 0 w 788"/>
                  <a:gd name="T7" fmla="*/ 0 h 34"/>
                  <a:gd name="T8" fmla="*/ 0 w 788"/>
                  <a:gd name="T9" fmla="*/ 0 h 34"/>
                  <a:gd name="T10" fmla="*/ 0 w 788"/>
                  <a:gd name="T11" fmla="*/ 0 h 34"/>
                  <a:gd name="T12" fmla="*/ 0 w 788"/>
                  <a:gd name="T13" fmla="*/ 0 h 34"/>
                  <a:gd name="T14" fmla="*/ 0 w 788"/>
                  <a:gd name="T15" fmla="*/ 0 h 34"/>
                  <a:gd name="T16" fmla="*/ 0 w 788"/>
                  <a:gd name="T17" fmla="*/ 0 h 34"/>
                  <a:gd name="T18" fmla="*/ 0 w 788"/>
                  <a:gd name="T19" fmla="*/ 0 h 34"/>
                  <a:gd name="T20" fmla="*/ 0 w 788"/>
                  <a:gd name="T21" fmla="*/ 0 h 34"/>
                  <a:gd name="T22" fmla="*/ 0 w 788"/>
                  <a:gd name="T23" fmla="*/ 0 h 34"/>
                  <a:gd name="T24" fmla="*/ 0 w 788"/>
                  <a:gd name="T25" fmla="*/ 0 h 34"/>
                  <a:gd name="T26" fmla="*/ 0 w 788"/>
                  <a:gd name="T27" fmla="*/ 0 h 34"/>
                  <a:gd name="T28" fmla="*/ 0 w 788"/>
                  <a:gd name="T29" fmla="*/ 0 h 34"/>
                  <a:gd name="T30" fmla="*/ 0 w 788"/>
                  <a:gd name="T31" fmla="*/ 0 h 34"/>
                  <a:gd name="T32" fmla="*/ 0 w 788"/>
                  <a:gd name="T33" fmla="*/ 0 h 34"/>
                  <a:gd name="T34" fmla="*/ 0 w 788"/>
                  <a:gd name="T35" fmla="*/ 0 h 34"/>
                  <a:gd name="T36" fmla="*/ 0 w 788"/>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8"/>
                  <a:gd name="T58" fmla="*/ 0 h 34"/>
                  <a:gd name="T59" fmla="*/ 788 w 788"/>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8" h="34">
                    <a:moveTo>
                      <a:pt x="0" y="34"/>
                    </a:moveTo>
                    <a:lnTo>
                      <a:pt x="0" y="30"/>
                    </a:lnTo>
                    <a:lnTo>
                      <a:pt x="1" y="25"/>
                    </a:lnTo>
                    <a:lnTo>
                      <a:pt x="1" y="21"/>
                    </a:lnTo>
                    <a:lnTo>
                      <a:pt x="2" y="17"/>
                    </a:lnTo>
                    <a:lnTo>
                      <a:pt x="2" y="12"/>
                    </a:lnTo>
                    <a:lnTo>
                      <a:pt x="4" y="8"/>
                    </a:lnTo>
                    <a:lnTo>
                      <a:pt x="5" y="4"/>
                    </a:lnTo>
                    <a:lnTo>
                      <a:pt x="6" y="0"/>
                    </a:lnTo>
                    <a:lnTo>
                      <a:pt x="782" y="0"/>
                    </a:lnTo>
                    <a:lnTo>
                      <a:pt x="783" y="4"/>
                    </a:lnTo>
                    <a:lnTo>
                      <a:pt x="785" y="8"/>
                    </a:lnTo>
                    <a:lnTo>
                      <a:pt x="786" y="12"/>
                    </a:lnTo>
                    <a:lnTo>
                      <a:pt x="786" y="17"/>
                    </a:lnTo>
                    <a:lnTo>
                      <a:pt x="787" y="21"/>
                    </a:lnTo>
                    <a:lnTo>
                      <a:pt x="787" y="25"/>
                    </a:lnTo>
                    <a:lnTo>
                      <a:pt x="788" y="30"/>
                    </a:lnTo>
                    <a:lnTo>
                      <a:pt x="788" y="34"/>
                    </a:lnTo>
                    <a:lnTo>
                      <a:pt x="0" y="34"/>
                    </a:lnTo>
                    <a:close/>
                  </a:path>
                </a:pathLst>
              </a:custGeom>
              <a:solidFill>
                <a:srgbClr val="939393"/>
              </a:solidFill>
              <a:ln w="9525">
                <a:noFill/>
                <a:round/>
                <a:headEnd/>
                <a:tailEnd/>
              </a:ln>
            </p:spPr>
            <p:txBody>
              <a:bodyPr/>
              <a:lstStyle/>
              <a:p>
                <a:endParaRPr lang="ru-RU"/>
              </a:p>
            </p:txBody>
          </p:sp>
          <p:sp>
            <p:nvSpPr>
              <p:cNvPr id="14564" name="Freeform 539"/>
              <p:cNvSpPr>
                <a:spLocks/>
              </p:cNvSpPr>
              <p:nvPr/>
            </p:nvSpPr>
            <p:spPr bwMode="auto">
              <a:xfrm>
                <a:off x="4278" y="476"/>
                <a:ext cx="130" cy="6"/>
              </a:xfrm>
              <a:custGeom>
                <a:avLst/>
                <a:gdLst>
                  <a:gd name="T0" fmla="*/ 0 w 776"/>
                  <a:gd name="T1" fmla="*/ 0 h 34"/>
                  <a:gd name="T2" fmla="*/ 0 w 776"/>
                  <a:gd name="T3" fmla="*/ 0 h 34"/>
                  <a:gd name="T4" fmla="*/ 0 w 776"/>
                  <a:gd name="T5" fmla="*/ 0 h 34"/>
                  <a:gd name="T6" fmla="*/ 0 w 776"/>
                  <a:gd name="T7" fmla="*/ 0 h 34"/>
                  <a:gd name="T8" fmla="*/ 0 w 776"/>
                  <a:gd name="T9" fmla="*/ 0 h 34"/>
                  <a:gd name="T10" fmla="*/ 0 w 776"/>
                  <a:gd name="T11" fmla="*/ 0 h 34"/>
                  <a:gd name="T12" fmla="*/ 0 w 776"/>
                  <a:gd name="T13" fmla="*/ 0 h 34"/>
                  <a:gd name="T14" fmla="*/ 0 w 776"/>
                  <a:gd name="T15" fmla="*/ 0 h 34"/>
                  <a:gd name="T16" fmla="*/ 0 w 776"/>
                  <a:gd name="T17" fmla="*/ 0 h 34"/>
                  <a:gd name="T18" fmla="*/ 0 w 776"/>
                  <a:gd name="T19" fmla="*/ 0 h 34"/>
                  <a:gd name="T20" fmla="*/ 0 w 776"/>
                  <a:gd name="T21" fmla="*/ 0 h 34"/>
                  <a:gd name="T22" fmla="*/ 0 w 776"/>
                  <a:gd name="T23" fmla="*/ 0 h 34"/>
                  <a:gd name="T24" fmla="*/ 0 w 776"/>
                  <a:gd name="T25" fmla="*/ 0 h 34"/>
                  <a:gd name="T26" fmla="*/ 0 w 776"/>
                  <a:gd name="T27" fmla="*/ 0 h 34"/>
                  <a:gd name="T28" fmla="*/ 0 w 776"/>
                  <a:gd name="T29" fmla="*/ 0 h 34"/>
                  <a:gd name="T30" fmla="*/ 0 w 776"/>
                  <a:gd name="T31" fmla="*/ 0 h 34"/>
                  <a:gd name="T32" fmla="*/ 0 w 776"/>
                  <a:gd name="T33" fmla="*/ 0 h 34"/>
                  <a:gd name="T34" fmla="*/ 0 w 776"/>
                  <a:gd name="T35" fmla="*/ 0 h 34"/>
                  <a:gd name="T36" fmla="*/ 0 w 776"/>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76"/>
                  <a:gd name="T58" fmla="*/ 0 h 34"/>
                  <a:gd name="T59" fmla="*/ 776 w 776"/>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76" h="34">
                    <a:moveTo>
                      <a:pt x="0" y="34"/>
                    </a:moveTo>
                    <a:lnTo>
                      <a:pt x="1" y="30"/>
                    </a:lnTo>
                    <a:lnTo>
                      <a:pt x="2" y="25"/>
                    </a:lnTo>
                    <a:lnTo>
                      <a:pt x="4" y="21"/>
                    </a:lnTo>
                    <a:lnTo>
                      <a:pt x="5" y="16"/>
                    </a:lnTo>
                    <a:lnTo>
                      <a:pt x="6" y="12"/>
                    </a:lnTo>
                    <a:lnTo>
                      <a:pt x="7" y="8"/>
                    </a:lnTo>
                    <a:lnTo>
                      <a:pt x="8" y="4"/>
                    </a:lnTo>
                    <a:lnTo>
                      <a:pt x="9" y="0"/>
                    </a:lnTo>
                    <a:lnTo>
                      <a:pt x="767" y="0"/>
                    </a:lnTo>
                    <a:lnTo>
                      <a:pt x="768" y="4"/>
                    </a:lnTo>
                    <a:lnTo>
                      <a:pt x="769" y="8"/>
                    </a:lnTo>
                    <a:lnTo>
                      <a:pt x="770" y="12"/>
                    </a:lnTo>
                    <a:lnTo>
                      <a:pt x="772" y="16"/>
                    </a:lnTo>
                    <a:lnTo>
                      <a:pt x="773" y="21"/>
                    </a:lnTo>
                    <a:lnTo>
                      <a:pt x="774" y="25"/>
                    </a:lnTo>
                    <a:lnTo>
                      <a:pt x="775" y="30"/>
                    </a:lnTo>
                    <a:lnTo>
                      <a:pt x="776" y="34"/>
                    </a:lnTo>
                    <a:lnTo>
                      <a:pt x="0" y="34"/>
                    </a:lnTo>
                    <a:close/>
                  </a:path>
                </a:pathLst>
              </a:custGeom>
              <a:solidFill>
                <a:srgbClr val="898989"/>
              </a:solidFill>
              <a:ln w="9525">
                <a:noFill/>
                <a:round/>
                <a:headEnd/>
                <a:tailEnd/>
              </a:ln>
            </p:spPr>
            <p:txBody>
              <a:bodyPr/>
              <a:lstStyle/>
              <a:p>
                <a:endParaRPr lang="ru-RU"/>
              </a:p>
            </p:txBody>
          </p:sp>
          <p:sp>
            <p:nvSpPr>
              <p:cNvPr id="14565" name="Freeform 540"/>
              <p:cNvSpPr>
                <a:spLocks/>
              </p:cNvSpPr>
              <p:nvPr/>
            </p:nvSpPr>
            <p:spPr bwMode="auto">
              <a:xfrm>
                <a:off x="4280" y="469"/>
                <a:ext cx="126" cy="7"/>
              </a:xfrm>
              <a:custGeom>
                <a:avLst/>
                <a:gdLst>
                  <a:gd name="T0" fmla="*/ 0 w 758"/>
                  <a:gd name="T1" fmla="*/ 0 h 35"/>
                  <a:gd name="T2" fmla="*/ 0 w 758"/>
                  <a:gd name="T3" fmla="*/ 0 h 35"/>
                  <a:gd name="T4" fmla="*/ 0 w 758"/>
                  <a:gd name="T5" fmla="*/ 0 h 35"/>
                  <a:gd name="T6" fmla="*/ 0 w 758"/>
                  <a:gd name="T7" fmla="*/ 0 h 35"/>
                  <a:gd name="T8" fmla="*/ 0 w 758"/>
                  <a:gd name="T9" fmla="*/ 0 h 35"/>
                  <a:gd name="T10" fmla="*/ 0 w 758"/>
                  <a:gd name="T11" fmla="*/ 0 h 35"/>
                  <a:gd name="T12" fmla="*/ 0 w 758"/>
                  <a:gd name="T13" fmla="*/ 0 h 35"/>
                  <a:gd name="T14" fmla="*/ 0 w 758"/>
                  <a:gd name="T15" fmla="*/ 0 h 35"/>
                  <a:gd name="T16" fmla="*/ 0 w 758"/>
                  <a:gd name="T17" fmla="*/ 0 h 35"/>
                  <a:gd name="T18" fmla="*/ 0 w 758"/>
                  <a:gd name="T19" fmla="*/ 0 h 35"/>
                  <a:gd name="T20" fmla="*/ 0 w 758"/>
                  <a:gd name="T21" fmla="*/ 0 h 35"/>
                  <a:gd name="T22" fmla="*/ 0 w 758"/>
                  <a:gd name="T23" fmla="*/ 0 h 35"/>
                  <a:gd name="T24" fmla="*/ 0 w 758"/>
                  <a:gd name="T25" fmla="*/ 0 h 35"/>
                  <a:gd name="T26" fmla="*/ 0 w 758"/>
                  <a:gd name="T27" fmla="*/ 0 h 35"/>
                  <a:gd name="T28" fmla="*/ 0 w 758"/>
                  <a:gd name="T29" fmla="*/ 0 h 35"/>
                  <a:gd name="T30" fmla="*/ 0 w 758"/>
                  <a:gd name="T31" fmla="*/ 0 h 35"/>
                  <a:gd name="T32" fmla="*/ 0 w 758"/>
                  <a:gd name="T33" fmla="*/ 0 h 35"/>
                  <a:gd name="T34" fmla="*/ 0 w 758"/>
                  <a:gd name="T35" fmla="*/ 0 h 35"/>
                  <a:gd name="T36" fmla="*/ 0 w 758"/>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58"/>
                  <a:gd name="T58" fmla="*/ 0 h 35"/>
                  <a:gd name="T59" fmla="*/ 758 w 75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58" h="35">
                    <a:moveTo>
                      <a:pt x="0" y="35"/>
                    </a:moveTo>
                    <a:lnTo>
                      <a:pt x="3" y="31"/>
                    </a:lnTo>
                    <a:lnTo>
                      <a:pt x="4" y="26"/>
                    </a:lnTo>
                    <a:lnTo>
                      <a:pt x="6" y="22"/>
                    </a:lnTo>
                    <a:lnTo>
                      <a:pt x="8" y="18"/>
                    </a:lnTo>
                    <a:lnTo>
                      <a:pt x="10" y="12"/>
                    </a:lnTo>
                    <a:lnTo>
                      <a:pt x="11" y="8"/>
                    </a:lnTo>
                    <a:lnTo>
                      <a:pt x="13" y="4"/>
                    </a:lnTo>
                    <a:lnTo>
                      <a:pt x="16" y="0"/>
                    </a:lnTo>
                    <a:lnTo>
                      <a:pt x="742" y="0"/>
                    </a:lnTo>
                    <a:lnTo>
                      <a:pt x="745" y="4"/>
                    </a:lnTo>
                    <a:lnTo>
                      <a:pt x="747" y="8"/>
                    </a:lnTo>
                    <a:lnTo>
                      <a:pt x="748" y="12"/>
                    </a:lnTo>
                    <a:lnTo>
                      <a:pt x="751" y="18"/>
                    </a:lnTo>
                    <a:lnTo>
                      <a:pt x="752" y="22"/>
                    </a:lnTo>
                    <a:lnTo>
                      <a:pt x="754" y="26"/>
                    </a:lnTo>
                    <a:lnTo>
                      <a:pt x="755" y="31"/>
                    </a:lnTo>
                    <a:lnTo>
                      <a:pt x="758" y="35"/>
                    </a:lnTo>
                    <a:lnTo>
                      <a:pt x="0" y="35"/>
                    </a:lnTo>
                    <a:close/>
                  </a:path>
                </a:pathLst>
              </a:custGeom>
              <a:solidFill>
                <a:srgbClr val="7F7F7F"/>
              </a:solidFill>
              <a:ln w="9525">
                <a:noFill/>
                <a:round/>
                <a:headEnd/>
                <a:tailEnd/>
              </a:ln>
            </p:spPr>
            <p:txBody>
              <a:bodyPr/>
              <a:lstStyle/>
              <a:p>
                <a:endParaRPr lang="ru-RU"/>
              </a:p>
            </p:txBody>
          </p:sp>
          <p:sp>
            <p:nvSpPr>
              <p:cNvPr id="14566" name="Freeform 541"/>
              <p:cNvSpPr>
                <a:spLocks/>
              </p:cNvSpPr>
              <p:nvPr/>
            </p:nvSpPr>
            <p:spPr bwMode="auto">
              <a:xfrm>
                <a:off x="4282" y="462"/>
                <a:ext cx="122" cy="7"/>
              </a:xfrm>
              <a:custGeom>
                <a:avLst/>
                <a:gdLst>
                  <a:gd name="T0" fmla="*/ 0 w 726"/>
                  <a:gd name="T1" fmla="*/ 0 h 33"/>
                  <a:gd name="T2" fmla="*/ 0 w 726"/>
                  <a:gd name="T3" fmla="*/ 0 h 33"/>
                  <a:gd name="T4" fmla="*/ 0 w 726"/>
                  <a:gd name="T5" fmla="*/ 0 h 33"/>
                  <a:gd name="T6" fmla="*/ 0 w 726"/>
                  <a:gd name="T7" fmla="*/ 0 h 33"/>
                  <a:gd name="T8" fmla="*/ 0 w 726"/>
                  <a:gd name="T9" fmla="*/ 0 h 33"/>
                  <a:gd name="T10" fmla="*/ 0 w 726"/>
                  <a:gd name="T11" fmla="*/ 0 h 33"/>
                  <a:gd name="T12" fmla="*/ 0 w 726"/>
                  <a:gd name="T13" fmla="*/ 0 h 33"/>
                  <a:gd name="T14" fmla="*/ 0 w 726"/>
                  <a:gd name="T15" fmla="*/ 0 h 33"/>
                  <a:gd name="T16" fmla="*/ 0 w 726"/>
                  <a:gd name="T17" fmla="*/ 0 h 33"/>
                  <a:gd name="T18" fmla="*/ 0 w 726"/>
                  <a:gd name="T19" fmla="*/ 0 h 33"/>
                  <a:gd name="T20" fmla="*/ 0 w 726"/>
                  <a:gd name="T21" fmla="*/ 0 h 33"/>
                  <a:gd name="T22" fmla="*/ 0 w 726"/>
                  <a:gd name="T23" fmla="*/ 0 h 33"/>
                  <a:gd name="T24" fmla="*/ 0 w 726"/>
                  <a:gd name="T25" fmla="*/ 0 h 33"/>
                  <a:gd name="T26" fmla="*/ 0 w 726"/>
                  <a:gd name="T27" fmla="*/ 0 h 33"/>
                  <a:gd name="T28" fmla="*/ 0 w 726"/>
                  <a:gd name="T29" fmla="*/ 0 h 33"/>
                  <a:gd name="T30" fmla="*/ 0 w 726"/>
                  <a:gd name="T31" fmla="*/ 0 h 33"/>
                  <a:gd name="T32" fmla="*/ 0 w 726"/>
                  <a:gd name="T33" fmla="*/ 0 h 33"/>
                  <a:gd name="T34" fmla="*/ 0 w 726"/>
                  <a:gd name="T35" fmla="*/ 0 h 33"/>
                  <a:gd name="T36" fmla="*/ 0 w 726"/>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26"/>
                  <a:gd name="T58" fmla="*/ 0 h 33"/>
                  <a:gd name="T59" fmla="*/ 726 w 726"/>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26" h="33">
                    <a:moveTo>
                      <a:pt x="0" y="33"/>
                    </a:moveTo>
                    <a:lnTo>
                      <a:pt x="2" y="29"/>
                    </a:lnTo>
                    <a:lnTo>
                      <a:pt x="5" y="24"/>
                    </a:lnTo>
                    <a:lnTo>
                      <a:pt x="7" y="20"/>
                    </a:lnTo>
                    <a:lnTo>
                      <a:pt x="9" y="16"/>
                    </a:lnTo>
                    <a:lnTo>
                      <a:pt x="12" y="12"/>
                    </a:lnTo>
                    <a:lnTo>
                      <a:pt x="14" y="8"/>
                    </a:lnTo>
                    <a:lnTo>
                      <a:pt x="16" y="4"/>
                    </a:lnTo>
                    <a:lnTo>
                      <a:pt x="20" y="0"/>
                    </a:lnTo>
                    <a:lnTo>
                      <a:pt x="706" y="0"/>
                    </a:lnTo>
                    <a:lnTo>
                      <a:pt x="710" y="4"/>
                    </a:lnTo>
                    <a:lnTo>
                      <a:pt x="712" y="8"/>
                    </a:lnTo>
                    <a:lnTo>
                      <a:pt x="715" y="12"/>
                    </a:lnTo>
                    <a:lnTo>
                      <a:pt x="717" y="16"/>
                    </a:lnTo>
                    <a:lnTo>
                      <a:pt x="719" y="20"/>
                    </a:lnTo>
                    <a:lnTo>
                      <a:pt x="722" y="24"/>
                    </a:lnTo>
                    <a:lnTo>
                      <a:pt x="724" y="29"/>
                    </a:lnTo>
                    <a:lnTo>
                      <a:pt x="726" y="33"/>
                    </a:lnTo>
                    <a:lnTo>
                      <a:pt x="0" y="33"/>
                    </a:lnTo>
                    <a:close/>
                  </a:path>
                </a:pathLst>
              </a:custGeom>
              <a:solidFill>
                <a:srgbClr val="757575"/>
              </a:solidFill>
              <a:ln w="9525">
                <a:noFill/>
                <a:round/>
                <a:headEnd/>
                <a:tailEnd/>
              </a:ln>
            </p:spPr>
            <p:txBody>
              <a:bodyPr/>
              <a:lstStyle/>
              <a:p>
                <a:endParaRPr lang="ru-RU"/>
              </a:p>
            </p:txBody>
          </p:sp>
          <p:sp>
            <p:nvSpPr>
              <p:cNvPr id="14567" name="Freeform 542"/>
              <p:cNvSpPr>
                <a:spLocks/>
              </p:cNvSpPr>
              <p:nvPr/>
            </p:nvSpPr>
            <p:spPr bwMode="auto">
              <a:xfrm>
                <a:off x="4286" y="455"/>
                <a:ext cx="114" cy="7"/>
              </a:xfrm>
              <a:custGeom>
                <a:avLst/>
                <a:gdLst>
                  <a:gd name="T0" fmla="*/ 0 w 686"/>
                  <a:gd name="T1" fmla="*/ 0 h 35"/>
                  <a:gd name="T2" fmla="*/ 0 w 686"/>
                  <a:gd name="T3" fmla="*/ 0 h 35"/>
                  <a:gd name="T4" fmla="*/ 0 w 686"/>
                  <a:gd name="T5" fmla="*/ 0 h 35"/>
                  <a:gd name="T6" fmla="*/ 0 w 686"/>
                  <a:gd name="T7" fmla="*/ 0 h 35"/>
                  <a:gd name="T8" fmla="*/ 0 w 686"/>
                  <a:gd name="T9" fmla="*/ 0 h 35"/>
                  <a:gd name="T10" fmla="*/ 0 w 686"/>
                  <a:gd name="T11" fmla="*/ 0 h 35"/>
                  <a:gd name="T12" fmla="*/ 0 w 686"/>
                  <a:gd name="T13" fmla="*/ 0 h 35"/>
                  <a:gd name="T14" fmla="*/ 0 w 686"/>
                  <a:gd name="T15" fmla="*/ 0 h 35"/>
                  <a:gd name="T16" fmla="*/ 0 w 686"/>
                  <a:gd name="T17" fmla="*/ 0 h 35"/>
                  <a:gd name="T18" fmla="*/ 0 w 686"/>
                  <a:gd name="T19" fmla="*/ 0 h 35"/>
                  <a:gd name="T20" fmla="*/ 0 w 686"/>
                  <a:gd name="T21" fmla="*/ 0 h 35"/>
                  <a:gd name="T22" fmla="*/ 0 w 686"/>
                  <a:gd name="T23" fmla="*/ 0 h 35"/>
                  <a:gd name="T24" fmla="*/ 0 w 686"/>
                  <a:gd name="T25" fmla="*/ 0 h 35"/>
                  <a:gd name="T26" fmla="*/ 0 w 686"/>
                  <a:gd name="T27" fmla="*/ 0 h 35"/>
                  <a:gd name="T28" fmla="*/ 0 w 686"/>
                  <a:gd name="T29" fmla="*/ 0 h 35"/>
                  <a:gd name="T30" fmla="*/ 0 w 686"/>
                  <a:gd name="T31" fmla="*/ 0 h 35"/>
                  <a:gd name="T32" fmla="*/ 0 w 686"/>
                  <a:gd name="T33" fmla="*/ 0 h 35"/>
                  <a:gd name="T34" fmla="*/ 0 w 686"/>
                  <a:gd name="T35" fmla="*/ 0 h 35"/>
                  <a:gd name="T36" fmla="*/ 0 w 686"/>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6"/>
                  <a:gd name="T58" fmla="*/ 0 h 35"/>
                  <a:gd name="T59" fmla="*/ 686 w 686"/>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6" h="35">
                    <a:moveTo>
                      <a:pt x="0" y="35"/>
                    </a:moveTo>
                    <a:lnTo>
                      <a:pt x="2" y="31"/>
                    </a:lnTo>
                    <a:lnTo>
                      <a:pt x="6" y="25"/>
                    </a:lnTo>
                    <a:lnTo>
                      <a:pt x="8" y="21"/>
                    </a:lnTo>
                    <a:lnTo>
                      <a:pt x="12" y="17"/>
                    </a:lnTo>
                    <a:lnTo>
                      <a:pt x="15" y="12"/>
                    </a:lnTo>
                    <a:lnTo>
                      <a:pt x="19" y="8"/>
                    </a:lnTo>
                    <a:lnTo>
                      <a:pt x="22" y="4"/>
                    </a:lnTo>
                    <a:lnTo>
                      <a:pt x="26" y="0"/>
                    </a:lnTo>
                    <a:lnTo>
                      <a:pt x="660" y="0"/>
                    </a:lnTo>
                    <a:lnTo>
                      <a:pt x="664" y="4"/>
                    </a:lnTo>
                    <a:lnTo>
                      <a:pt x="667" y="8"/>
                    </a:lnTo>
                    <a:lnTo>
                      <a:pt x="671" y="12"/>
                    </a:lnTo>
                    <a:lnTo>
                      <a:pt x="674" y="17"/>
                    </a:lnTo>
                    <a:lnTo>
                      <a:pt x="678" y="21"/>
                    </a:lnTo>
                    <a:lnTo>
                      <a:pt x="680" y="25"/>
                    </a:lnTo>
                    <a:lnTo>
                      <a:pt x="684" y="31"/>
                    </a:lnTo>
                    <a:lnTo>
                      <a:pt x="686" y="35"/>
                    </a:lnTo>
                    <a:lnTo>
                      <a:pt x="0" y="35"/>
                    </a:lnTo>
                    <a:close/>
                  </a:path>
                </a:pathLst>
              </a:custGeom>
              <a:solidFill>
                <a:srgbClr val="6B6B6B"/>
              </a:solidFill>
              <a:ln w="9525">
                <a:noFill/>
                <a:round/>
                <a:headEnd/>
                <a:tailEnd/>
              </a:ln>
            </p:spPr>
            <p:txBody>
              <a:bodyPr/>
              <a:lstStyle/>
              <a:p>
                <a:endParaRPr lang="ru-RU"/>
              </a:p>
            </p:txBody>
          </p:sp>
          <p:sp>
            <p:nvSpPr>
              <p:cNvPr id="14568" name="Freeform 543"/>
              <p:cNvSpPr>
                <a:spLocks/>
              </p:cNvSpPr>
              <p:nvPr/>
            </p:nvSpPr>
            <p:spPr bwMode="auto">
              <a:xfrm>
                <a:off x="4290" y="448"/>
                <a:ext cx="106" cy="7"/>
              </a:xfrm>
              <a:custGeom>
                <a:avLst/>
                <a:gdLst>
                  <a:gd name="T0" fmla="*/ 0 w 634"/>
                  <a:gd name="T1" fmla="*/ 0 h 34"/>
                  <a:gd name="T2" fmla="*/ 0 w 634"/>
                  <a:gd name="T3" fmla="*/ 0 h 34"/>
                  <a:gd name="T4" fmla="*/ 0 w 634"/>
                  <a:gd name="T5" fmla="*/ 0 h 34"/>
                  <a:gd name="T6" fmla="*/ 0 w 634"/>
                  <a:gd name="T7" fmla="*/ 0 h 34"/>
                  <a:gd name="T8" fmla="*/ 0 w 634"/>
                  <a:gd name="T9" fmla="*/ 0 h 34"/>
                  <a:gd name="T10" fmla="*/ 0 w 634"/>
                  <a:gd name="T11" fmla="*/ 0 h 34"/>
                  <a:gd name="T12" fmla="*/ 0 w 634"/>
                  <a:gd name="T13" fmla="*/ 0 h 34"/>
                  <a:gd name="T14" fmla="*/ 0 w 634"/>
                  <a:gd name="T15" fmla="*/ 0 h 34"/>
                  <a:gd name="T16" fmla="*/ 0 w 634"/>
                  <a:gd name="T17" fmla="*/ 0 h 34"/>
                  <a:gd name="T18" fmla="*/ 0 w 634"/>
                  <a:gd name="T19" fmla="*/ 0 h 34"/>
                  <a:gd name="T20" fmla="*/ 0 w 634"/>
                  <a:gd name="T21" fmla="*/ 0 h 34"/>
                  <a:gd name="T22" fmla="*/ 0 w 634"/>
                  <a:gd name="T23" fmla="*/ 0 h 34"/>
                  <a:gd name="T24" fmla="*/ 0 w 634"/>
                  <a:gd name="T25" fmla="*/ 0 h 34"/>
                  <a:gd name="T26" fmla="*/ 0 w 634"/>
                  <a:gd name="T27" fmla="*/ 0 h 34"/>
                  <a:gd name="T28" fmla="*/ 0 w 634"/>
                  <a:gd name="T29" fmla="*/ 0 h 34"/>
                  <a:gd name="T30" fmla="*/ 0 w 634"/>
                  <a:gd name="T31" fmla="*/ 0 h 34"/>
                  <a:gd name="T32" fmla="*/ 0 w 634"/>
                  <a:gd name="T33" fmla="*/ 0 h 34"/>
                  <a:gd name="T34" fmla="*/ 0 w 634"/>
                  <a:gd name="T35" fmla="*/ 0 h 34"/>
                  <a:gd name="T36" fmla="*/ 0 w 634"/>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4"/>
                  <a:gd name="T58" fmla="*/ 0 h 34"/>
                  <a:gd name="T59" fmla="*/ 634 w 634"/>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4" h="34">
                    <a:moveTo>
                      <a:pt x="0" y="34"/>
                    </a:moveTo>
                    <a:lnTo>
                      <a:pt x="4" y="30"/>
                    </a:lnTo>
                    <a:lnTo>
                      <a:pt x="8" y="25"/>
                    </a:lnTo>
                    <a:lnTo>
                      <a:pt x="12" y="21"/>
                    </a:lnTo>
                    <a:lnTo>
                      <a:pt x="17" y="17"/>
                    </a:lnTo>
                    <a:lnTo>
                      <a:pt x="20" y="12"/>
                    </a:lnTo>
                    <a:lnTo>
                      <a:pt x="25" y="8"/>
                    </a:lnTo>
                    <a:lnTo>
                      <a:pt x="28" y="4"/>
                    </a:lnTo>
                    <a:lnTo>
                      <a:pt x="33" y="0"/>
                    </a:lnTo>
                    <a:lnTo>
                      <a:pt x="601" y="0"/>
                    </a:lnTo>
                    <a:lnTo>
                      <a:pt x="606" y="4"/>
                    </a:lnTo>
                    <a:lnTo>
                      <a:pt x="609" y="8"/>
                    </a:lnTo>
                    <a:lnTo>
                      <a:pt x="614" y="12"/>
                    </a:lnTo>
                    <a:lnTo>
                      <a:pt x="618" y="17"/>
                    </a:lnTo>
                    <a:lnTo>
                      <a:pt x="622" y="21"/>
                    </a:lnTo>
                    <a:lnTo>
                      <a:pt x="626" y="25"/>
                    </a:lnTo>
                    <a:lnTo>
                      <a:pt x="631" y="30"/>
                    </a:lnTo>
                    <a:lnTo>
                      <a:pt x="634" y="34"/>
                    </a:lnTo>
                    <a:lnTo>
                      <a:pt x="0" y="34"/>
                    </a:lnTo>
                    <a:close/>
                  </a:path>
                </a:pathLst>
              </a:custGeom>
              <a:solidFill>
                <a:srgbClr val="606060"/>
              </a:solidFill>
              <a:ln w="9525">
                <a:noFill/>
                <a:round/>
                <a:headEnd/>
                <a:tailEnd/>
              </a:ln>
            </p:spPr>
            <p:txBody>
              <a:bodyPr/>
              <a:lstStyle/>
              <a:p>
                <a:endParaRPr lang="ru-RU"/>
              </a:p>
            </p:txBody>
          </p:sp>
          <p:sp>
            <p:nvSpPr>
              <p:cNvPr id="14569" name="Freeform 544"/>
              <p:cNvSpPr>
                <a:spLocks/>
              </p:cNvSpPr>
              <p:nvPr/>
            </p:nvSpPr>
            <p:spPr bwMode="auto">
              <a:xfrm>
                <a:off x="4296" y="441"/>
                <a:ext cx="94" cy="7"/>
              </a:xfrm>
              <a:custGeom>
                <a:avLst/>
                <a:gdLst>
                  <a:gd name="T0" fmla="*/ 0 w 568"/>
                  <a:gd name="T1" fmla="*/ 0 h 34"/>
                  <a:gd name="T2" fmla="*/ 0 w 568"/>
                  <a:gd name="T3" fmla="*/ 0 h 34"/>
                  <a:gd name="T4" fmla="*/ 0 w 568"/>
                  <a:gd name="T5" fmla="*/ 0 h 34"/>
                  <a:gd name="T6" fmla="*/ 0 w 568"/>
                  <a:gd name="T7" fmla="*/ 0 h 34"/>
                  <a:gd name="T8" fmla="*/ 0 w 568"/>
                  <a:gd name="T9" fmla="*/ 0 h 34"/>
                  <a:gd name="T10" fmla="*/ 0 w 568"/>
                  <a:gd name="T11" fmla="*/ 0 h 34"/>
                  <a:gd name="T12" fmla="*/ 0 w 568"/>
                  <a:gd name="T13" fmla="*/ 0 h 34"/>
                  <a:gd name="T14" fmla="*/ 0 w 568"/>
                  <a:gd name="T15" fmla="*/ 0 h 34"/>
                  <a:gd name="T16" fmla="*/ 0 w 568"/>
                  <a:gd name="T17" fmla="*/ 0 h 34"/>
                  <a:gd name="T18" fmla="*/ 0 w 568"/>
                  <a:gd name="T19" fmla="*/ 0 h 34"/>
                  <a:gd name="T20" fmla="*/ 0 w 568"/>
                  <a:gd name="T21" fmla="*/ 0 h 34"/>
                  <a:gd name="T22" fmla="*/ 0 w 568"/>
                  <a:gd name="T23" fmla="*/ 0 h 34"/>
                  <a:gd name="T24" fmla="*/ 0 w 568"/>
                  <a:gd name="T25" fmla="*/ 0 h 34"/>
                  <a:gd name="T26" fmla="*/ 0 w 568"/>
                  <a:gd name="T27" fmla="*/ 0 h 34"/>
                  <a:gd name="T28" fmla="*/ 0 w 568"/>
                  <a:gd name="T29" fmla="*/ 0 h 34"/>
                  <a:gd name="T30" fmla="*/ 0 w 568"/>
                  <a:gd name="T31" fmla="*/ 0 h 34"/>
                  <a:gd name="T32" fmla="*/ 0 w 568"/>
                  <a:gd name="T33" fmla="*/ 0 h 34"/>
                  <a:gd name="T34" fmla="*/ 0 w 568"/>
                  <a:gd name="T35" fmla="*/ 0 h 34"/>
                  <a:gd name="T36" fmla="*/ 0 w 568"/>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8"/>
                  <a:gd name="T58" fmla="*/ 0 h 34"/>
                  <a:gd name="T59" fmla="*/ 568 w 568"/>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8" h="34">
                    <a:moveTo>
                      <a:pt x="0" y="34"/>
                    </a:moveTo>
                    <a:lnTo>
                      <a:pt x="6" y="30"/>
                    </a:lnTo>
                    <a:lnTo>
                      <a:pt x="11" y="25"/>
                    </a:lnTo>
                    <a:lnTo>
                      <a:pt x="17" y="21"/>
                    </a:lnTo>
                    <a:lnTo>
                      <a:pt x="23" y="16"/>
                    </a:lnTo>
                    <a:lnTo>
                      <a:pt x="29" y="12"/>
                    </a:lnTo>
                    <a:lnTo>
                      <a:pt x="36" y="8"/>
                    </a:lnTo>
                    <a:lnTo>
                      <a:pt x="42" y="4"/>
                    </a:lnTo>
                    <a:lnTo>
                      <a:pt x="47" y="0"/>
                    </a:lnTo>
                    <a:lnTo>
                      <a:pt x="521" y="0"/>
                    </a:lnTo>
                    <a:lnTo>
                      <a:pt x="527" y="4"/>
                    </a:lnTo>
                    <a:lnTo>
                      <a:pt x="533" y="8"/>
                    </a:lnTo>
                    <a:lnTo>
                      <a:pt x="540" y="12"/>
                    </a:lnTo>
                    <a:lnTo>
                      <a:pt x="546" y="16"/>
                    </a:lnTo>
                    <a:lnTo>
                      <a:pt x="552" y="21"/>
                    </a:lnTo>
                    <a:lnTo>
                      <a:pt x="558" y="25"/>
                    </a:lnTo>
                    <a:lnTo>
                      <a:pt x="562" y="30"/>
                    </a:lnTo>
                    <a:lnTo>
                      <a:pt x="568" y="34"/>
                    </a:lnTo>
                    <a:lnTo>
                      <a:pt x="0" y="34"/>
                    </a:lnTo>
                    <a:close/>
                  </a:path>
                </a:pathLst>
              </a:custGeom>
              <a:solidFill>
                <a:srgbClr val="565656"/>
              </a:solidFill>
              <a:ln w="9525">
                <a:noFill/>
                <a:round/>
                <a:headEnd/>
                <a:tailEnd/>
              </a:ln>
            </p:spPr>
            <p:txBody>
              <a:bodyPr/>
              <a:lstStyle/>
              <a:p>
                <a:endParaRPr lang="ru-RU"/>
              </a:p>
            </p:txBody>
          </p:sp>
          <p:sp>
            <p:nvSpPr>
              <p:cNvPr id="14570" name="Freeform 545"/>
              <p:cNvSpPr>
                <a:spLocks/>
              </p:cNvSpPr>
              <p:nvPr/>
            </p:nvSpPr>
            <p:spPr bwMode="auto">
              <a:xfrm>
                <a:off x="4304" y="434"/>
                <a:ext cx="78" cy="7"/>
              </a:xfrm>
              <a:custGeom>
                <a:avLst/>
                <a:gdLst>
                  <a:gd name="T0" fmla="*/ 0 w 474"/>
                  <a:gd name="T1" fmla="*/ 0 h 35"/>
                  <a:gd name="T2" fmla="*/ 0 w 474"/>
                  <a:gd name="T3" fmla="*/ 0 h 35"/>
                  <a:gd name="T4" fmla="*/ 0 w 474"/>
                  <a:gd name="T5" fmla="*/ 0 h 35"/>
                  <a:gd name="T6" fmla="*/ 0 w 474"/>
                  <a:gd name="T7" fmla="*/ 0 h 35"/>
                  <a:gd name="T8" fmla="*/ 0 w 474"/>
                  <a:gd name="T9" fmla="*/ 0 h 35"/>
                  <a:gd name="T10" fmla="*/ 0 w 474"/>
                  <a:gd name="T11" fmla="*/ 0 h 35"/>
                  <a:gd name="T12" fmla="*/ 0 w 474"/>
                  <a:gd name="T13" fmla="*/ 0 h 35"/>
                  <a:gd name="T14" fmla="*/ 0 w 474"/>
                  <a:gd name="T15" fmla="*/ 0 h 35"/>
                  <a:gd name="T16" fmla="*/ 0 w 474"/>
                  <a:gd name="T17" fmla="*/ 0 h 35"/>
                  <a:gd name="T18" fmla="*/ 0 w 474"/>
                  <a:gd name="T19" fmla="*/ 0 h 35"/>
                  <a:gd name="T20" fmla="*/ 0 w 474"/>
                  <a:gd name="T21" fmla="*/ 0 h 35"/>
                  <a:gd name="T22" fmla="*/ 0 w 474"/>
                  <a:gd name="T23" fmla="*/ 0 h 35"/>
                  <a:gd name="T24" fmla="*/ 0 w 474"/>
                  <a:gd name="T25" fmla="*/ 0 h 35"/>
                  <a:gd name="T26" fmla="*/ 0 w 474"/>
                  <a:gd name="T27" fmla="*/ 0 h 35"/>
                  <a:gd name="T28" fmla="*/ 0 w 474"/>
                  <a:gd name="T29" fmla="*/ 0 h 35"/>
                  <a:gd name="T30" fmla="*/ 0 w 474"/>
                  <a:gd name="T31" fmla="*/ 0 h 35"/>
                  <a:gd name="T32" fmla="*/ 0 w 474"/>
                  <a:gd name="T33" fmla="*/ 0 h 35"/>
                  <a:gd name="T34" fmla="*/ 0 w 474"/>
                  <a:gd name="T35" fmla="*/ 0 h 35"/>
                  <a:gd name="T36" fmla="*/ 0 w 474"/>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4"/>
                  <a:gd name="T58" fmla="*/ 0 h 35"/>
                  <a:gd name="T59" fmla="*/ 474 w 474"/>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4" h="35">
                    <a:moveTo>
                      <a:pt x="0" y="35"/>
                    </a:moveTo>
                    <a:lnTo>
                      <a:pt x="8" y="29"/>
                    </a:lnTo>
                    <a:lnTo>
                      <a:pt x="16" y="24"/>
                    </a:lnTo>
                    <a:lnTo>
                      <a:pt x="24" y="20"/>
                    </a:lnTo>
                    <a:lnTo>
                      <a:pt x="31" y="15"/>
                    </a:lnTo>
                    <a:lnTo>
                      <a:pt x="40" y="11"/>
                    </a:lnTo>
                    <a:lnTo>
                      <a:pt x="48" y="7"/>
                    </a:lnTo>
                    <a:lnTo>
                      <a:pt x="57" y="4"/>
                    </a:lnTo>
                    <a:lnTo>
                      <a:pt x="66" y="0"/>
                    </a:lnTo>
                    <a:lnTo>
                      <a:pt x="409" y="0"/>
                    </a:lnTo>
                    <a:lnTo>
                      <a:pt x="417" y="4"/>
                    </a:lnTo>
                    <a:lnTo>
                      <a:pt x="426" y="7"/>
                    </a:lnTo>
                    <a:lnTo>
                      <a:pt x="435" y="11"/>
                    </a:lnTo>
                    <a:lnTo>
                      <a:pt x="443" y="15"/>
                    </a:lnTo>
                    <a:lnTo>
                      <a:pt x="450" y="20"/>
                    </a:lnTo>
                    <a:lnTo>
                      <a:pt x="458" y="24"/>
                    </a:lnTo>
                    <a:lnTo>
                      <a:pt x="467" y="29"/>
                    </a:lnTo>
                    <a:lnTo>
                      <a:pt x="474" y="35"/>
                    </a:lnTo>
                    <a:lnTo>
                      <a:pt x="0" y="35"/>
                    </a:lnTo>
                    <a:close/>
                  </a:path>
                </a:pathLst>
              </a:custGeom>
              <a:solidFill>
                <a:srgbClr val="4F4F4F"/>
              </a:solidFill>
              <a:ln w="9525">
                <a:noFill/>
                <a:round/>
                <a:headEnd/>
                <a:tailEnd/>
              </a:ln>
            </p:spPr>
            <p:txBody>
              <a:bodyPr/>
              <a:lstStyle/>
              <a:p>
                <a:endParaRPr lang="ru-RU"/>
              </a:p>
            </p:txBody>
          </p:sp>
          <p:sp>
            <p:nvSpPr>
              <p:cNvPr id="14571" name="Freeform 546"/>
              <p:cNvSpPr>
                <a:spLocks/>
              </p:cNvSpPr>
              <p:nvPr/>
            </p:nvSpPr>
            <p:spPr bwMode="auto">
              <a:xfrm>
                <a:off x="4314" y="428"/>
                <a:ext cx="58" cy="6"/>
              </a:xfrm>
              <a:custGeom>
                <a:avLst/>
                <a:gdLst>
                  <a:gd name="T0" fmla="*/ 0 w 343"/>
                  <a:gd name="T1" fmla="*/ 0 h 34"/>
                  <a:gd name="T2" fmla="*/ 0 w 343"/>
                  <a:gd name="T3" fmla="*/ 0 h 34"/>
                  <a:gd name="T4" fmla="*/ 0 w 343"/>
                  <a:gd name="T5" fmla="*/ 0 h 34"/>
                  <a:gd name="T6" fmla="*/ 0 w 343"/>
                  <a:gd name="T7" fmla="*/ 0 h 34"/>
                  <a:gd name="T8" fmla="*/ 0 w 343"/>
                  <a:gd name="T9" fmla="*/ 0 h 34"/>
                  <a:gd name="T10" fmla="*/ 0 w 343"/>
                  <a:gd name="T11" fmla="*/ 0 h 34"/>
                  <a:gd name="T12" fmla="*/ 0 w 343"/>
                  <a:gd name="T13" fmla="*/ 0 h 34"/>
                  <a:gd name="T14" fmla="*/ 0 w 343"/>
                  <a:gd name="T15" fmla="*/ 0 h 34"/>
                  <a:gd name="T16" fmla="*/ 0 w 343"/>
                  <a:gd name="T17" fmla="*/ 0 h 34"/>
                  <a:gd name="T18" fmla="*/ 0 w 343"/>
                  <a:gd name="T19" fmla="*/ 0 h 34"/>
                  <a:gd name="T20" fmla="*/ 0 w 343"/>
                  <a:gd name="T21" fmla="*/ 0 h 34"/>
                  <a:gd name="T22" fmla="*/ 0 w 343"/>
                  <a:gd name="T23" fmla="*/ 0 h 34"/>
                  <a:gd name="T24" fmla="*/ 0 w 343"/>
                  <a:gd name="T25" fmla="*/ 0 h 34"/>
                  <a:gd name="T26" fmla="*/ 0 w 343"/>
                  <a:gd name="T27" fmla="*/ 0 h 34"/>
                  <a:gd name="T28" fmla="*/ 0 w 343"/>
                  <a:gd name="T29" fmla="*/ 0 h 34"/>
                  <a:gd name="T30" fmla="*/ 0 w 343"/>
                  <a:gd name="T31" fmla="*/ 0 h 34"/>
                  <a:gd name="T32" fmla="*/ 0 w 343"/>
                  <a:gd name="T33" fmla="*/ 0 h 34"/>
                  <a:gd name="T34" fmla="*/ 0 w 343"/>
                  <a:gd name="T35" fmla="*/ 0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3"/>
                  <a:gd name="T55" fmla="*/ 0 h 34"/>
                  <a:gd name="T56" fmla="*/ 343 w 343"/>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3" h="34">
                    <a:moveTo>
                      <a:pt x="0" y="34"/>
                    </a:moveTo>
                    <a:lnTo>
                      <a:pt x="20" y="27"/>
                    </a:lnTo>
                    <a:lnTo>
                      <a:pt x="40" y="20"/>
                    </a:lnTo>
                    <a:lnTo>
                      <a:pt x="61" y="13"/>
                    </a:lnTo>
                    <a:lnTo>
                      <a:pt x="82" y="9"/>
                    </a:lnTo>
                    <a:lnTo>
                      <a:pt x="104" y="5"/>
                    </a:lnTo>
                    <a:lnTo>
                      <a:pt x="126" y="2"/>
                    </a:lnTo>
                    <a:lnTo>
                      <a:pt x="149" y="1"/>
                    </a:lnTo>
                    <a:lnTo>
                      <a:pt x="171" y="0"/>
                    </a:lnTo>
                    <a:lnTo>
                      <a:pt x="194" y="1"/>
                    </a:lnTo>
                    <a:lnTo>
                      <a:pt x="216" y="2"/>
                    </a:lnTo>
                    <a:lnTo>
                      <a:pt x="239" y="5"/>
                    </a:lnTo>
                    <a:lnTo>
                      <a:pt x="261" y="9"/>
                    </a:lnTo>
                    <a:lnTo>
                      <a:pt x="281" y="13"/>
                    </a:lnTo>
                    <a:lnTo>
                      <a:pt x="302" y="20"/>
                    </a:lnTo>
                    <a:lnTo>
                      <a:pt x="323" y="27"/>
                    </a:lnTo>
                    <a:lnTo>
                      <a:pt x="343" y="34"/>
                    </a:lnTo>
                    <a:lnTo>
                      <a:pt x="0" y="34"/>
                    </a:lnTo>
                    <a:close/>
                  </a:path>
                </a:pathLst>
              </a:custGeom>
              <a:solidFill>
                <a:srgbClr val="424242"/>
              </a:solidFill>
              <a:ln w="9525">
                <a:noFill/>
                <a:round/>
                <a:headEnd/>
                <a:tailEnd/>
              </a:ln>
            </p:spPr>
            <p:txBody>
              <a:bodyPr/>
              <a:lstStyle/>
              <a:p>
                <a:endParaRPr lang="ru-RU"/>
              </a:p>
            </p:txBody>
          </p:sp>
          <p:sp>
            <p:nvSpPr>
              <p:cNvPr id="14572" name="Freeform 547"/>
              <p:cNvSpPr>
                <a:spLocks/>
              </p:cNvSpPr>
              <p:nvPr/>
            </p:nvSpPr>
            <p:spPr bwMode="auto">
              <a:xfrm>
                <a:off x="4343" y="427"/>
                <a:ext cx="66" cy="69"/>
              </a:xfrm>
              <a:custGeom>
                <a:avLst/>
                <a:gdLst>
                  <a:gd name="T0" fmla="*/ 0 w 398"/>
                  <a:gd name="T1" fmla="*/ 0 h 343"/>
                  <a:gd name="T2" fmla="*/ 0 w 398"/>
                  <a:gd name="T3" fmla="*/ 0 h 343"/>
                  <a:gd name="T4" fmla="*/ 0 w 398"/>
                  <a:gd name="T5" fmla="*/ 0 h 343"/>
                  <a:gd name="T6" fmla="*/ 0 w 398"/>
                  <a:gd name="T7" fmla="*/ 0 h 343"/>
                  <a:gd name="T8" fmla="*/ 0 w 398"/>
                  <a:gd name="T9" fmla="*/ 0 h 343"/>
                  <a:gd name="T10" fmla="*/ 0 w 398"/>
                  <a:gd name="T11" fmla="*/ 0 h 343"/>
                  <a:gd name="T12" fmla="*/ 0 w 398"/>
                  <a:gd name="T13" fmla="*/ 0 h 343"/>
                  <a:gd name="T14" fmla="*/ 0 w 398"/>
                  <a:gd name="T15" fmla="*/ 0 h 343"/>
                  <a:gd name="T16" fmla="*/ 0 w 398"/>
                  <a:gd name="T17" fmla="*/ 0 h 343"/>
                  <a:gd name="T18" fmla="*/ 0 w 398"/>
                  <a:gd name="T19" fmla="*/ 0 h 343"/>
                  <a:gd name="T20" fmla="*/ 0 w 398"/>
                  <a:gd name="T21" fmla="*/ 0 h 343"/>
                  <a:gd name="T22" fmla="*/ 0 w 398"/>
                  <a:gd name="T23" fmla="*/ 0 h 343"/>
                  <a:gd name="T24" fmla="*/ 0 w 398"/>
                  <a:gd name="T25" fmla="*/ 0 h 343"/>
                  <a:gd name="T26" fmla="*/ 0 w 398"/>
                  <a:gd name="T27" fmla="*/ 0 h 343"/>
                  <a:gd name="T28" fmla="*/ 0 w 398"/>
                  <a:gd name="T29" fmla="*/ 0 h 343"/>
                  <a:gd name="T30" fmla="*/ 0 w 398"/>
                  <a:gd name="T31" fmla="*/ 0 h 343"/>
                  <a:gd name="T32" fmla="*/ 0 w 398"/>
                  <a:gd name="T33" fmla="*/ 0 h 343"/>
                  <a:gd name="T34" fmla="*/ 0 w 398"/>
                  <a:gd name="T35" fmla="*/ 0 h 343"/>
                  <a:gd name="T36" fmla="*/ 0 w 398"/>
                  <a:gd name="T37" fmla="*/ 0 h 343"/>
                  <a:gd name="T38" fmla="*/ 0 w 398"/>
                  <a:gd name="T39" fmla="*/ 0 h 343"/>
                  <a:gd name="T40" fmla="*/ 0 w 398"/>
                  <a:gd name="T41" fmla="*/ 0 h 343"/>
                  <a:gd name="T42" fmla="*/ 0 w 398"/>
                  <a:gd name="T43" fmla="*/ 0 h 343"/>
                  <a:gd name="T44" fmla="*/ 0 w 398"/>
                  <a:gd name="T45" fmla="*/ 0 h 343"/>
                  <a:gd name="T46" fmla="*/ 0 w 398"/>
                  <a:gd name="T47" fmla="*/ 0 h 343"/>
                  <a:gd name="T48" fmla="*/ 0 w 398"/>
                  <a:gd name="T49" fmla="*/ 0 h 343"/>
                  <a:gd name="T50" fmla="*/ 0 w 398"/>
                  <a:gd name="T51" fmla="*/ 0 h 343"/>
                  <a:gd name="T52" fmla="*/ 0 w 398"/>
                  <a:gd name="T53" fmla="*/ 0 h 343"/>
                  <a:gd name="T54" fmla="*/ 0 w 398"/>
                  <a:gd name="T55" fmla="*/ 0 h 343"/>
                  <a:gd name="T56" fmla="*/ 0 w 398"/>
                  <a:gd name="T57" fmla="*/ 0 h 343"/>
                  <a:gd name="T58" fmla="*/ 0 w 398"/>
                  <a:gd name="T59" fmla="*/ 0 h 343"/>
                  <a:gd name="T60" fmla="*/ 0 w 398"/>
                  <a:gd name="T61" fmla="*/ 0 h 343"/>
                  <a:gd name="T62" fmla="*/ 0 w 398"/>
                  <a:gd name="T63" fmla="*/ 0 h 343"/>
                  <a:gd name="T64" fmla="*/ 0 w 398"/>
                  <a:gd name="T65" fmla="*/ 0 h 343"/>
                  <a:gd name="T66" fmla="*/ 0 w 398"/>
                  <a:gd name="T67" fmla="*/ 0 h 343"/>
                  <a:gd name="T68" fmla="*/ 0 w 398"/>
                  <a:gd name="T69" fmla="*/ 0 h 343"/>
                  <a:gd name="T70" fmla="*/ 0 w 398"/>
                  <a:gd name="T71" fmla="*/ 0 h 343"/>
                  <a:gd name="T72" fmla="*/ 0 w 398"/>
                  <a:gd name="T73" fmla="*/ 0 h 3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8"/>
                  <a:gd name="T112" fmla="*/ 0 h 343"/>
                  <a:gd name="T113" fmla="*/ 398 w 398"/>
                  <a:gd name="T114" fmla="*/ 343 h 3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8" h="343">
                    <a:moveTo>
                      <a:pt x="398" y="343"/>
                    </a:moveTo>
                    <a:lnTo>
                      <a:pt x="398" y="343"/>
                    </a:lnTo>
                    <a:lnTo>
                      <a:pt x="395" y="308"/>
                    </a:lnTo>
                    <a:lnTo>
                      <a:pt x="389" y="274"/>
                    </a:lnTo>
                    <a:lnTo>
                      <a:pt x="380" y="241"/>
                    </a:lnTo>
                    <a:lnTo>
                      <a:pt x="367" y="209"/>
                    </a:lnTo>
                    <a:lnTo>
                      <a:pt x="350" y="179"/>
                    </a:lnTo>
                    <a:lnTo>
                      <a:pt x="330" y="151"/>
                    </a:lnTo>
                    <a:lnTo>
                      <a:pt x="307" y="125"/>
                    </a:lnTo>
                    <a:lnTo>
                      <a:pt x="282" y="100"/>
                    </a:lnTo>
                    <a:lnTo>
                      <a:pt x="253" y="79"/>
                    </a:lnTo>
                    <a:lnTo>
                      <a:pt x="223" y="58"/>
                    </a:lnTo>
                    <a:lnTo>
                      <a:pt x="191" y="41"/>
                    </a:lnTo>
                    <a:lnTo>
                      <a:pt x="155" y="27"/>
                    </a:lnTo>
                    <a:lnTo>
                      <a:pt x="118" y="15"/>
                    </a:lnTo>
                    <a:lnTo>
                      <a:pt x="81" y="7"/>
                    </a:lnTo>
                    <a:lnTo>
                      <a:pt x="40" y="2"/>
                    </a:lnTo>
                    <a:lnTo>
                      <a:pt x="0" y="0"/>
                    </a:lnTo>
                    <a:lnTo>
                      <a:pt x="0" y="2"/>
                    </a:lnTo>
                    <a:lnTo>
                      <a:pt x="40" y="4"/>
                    </a:lnTo>
                    <a:lnTo>
                      <a:pt x="81" y="9"/>
                    </a:lnTo>
                    <a:lnTo>
                      <a:pt x="118" y="18"/>
                    </a:lnTo>
                    <a:lnTo>
                      <a:pt x="153" y="29"/>
                    </a:lnTo>
                    <a:lnTo>
                      <a:pt x="188" y="43"/>
                    </a:lnTo>
                    <a:lnTo>
                      <a:pt x="220" y="60"/>
                    </a:lnTo>
                    <a:lnTo>
                      <a:pt x="251" y="81"/>
                    </a:lnTo>
                    <a:lnTo>
                      <a:pt x="279" y="102"/>
                    </a:lnTo>
                    <a:lnTo>
                      <a:pt x="304" y="127"/>
                    </a:lnTo>
                    <a:lnTo>
                      <a:pt x="328" y="153"/>
                    </a:lnTo>
                    <a:lnTo>
                      <a:pt x="348" y="181"/>
                    </a:lnTo>
                    <a:lnTo>
                      <a:pt x="365" y="211"/>
                    </a:lnTo>
                    <a:lnTo>
                      <a:pt x="378" y="241"/>
                    </a:lnTo>
                    <a:lnTo>
                      <a:pt x="387" y="274"/>
                    </a:lnTo>
                    <a:lnTo>
                      <a:pt x="393" y="308"/>
                    </a:lnTo>
                    <a:lnTo>
                      <a:pt x="395" y="343"/>
                    </a:lnTo>
                    <a:lnTo>
                      <a:pt x="398" y="343"/>
                    </a:lnTo>
                    <a:close/>
                  </a:path>
                </a:pathLst>
              </a:custGeom>
              <a:solidFill>
                <a:srgbClr val="000000"/>
              </a:solidFill>
              <a:ln w="9525">
                <a:noFill/>
                <a:round/>
                <a:headEnd/>
                <a:tailEnd/>
              </a:ln>
            </p:spPr>
            <p:txBody>
              <a:bodyPr/>
              <a:lstStyle/>
              <a:p>
                <a:endParaRPr lang="ru-RU"/>
              </a:p>
            </p:txBody>
          </p:sp>
          <p:sp>
            <p:nvSpPr>
              <p:cNvPr id="14573" name="Freeform 548"/>
              <p:cNvSpPr>
                <a:spLocks/>
              </p:cNvSpPr>
              <p:nvPr/>
            </p:nvSpPr>
            <p:spPr bwMode="auto">
              <a:xfrm>
                <a:off x="4343" y="496"/>
                <a:ext cx="66" cy="69"/>
              </a:xfrm>
              <a:custGeom>
                <a:avLst/>
                <a:gdLst>
                  <a:gd name="T0" fmla="*/ 0 w 398"/>
                  <a:gd name="T1" fmla="*/ 0 h 344"/>
                  <a:gd name="T2" fmla="*/ 0 w 398"/>
                  <a:gd name="T3" fmla="*/ 0 h 344"/>
                  <a:gd name="T4" fmla="*/ 0 w 398"/>
                  <a:gd name="T5" fmla="*/ 0 h 344"/>
                  <a:gd name="T6" fmla="*/ 0 w 398"/>
                  <a:gd name="T7" fmla="*/ 0 h 344"/>
                  <a:gd name="T8" fmla="*/ 0 w 398"/>
                  <a:gd name="T9" fmla="*/ 0 h 344"/>
                  <a:gd name="T10" fmla="*/ 0 w 398"/>
                  <a:gd name="T11" fmla="*/ 0 h 344"/>
                  <a:gd name="T12" fmla="*/ 0 w 398"/>
                  <a:gd name="T13" fmla="*/ 0 h 344"/>
                  <a:gd name="T14" fmla="*/ 0 w 398"/>
                  <a:gd name="T15" fmla="*/ 0 h 344"/>
                  <a:gd name="T16" fmla="*/ 0 w 398"/>
                  <a:gd name="T17" fmla="*/ 0 h 344"/>
                  <a:gd name="T18" fmla="*/ 0 w 398"/>
                  <a:gd name="T19" fmla="*/ 0 h 344"/>
                  <a:gd name="T20" fmla="*/ 0 w 398"/>
                  <a:gd name="T21" fmla="*/ 0 h 344"/>
                  <a:gd name="T22" fmla="*/ 0 w 398"/>
                  <a:gd name="T23" fmla="*/ 0 h 344"/>
                  <a:gd name="T24" fmla="*/ 0 w 398"/>
                  <a:gd name="T25" fmla="*/ 0 h 344"/>
                  <a:gd name="T26" fmla="*/ 0 w 398"/>
                  <a:gd name="T27" fmla="*/ 0 h 344"/>
                  <a:gd name="T28" fmla="*/ 0 w 398"/>
                  <a:gd name="T29" fmla="*/ 0 h 344"/>
                  <a:gd name="T30" fmla="*/ 0 w 398"/>
                  <a:gd name="T31" fmla="*/ 0 h 344"/>
                  <a:gd name="T32" fmla="*/ 0 w 398"/>
                  <a:gd name="T33" fmla="*/ 0 h 344"/>
                  <a:gd name="T34" fmla="*/ 0 w 398"/>
                  <a:gd name="T35" fmla="*/ 0 h 344"/>
                  <a:gd name="T36" fmla="*/ 0 w 398"/>
                  <a:gd name="T37" fmla="*/ 0 h 344"/>
                  <a:gd name="T38" fmla="*/ 0 w 398"/>
                  <a:gd name="T39" fmla="*/ 0 h 344"/>
                  <a:gd name="T40" fmla="*/ 0 w 398"/>
                  <a:gd name="T41" fmla="*/ 0 h 344"/>
                  <a:gd name="T42" fmla="*/ 0 w 398"/>
                  <a:gd name="T43" fmla="*/ 0 h 344"/>
                  <a:gd name="T44" fmla="*/ 0 w 398"/>
                  <a:gd name="T45" fmla="*/ 0 h 344"/>
                  <a:gd name="T46" fmla="*/ 0 w 398"/>
                  <a:gd name="T47" fmla="*/ 0 h 344"/>
                  <a:gd name="T48" fmla="*/ 0 w 398"/>
                  <a:gd name="T49" fmla="*/ 0 h 344"/>
                  <a:gd name="T50" fmla="*/ 0 w 398"/>
                  <a:gd name="T51" fmla="*/ 0 h 344"/>
                  <a:gd name="T52" fmla="*/ 0 w 398"/>
                  <a:gd name="T53" fmla="*/ 0 h 344"/>
                  <a:gd name="T54" fmla="*/ 0 w 398"/>
                  <a:gd name="T55" fmla="*/ 0 h 344"/>
                  <a:gd name="T56" fmla="*/ 0 w 398"/>
                  <a:gd name="T57" fmla="*/ 0 h 344"/>
                  <a:gd name="T58" fmla="*/ 0 w 398"/>
                  <a:gd name="T59" fmla="*/ 0 h 344"/>
                  <a:gd name="T60" fmla="*/ 0 w 398"/>
                  <a:gd name="T61" fmla="*/ 0 h 344"/>
                  <a:gd name="T62" fmla="*/ 0 w 398"/>
                  <a:gd name="T63" fmla="*/ 0 h 344"/>
                  <a:gd name="T64" fmla="*/ 0 w 398"/>
                  <a:gd name="T65" fmla="*/ 0 h 344"/>
                  <a:gd name="T66" fmla="*/ 0 w 398"/>
                  <a:gd name="T67" fmla="*/ 0 h 344"/>
                  <a:gd name="T68" fmla="*/ 0 w 398"/>
                  <a:gd name="T69" fmla="*/ 0 h 344"/>
                  <a:gd name="T70" fmla="*/ 0 w 398"/>
                  <a:gd name="T71" fmla="*/ 0 h 344"/>
                  <a:gd name="T72" fmla="*/ 0 w 398"/>
                  <a:gd name="T73" fmla="*/ 0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8"/>
                  <a:gd name="T112" fmla="*/ 0 h 344"/>
                  <a:gd name="T113" fmla="*/ 398 w 398"/>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8" h="344">
                    <a:moveTo>
                      <a:pt x="0" y="344"/>
                    </a:moveTo>
                    <a:lnTo>
                      <a:pt x="0" y="344"/>
                    </a:lnTo>
                    <a:lnTo>
                      <a:pt x="40" y="341"/>
                    </a:lnTo>
                    <a:lnTo>
                      <a:pt x="81" y="336"/>
                    </a:lnTo>
                    <a:lnTo>
                      <a:pt x="118" y="327"/>
                    </a:lnTo>
                    <a:lnTo>
                      <a:pt x="155" y="316"/>
                    </a:lnTo>
                    <a:lnTo>
                      <a:pt x="191" y="302"/>
                    </a:lnTo>
                    <a:lnTo>
                      <a:pt x="223" y="285"/>
                    </a:lnTo>
                    <a:lnTo>
                      <a:pt x="253" y="264"/>
                    </a:lnTo>
                    <a:lnTo>
                      <a:pt x="282" y="243"/>
                    </a:lnTo>
                    <a:lnTo>
                      <a:pt x="307" y="218"/>
                    </a:lnTo>
                    <a:lnTo>
                      <a:pt x="330" y="192"/>
                    </a:lnTo>
                    <a:lnTo>
                      <a:pt x="350" y="164"/>
                    </a:lnTo>
                    <a:lnTo>
                      <a:pt x="367" y="134"/>
                    </a:lnTo>
                    <a:lnTo>
                      <a:pt x="380" y="102"/>
                    </a:lnTo>
                    <a:lnTo>
                      <a:pt x="389" y="69"/>
                    </a:lnTo>
                    <a:lnTo>
                      <a:pt x="395" y="35"/>
                    </a:lnTo>
                    <a:lnTo>
                      <a:pt x="398" y="0"/>
                    </a:lnTo>
                    <a:lnTo>
                      <a:pt x="395" y="0"/>
                    </a:lnTo>
                    <a:lnTo>
                      <a:pt x="393" y="35"/>
                    </a:lnTo>
                    <a:lnTo>
                      <a:pt x="387" y="69"/>
                    </a:lnTo>
                    <a:lnTo>
                      <a:pt x="378" y="102"/>
                    </a:lnTo>
                    <a:lnTo>
                      <a:pt x="365" y="132"/>
                    </a:lnTo>
                    <a:lnTo>
                      <a:pt x="348" y="162"/>
                    </a:lnTo>
                    <a:lnTo>
                      <a:pt x="328" y="190"/>
                    </a:lnTo>
                    <a:lnTo>
                      <a:pt x="304" y="216"/>
                    </a:lnTo>
                    <a:lnTo>
                      <a:pt x="279" y="241"/>
                    </a:lnTo>
                    <a:lnTo>
                      <a:pt x="251" y="262"/>
                    </a:lnTo>
                    <a:lnTo>
                      <a:pt x="220" y="283"/>
                    </a:lnTo>
                    <a:lnTo>
                      <a:pt x="188" y="300"/>
                    </a:lnTo>
                    <a:lnTo>
                      <a:pt x="153" y="314"/>
                    </a:lnTo>
                    <a:lnTo>
                      <a:pt x="118" y="325"/>
                    </a:lnTo>
                    <a:lnTo>
                      <a:pt x="81" y="334"/>
                    </a:lnTo>
                    <a:lnTo>
                      <a:pt x="40" y="339"/>
                    </a:lnTo>
                    <a:lnTo>
                      <a:pt x="0" y="340"/>
                    </a:lnTo>
                    <a:lnTo>
                      <a:pt x="0" y="344"/>
                    </a:lnTo>
                    <a:close/>
                  </a:path>
                </a:pathLst>
              </a:custGeom>
              <a:solidFill>
                <a:srgbClr val="000000"/>
              </a:solidFill>
              <a:ln w="9525">
                <a:noFill/>
                <a:round/>
                <a:headEnd/>
                <a:tailEnd/>
              </a:ln>
            </p:spPr>
            <p:txBody>
              <a:bodyPr/>
              <a:lstStyle/>
              <a:p>
                <a:endParaRPr lang="ru-RU"/>
              </a:p>
            </p:txBody>
          </p:sp>
          <p:sp>
            <p:nvSpPr>
              <p:cNvPr id="14574" name="Freeform 549"/>
              <p:cNvSpPr>
                <a:spLocks/>
              </p:cNvSpPr>
              <p:nvPr/>
            </p:nvSpPr>
            <p:spPr bwMode="auto">
              <a:xfrm>
                <a:off x="4277" y="496"/>
                <a:ext cx="66" cy="69"/>
              </a:xfrm>
              <a:custGeom>
                <a:avLst/>
                <a:gdLst>
                  <a:gd name="T0" fmla="*/ 0 w 399"/>
                  <a:gd name="T1" fmla="*/ 0 h 344"/>
                  <a:gd name="T2" fmla="*/ 0 w 399"/>
                  <a:gd name="T3" fmla="*/ 0 h 344"/>
                  <a:gd name="T4" fmla="*/ 0 w 399"/>
                  <a:gd name="T5" fmla="*/ 0 h 344"/>
                  <a:gd name="T6" fmla="*/ 0 w 399"/>
                  <a:gd name="T7" fmla="*/ 0 h 344"/>
                  <a:gd name="T8" fmla="*/ 0 w 399"/>
                  <a:gd name="T9" fmla="*/ 0 h 344"/>
                  <a:gd name="T10" fmla="*/ 0 w 399"/>
                  <a:gd name="T11" fmla="*/ 0 h 344"/>
                  <a:gd name="T12" fmla="*/ 0 w 399"/>
                  <a:gd name="T13" fmla="*/ 0 h 344"/>
                  <a:gd name="T14" fmla="*/ 0 w 399"/>
                  <a:gd name="T15" fmla="*/ 0 h 344"/>
                  <a:gd name="T16" fmla="*/ 0 w 399"/>
                  <a:gd name="T17" fmla="*/ 0 h 344"/>
                  <a:gd name="T18" fmla="*/ 0 w 399"/>
                  <a:gd name="T19" fmla="*/ 0 h 344"/>
                  <a:gd name="T20" fmla="*/ 0 w 399"/>
                  <a:gd name="T21" fmla="*/ 0 h 344"/>
                  <a:gd name="T22" fmla="*/ 0 w 399"/>
                  <a:gd name="T23" fmla="*/ 0 h 344"/>
                  <a:gd name="T24" fmla="*/ 0 w 399"/>
                  <a:gd name="T25" fmla="*/ 0 h 344"/>
                  <a:gd name="T26" fmla="*/ 0 w 399"/>
                  <a:gd name="T27" fmla="*/ 0 h 344"/>
                  <a:gd name="T28" fmla="*/ 0 w 399"/>
                  <a:gd name="T29" fmla="*/ 0 h 344"/>
                  <a:gd name="T30" fmla="*/ 0 w 399"/>
                  <a:gd name="T31" fmla="*/ 0 h 344"/>
                  <a:gd name="T32" fmla="*/ 0 w 399"/>
                  <a:gd name="T33" fmla="*/ 0 h 344"/>
                  <a:gd name="T34" fmla="*/ 0 w 399"/>
                  <a:gd name="T35" fmla="*/ 0 h 344"/>
                  <a:gd name="T36" fmla="*/ 0 w 399"/>
                  <a:gd name="T37" fmla="*/ 0 h 344"/>
                  <a:gd name="T38" fmla="*/ 0 w 399"/>
                  <a:gd name="T39" fmla="*/ 0 h 344"/>
                  <a:gd name="T40" fmla="*/ 0 w 399"/>
                  <a:gd name="T41" fmla="*/ 0 h 344"/>
                  <a:gd name="T42" fmla="*/ 0 w 399"/>
                  <a:gd name="T43" fmla="*/ 0 h 344"/>
                  <a:gd name="T44" fmla="*/ 0 w 399"/>
                  <a:gd name="T45" fmla="*/ 0 h 344"/>
                  <a:gd name="T46" fmla="*/ 0 w 399"/>
                  <a:gd name="T47" fmla="*/ 0 h 344"/>
                  <a:gd name="T48" fmla="*/ 0 w 399"/>
                  <a:gd name="T49" fmla="*/ 0 h 344"/>
                  <a:gd name="T50" fmla="*/ 0 w 399"/>
                  <a:gd name="T51" fmla="*/ 0 h 344"/>
                  <a:gd name="T52" fmla="*/ 0 w 399"/>
                  <a:gd name="T53" fmla="*/ 0 h 344"/>
                  <a:gd name="T54" fmla="*/ 0 w 399"/>
                  <a:gd name="T55" fmla="*/ 0 h 344"/>
                  <a:gd name="T56" fmla="*/ 0 w 399"/>
                  <a:gd name="T57" fmla="*/ 0 h 344"/>
                  <a:gd name="T58" fmla="*/ 0 w 399"/>
                  <a:gd name="T59" fmla="*/ 0 h 344"/>
                  <a:gd name="T60" fmla="*/ 0 w 399"/>
                  <a:gd name="T61" fmla="*/ 0 h 344"/>
                  <a:gd name="T62" fmla="*/ 0 w 399"/>
                  <a:gd name="T63" fmla="*/ 0 h 344"/>
                  <a:gd name="T64" fmla="*/ 0 w 399"/>
                  <a:gd name="T65" fmla="*/ 0 h 344"/>
                  <a:gd name="T66" fmla="*/ 0 w 399"/>
                  <a:gd name="T67" fmla="*/ 0 h 344"/>
                  <a:gd name="T68" fmla="*/ 0 w 399"/>
                  <a:gd name="T69" fmla="*/ 0 h 344"/>
                  <a:gd name="T70" fmla="*/ 0 w 399"/>
                  <a:gd name="T71" fmla="*/ 0 h 344"/>
                  <a:gd name="T72" fmla="*/ 0 w 399"/>
                  <a:gd name="T73" fmla="*/ 0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9"/>
                  <a:gd name="T112" fmla="*/ 0 h 344"/>
                  <a:gd name="T113" fmla="*/ 399 w 399"/>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9" h="344">
                    <a:moveTo>
                      <a:pt x="0" y="0"/>
                    </a:moveTo>
                    <a:lnTo>
                      <a:pt x="0" y="0"/>
                    </a:lnTo>
                    <a:lnTo>
                      <a:pt x="4" y="35"/>
                    </a:lnTo>
                    <a:lnTo>
                      <a:pt x="10" y="69"/>
                    </a:lnTo>
                    <a:lnTo>
                      <a:pt x="19" y="102"/>
                    </a:lnTo>
                    <a:lnTo>
                      <a:pt x="32" y="134"/>
                    </a:lnTo>
                    <a:lnTo>
                      <a:pt x="49" y="164"/>
                    </a:lnTo>
                    <a:lnTo>
                      <a:pt x="69" y="192"/>
                    </a:lnTo>
                    <a:lnTo>
                      <a:pt x="93" y="218"/>
                    </a:lnTo>
                    <a:lnTo>
                      <a:pt x="117" y="243"/>
                    </a:lnTo>
                    <a:lnTo>
                      <a:pt x="146" y="264"/>
                    </a:lnTo>
                    <a:lnTo>
                      <a:pt x="177" y="285"/>
                    </a:lnTo>
                    <a:lnTo>
                      <a:pt x="209" y="302"/>
                    </a:lnTo>
                    <a:lnTo>
                      <a:pt x="244" y="316"/>
                    </a:lnTo>
                    <a:lnTo>
                      <a:pt x="281" y="327"/>
                    </a:lnTo>
                    <a:lnTo>
                      <a:pt x="319" y="336"/>
                    </a:lnTo>
                    <a:lnTo>
                      <a:pt x="359" y="341"/>
                    </a:lnTo>
                    <a:lnTo>
                      <a:pt x="399" y="344"/>
                    </a:lnTo>
                    <a:lnTo>
                      <a:pt x="399" y="340"/>
                    </a:lnTo>
                    <a:lnTo>
                      <a:pt x="359" y="339"/>
                    </a:lnTo>
                    <a:lnTo>
                      <a:pt x="319" y="334"/>
                    </a:lnTo>
                    <a:lnTo>
                      <a:pt x="281" y="325"/>
                    </a:lnTo>
                    <a:lnTo>
                      <a:pt x="246" y="314"/>
                    </a:lnTo>
                    <a:lnTo>
                      <a:pt x="211" y="300"/>
                    </a:lnTo>
                    <a:lnTo>
                      <a:pt x="179" y="283"/>
                    </a:lnTo>
                    <a:lnTo>
                      <a:pt x="148" y="262"/>
                    </a:lnTo>
                    <a:lnTo>
                      <a:pt x="120" y="241"/>
                    </a:lnTo>
                    <a:lnTo>
                      <a:pt x="95" y="216"/>
                    </a:lnTo>
                    <a:lnTo>
                      <a:pt x="71" y="190"/>
                    </a:lnTo>
                    <a:lnTo>
                      <a:pt x="51" y="162"/>
                    </a:lnTo>
                    <a:lnTo>
                      <a:pt x="35" y="132"/>
                    </a:lnTo>
                    <a:lnTo>
                      <a:pt x="22" y="102"/>
                    </a:lnTo>
                    <a:lnTo>
                      <a:pt x="12" y="69"/>
                    </a:lnTo>
                    <a:lnTo>
                      <a:pt x="6" y="35"/>
                    </a:lnTo>
                    <a:lnTo>
                      <a:pt x="5" y="0"/>
                    </a:lnTo>
                    <a:lnTo>
                      <a:pt x="0" y="0"/>
                    </a:lnTo>
                    <a:close/>
                  </a:path>
                </a:pathLst>
              </a:custGeom>
              <a:solidFill>
                <a:srgbClr val="000000"/>
              </a:solidFill>
              <a:ln w="9525">
                <a:noFill/>
                <a:round/>
                <a:headEnd/>
                <a:tailEnd/>
              </a:ln>
            </p:spPr>
            <p:txBody>
              <a:bodyPr/>
              <a:lstStyle/>
              <a:p>
                <a:endParaRPr lang="ru-RU"/>
              </a:p>
            </p:txBody>
          </p:sp>
          <p:sp>
            <p:nvSpPr>
              <p:cNvPr id="14575" name="Freeform 550"/>
              <p:cNvSpPr>
                <a:spLocks/>
              </p:cNvSpPr>
              <p:nvPr/>
            </p:nvSpPr>
            <p:spPr bwMode="auto">
              <a:xfrm>
                <a:off x="4277" y="427"/>
                <a:ext cx="66" cy="69"/>
              </a:xfrm>
              <a:custGeom>
                <a:avLst/>
                <a:gdLst>
                  <a:gd name="T0" fmla="*/ 0 w 399"/>
                  <a:gd name="T1" fmla="*/ 0 h 343"/>
                  <a:gd name="T2" fmla="*/ 0 w 399"/>
                  <a:gd name="T3" fmla="*/ 0 h 343"/>
                  <a:gd name="T4" fmla="*/ 0 w 399"/>
                  <a:gd name="T5" fmla="*/ 0 h 343"/>
                  <a:gd name="T6" fmla="*/ 0 w 399"/>
                  <a:gd name="T7" fmla="*/ 0 h 343"/>
                  <a:gd name="T8" fmla="*/ 0 w 399"/>
                  <a:gd name="T9" fmla="*/ 0 h 343"/>
                  <a:gd name="T10" fmla="*/ 0 w 399"/>
                  <a:gd name="T11" fmla="*/ 0 h 343"/>
                  <a:gd name="T12" fmla="*/ 0 w 399"/>
                  <a:gd name="T13" fmla="*/ 0 h 343"/>
                  <a:gd name="T14" fmla="*/ 0 w 399"/>
                  <a:gd name="T15" fmla="*/ 0 h 343"/>
                  <a:gd name="T16" fmla="*/ 0 w 399"/>
                  <a:gd name="T17" fmla="*/ 0 h 343"/>
                  <a:gd name="T18" fmla="*/ 0 w 399"/>
                  <a:gd name="T19" fmla="*/ 0 h 343"/>
                  <a:gd name="T20" fmla="*/ 0 w 399"/>
                  <a:gd name="T21" fmla="*/ 0 h 343"/>
                  <a:gd name="T22" fmla="*/ 0 w 399"/>
                  <a:gd name="T23" fmla="*/ 0 h 343"/>
                  <a:gd name="T24" fmla="*/ 0 w 399"/>
                  <a:gd name="T25" fmla="*/ 0 h 343"/>
                  <a:gd name="T26" fmla="*/ 0 w 399"/>
                  <a:gd name="T27" fmla="*/ 0 h 343"/>
                  <a:gd name="T28" fmla="*/ 0 w 399"/>
                  <a:gd name="T29" fmla="*/ 0 h 343"/>
                  <a:gd name="T30" fmla="*/ 0 w 399"/>
                  <a:gd name="T31" fmla="*/ 0 h 343"/>
                  <a:gd name="T32" fmla="*/ 0 w 399"/>
                  <a:gd name="T33" fmla="*/ 0 h 343"/>
                  <a:gd name="T34" fmla="*/ 0 w 399"/>
                  <a:gd name="T35" fmla="*/ 0 h 343"/>
                  <a:gd name="T36" fmla="*/ 0 w 399"/>
                  <a:gd name="T37" fmla="*/ 0 h 343"/>
                  <a:gd name="T38" fmla="*/ 0 w 399"/>
                  <a:gd name="T39" fmla="*/ 0 h 343"/>
                  <a:gd name="T40" fmla="*/ 0 w 399"/>
                  <a:gd name="T41" fmla="*/ 0 h 343"/>
                  <a:gd name="T42" fmla="*/ 0 w 399"/>
                  <a:gd name="T43" fmla="*/ 0 h 343"/>
                  <a:gd name="T44" fmla="*/ 0 w 399"/>
                  <a:gd name="T45" fmla="*/ 0 h 343"/>
                  <a:gd name="T46" fmla="*/ 0 w 399"/>
                  <a:gd name="T47" fmla="*/ 0 h 343"/>
                  <a:gd name="T48" fmla="*/ 0 w 399"/>
                  <a:gd name="T49" fmla="*/ 0 h 343"/>
                  <a:gd name="T50" fmla="*/ 0 w 399"/>
                  <a:gd name="T51" fmla="*/ 0 h 343"/>
                  <a:gd name="T52" fmla="*/ 0 w 399"/>
                  <a:gd name="T53" fmla="*/ 0 h 343"/>
                  <a:gd name="T54" fmla="*/ 0 w 399"/>
                  <a:gd name="T55" fmla="*/ 0 h 343"/>
                  <a:gd name="T56" fmla="*/ 0 w 399"/>
                  <a:gd name="T57" fmla="*/ 0 h 343"/>
                  <a:gd name="T58" fmla="*/ 0 w 399"/>
                  <a:gd name="T59" fmla="*/ 0 h 343"/>
                  <a:gd name="T60" fmla="*/ 0 w 399"/>
                  <a:gd name="T61" fmla="*/ 0 h 343"/>
                  <a:gd name="T62" fmla="*/ 0 w 399"/>
                  <a:gd name="T63" fmla="*/ 0 h 343"/>
                  <a:gd name="T64" fmla="*/ 0 w 399"/>
                  <a:gd name="T65" fmla="*/ 0 h 343"/>
                  <a:gd name="T66" fmla="*/ 0 w 399"/>
                  <a:gd name="T67" fmla="*/ 0 h 343"/>
                  <a:gd name="T68" fmla="*/ 0 w 399"/>
                  <a:gd name="T69" fmla="*/ 0 h 343"/>
                  <a:gd name="T70" fmla="*/ 0 w 399"/>
                  <a:gd name="T71" fmla="*/ 0 h 343"/>
                  <a:gd name="T72" fmla="*/ 0 w 399"/>
                  <a:gd name="T73" fmla="*/ 0 h 3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9"/>
                  <a:gd name="T112" fmla="*/ 0 h 343"/>
                  <a:gd name="T113" fmla="*/ 399 w 399"/>
                  <a:gd name="T114" fmla="*/ 343 h 3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9" h="343">
                    <a:moveTo>
                      <a:pt x="399" y="0"/>
                    </a:moveTo>
                    <a:lnTo>
                      <a:pt x="399" y="0"/>
                    </a:lnTo>
                    <a:lnTo>
                      <a:pt x="359" y="2"/>
                    </a:lnTo>
                    <a:lnTo>
                      <a:pt x="319" y="7"/>
                    </a:lnTo>
                    <a:lnTo>
                      <a:pt x="281" y="15"/>
                    </a:lnTo>
                    <a:lnTo>
                      <a:pt x="244" y="27"/>
                    </a:lnTo>
                    <a:lnTo>
                      <a:pt x="209" y="41"/>
                    </a:lnTo>
                    <a:lnTo>
                      <a:pt x="177" y="58"/>
                    </a:lnTo>
                    <a:lnTo>
                      <a:pt x="146" y="79"/>
                    </a:lnTo>
                    <a:lnTo>
                      <a:pt x="117" y="100"/>
                    </a:lnTo>
                    <a:lnTo>
                      <a:pt x="93" y="125"/>
                    </a:lnTo>
                    <a:lnTo>
                      <a:pt x="69" y="151"/>
                    </a:lnTo>
                    <a:lnTo>
                      <a:pt x="49" y="179"/>
                    </a:lnTo>
                    <a:lnTo>
                      <a:pt x="32" y="209"/>
                    </a:lnTo>
                    <a:lnTo>
                      <a:pt x="19" y="241"/>
                    </a:lnTo>
                    <a:lnTo>
                      <a:pt x="10" y="274"/>
                    </a:lnTo>
                    <a:lnTo>
                      <a:pt x="4" y="308"/>
                    </a:lnTo>
                    <a:lnTo>
                      <a:pt x="0" y="343"/>
                    </a:lnTo>
                    <a:lnTo>
                      <a:pt x="5" y="343"/>
                    </a:lnTo>
                    <a:lnTo>
                      <a:pt x="6" y="308"/>
                    </a:lnTo>
                    <a:lnTo>
                      <a:pt x="12" y="274"/>
                    </a:lnTo>
                    <a:lnTo>
                      <a:pt x="22" y="241"/>
                    </a:lnTo>
                    <a:lnTo>
                      <a:pt x="35" y="211"/>
                    </a:lnTo>
                    <a:lnTo>
                      <a:pt x="51" y="181"/>
                    </a:lnTo>
                    <a:lnTo>
                      <a:pt x="71" y="153"/>
                    </a:lnTo>
                    <a:lnTo>
                      <a:pt x="95" y="127"/>
                    </a:lnTo>
                    <a:lnTo>
                      <a:pt x="120" y="102"/>
                    </a:lnTo>
                    <a:lnTo>
                      <a:pt x="148" y="81"/>
                    </a:lnTo>
                    <a:lnTo>
                      <a:pt x="179" y="60"/>
                    </a:lnTo>
                    <a:lnTo>
                      <a:pt x="211" y="43"/>
                    </a:lnTo>
                    <a:lnTo>
                      <a:pt x="246" y="29"/>
                    </a:lnTo>
                    <a:lnTo>
                      <a:pt x="281" y="18"/>
                    </a:lnTo>
                    <a:lnTo>
                      <a:pt x="319" y="9"/>
                    </a:lnTo>
                    <a:lnTo>
                      <a:pt x="359" y="4"/>
                    </a:lnTo>
                    <a:lnTo>
                      <a:pt x="399" y="2"/>
                    </a:lnTo>
                    <a:lnTo>
                      <a:pt x="399" y="0"/>
                    </a:lnTo>
                    <a:close/>
                  </a:path>
                </a:pathLst>
              </a:custGeom>
              <a:solidFill>
                <a:srgbClr val="000000"/>
              </a:solidFill>
              <a:ln w="9525">
                <a:noFill/>
                <a:round/>
                <a:headEnd/>
                <a:tailEnd/>
              </a:ln>
            </p:spPr>
            <p:txBody>
              <a:bodyPr/>
              <a:lstStyle/>
              <a:p>
                <a:endParaRPr lang="ru-RU"/>
              </a:p>
            </p:txBody>
          </p:sp>
          <p:sp>
            <p:nvSpPr>
              <p:cNvPr id="14576" name="Freeform 551"/>
              <p:cNvSpPr>
                <a:spLocks noEditPoints="1"/>
              </p:cNvSpPr>
              <p:nvPr/>
            </p:nvSpPr>
            <p:spPr bwMode="auto">
              <a:xfrm>
                <a:off x="4279" y="430"/>
                <a:ext cx="128" cy="132"/>
              </a:xfrm>
              <a:custGeom>
                <a:avLst/>
                <a:gdLst>
                  <a:gd name="T0" fmla="*/ 0 w 767"/>
                  <a:gd name="T1" fmla="*/ 0 h 661"/>
                  <a:gd name="T2" fmla="*/ 0 w 767"/>
                  <a:gd name="T3" fmla="*/ 0 h 661"/>
                  <a:gd name="T4" fmla="*/ 0 w 767"/>
                  <a:gd name="T5" fmla="*/ 0 h 661"/>
                  <a:gd name="T6" fmla="*/ 0 w 767"/>
                  <a:gd name="T7" fmla="*/ 0 h 661"/>
                  <a:gd name="T8" fmla="*/ 0 w 767"/>
                  <a:gd name="T9" fmla="*/ 0 h 661"/>
                  <a:gd name="T10" fmla="*/ 0 w 767"/>
                  <a:gd name="T11" fmla="*/ 0 h 661"/>
                  <a:gd name="T12" fmla="*/ 0 w 767"/>
                  <a:gd name="T13" fmla="*/ 0 h 661"/>
                  <a:gd name="T14" fmla="*/ 0 w 767"/>
                  <a:gd name="T15" fmla="*/ 0 h 661"/>
                  <a:gd name="T16" fmla="*/ 0 w 767"/>
                  <a:gd name="T17" fmla="*/ 0 h 661"/>
                  <a:gd name="T18" fmla="*/ 0 w 767"/>
                  <a:gd name="T19" fmla="*/ 0 h 661"/>
                  <a:gd name="T20" fmla="*/ 0 w 767"/>
                  <a:gd name="T21" fmla="*/ 0 h 661"/>
                  <a:gd name="T22" fmla="*/ 0 w 767"/>
                  <a:gd name="T23" fmla="*/ 0 h 661"/>
                  <a:gd name="T24" fmla="*/ 0 w 767"/>
                  <a:gd name="T25" fmla="*/ 0 h 661"/>
                  <a:gd name="T26" fmla="*/ 0 w 767"/>
                  <a:gd name="T27" fmla="*/ 0 h 661"/>
                  <a:gd name="T28" fmla="*/ 0 w 767"/>
                  <a:gd name="T29" fmla="*/ 0 h 661"/>
                  <a:gd name="T30" fmla="*/ 0 w 767"/>
                  <a:gd name="T31" fmla="*/ 0 h 661"/>
                  <a:gd name="T32" fmla="*/ 0 w 767"/>
                  <a:gd name="T33" fmla="*/ 0 h 661"/>
                  <a:gd name="T34" fmla="*/ 0 w 767"/>
                  <a:gd name="T35" fmla="*/ 0 h 661"/>
                  <a:gd name="T36" fmla="*/ 0 w 767"/>
                  <a:gd name="T37" fmla="*/ 0 h 661"/>
                  <a:gd name="T38" fmla="*/ 0 w 767"/>
                  <a:gd name="T39" fmla="*/ 0 h 661"/>
                  <a:gd name="T40" fmla="*/ 0 w 767"/>
                  <a:gd name="T41" fmla="*/ 0 h 661"/>
                  <a:gd name="T42" fmla="*/ 0 w 767"/>
                  <a:gd name="T43" fmla="*/ 0 h 661"/>
                  <a:gd name="T44" fmla="*/ 0 w 767"/>
                  <a:gd name="T45" fmla="*/ 0 h 661"/>
                  <a:gd name="T46" fmla="*/ 0 w 767"/>
                  <a:gd name="T47" fmla="*/ 0 h 661"/>
                  <a:gd name="T48" fmla="*/ 0 w 767"/>
                  <a:gd name="T49" fmla="*/ 0 h 661"/>
                  <a:gd name="T50" fmla="*/ 0 w 767"/>
                  <a:gd name="T51" fmla="*/ 0 h 661"/>
                  <a:gd name="T52" fmla="*/ 0 w 767"/>
                  <a:gd name="T53" fmla="*/ 0 h 661"/>
                  <a:gd name="T54" fmla="*/ 0 w 767"/>
                  <a:gd name="T55" fmla="*/ 0 h 661"/>
                  <a:gd name="T56" fmla="*/ 0 w 767"/>
                  <a:gd name="T57" fmla="*/ 0 h 661"/>
                  <a:gd name="T58" fmla="*/ 0 w 767"/>
                  <a:gd name="T59" fmla="*/ 0 h 661"/>
                  <a:gd name="T60" fmla="*/ 0 w 767"/>
                  <a:gd name="T61" fmla="*/ 0 h 661"/>
                  <a:gd name="T62" fmla="*/ 0 w 767"/>
                  <a:gd name="T63" fmla="*/ 0 h 661"/>
                  <a:gd name="T64" fmla="*/ 0 w 767"/>
                  <a:gd name="T65" fmla="*/ 0 h 661"/>
                  <a:gd name="T66" fmla="*/ 0 w 767"/>
                  <a:gd name="T67" fmla="*/ 0 h 661"/>
                  <a:gd name="T68" fmla="*/ 0 w 767"/>
                  <a:gd name="T69" fmla="*/ 0 h 661"/>
                  <a:gd name="T70" fmla="*/ 0 w 767"/>
                  <a:gd name="T71" fmla="*/ 0 h 661"/>
                  <a:gd name="T72" fmla="*/ 0 w 767"/>
                  <a:gd name="T73" fmla="*/ 0 h 661"/>
                  <a:gd name="T74" fmla="*/ 0 w 767"/>
                  <a:gd name="T75" fmla="*/ 0 h 661"/>
                  <a:gd name="T76" fmla="*/ 0 w 767"/>
                  <a:gd name="T77" fmla="*/ 0 h 661"/>
                  <a:gd name="T78" fmla="*/ 0 w 767"/>
                  <a:gd name="T79" fmla="*/ 0 h 661"/>
                  <a:gd name="T80" fmla="*/ 0 w 767"/>
                  <a:gd name="T81" fmla="*/ 0 h 661"/>
                  <a:gd name="T82" fmla="*/ 0 w 767"/>
                  <a:gd name="T83" fmla="*/ 0 h 661"/>
                  <a:gd name="T84" fmla="*/ 0 w 767"/>
                  <a:gd name="T85" fmla="*/ 0 h 661"/>
                  <a:gd name="T86" fmla="*/ 0 w 767"/>
                  <a:gd name="T87" fmla="*/ 0 h 661"/>
                  <a:gd name="T88" fmla="*/ 0 w 767"/>
                  <a:gd name="T89" fmla="*/ 0 h 661"/>
                  <a:gd name="T90" fmla="*/ 0 w 767"/>
                  <a:gd name="T91" fmla="*/ 0 h 661"/>
                  <a:gd name="T92" fmla="*/ 0 w 767"/>
                  <a:gd name="T93" fmla="*/ 0 h 661"/>
                  <a:gd name="T94" fmla="*/ 0 w 767"/>
                  <a:gd name="T95" fmla="*/ 0 h 661"/>
                  <a:gd name="T96" fmla="*/ 0 w 767"/>
                  <a:gd name="T97" fmla="*/ 0 h 661"/>
                  <a:gd name="T98" fmla="*/ 0 w 767"/>
                  <a:gd name="T99" fmla="*/ 0 h 661"/>
                  <a:gd name="T100" fmla="*/ 0 w 767"/>
                  <a:gd name="T101" fmla="*/ 0 h 661"/>
                  <a:gd name="T102" fmla="*/ 0 w 767"/>
                  <a:gd name="T103" fmla="*/ 0 h 661"/>
                  <a:gd name="T104" fmla="*/ 0 w 767"/>
                  <a:gd name="T105" fmla="*/ 0 h 661"/>
                  <a:gd name="T106" fmla="*/ 0 w 767"/>
                  <a:gd name="T107" fmla="*/ 0 h 661"/>
                  <a:gd name="T108" fmla="*/ 0 w 767"/>
                  <a:gd name="T109" fmla="*/ 0 h 661"/>
                  <a:gd name="T110" fmla="*/ 0 w 767"/>
                  <a:gd name="T111" fmla="*/ 0 h 661"/>
                  <a:gd name="T112" fmla="*/ 0 w 767"/>
                  <a:gd name="T113" fmla="*/ 0 h 66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67"/>
                  <a:gd name="T172" fmla="*/ 0 h 661"/>
                  <a:gd name="T173" fmla="*/ 767 w 767"/>
                  <a:gd name="T174" fmla="*/ 661 h 66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67" h="661">
                    <a:moveTo>
                      <a:pt x="315" y="6"/>
                    </a:moveTo>
                    <a:lnTo>
                      <a:pt x="303" y="10"/>
                    </a:lnTo>
                    <a:lnTo>
                      <a:pt x="295" y="15"/>
                    </a:lnTo>
                    <a:lnTo>
                      <a:pt x="292" y="23"/>
                    </a:lnTo>
                    <a:lnTo>
                      <a:pt x="298" y="34"/>
                    </a:lnTo>
                    <a:lnTo>
                      <a:pt x="401" y="130"/>
                    </a:lnTo>
                    <a:lnTo>
                      <a:pt x="413" y="135"/>
                    </a:lnTo>
                    <a:lnTo>
                      <a:pt x="424" y="134"/>
                    </a:lnTo>
                    <a:lnTo>
                      <a:pt x="431" y="129"/>
                    </a:lnTo>
                    <a:lnTo>
                      <a:pt x="432" y="121"/>
                    </a:lnTo>
                    <a:lnTo>
                      <a:pt x="408" y="23"/>
                    </a:lnTo>
                    <a:lnTo>
                      <a:pt x="403" y="14"/>
                    </a:lnTo>
                    <a:lnTo>
                      <a:pt x="396" y="7"/>
                    </a:lnTo>
                    <a:lnTo>
                      <a:pt x="387" y="2"/>
                    </a:lnTo>
                    <a:lnTo>
                      <a:pt x="376" y="0"/>
                    </a:lnTo>
                    <a:lnTo>
                      <a:pt x="368" y="0"/>
                    </a:lnTo>
                    <a:lnTo>
                      <a:pt x="361" y="0"/>
                    </a:lnTo>
                    <a:lnTo>
                      <a:pt x="353" y="0"/>
                    </a:lnTo>
                    <a:lnTo>
                      <a:pt x="344" y="1"/>
                    </a:lnTo>
                    <a:lnTo>
                      <a:pt x="337" y="1"/>
                    </a:lnTo>
                    <a:lnTo>
                      <a:pt x="329" y="2"/>
                    </a:lnTo>
                    <a:lnTo>
                      <a:pt x="322" y="4"/>
                    </a:lnTo>
                    <a:lnTo>
                      <a:pt x="315" y="6"/>
                    </a:lnTo>
                    <a:close/>
                    <a:moveTo>
                      <a:pt x="136" y="78"/>
                    </a:moveTo>
                    <a:lnTo>
                      <a:pt x="131" y="82"/>
                    </a:lnTo>
                    <a:lnTo>
                      <a:pt x="128" y="87"/>
                    </a:lnTo>
                    <a:lnTo>
                      <a:pt x="125" y="91"/>
                    </a:lnTo>
                    <a:lnTo>
                      <a:pt x="123" y="95"/>
                    </a:lnTo>
                    <a:lnTo>
                      <a:pt x="124" y="99"/>
                    </a:lnTo>
                    <a:lnTo>
                      <a:pt x="127" y="103"/>
                    </a:lnTo>
                    <a:lnTo>
                      <a:pt x="131" y="108"/>
                    </a:lnTo>
                    <a:lnTo>
                      <a:pt x="138" y="111"/>
                    </a:lnTo>
                    <a:lnTo>
                      <a:pt x="283" y="149"/>
                    </a:lnTo>
                    <a:lnTo>
                      <a:pt x="296" y="148"/>
                    </a:lnTo>
                    <a:lnTo>
                      <a:pt x="304" y="143"/>
                    </a:lnTo>
                    <a:lnTo>
                      <a:pt x="308" y="136"/>
                    </a:lnTo>
                    <a:lnTo>
                      <a:pt x="304" y="128"/>
                    </a:lnTo>
                    <a:lnTo>
                      <a:pt x="226" y="53"/>
                    </a:lnTo>
                    <a:lnTo>
                      <a:pt x="221" y="49"/>
                    </a:lnTo>
                    <a:lnTo>
                      <a:pt x="216" y="46"/>
                    </a:lnTo>
                    <a:lnTo>
                      <a:pt x="212" y="45"/>
                    </a:lnTo>
                    <a:lnTo>
                      <a:pt x="206" y="44"/>
                    </a:lnTo>
                    <a:lnTo>
                      <a:pt x="201" y="44"/>
                    </a:lnTo>
                    <a:lnTo>
                      <a:pt x="196" y="45"/>
                    </a:lnTo>
                    <a:lnTo>
                      <a:pt x="190" y="46"/>
                    </a:lnTo>
                    <a:lnTo>
                      <a:pt x="186" y="47"/>
                    </a:lnTo>
                    <a:lnTo>
                      <a:pt x="179" y="50"/>
                    </a:lnTo>
                    <a:lnTo>
                      <a:pt x="171" y="54"/>
                    </a:lnTo>
                    <a:lnTo>
                      <a:pt x="166" y="58"/>
                    </a:lnTo>
                    <a:lnTo>
                      <a:pt x="160" y="62"/>
                    </a:lnTo>
                    <a:lnTo>
                      <a:pt x="153" y="66"/>
                    </a:lnTo>
                    <a:lnTo>
                      <a:pt x="147" y="70"/>
                    </a:lnTo>
                    <a:lnTo>
                      <a:pt x="142" y="74"/>
                    </a:lnTo>
                    <a:lnTo>
                      <a:pt x="136" y="78"/>
                    </a:lnTo>
                    <a:close/>
                    <a:moveTo>
                      <a:pt x="22" y="219"/>
                    </a:moveTo>
                    <a:lnTo>
                      <a:pt x="21" y="224"/>
                    </a:lnTo>
                    <a:lnTo>
                      <a:pt x="21" y="230"/>
                    </a:lnTo>
                    <a:lnTo>
                      <a:pt x="21" y="234"/>
                    </a:lnTo>
                    <a:lnTo>
                      <a:pt x="22" y="239"/>
                    </a:lnTo>
                    <a:lnTo>
                      <a:pt x="25" y="242"/>
                    </a:lnTo>
                    <a:lnTo>
                      <a:pt x="28" y="245"/>
                    </a:lnTo>
                    <a:lnTo>
                      <a:pt x="34" y="246"/>
                    </a:lnTo>
                    <a:lnTo>
                      <a:pt x="42" y="245"/>
                    </a:lnTo>
                    <a:lnTo>
                      <a:pt x="192" y="217"/>
                    </a:lnTo>
                    <a:lnTo>
                      <a:pt x="202" y="211"/>
                    </a:lnTo>
                    <a:lnTo>
                      <a:pt x="207" y="202"/>
                    </a:lnTo>
                    <a:lnTo>
                      <a:pt x="205" y="194"/>
                    </a:lnTo>
                    <a:lnTo>
                      <a:pt x="196" y="189"/>
                    </a:lnTo>
                    <a:lnTo>
                      <a:pt x="86" y="159"/>
                    </a:lnTo>
                    <a:lnTo>
                      <a:pt x="80" y="158"/>
                    </a:lnTo>
                    <a:lnTo>
                      <a:pt x="74" y="157"/>
                    </a:lnTo>
                    <a:lnTo>
                      <a:pt x="70" y="158"/>
                    </a:lnTo>
                    <a:lnTo>
                      <a:pt x="65" y="160"/>
                    </a:lnTo>
                    <a:lnTo>
                      <a:pt x="60" y="162"/>
                    </a:lnTo>
                    <a:lnTo>
                      <a:pt x="56" y="165"/>
                    </a:lnTo>
                    <a:lnTo>
                      <a:pt x="52" y="168"/>
                    </a:lnTo>
                    <a:lnTo>
                      <a:pt x="48" y="171"/>
                    </a:lnTo>
                    <a:lnTo>
                      <a:pt x="44" y="177"/>
                    </a:lnTo>
                    <a:lnTo>
                      <a:pt x="40" y="183"/>
                    </a:lnTo>
                    <a:lnTo>
                      <a:pt x="37" y="189"/>
                    </a:lnTo>
                    <a:lnTo>
                      <a:pt x="33" y="194"/>
                    </a:lnTo>
                    <a:lnTo>
                      <a:pt x="29" y="200"/>
                    </a:lnTo>
                    <a:lnTo>
                      <a:pt x="27" y="206"/>
                    </a:lnTo>
                    <a:lnTo>
                      <a:pt x="25" y="213"/>
                    </a:lnTo>
                    <a:lnTo>
                      <a:pt x="22" y="219"/>
                    </a:lnTo>
                    <a:close/>
                    <a:moveTo>
                      <a:pt x="6" y="389"/>
                    </a:moveTo>
                    <a:lnTo>
                      <a:pt x="11" y="399"/>
                    </a:lnTo>
                    <a:lnTo>
                      <a:pt x="18" y="406"/>
                    </a:lnTo>
                    <a:lnTo>
                      <a:pt x="26" y="409"/>
                    </a:lnTo>
                    <a:lnTo>
                      <a:pt x="39" y="403"/>
                    </a:lnTo>
                    <a:lnTo>
                      <a:pt x="151" y="315"/>
                    </a:lnTo>
                    <a:lnTo>
                      <a:pt x="157" y="305"/>
                    </a:lnTo>
                    <a:lnTo>
                      <a:pt x="156" y="296"/>
                    </a:lnTo>
                    <a:lnTo>
                      <a:pt x="150" y="290"/>
                    </a:lnTo>
                    <a:lnTo>
                      <a:pt x="140" y="289"/>
                    </a:lnTo>
                    <a:lnTo>
                      <a:pt x="26" y="310"/>
                    </a:lnTo>
                    <a:lnTo>
                      <a:pt x="15" y="314"/>
                    </a:lnTo>
                    <a:lnTo>
                      <a:pt x="7" y="320"/>
                    </a:lnTo>
                    <a:lnTo>
                      <a:pt x="3" y="328"/>
                    </a:lnTo>
                    <a:lnTo>
                      <a:pt x="1" y="337"/>
                    </a:lnTo>
                    <a:lnTo>
                      <a:pt x="0" y="344"/>
                    </a:lnTo>
                    <a:lnTo>
                      <a:pt x="0" y="350"/>
                    </a:lnTo>
                    <a:lnTo>
                      <a:pt x="1" y="357"/>
                    </a:lnTo>
                    <a:lnTo>
                      <a:pt x="1" y="365"/>
                    </a:lnTo>
                    <a:lnTo>
                      <a:pt x="2" y="371"/>
                    </a:lnTo>
                    <a:lnTo>
                      <a:pt x="3" y="377"/>
                    </a:lnTo>
                    <a:lnTo>
                      <a:pt x="5" y="383"/>
                    </a:lnTo>
                    <a:lnTo>
                      <a:pt x="6" y="389"/>
                    </a:lnTo>
                    <a:close/>
                    <a:moveTo>
                      <a:pt x="91" y="544"/>
                    </a:moveTo>
                    <a:lnTo>
                      <a:pt x="96" y="548"/>
                    </a:lnTo>
                    <a:lnTo>
                      <a:pt x="102" y="551"/>
                    </a:lnTo>
                    <a:lnTo>
                      <a:pt x="106" y="553"/>
                    </a:lnTo>
                    <a:lnTo>
                      <a:pt x="111" y="554"/>
                    </a:lnTo>
                    <a:lnTo>
                      <a:pt x="116" y="554"/>
                    </a:lnTo>
                    <a:lnTo>
                      <a:pt x="121" y="552"/>
                    </a:lnTo>
                    <a:lnTo>
                      <a:pt x="124" y="548"/>
                    </a:lnTo>
                    <a:lnTo>
                      <a:pt x="128" y="542"/>
                    </a:lnTo>
                    <a:lnTo>
                      <a:pt x="173" y="418"/>
                    </a:lnTo>
                    <a:lnTo>
                      <a:pt x="173" y="406"/>
                    </a:lnTo>
                    <a:lnTo>
                      <a:pt x="167" y="399"/>
                    </a:lnTo>
                    <a:lnTo>
                      <a:pt x="157" y="396"/>
                    </a:lnTo>
                    <a:lnTo>
                      <a:pt x="148" y="399"/>
                    </a:lnTo>
                    <a:lnTo>
                      <a:pt x="63" y="467"/>
                    </a:lnTo>
                    <a:lnTo>
                      <a:pt x="58" y="471"/>
                    </a:lnTo>
                    <a:lnTo>
                      <a:pt x="54" y="475"/>
                    </a:lnTo>
                    <a:lnTo>
                      <a:pt x="53" y="479"/>
                    </a:lnTo>
                    <a:lnTo>
                      <a:pt x="52" y="483"/>
                    </a:lnTo>
                    <a:lnTo>
                      <a:pt x="52" y="487"/>
                    </a:lnTo>
                    <a:lnTo>
                      <a:pt x="53" y="492"/>
                    </a:lnTo>
                    <a:lnTo>
                      <a:pt x="54" y="496"/>
                    </a:lnTo>
                    <a:lnTo>
                      <a:pt x="56" y="500"/>
                    </a:lnTo>
                    <a:lnTo>
                      <a:pt x="59" y="506"/>
                    </a:lnTo>
                    <a:lnTo>
                      <a:pt x="64" y="513"/>
                    </a:lnTo>
                    <a:lnTo>
                      <a:pt x="67" y="519"/>
                    </a:lnTo>
                    <a:lnTo>
                      <a:pt x="72" y="524"/>
                    </a:lnTo>
                    <a:lnTo>
                      <a:pt x="77" y="530"/>
                    </a:lnTo>
                    <a:lnTo>
                      <a:pt x="82" y="535"/>
                    </a:lnTo>
                    <a:lnTo>
                      <a:pt x="86" y="539"/>
                    </a:lnTo>
                    <a:lnTo>
                      <a:pt x="91" y="544"/>
                    </a:lnTo>
                    <a:close/>
                    <a:moveTo>
                      <a:pt x="254" y="641"/>
                    </a:moveTo>
                    <a:lnTo>
                      <a:pt x="266" y="643"/>
                    </a:lnTo>
                    <a:lnTo>
                      <a:pt x="277" y="641"/>
                    </a:lnTo>
                    <a:lnTo>
                      <a:pt x="284" y="636"/>
                    </a:lnTo>
                    <a:lnTo>
                      <a:pt x="285" y="624"/>
                    </a:lnTo>
                    <a:lnTo>
                      <a:pt x="252" y="496"/>
                    </a:lnTo>
                    <a:lnTo>
                      <a:pt x="245" y="487"/>
                    </a:lnTo>
                    <a:lnTo>
                      <a:pt x="235" y="483"/>
                    </a:lnTo>
                    <a:lnTo>
                      <a:pt x="226" y="484"/>
                    </a:lnTo>
                    <a:lnTo>
                      <a:pt x="220" y="491"/>
                    </a:lnTo>
                    <a:lnTo>
                      <a:pt x="185" y="586"/>
                    </a:lnTo>
                    <a:lnTo>
                      <a:pt x="182" y="591"/>
                    </a:lnTo>
                    <a:lnTo>
                      <a:pt x="182" y="596"/>
                    </a:lnTo>
                    <a:lnTo>
                      <a:pt x="183" y="601"/>
                    </a:lnTo>
                    <a:lnTo>
                      <a:pt x="185" y="605"/>
                    </a:lnTo>
                    <a:lnTo>
                      <a:pt x="187" y="610"/>
                    </a:lnTo>
                    <a:lnTo>
                      <a:pt x="190" y="614"/>
                    </a:lnTo>
                    <a:lnTo>
                      <a:pt x="194" y="617"/>
                    </a:lnTo>
                    <a:lnTo>
                      <a:pt x="199" y="620"/>
                    </a:lnTo>
                    <a:lnTo>
                      <a:pt x="206" y="624"/>
                    </a:lnTo>
                    <a:lnTo>
                      <a:pt x="212" y="627"/>
                    </a:lnTo>
                    <a:lnTo>
                      <a:pt x="219" y="630"/>
                    </a:lnTo>
                    <a:lnTo>
                      <a:pt x="226" y="632"/>
                    </a:lnTo>
                    <a:lnTo>
                      <a:pt x="233" y="635"/>
                    </a:lnTo>
                    <a:lnTo>
                      <a:pt x="240" y="637"/>
                    </a:lnTo>
                    <a:lnTo>
                      <a:pt x="247" y="639"/>
                    </a:lnTo>
                    <a:lnTo>
                      <a:pt x="254" y="641"/>
                    </a:lnTo>
                    <a:close/>
                    <a:moveTo>
                      <a:pt x="452" y="655"/>
                    </a:moveTo>
                    <a:lnTo>
                      <a:pt x="464" y="651"/>
                    </a:lnTo>
                    <a:lnTo>
                      <a:pt x="472" y="645"/>
                    </a:lnTo>
                    <a:lnTo>
                      <a:pt x="474" y="638"/>
                    </a:lnTo>
                    <a:lnTo>
                      <a:pt x="469" y="627"/>
                    </a:lnTo>
                    <a:lnTo>
                      <a:pt x="366" y="531"/>
                    </a:lnTo>
                    <a:lnTo>
                      <a:pt x="354" y="526"/>
                    </a:lnTo>
                    <a:lnTo>
                      <a:pt x="343" y="526"/>
                    </a:lnTo>
                    <a:lnTo>
                      <a:pt x="336" y="532"/>
                    </a:lnTo>
                    <a:lnTo>
                      <a:pt x="335" y="540"/>
                    </a:lnTo>
                    <a:lnTo>
                      <a:pt x="360" y="638"/>
                    </a:lnTo>
                    <a:lnTo>
                      <a:pt x="363" y="647"/>
                    </a:lnTo>
                    <a:lnTo>
                      <a:pt x="370" y="654"/>
                    </a:lnTo>
                    <a:lnTo>
                      <a:pt x="380" y="658"/>
                    </a:lnTo>
                    <a:lnTo>
                      <a:pt x="390" y="661"/>
                    </a:lnTo>
                    <a:lnTo>
                      <a:pt x="399" y="661"/>
                    </a:lnTo>
                    <a:lnTo>
                      <a:pt x="406" y="661"/>
                    </a:lnTo>
                    <a:lnTo>
                      <a:pt x="414" y="661"/>
                    </a:lnTo>
                    <a:lnTo>
                      <a:pt x="422" y="659"/>
                    </a:lnTo>
                    <a:lnTo>
                      <a:pt x="429" y="659"/>
                    </a:lnTo>
                    <a:lnTo>
                      <a:pt x="438" y="658"/>
                    </a:lnTo>
                    <a:lnTo>
                      <a:pt x="445" y="656"/>
                    </a:lnTo>
                    <a:lnTo>
                      <a:pt x="452" y="655"/>
                    </a:lnTo>
                    <a:close/>
                    <a:moveTo>
                      <a:pt x="631" y="583"/>
                    </a:moveTo>
                    <a:lnTo>
                      <a:pt x="635" y="579"/>
                    </a:lnTo>
                    <a:lnTo>
                      <a:pt x="639" y="574"/>
                    </a:lnTo>
                    <a:lnTo>
                      <a:pt x="641" y="570"/>
                    </a:lnTo>
                    <a:lnTo>
                      <a:pt x="642" y="566"/>
                    </a:lnTo>
                    <a:lnTo>
                      <a:pt x="642" y="562"/>
                    </a:lnTo>
                    <a:lnTo>
                      <a:pt x="640" y="557"/>
                    </a:lnTo>
                    <a:lnTo>
                      <a:pt x="635" y="553"/>
                    </a:lnTo>
                    <a:lnTo>
                      <a:pt x="628" y="550"/>
                    </a:lnTo>
                    <a:lnTo>
                      <a:pt x="484" y="512"/>
                    </a:lnTo>
                    <a:lnTo>
                      <a:pt x="471" y="513"/>
                    </a:lnTo>
                    <a:lnTo>
                      <a:pt x="463" y="518"/>
                    </a:lnTo>
                    <a:lnTo>
                      <a:pt x="459" y="525"/>
                    </a:lnTo>
                    <a:lnTo>
                      <a:pt x="463" y="533"/>
                    </a:lnTo>
                    <a:lnTo>
                      <a:pt x="541" y="607"/>
                    </a:lnTo>
                    <a:lnTo>
                      <a:pt x="545" y="612"/>
                    </a:lnTo>
                    <a:lnTo>
                      <a:pt x="550" y="615"/>
                    </a:lnTo>
                    <a:lnTo>
                      <a:pt x="555" y="616"/>
                    </a:lnTo>
                    <a:lnTo>
                      <a:pt x="560" y="617"/>
                    </a:lnTo>
                    <a:lnTo>
                      <a:pt x="566" y="617"/>
                    </a:lnTo>
                    <a:lnTo>
                      <a:pt x="570" y="616"/>
                    </a:lnTo>
                    <a:lnTo>
                      <a:pt x="576" y="615"/>
                    </a:lnTo>
                    <a:lnTo>
                      <a:pt x="581" y="614"/>
                    </a:lnTo>
                    <a:lnTo>
                      <a:pt x="588" y="611"/>
                    </a:lnTo>
                    <a:lnTo>
                      <a:pt x="595" y="606"/>
                    </a:lnTo>
                    <a:lnTo>
                      <a:pt x="601" y="603"/>
                    </a:lnTo>
                    <a:lnTo>
                      <a:pt x="608" y="599"/>
                    </a:lnTo>
                    <a:lnTo>
                      <a:pt x="614" y="595"/>
                    </a:lnTo>
                    <a:lnTo>
                      <a:pt x="620" y="591"/>
                    </a:lnTo>
                    <a:lnTo>
                      <a:pt x="625" y="587"/>
                    </a:lnTo>
                    <a:lnTo>
                      <a:pt x="631" y="583"/>
                    </a:lnTo>
                    <a:close/>
                    <a:moveTo>
                      <a:pt x="744" y="442"/>
                    </a:moveTo>
                    <a:lnTo>
                      <a:pt x="745" y="437"/>
                    </a:lnTo>
                    <a:lnTo>
                      <a:pt x="745" y="431"/>
                    </a:lnTo>
                    <a:lnTo>
                      <a:pt x="745" y="427"/>
                    </a:lnTo>
                    <a:lnTo>
                      <a:pt x="744" y="422"/>
                    </a:lnTo>
                    <a:lnTo>
                      <a:pt x="742" y="419"/>
                    </a:lnTo>
                    <a:lnTo>
                      <a:pt x="737" y="416"/>
                    </a:lnTo>
                    <a:lnTo>
                      <a:pt x="731" y="415"/>
                    </a:lnTo>
                    <a:lnTo>
                      <a:pt x="723" y="416"/>
                    </a:lnTo>
                    <a:lnTo>
                      <a:pt x="575" y="444"/>
                    </a:lnTo>
                    <a:lnTo>
                      <a:pt x="564" y="450"/>
                    </a:lnTo>
                    <a:lnTo>
                      <a:pt x="560" y="459"/>
                    </a:lnTo>
                    <a:lnTo>
                      <a:pt x="562" y="467"/>
                    </a:lnTo>
                    <a:lnTo>
                      <a:pt x="570" y="472"/>
                    </a:lnTo>
                    <a:lnTo>
                      <a:pt x="680" y="502"/>
                    </a:lnTo>
                    <a:lnTo>
                      <a:pt x="686" y="503"/>
                    </a:lnTo>
                    <a:lnTo>
                      <a:pt x="692" y="504"/>
                    </a:lnTo>
                    <a:lnTo>
                      <a:pt x="697" y="503"/>
                    </a:lnTo>
                    <a:lnTo>
                      <a:pt x="702" y="502"/>
                    </a:lnTo>
                    <a:lnTo>
                      <a:pt x="706" y="500"/>
                    </a:lnTo>
                    <a:lnTo>
                      <a:pt x="711" y="497"/>
                    </a:lnTo>
                    <a:lnTo>
                      <a:pt x="715" y="494"/>
                    </a:lnTo>
                    <a:lnTo>
                      <a:pt x="718" y="490"/>
                    </a:lnTo>
                    <a:lnTo>
                      <a:pt x="723" y="484"/>
                    </a:lnTo>
                    <a:lnTo>
                      <a:pt x="727" y="478"/>
                    </a:lnTo>
                    <a:lnTo>
                      <a:pt x="730" y="472"/>
                    </a:lnTo>
                    <a:lnTo>
                      <a:pt x="734" y="466"/>
                    </a:lnTo>
                    <a:lnTo>
                      <a:pt x="736" y="461"/>
                    </a:lnTo>
                    <a:lnTo>
                      <a:pt x="740" y="454"/>
                    </a:lnTo>
                    <a:lnTo>
                      <a:pt x="742" y="448"/>
                    </a:lnTo>
                    <a:lnTo>
                      <a:pt x="744" y="442"/>
                    </a:lnTo>
                    <a:close/>
                    <a:moveTo>
                      <a:pt x="760" y="272"/>
                    </a:moveTo>
                    <a:lnTo>
                      <a:pt x="755" y="262"/>
                    </a:lnTo>
                    <a:lnTo>
                      <a:pt x="749" y="254"/>
                    </a:lnTo>
                    <a:lnTo>
                      <a:pt x="740" y="252"/>
                    </a:lnTo>
                    <a:lnTo>
                      <a:pt x="727" y="258"/>
                    </a:lnTo>
                    <a:lnTo>
                      <a:pt x="615" y="346"/>
                    </a:lnTo>
                    <a:lnTo>
                      <a:pt x="609" y="356"/>
                    </a:lnTo>
                    <a:lnTo>
                      <a:pt x="611" y="366"/>
                    </a:lnTo>
                    <a:lnTo>
                      <a:pt x="616" y="372"/>
                    </a:lnTo>
                    <a:lnTo>
                      <a:pt x="627" y="373"/>
                    </a:lnTo>
                    <a:lnTo>
                      <a:pt x="740" y="351"/>
                    </a:lnTo>
                    <a:lnTo>
                      <a:pt x="751" y="347"/>
                    </a:lnTo>
                    <a:lnTo>
                      <a:pt x="758" y="341"/>
                    </a:lnTo>
                    <a:lnTo>
                      <a:pt x="763" y="334"/>
                    </a:lnTo>
                    <a:lnTo>
                      <a:pt x="766" y="325"/>
                    </a:lnTo>
                    <a:lnTo>
                      <a:pt x="767" y="318"/>
                    </a:lnTo>
                    <a:lnTo>
                      <a:pt x="767" y="311"/>
                    </a:lnTo>
                    <a:lnTo>
                      <a:pt x="766" y="303"/>
                    </a:lnTo>
                    <a:lnTo>
                      <a:pt x="766" y="297"/>
                    </a:lnTo>
                    <a:lnTo>
                      <a:pt x="764" y="290"/>
                    </a:lnTo>
                    <a:lnTo>
                      <a:pt x="763" y="284"/>
                    </a:lnTo>
                    <a:lnTo>
                      <a:pt x="761" y="278"/>
                    </a:lnTo>
                    <a:lnTo>
                      <a:pt x="760" y="272"/>
                    </a:lnTo>
                    <a:close/>
                    <a:moveTo>
                      <a:pt x="676" y="118"/>
                    </a:moveTo>
                    <a:lnTo>
                      <a:pt x="671" y="114"/>
                    </a:lnTo>
                    <a:lnTo>
                      <a:pt x="666" y="111"/>
                    </a:lnTo>
                    <a:lnTo>
                      <a:pt x="660" y="109"/>
                    </a:lnTo>
                    <a:lnTo>
                      <a:pt x="656" y="108"/>
                    </a:lnTo>
                    <a:lnTo>
                      <a:pt x="651" y="108"/>
                    </a:lnTo>
                    <a:lnTo>
                      <a:pt x="646" y="110"/>
                    </a:lnTo>
                    <a:lnTo>
                      <a:pt x="642" y="114"/>
                    </a:lnTo>
                    <a:lnTo>
                      <a:pt x="639" y="120"/>
                    </a:lnTo>
                    <a:lnTo>
                      <a:pt x="593" y="244"/>
                    </a:lnTo>
                    <a:lnTo>
                      <a:pt x="594" y="255"/>
                    </a:lnTo>
                    <a:lnTo>
                      <a:pt x="600" y="263"/>
                    </a:lnTo>
                    <a:lnTo>
                      <a:pt x="609" y="266"/>
                    </a:lnTo>
                    <a:lnTo>
                      <a:pt x="619" y="263"/>
                    </a:lnTo>
                    <a:lnTo>
                      <a:pt x="704" y="195"/>
                    </a:lnTo>
                    <a:lnTo>
                      <a:pt x="709" y="191"/>
                    </a:lnTo>
                    <a:lnTo>
                      <a:pt x="712" y="187"/>
                    </a:lnTo>
                    <a:lnTo>
                      <a:pt x="713" y="183"/>
                    </a:lnTo>
                    <a:lnTo>
                      <a:pt x="715" y="178"/>
                    </a:lnTo>
                    <a:lnTo>
                      <a:pt x="715" y="174"/>
                    </a:lnTo>
                    <a:lnTo>
                      <a:pt x="713" y="170"/>
                    </a:lnTo>
                    <a:lnTo>
                      <a:pt x="712" y="165"/>
                    </a:lnTo>
                    <a:lnTo>
                      <a:pt x="711" y="161"/>
                    </a:lnTo>
                    <a:lnTo>
                      <a:pt x="708" y="154"/>
                    </a:lnTo>
                    <a:lnTo>
                      <a:pt x="703" y="148"/>
                    </a:lnTo>
                    <a:lnTo>
                      <a:pt x="699" y="143"/>
                    </a:lnTo>
                    <a:lnTo>
                      <a:pt x="695" y="137"/>
                    </a:lnTo>
                    <a:lnTo>
                      <a:pt x="690" y="132"/>
                    </a:lnTo>
                    <a:lnTo>
                      <a:pt x="685" y="127"/>
                    </a:lnTo>
                    <a:lnTo>
                      <a:pt x="680" y="123"/>
                    </a:lnTo>
                    <a:lnTo>
                      <a:pt x="676" y="118"/>
                    </a:lnTo>
                    <a:close/>
                    <a:moveTo>
                      <a:pt x="512" y="21"/>
                    </a:moveTo>
                    <a:lnTo>
                      <a:pt x="500" y="19"/>
                    </a:lnTo>
                    <a:lnTo>
                      <a:pt x="490" y="20"/>
                    </a:lnTo>
                    <a:lnTo>
                      <a:pt x="483" y="26"/>
                    </a:lnTo>
                    <a:lnTo>
                      <a:pt x="482" y="38"/>
                    </a:lnTo>
                    <a:lnTo>
                      <a:pt x="515" y="166"/>
                    </a:lnTo>
                    <a:lnTo>
                      <a:pt x="522" y="175"/>
                    </a:lnTo>
                    <a:lnTo>
                      <a:pt x="531" y="179"/>
                    </a:lnTo>
                    <a:lnTo>
                      <a:pt x="541" y="177"/>
                    </a:lnTo>
                    <a:lnTo>
                      <a:pt x="547" y="170"/>
                    </a:lnTo>
                    <a:lnTo>
                      <a:pt x="582" y="75"/>
                    </a:lnTo>
                    <a:lnTo>
                      <a:pt x="585" y="70"/>
                    </a:lnTo>
                    <a:lnTo>
                      <a:pt x="585" y="65"/>
                    </a:lnTo>
                    <a:lnTo>
                      <a:pt x="583" y="61"/>
                    </a:lnTo>
                    <a:lnTo>
                      <a:pt x="582" y="57"/>
                    </a:lnTo>
                    <a:lnTo>
                      <a:pt x="580" y="52"/>
                    </a:lnTo>
                    <a:lnTo>
                      <a:pt x="576" y="48"/>
                    </a:lnTo>
                    <a:lnTo>
                      <a:pt x="573" y="45"/>
                    </a:lnTo>
                    <a:lnTo>
                      <a:pt x="568" y="42"/>
                    </a:lnTo>
                    <a:lnTo>
                      <a:pt x="561" y="38"/>
                    </a:lnTo>
                    <a:lnTo>
                      <a:pt x="555" y="35"/>
                    </a:lnTo>
                    <a:lnTo>
                      <a:pt x="548" y="32"/>
                    </a:lnTo>
                    <a:lnTo>
                      <a:pt x="541" y="29"/>
                    </a:lnTo>
                    <a:lnTo>
                      <a:pt x="534" y="27"/>
                    </a:lnTo>
                    <a:lnTo>
                      <a:pt x="527" y="25"/>
                    </a:lnTo>
                    <a:lnTo>
                      <a:pt x="519" y="23"/>
                    </a:lnTo>
                    <a:lnTo>
                      <a:pt x="512" y="21"/>
                    </a:lnTo>
                    <a:close/>
                  </a:path>
                </a:pathLst>
              </a:custGeom>
              <a:solidFill>
                <a:srgbClr val="000000"/>
              </a:solidFill>
              <a:ln w="9525">
                <a:noFill/>
                <a:round/>
                <a:headEnd/>
                <a:tailEnd/>
              </a:ln>
            </p:spPr>
            <p:txBody>
              <a:bodyPr/>
              <a:lstStyle/>
              <a:p>
                <a:endParaRPr lang="ru-RU"/>
              </a:p>
            </p:txBody>
          </p:sp>
          <p:sp>
            <p:nvSpPr>
              <p:cNvPr id="14577" name="Freeform 552"/>
              <p:cNvSpPr>
                <a:spLocks/>
              </p:cNvSpPr>
              <p:nvPr/>
            </p:nvSpPr>
            <p:spPr bwMode="auto">
              <a:xfrm>
                <a:off x="4328" y="431"/>
                <a:ext cx="4" cy="6"/>
              </a:xfrm>
              <a:custGeom>
                <a:avLst/>
                <a:gdLst>
                  <a:gd name="T0" fmla="*/ 0 w 24"/>
                  <a:gd name="T1" fmla="*/ 0 h 31"/>
                  <a:gd name="T2" fmla="*/ 0 w 24"/>
                  <a:gd name="T3" fmla="*/ 0 h 31"/>
                  <a:gd name="T4" fmla="*/ 0 w 24"/>
                  <a:gd name="T5" fmla="*/ 0 h 31"/>
                  <a:gd name="T6" fmla="*/ 0 w 24"/>
                  <a:gd name="T7" fmla="*/ 0 h 31"/>
                  <a:gd name="T8" fmla="*/ 0 w 24"/>
                  <a:gd name="T9" fmla="*/ 0 h 31"/>
                  <a:gd name="T10" fmla="*/ 0 w 24"/>
                  <a:gd name="T11" fmla="*/ 0 h 31"/>
                  <a:gd name="T12" fmla="*/ 0 w 24"/>
                  <a:gd name="T13" fmla="*/ 0 h 31"/>
                  <a:gd name="T14" fmla="*/ 0 w 24"/>
                  <a:gd name="T15" fmla="*/ 0 h 31"/>
                  <a:gd name="T16" fmla="*/ 0 w 24"/>
                  <a:gd name="T17" fmla="*/ 0 h 31"/>
                  <a:gd name="T18" fmla="*/ 0 w 24"/>
                  <a:gd name="T19" fmla="*/ 0 h 31"/>
                  <a:gd name="T20" fmla="*/ 0 w 24"/>
                  <a:gd name="T21" fmla="*/ 0 h 31"/>
                  <a:gd name="T22" fmla="*/ 0 w 24"/>
                  <a:gd name="T23" fmla="*/ 0 h 31"/>
                  <a:gd name="T24" fmla="*/ 0 w 24"/>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31"/>
                  <a:gd name="T41" fmla="*/ 24 w 24"/>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31">
                    <a:moveTo>
                      <a:pt x="8" y="29"/>
                    </a:moveTo>
                    <a:lnTo>
                      <a:pt x="8" y="29"/>
                    </a:lnTo>
                    <a:lnTo>
                      <a:pt x="2" y="19"/>
                    </a:lnTo>
                    <a:lnTo>
                      <a:pt x="5" y="12"/>
                    </a:lnTo>
                    <a:lnTo>
                      <a:pt x="13" y="7"/>
                    </a:lnTo>
                    <a:lnTo>
                      <a:pt x="24" y="3"/>
                    </a:lnTo>
                    <a:lnTo>
                      <a:pt x="24" y="0"/>
                    </a:lnTo>
                    <a:lnTo>
                      <a:pt x="11" y="5"/>
                    </a:lnTo>
                    <a:lnTo>
                      <a:pt x="2" y="10"/>
                    </a:lnTo>
                    <a:lnTo>
                      <a:pt x="0" y="19"/>
                    </a:lnTo>
                    <a:lnTo>
                      <a:pt x="6" y="31"/>
                    </a:lnTo>
                    <a:lnTo>
                      <a:pt x="8" y="29"/>
                    </a:lnTo>
                    <a:close/>
                  </a:path>
                </a:pathLst>
              </a:custGeom>
              <a:solidFill>
                <a:srgbClr val="000000"/>
              </a:solidFill>
              <a:ln w="9525">
                <a:noFill/>
                <a:round/>
                <a:headEnd/>
                <a:tailEnd/>
              </a:ln>
            </p:spPr>
            <p:txBody>
              <a:bodyPr/>
              <a:lstStyle/>
              <a:p>
                <a:endParaRPr lang="ru-RU"/>
              </a:p>
            </p:txBody>
          </p:sp>
          <p:sp>
            <p:nvSpPr>
              <p:cNvPr id="14578" name="Freeform 553"/>
              <p:cNvSpPr>
                <a:spLocks/>
              </p:cNvSpPr>
              <p:nvPr/>
            </p:nvSpPr>
            <p:spPr bwMode="auto">
              <a:xfrm>
                <a:off x="4329" y="436"/>
                <a:ext cx="17" cy="20"/>
              </a:xfrm>
              <a:custGeom>
                <a:avLst/>
                <a:gdLst>
                  <a:gd name="T0" fmla="*/ 0 w 105"/>
                  <a:gd name="T1" fmla="*/ 0 h 98"/>
                  <a:gd name="T2" fmla="*/ 0 w 105"/>
                  <a:gd name="T3" fmla="*/ 0 h 98"/>
                  <a:gd name="T4" fmla="*/ 0 w 105"/>
                  <a:gd name="T5" fmla="*/ 0 h 98"/>
                  <a:gd name="T6" fmla="*/ 0 w 105"/>
                  <a:gd name="T7" fmla="*/ 0 h 98"/>
                  <a:gd name="T8" fmla="*/ 0 w 105"/>
                  <a:gd name="T9" fmla="*/ 0 h 98"/>
                  <a:gd name="T10" fmla="*/ 0 w 105"/>
                  <a:gd name="T11" fmla="*/ 0 h 98"/>
                  <a:gd name="T12" fmla="*/ 0 w 105"/>
                  <a:gd name="T13" fmla="*/ 0 h 98"/>
                  <a:gd name="T14" fmla="*/ 0 60000 65536"/>
                  <a:gd name="T15" fmla="*/ 0 60000 65536"/>
                  <a:gd name="T16" fmla="*/ 0 60000 65536"/>
                  <a:gd name="T17" fmla="*/ 0 60000 65536"/>
                  <a:gd name="T18" fmla="*/ 0 60000 65536"/>
                  <a:gd name="T19" fmla="*/ 0 60000 65536"/>
                  <a:gd name="T20" fmla="*/ 0 60000 65536"/>
                  <a:gd name="T21" fmla="*/ 0 w 105"/>
                  <a:gd name="T22" fmla="*/ 0 h 98"/>
                  <a:gd name="T23" fmla="*/ 105 w 105"/>
                  <a:gd name="T24" fmla="*/ 98 h 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5" h="98">
                    <a:moveTo>
                      <a:pt x="105" y="96"/>
                    </a:moveTo>
                    <a:lnTo>
                      <a:pt x="105" y="96"/>
                    </a:lnTo>
                    <a:lnTo>
                      <a:pt x="2" y="0"/>
                    </a:lnTo>
                    <a:lnTo>
                      <a:pt x="0" y="2"/>
                    </a:lnTo>
                    <a:lnTo>
                      <a:pt x="103" y="98"/>
                    </a:lnTo>
                    <a:lnTo>
                      <a:pt x="105" y="96"/>
                    </a:lnTo>
                    <a:close/>
                  </a:path>
                </a:pathLst>
              </a:custGeom>
              <a:solidFill>
                <a:srgbClr val="000000"/>
              </a:solidFill>
              <a:ln w="9525">
                <a:noFill/>
                <a:round/>
                <a:headEnd/>
                <a:tailEnd/>
              </a:ln>
            </p:spPr>
            <p:txBody>
              <a:bodyPr/>
              <a:lstStyle/>
              <a:p>
                <a:endParaRPr lang="ru-RU"/>
              </a:p>
            </p:txBody>
          </p:sp>
          <p:sp>
            <p:nvSpPr>
              <p:cNvPr id="14579" name="Freeform 554"/>
              <p:cNvSpPr>
                <a:spLocks/>
              </p:cNvSpPr>
              <p:nvPr/>
            </p:nvSpPr>
            <p:spPr bwMode="auto">
              <a:xfrm>
                <a:off x="4346" y="454"/>
                <a:ext cx="6" cy="3"/>
              </a:xfrm>
              <a:custGeom>
                <a:avLst/>
                <a:gdLst>
                  <a:gd name="T0" fmla="*/ 0 w 33"/>
                  <a:gd name="T1" fmla="*/ 0 h 15"/>
                  <a:gd name="T2" fmla="*/ 0 w 33"/>
                  <a:gd name="T3" fmla="*/ 0 h 15"/>
                  <a:gd name="T4" fmla="*/ 0 w 33"/>
                  <a:gd name="T5" fmla="*/ 0 h 15"/>
                  <a:gd name="T6" fmla="*/ 0 w 33"/>
                  <a:gd name="T7" fmla="*/ 0 h 15"/>
                  <a:gd name="T8" fmla="*/ 0 w 33"/>
                  <a:gd name="T9" fmla="*/ 0 h 15"/>
                  <a:gd name="T10" fmla="*/ 0 w 33"/>
                  <a:gd name="T11" fmla="*/ 0 h 15"/>
                  <a:gd name="T12" fmla="*/ 0 w 33"/>
                  <a:gd name="T13" fmla="*/ 0 h 15"/>
                  <a:gd name="T14" fmla="*/ 0 w 33"/>
                  <a:gd name="T15" fmla="*/ 0 h 15"/>
                  <a:gd name="T16" fmla="*/ 0 w 33"/>
                  <a:gd name="T17" fmla="*/ 0 h 15"/>
                  <a:gd name="T18" fmla="*/ 0 w 33"/>
                  <a:gd name="T19" fmla="*/ 0 h 15"/>
                  <a:gd name="T20" fmla="*/ 0 w 33"/>
                  <a:gd name="T21" fmla="*/ 0 h 15"/>
                  <a:gd name="T22" fmla="*/ 0 w 33"/>
                  <a:gd name="T23" fmla="*/ 0 h 15"/>
                  <a:gd name="T24" fmla="*/ 0 w 33"/>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5"/>
                  <a:gd name="T41" fmla="*/ 33 w 33"/>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5">
                    <a:moveTo>
                      <a:pt x="31" y="0"/>
                    </a:moveTo>
                    <a:lnTo>
                      <a:pt x="31" y="0"/>
                    </a:lnTo>
                    <a:lnTo>
                      <a:pt x="29" y="7"/>
                    </a:lnTo>
                    <a:lnTo>
                      <a:pt x="22" y="12"/>
                    </a:lnTo>
                    <a:lnTo>
                      <a:pt x="13" y="13"/>
                    </a:lnTo>
                    <a:lnTo>
                      <a:pt x="2" y="8"/>
                    </a:lnTo>
                    <a:lnTo>
                      <a:pt x="0" y="10"/>
                    </a:lnTo>
                    <a:lnTo>
                      <a:pt x="13" y="15"/>
                    </a:lnTo>
                    <a:lnTo>
                      <a:pt x="25" y="14"/>
                    </a:lnTo>
                    <a:lnTo>
                      <a:pt x="32" y="9"/>
                    </a:lnTo>
                    <a:lnTo>
                      <a:pt x="33" y="0"/>
                    </a:lnTo>
                    <a:lnTo>
                      <a:pt x="31" y="0"/>
                    </a:lnTo>
                    <a:close/>
                  </a:path>
                </a:pathLst>
              </a:custGeom>
              <a:solidFill>
                <a:srgbClr val="000000"/>
              </a:solidFill>
              <a:ln w="9525">
                <a:noFill/>
                <a:round/>
                <a:headEnd/>
                <a:tailEnd/>
              </a:ln>
            </p:spPr>
            <p:txBody>
              <a:bodyPr/>
              <a:lstStyle/>
              <a:p>
                <a:endParaRPr lang="ru-RU"/>
              </a:p>
            </p:txBody>
          </p:sp>
          <p:sp>
            <p:nvSpPr>
              <p:cNvPr id="14580" name="Freeform 555"/>
              <p:cNvSpPr>
                <a:spLocks/>
              </p:cNvSpPr>
              <p:nvPr/>
            </p:nvSpPr>
            <p:spPr bwMode="auto">
              <a:xfrm>
                <a:off x="4347" y="434"/>
                <a:ext cx="5" cy="20"/>
              </a:xfrm>
              <a:custGeom>
                <a:avLst/>
                <a:gdLst>
                  <a:gd name="T0" fmla="*/ 0 w 26"/>
                  <a:gd name="T1" fmla="*/ 0 h 98"/>
                  <a:gd name="T2" fmla="*/ 0 w 26"/>
                  <a:gd name="T3" fmla="*/ 0 h 98"/>
                  <a:gd name="T4" fmla="*/ 0 w 26"/>
                  <a:gd name="T5" fmla="*/ 0 h 98"/>
                  <a:gd name="T6" fmla="*/ 0 w 26"/>
                  <a:gd name="T7" fmla="*/ 0 h 98"/>
                  <a:gd name="T8" fmla="*/ 0 w 26"/>
                  <a:gd name="T9" fmla="*/ 0 h 98"/>
                  <a:gd name="T10" fmla="*/ 0 w 26"/>
                  <a:gd name="T11" fmla="*/ 0 h 98"/>
                  <a:gd name="T12" fmla="*/ 0 w 26"/>
                  <a:gd name="T13" fmla="*/ 0 h 98"/>
                  <a:gd name="T14" fmla="*/ 0 60000 65536"/>
                  <a:gd name="T15" fmla="*/ 0 60000 65536"/>
                  <a:gd name="T16" fmla="*/ 0 60000 65536"/>
                  <a:gd name="T17" fmla="*/ 0 60000 65536"/>
                  <a:gd name="T18" fmla="*/ 0 60000 65536"/>
                  <a:gd name="T19" fmla="*/ 0 60000 65536"/>
                  <a:gd name="T20" fmla="*/ 0 60000 65536"/>
                  <a:gd name="T21" fmla="*/ 0 w 26"/>
                  <a:gd name="T22" fmla="*/ 0 h 98"/>
                  <a:gd name="T23" fmla="*/ 26 w 26"/>
                  <a:gd name="T24" fmla="*/ 98 h 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98">
                    <a:moveTo>
                      <a:pt x="0" y="0"/>
                    </a:moveTo>
                    <a:lnTo>
                      <a:pt x="0" y="0"/>
                    </a:lnTo>
                    <a:lnTo>
                      <a:pt x="24" y="98"/>
                    </a:lnTo>
                    <a:lnTo>
                      <a:pt x="26" y="98"/>
                    </a:lnTo>
                    <a:lnTo>
                      <a:pt x="2" y="0"/>
                    </a:lnTo>
                    <a:lnTo>
                      <a:pt x="0" y="0"/>
                    </a:lnTo>
                    <a:close/>
                  </a:path>
                </a:pathLst>
              </a:custGeom>
              <a:solidFill>
                <a:srgbClr val="000000"/>
              </a:solidFill>
              <a:ln w="9525">
                <a:noFill/>
                <a:round/>
                <a:headEnd/>
                <a:tailEnd/>
              </a:ln>
            </p:spPr>
            <p:txBody>
              <a:bodyPr/>
              <a:lstStyle/>
              <a:p>
                <a:endParaRPr lang="ru-RU"/>
              </a:p>
            </p:txBody>
          </p:sp>
          <p:sp>
            <p:nvSpPr>
              <p:cNvPr id="14581" name="Freeform 556"/>
              <p:cNvSpPr>
                <a:spLocks/>
              </p:cNvSpPr>
              <p:nvPr/>
            </p:nvSpPr>
            <p:spPr bwMode="auto">
              <a:xfrm>
                <a:off x="4342" y="430"/>
                <a:ext cx="6" cy="4"/>
              </a:xfrm>
              <a:custGeom>
                <a:avLst/>
                <a:gdLst>
                  <a:gd name="T0" fmla="*/ 0 w 33"/>
                  <a:gd name="T1" fmla="*/ 0 h 24"/>
                  <a:gd name="T2" fmla="*/ 0 w 33"/>
                  <a:gd name="T3" fmla="*/ 0 h 24"/>
                  <a:gd name="T4" fmla="*/ 0 w 33"/>
                  <a:gd name="T5" fmla="*/ 0 h 24"/>
                  <a:gd name="T6" fmla="*/ 0 w 33"/>
                  <a:gd name="T7" fmla="*/ 0 h 24"/>
                  <a:gd name="T8" fmla="*/ 0 w 33"/>
                  <a:gd name="T9" fmla="*/ 0 h 24"/>
                  <a:gd name="T10" fmla="*/ 0 w 33"/>
                  <a:gd name="T11" fmla="*/ 0 h 24"/>
                  <a:gd name="T12" fmla="*/ 0 w 33"/>
                  <a:gd name="T13" fmla="*/ 0 h 24"/>
                  <a:gd name="T14" fmla="*/ 0 w 33"/>
                  <a:gd name="T15" fmla="*/ 0 h 24"/>
                  <a:gd name="T16" fmla="*/ 0 w 33"/>
                  <a:gd name="T17" fmla="*/ 0 h 24"/>
                  <a:gd name="T18" fmla="*/ 0 w 33"/>
                  <a:gd name="T19" fmla="*/ 0 h 24"/>
                  <a:gd name="T20" fmla="*/ 0 w 33"/>
                  <a:gd name="T21" fmla="*/ 0 h 24"/>
                  <a:gd name="T22" fmla="*/ 0 w 33"/>
                  <a:gd name="T23" fmla="*/ 0 h 24"/>
                  <a:gd name="T24" fmla="*/ 0 w 3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24"/>
                  <a:gd name="T41" fmla="*/ 33 w 3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24">
                    <a:moveTo>
                      <a:pt x="0" y="2"/>
                    </a:moveTo>
                    <a:lnTo>
                      <a:pt x="0" y="2"/>
                    </a:lnTo>
                    <a:lnTo>
                      <a:pt x="11" y="4"/>
                    </a:lnTo>
                    <a:lnTo>
                      <a:pt x="19" y="9"/>
                    </a:lnTo>
                    <a:lnTo>
                      <a:pt x="26" y="16"/>
                    </a:lnTo>
                    <a:lnTo>
                      <a:pt x="31" y="24"/>
                    </a:lnTo>
                    <a:lnTo>
                      <a:pt x="33" y="24"/>
                    </a:lnTo>
                    <a:lnTo>
                      <a:pt x="29" y="14"/>
                    </a:lnTo>
                    <a:lnTo>
                      <a:pt x="22" y="7"/>
                    </a:lnTo>
                    <a:lnTo>
                      <a:pt x="11" y="2"/>
                    </a:lnTo>
                    <a:lnTo>
                      <a:pt x="0" y="0"/>
                    </a:lnTo>
                    <a:lnTo>
                      <a:pt x="0" y="2"/>
                    </a:lnTo>
                    <a:close/>
                  </a:path>
                </a:pathLst>
              </a:custGeom>
              <a:solidFill>
                <a:srgbClr val="000000"/>
              </a:solidFill>
              <a:ln w="9525">
                <a:noFill/>
                <a:round/>
                <a:headEnd/>
                <a:tailEnd/>
              </a:ln>
            </p:spPr>
            <p:txBody>
              <a:bodyPr/>
              <a:lstStyle/>
              <a:p>
                <a:endParaRPr lang="ru-RU"/>
              </a:p>
            </p:txBody>
          </p:sp>
          <p:sp>
            <p:nvSpPr>
              <p:cNvPr id="14582" name="Freeform 557"/>
              <p:cNvSpPr>
                <a:spLocks/>
              </p:cNvSpPr>
              <p:nvPr/>
            </p:nvSpPr>
            <p:spPr bwMode="auto">
              <a:xfrm>
                <a:off x="4332" y="429"/>
                <a:ext cx="10" cy="2"/>
              </a:xfrm>
              <a:custGeom>
                <a:avLst/>
                <a:gdLst>
                  <a:gd name="T0" fmla="*/ 0 w 61"/>
                  <a:gd name="T1" fmla="*/ 0 h 9"/>
                  <a:gd name="T2" fmla="*/ 0 w 61"/>
                  <a:gd name="T3" fmla="*/ 0 h 9"/>
                  <a:gd name="T4" fmla="*/ 0 w 61"/>
                  <a:gd name="T5" fmla="*/ 0 h 9"/>
                  <a:gd name="T6" fmla="*/ 0 w 61"/>
                  <a:gd name="T7" fmla="*/ 0 h 9"/>
                  <a:gd name="T8" fmla="*/ 0 w 61"/>
                  <a:gd name="T9" fmla="*/ 0 h 9"/>
                  <a:gd name="T10" fmla="*/ 0 w 61"/>
                  <a:gd name="T11" fmla="*/ 0 h 9"/>
                  <a:gd name="T12" fmla="*/ 0 w 61"/>
                  <a:gd name="T13" fmla="*/ 0 h 9"/>
                  <a:gd name="T14" fmla="*/ 0 w 61"/>
                  <a:gd name="T15" fmla="*/ 0 h 9"/>
                  <a:gd name="T16" fmla="*/ 0 w 61"/>
                  <a:gd name="T17" fmla="*/ 0 h 9"/>
                  <a:gd name="T18" fmla="*/ 0 w 61"/>
                  <a:gd name="T19" fmla="*/ 0 h 9"/>
                  <a:gd name="T20" fmla="*/ 0 w 61"/>
                  <a:gd name="T21" fmla="*/ 0 h 9"/>
                  <a:gd name="T22" fmla="*/ 0 w 61"/>
                  <a:gd name="T23" fmla="*/ 0 h 9"/>
                  <a:gd name="T24" fmla="*/ 0 w 61"/>
                  <a:gd name="T25" fmla="*/ 0 h 9"/>
                  <a:gd name="T26" fmla="*/ 0 w 61"/>
                  <a:gd name="T27" fmla="*/ 0 h 9"/>
                  <a:gd name="T28" fmla="*/ 0 w 61"/>
                  <a:gd name="T29" fmla="*/ 0 h 9"/>
                  <a:gd name="T30" fmla="*/ 0 w 61"/>
                  <a:gd name="T31" fmla="*/ 0 h 9"/>
                  <a:gd name="T32" fmla="*/ 0 w 61"/>
                  <a:gd name="T33" fmla="*/ 0 h 9"/>
                  <a:gd name="T34" fmla="*/ 0 w 61"/>
                  <a:gd name="T35" fmla="*/ 0 h 9"/>
                  <a:gd name="T36" fmla="*/ 0 w 61"/>
                  <a:gd name="T37" fmla="*/ 0 h 9"/>
                  <a:gd name="T38" fmla="*/ 0 w 61"/>
                  <a:gd name="T39" fmla="*/ 0 h 9"/>
                  <a:gd name="T40" fmla="*/ 0 w 61"/>
                  <a:gd name="T41" fmla="*/ 0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1"/>
                  <a:gd name="T64" fmla="*/ 0 h 9"/>
                  <a:gd name="T65" fmla="*/ 61 w 61"/>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1" h="9">
                    <a:moveTo>
                      <a:pt x="0" y="9"/>
                    </a:moveTo>
                    <a:lnTo>
                      <a:pt x="0" y="9"/>
                    </a:lnTo>
                    <a:lnTo>
                      <a:pt x="7" y="8"/>
                    </a:lnTo>
                    <a:lnTo>
                      <a:pt x="14" y="5"/>
                    </a:lnTo>
                    <a:lnTo>
                      <a:pt x="22" y="4"/>
                    </a:lnTo>
                    <a:lnTo>
                      <a:pt x="29" y="4"/>
                    </a:lnTo>
                    <a:lnTo>
                      <a:pt x="38" y="3"/>
                    </a:lnTo>
                    <a:lnTo>
                      <a:pt x="46" y="4"/>
                    </a:lnTo>
                    <a:lnTo>
                      <a:pt x="53" y="4"/>
                    </a:lnTo>
                    <a:lnTo>
                      <a:pt x="61" y="3"/>
                    </a:lnTo>
                    <a:lnTo>
                      <a:pt x="61" y="1"/>
                    </a:lnTo>
                    <a:lnTo>
                      <a:pt x="53" y="0"/>
                    </a:lnTo>
                    <a:lnTo>
                      <a:pt x="46" y="0"/>
                    </a:lnTo>
                    <a:lnTo>
                      <a:pt x="38" y="1"/>
                    </a:lnTo>
                    <a:lnTo>
                      <a:pt x="29" y="2"/>
                    </a:lnTo>
                    <a:lnTo>
                      <a:pt x="22" y="2"/>
                    </a:lnTo>
                    <a:lnTo>
                      <a:pt x="14" y="3"/>
                    </a:lnTo>
                    <a:lnTo>
                      <a:pt x="7" y="5"/>
                    </a:lnTo>
                    <a:lnTo>
                      <a:pt x="0" y="6"/>
                    </a:lnTo>
                    <a:lnTo>
                      <a:pt x="0" y="9"/>
                    </a:lnTo>
                    <a:close/>
                  </a:path>
                </a:pathLst>
              </a:custGeom>
              <a:solidFill>
                <a:srgbClr val="000000"/>
              </a:solidFill>
              <a:ln w="9525">
                <a:noFill/>
                <a:round/>
                <a:headEnd/>
                <a:tailEnd/>
              </a:ln>
            </p:spPr>
            <p:txBody>
              <a:bodyPr/>
              <a:lstStyle/>
              <a:p>
                <a:endParaRPr lang="ru-RU"/>
              </a:p>
            </p:txBody>
          </p:sp>
          <p:sp>
            <p:nvSpPr>
              <p:cNvPr id="14583" name="Freeform 558"/>
              <p:cNvSpPr>
                <a:spLocks/>
              </p:cNvSpPr>
              <p:nvPr/>
            </p:nvSpPr>
            <p:spPr bwMode="auto">
              <a:xfrm>
                <a:off x="4332" y="431"/>
                <a:ext cx="1" cy="1"/>
              </a:xfrm>
              <a:custGeom>
                <a:avLst/>
                <a:gdLst>
                  <a:gd name="T0" fmla="*/ 0 w 1"/>
                  <a:gd name="T1" fmla="*/ 0 h 3"/>
                  <a:gd name="T2" fmla="*/ 0 w 1"/>
                  <a:gd name="T3" fmla="*/ 0 h 3"/>
                  <a:gd name="T4" fmla="*/ 0 w 1"/>
                  <a:gd name="T5" fmla="*/ 0 h 3"/>
                  <a:gd name="T6" fmla="*/ 0 w 1"/>
                  <a:gd name="T7" fmla="*/ 0 h 3"/>
                  <a:gd name="T8" fmla="*/ 0 w 1"/>
                  <a:gd name="T9" fmla="*/ 0 h 3"/>
                  <a:gd name="T10" fmla="*/ 0 w 1"/>
                  <a:gd name="T11" fmla="*/ 0 h 3"/>
                  <a:gd name="T12" fmla="*/ 0 w 1"/>
                  <a:gd name="T13" fmla="*/ 0 h 3"/>
                  <a:gd name="T14" fmla="*/ 0 60000 65536"/>
                  <a:gd name="T15" fmla="*/ 0 60000 65536"/>
                  <a:gd name="T16" fmla="*/ 0 60000 65536"/>
                  <a:gd name="T17" fmla="*/ 0 60000 65536"/>
                  <a:gd name="T18" fmla="*/ 0 60000 65536"/>
                  <a:gd name="T19" fmla="*/ 0 60000 65536"/>
                  <a:gd name="T20" fmla="*/ 0 60000 65536"/>
                  <a:gd name="T21" fmla="*/ 0 w 1"/>
                  <a:gd name="T22" fmla="*/ 0 h 3"/>
                  <a:gd name="T23" fmla="*/ 1 w 1"/>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3">
                    <a:moveTo>
                      <a:pt x="0" y="3"/>
                    </a:moveTo>
                    <a:lnTo>
                      <a:pt x="0" y="2"/>
                    </a:lnTo>
                    <a:lnTo>
                      <a:pt x="0" y="0"/>
                    </a:lnTo>
                    <a:lnTo>
                      <a:pt x="0" y="3"/>
                    </a:lnTo>
                    <a:close/>
                  </a:path>
                </a:pathLst>
              </a:custGeom>
              <a:solidFill>
                <a:srgbClr val="000000"/>
              </a:solidFill>
              <a:ln w="9525">
                <a:noFill/>
                <a:round/>
                <a:headEnd/>
                <a:tailEnd/>
              </a:ln>
            </p:spPr>
            <p:txBody>
              <a:bodyPr/>
              <a:lstStyle/>
              <a:p>
                <a:endParaRPr lang="ru-RU"/>
              </a:p>
            </p:txBody>
          </p:sp>
          <p:sp>
            <p:nvSpPr>
              <p:cNvPr id="14584" name="Freeform 559"/>
              <p:cNvSpPr>
                <a:spLocks/>
              </p:cNvSpPr>
              <p:nvPr/>
            </p:nvSpPr>
            <p:spPr bwMode="auto">
              <a:xfrm>
                <a:off x="4300" y="445"/>
                <a:ext cx="3" cy="7"/>
              </a:xfrm>
              <a:custGeom>
                <a:avLst/>
                <a:gdLst>
                  <a:gd name="T0" fmla="*/ 0 w 18"/>
                  <a:gd name="T1" fmla="*/ 0 h 35"/>
                  <a:gd name="T2" fmla="*/ 0 w 18"/>
                  <a:gd name="T3" fmla="*/ 0 h 35"/>
                  <a:gd name="T4" fmla="*/ 0 w 18"/>
                  <a:gd name="T5" fmla="*/ 0 h 35"/>
                  <a:gd name="T6" fmla="*/ 0 w 18"/>
                  <a:gd name="T7" fmla="*/ 0 h 35"/>
                  <a:gd name="T8" fmla="*/ 0 w 18"/>
                  <a:gd name="T9" fmla="*/ 0 h 35"/>
                  <a:gd name="T10" fmla="*/ 0 w 18"/>
                  <a:gd name="T11" fmla="*/ 0 h 35"/>
                  <a:gd name="T12" fmla="*/ 0 w 18"/>
                  <a:gd name="T13" fmla="*/ 0 h 35"/>
                  <a:gd name="T14" fmla="*/ 0 w 18"/>
                  <a:gd name="T15" fmla="*/ 0 h 35"/>
                  <a:gd name="T16" fmla="*/ 0 w 18"/>
                  <a:gd name="T17" fmla="*/ 0 h 35"/>
                  <a:gd name="T18" fmla="*/ 0 w 18"/>
                  <a:gd name="T19" fmla="*/ 0 h 35"/>
                  <a:gd name="T20" fmla="*/ 0 w 18"/>
                  <a:gd name="T21" fmla="*/ 0 h 35"/>
                  <a:gd name="T22" fmla="*/ 0 w 18"/>
                  <a:gd name="T23" fmla="*/ 0 h 35"/>
                  <a:gd name="T24" fmla="*/ 0 w 18"/>
                  <a:gd name="T25" fmla="*/ 0 h 35"/>
                  <a:gd name="T26" fmla="*/ 0 w 18"/>
                  <a:gd name="T27" fmla="*/ 0 h 35"/>
                  <a:gd name="T28" fmla="*/ 0 w 18"/>
                  <a:gd name="T29" fmla="*/ 0 h 35"/>
                  <a:gd name="T30" fmla="*/ 0 w 18"/>
                  <a:gd name="T31" fmla="*/ 0 h 35"/>
                  <a:gd name="T32" fmla="*/ 0 w 18"/>
                  <a:gd name="T33" fmla="*/ 0 h 35"/>
                  <a:gd name="T34" fmla="*/ 0 w 18"/>
                  <a:gd name="T35" fmla="*/ 0 h 35"/>
                  <a:gd name="T36" fmla="*/ 0 w 18"/>
                  <a:gd name="T37" fmla="*/ 0 h 35"/>
                  <a:gd name="T38" fmla="*/ 0 w 18"/>
                  <a:gd name="T39" fmla="*/ 0 h 35"/>
                  <a:gd name="T40" fmla="*/ 0 w 18"/>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35"/>
                  <a:gd name="T65" fmla="*/ 18 w 18"/>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35">
                    <a:moveTo>
                      <a:pt x="16" y="33"/>
                    </a:moveTo>
                    <a:lnTo>
                      <a:pt x="18" y="33"/>
                    </a:lnTo>
                    <a:lnTo>
                      <a:pt x="10" y="30"/>
                    </a:lnTo>
                    <a:lnTo>
                      <a:pt x="6" y="25"/>
                    </a:lnTo>
                    <a:lnTo>
                      <a:pt x="3" y="21"/>
                    </a:lnTo>
                    <a:lnTo>
                      <a:pt x="2" y="18"/>
                    </a:lnTo>
                    <a:lnTo>
                      <a:pt x="5" y="15"/>
                    </a:lnTo>
                    <a:lnTo>
                      <a:pt x="7" y="11"/>
                    </a:lnTo>
                    <a:lnTo>
                      <a:pt x="10" y="6"/>
                    </a:lnTo>
                    <a:lnTo>
                      <a:pt x="15" y="2"/>
                    </a:lnTo>
                    <a:lnTo>
                      <a:pt x="13" y="0"/>
                    </a:lnTo>
                    <a:lnTo>
                      <a:pt x="8" y="4"/>
                    </a:lnTo>
                    <a:lnTo>
                      <a:pt x="5" y="9"/>
                    </a:lnTo>
                    <a:lnTo>
                      <a:pt x="2" y="13"/>
                    </a:lnTo>
                    <a:lnTo>
                      <a:pt x="0" y="18"/>
                    </a:lnTo>
                    <a:lnTo>
                      <a:pt x="1" y="23"/>
                    </a:lnTo>
                    <a:lnTo>
                      <a:pt x="3" y="27"/>
                    </a:lnTo>
                    <a:lnTo>
                      <a:pt x="8" y="32"/>
                    </a:lnTo>
                    <a:lnTo>
                      <a:pt x="15" y="35"/>
                    </a:lnTo>
                    <a:lnTo>
                      <a:pt x="16" y="35"/>
                    </a:lnTo>
                    <a:lnTo>
                      <a:pt x="16" y="33"/>
                    </a:lnTo>
                    <a:close/>
                  </a:path>
                </a:pathLst>
              </a:custGeom>
              <a:solidFill>
                <a:srgbClr val="000000"/>
              </a:solidFill>
              <a:ln w="9525">
                <a:noFill/>
                <a:round/>
                <a:headEnd/>
                <a:tailEnd/>
              </a:ln>
            </p:spPr>
            <p:txBody>
              <a:bodyPr/>
              <a:lstStyle/>
              <a:p>
                <a:endParaRPr lang="ru-RU"/>
              </a:p>
            </p:txBody>
          </p:sp>
          <p:sp>
            <p:nvSpPr>
              <p:cNvPr id="14585" name="Freeform 560"/>
              <p:cNvSpPr>
                <a:spLocks/>
              </p:cNvSpPr>
              <p:nvPr/>
            </p:nvSpPr>
            <p:spPr bwMode="auto">
              <a:xfrm>
                <a:off x="4302" y="452"/>
                <a:ext cx="24" cy="8"/>
              </a:xfrm>
              <a:custGeom>
                <a:avLst/>
                <a:gdLst>
                  <a:gd name="T0" fmla="*/ 0 w 145"/>
                  <a:gd name="T1" fmla="*/ 0 h 40"/>
                  <a:gd name="T2" fmla="*/ 0 w 145"/>
                  <a:gd name="T3" fmla="*/ 0 h 40"/>
                  <a:gd name="T4" fmla="*/ 0 w 145"/>
                  <a:gd name="T5" fmla="*/ 0 h 40"/>
                  <a:gd name="T6" fmla="*/ 0 w 145"/>
                  <a:gd name="T7" fmla="*/ 0 h 40"/>
                  <a:gd name="T8" fmla="*/ 0 w 145"/>
                  <a:gd name="T9" fmla="*/ 0 h 40"/>
                  <a:gd name="T10" fmla="*/ 0 w 145"/>
                  <a:gd name="T11" fmla="*/ 0 h 40"/>
                  <a:gd name="T12" fmla="*/ 0 w 145"/>
                  <a:gd name="T13" fmla="*/ 0 h 40"/>
                  <a:gd name="T14" fmla="*/ 0 60000 65536"/>
                  <a:gd name="T15" fmla="*/ 0 60000 65536"/>
                  <a:gd name="T16" fmla="*/ 0 60000 65536"/>
                  <a:gd name="T17" fmla="*/ 0 60000 65536"/>
                  <a:gd name="T18" fmla="*/ 0 60000 65536"/>
                  <a:gd name="T19" fmla="*/ 0 60000 65536"/>
                  <a:gd name="T20" fmla="*/ 0 60000 65536"/>
                  <a:gd name="T21" fmla="*/ 0 w 145"/>
                  <a:gd name="T22" fmla="*/ 0 h 40"/>
                  <a:gd name="T23" fmla="*/ 145 w 145"/>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 h="40">
                    <a:moveTo>
                      <a:pt x="145" y="38"/>
                    </a:moveTo>
                    <a:lnTo>
                      <a:pt x="145" y="38"/>
                    </a:lnTo>
                    <a:lnTo>
                      <a:pt x="0" y="0"/>
                    </a:lnTo>
                    <a:lnTo>
                      <a:pt x="0" y="2"/>
                    </a:lnTo>
                    <a:lnTo>
                      <a:pt x="145" y="40"/>
                    </a:lnTo>
                    <a:lnTo>
                      <a:pt x="145" y="38"/>
                    </a:lnTo>
                    <a:close/>
                  </a:path>
                </a:pathLst>
              </a:custGeom>
              <a:solidFill>
                <a:srgbClr val="000000"/>
              </a:solidFill>
              <a:ln w="9525">
                <a:noFill/>
                <a:round/>
                <a:headEnd/>
                <a:tailEnd/>
              </a:ln>
            </p:spPr>
            <p:txBody>
              <a:bodyPr/>
              <a:lstStyle/>
              <a:p>
                <a:endParaRPr lang="ru-RU"/>
              </a:p>
            </p:txBody>
          </p:sp>
          <p:sp>
            <p:nvSpPr>
              <p:cNvPr id="14586" name="Freeform 561"/>
              <p:cNvSpPr>
                <a:spLocks/>
              </p:cNvSpPr>
              <p:nvPr/>
            </p:nvSpPr>
            <p:spPr bwMode="auto">
              <a:xfrm>
                <a:off x="4326" y="455"/>
                <a:ext cx="5" cy="5"/>
              </a:xfrm>
              <a:custGeom>
                <a:avLst/>
                <a:gdLst>
                  <a:gd name="T0" fmla="*/ 0 w 27"/>
                  <a:gd name="T1" fmla="*/ 0 h 23"/>
                  <a:gd name="T2" fmla="*/ 0 w 27"/>
                  <a:gd name="T3" fmla="*/ 0 h 23"/>
                  <a:gd name="T4" fmla="*/ 0 w 27"/>
                  <a:gd name="T5" fmla="*/ 0 h 23"/>
                  <a:gd name="T6" fmla="*/ 0 w 27"/>
                  <a:gd name="T7" fmla="*/ 0 h 23"/>
                  <a:gd name="T8" fmla="*/ 0 w 27"/>
                  <a:gd name="T9" fmla="*/ 0 h 23"/>
                  <a:gd name="T10" fmla="*/ 0 w 27"/>
                  <a:gd name="T11" fmla="*/ 0 h 23"/>
                  <a:gd name="T12" fmla="*/ 0 w 27"/>
                  <a:gd name="T13" fmla="*/ 0 h 23"/>
                  <a:gd name="T14" fmla="*/ 0 w 27"/>
                  <a:gd name="T15" fmla="*/ 0 h 23"/>
                  <a:gd name="T16" fmla="*/ 0 w 27"/>
                  <a:gd name="T17" fmla="*/ 0 h 23"/>
                  <a:gd name="T18" fmla="*/ 0 w 27"/>
                  <a:gd name="T19" fmla="*/ 0 h 23"/>
                  <a:gd name="T20" fmla="*/ 0 w 27"/>
                  <a:gd name="T21" fmla="*/ 0 h 23"/>
                  <a:gd name="T22" fmla="*/ 0 w 27"/>
                  <a:gd name="T23" fmla="*/ 0 h 23"/>
                  <a:gd name="T24" fmla="*/ 0 w 27"/>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
                  <a:gd name="T40" fmla="*/ 0 h 23"/>
                  <a:gd name="T41" fmla="*/ 27 w 27"/>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 h="23">
                    <a:moveTo>
                      <a:pt x="20" y="2"/>
                    </a:moveTo>
                    <a:lnTo>
                      <a:pt x="20" y="2"/>
                    </a:lnTo>
                    <a:lnTo>
                      <a:pt x="22" y="9"/>
                    </a:lnTo>
                    <a:lnTo>
                      <a:pt x="20" y="15"/>
                    </a:lnTo>
                    <a:lnTo>
                      <a:pt x="13" y="20"/>
                    </a:lnTo>
                    <a:lnTo>
                      <a:pt x="0" y="21"/>
                    </a:lnTo>
                    <a:lnTo>
                      <a:pt x="0" y="23"/>
                    </a:lnTo>
                    <a:lnTo>
                      <a:pt x="13" y="22"/>
                    </a:lnTo>
                    <a:lnTo>
                      <a:pt x="22" y="17"/>
                    </a:lnTo>
                    <a:lnTo>
                      <a:pt x="27" y="9"/>
                    </a:lnTo>
                    <a:lnTo>
                      <a:pt x="22" y="0"/>
                    </a:lnTo>
                    <a:lnTo>
                      <a:pt x="20" y="2"/>
                    </a:lnTo>
                    <a:close/>
                  </a:path>
                </a:pathLst>
              </a:custGeom>
              <a:solidFill>
                <a:srgbClr val="000000"/>
              </a:solidFill>
              <a:ln w="9525">
                <a:noFill/>
                <a:round/>
                <a:headEnd/>
                <a:tailEnd/>
              </a:ln>
            </p:spPr>
            <p:txBody>
              <a:bodyPr/>
              <a:lstStyle/>
              <a:p>
                <a:endParaRPr lang="ru-RU"/>
              </a:p>
            </p:txBody>
          </p:sp>
          <p:sp>
            <p:nvSpPr>
              <p:cNvPr id="14587" name="Freeform 562"/>
              <p:cNvSpPr>
                <a:spLocks/>
              </p:cNvSpPr>
              <p:nvPr/>
            </p:nvSpPr>
            <p:spPr bwMode="auto">
              <a:xfrm>
                <a:off x="4317" y="440"/>
                <a:ext cx="13" cy="16"/>
              </a:xfrm>
              <a:custGeom>
                <a:avLst/>
                <a:gdLst>
                  <a:gd name="T0" fmla="*/ 0 w 80"/>
                  <a:gd name="T1" fmla="*/ 0 h 77"/>
                  <a:gd name="T2" fmla="*/ 0 w 80"/>
                  <a:gd name="T3" fmla="*/ 0 h 77"/>
                  <a:gd name="T4" fmla="*/ 0 w 80"/>
                  <a:gd name="T5" fmla="*/ 0 h 77"/>
                  <a:gd name="T6" fmla="*/ 0 w 80"/>
                  <a:gd name="T7" fmla="*/ 0 h 77"/>
                  <a:gd name="T8" fmla="*/ 0 w 80"/>
                  <a:gd name="T9" fmla="*/ 0 h 77"/>
                  <a:gd name="T10" fmla="*/ 0 w 80"/>
                  <a:gd name="T11" fmla="*/ 0 h 77"/>
                  <a:gd name="T12" fmla="*/ 0 w 80"/>
                  <a:gd name="T13" fmla="*/ 0 h 77"/>
                  <a:gd name="T14" fmla="*/ 0 60000 65536"/>
                  <a:gd name="T15" fmla="*/ 0 60000 65536"/>
                  <a:gd name="T16" fmla="*/ 0 60000 65536"/>
                  <a:gd name="T17" fmla="*/ 0 60000 65536"/>
                  <a:gd name="T18" fmla="*/ 0 60000 65536"/>
                  <a:gd name="T19" fmla="*/ 0 60000 65536"/>
                  <a:gd name="T20" fmla="*/ 0 60000 65536"/>
                  <a:gd name="T21" fmla="*/ 0 w 80"/>
                  <a:gd name="T22" fmla="*/ 0 h 77"/>
                  <a:gd name="T23" fmla="*/ 80 w 80"/>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77">
                    <a:moveTo>
                      <a:pt x="0" y="2"/>
                    </a:moveTo>
                    <a:lnTo>
                      <a:pt x="0" y="2"/>
                    </a:lnTo>
                    <a:lnTo>
                      <a:pt x="78" y="77"/>
                    </a:lnTo>
                    <a:lnTo>
                      <a:pt x="80" y="75"/>
                    </a:lnTo>
                    <a:lnTo>
                      <a:pt x="2" y="0"/>
                    </a:lnTo>
                    <a:lnTo>
                      <a:pt x="0" y="2"/>
                    </a:lnTo>
                    <a:close/>
                  </a:path>
                </a:pathLst>
              </a:custGeom>
              <a:solidFill>
                <a:srgbClr val="000000"/>
              </a:solidFill>
              <a:ln w="9525">
                <a:noFill/>
                <a:round/>
                <a:headEnd/>
                <a:tailEnd/>
              </a:ln>
            </p:spPr>
            <p:txBody>
              <a:bodyPr/>
              <a:lstStyle/>
              <a:p>
                <a:endParaRPr lang="ru-RU"/>
              </a:p>
            </p:txBody>
          </p:sp>
          <p:sp>
            <p:nvSpPr>
              <p:cNvPr id="14588" name="Freeform 563"/>
              <p:cNvSpPr>
                <a:spLocks/>
              </p:cNvSpPr>
              <p:nvPr/>
            </p:nvSpPr>
            <p:spPr bwMode="auto">
              <a:xfrm>
                <a:off x="4310" y="438"/>
                <a:ext cx="7" cy="3"/>
              </a:xfrm>
              <a:custGeom>
                <a:avLst/>
                <a:gdLst>
                  <a:gd name="T0" fmla="*/ 0 w 42"/>
                  <a:gd name="T1" fmla="*/ 0 h 11"/>
                  <a:gd name="T2" fmla="*/ 0 w 42"/>
                  <a:gd name="T3" fmla="*/ 0 h 11"/>
                  <a:gd name="T4" fmla="*/ 0 w 42"/>
                  <a:gd name="T5" fmla="*/ 0 h 11"/>
                  <a:gd name="T6" fmla="*/ 0 w 42"/>
                  <a:gd name="T7" fmla="*/ 0 h 11"/>
                  <a:gd name="T8" fmla="*/ 0 w 42"/>
                  <a:gd name="T9" fmla="*/ 0 h 11"/>
                  <a:gd name="T10" fmla="*/ 0 w 42"/>
                  <a:gd name="T11" fmla="*/ 0 h 11"/>
                  <a:gd name="T12" fmla="*/ 0 w 42"/>
                  <a:gd name="T13" fmla="*/ 0 h 11"/>
                  <a:gd name="T14" fmla="*/ 0 w 42"/>
                  <a:gd name="T15" fmla="*/ 0 h 11"/>
                  <a:gd name="T16" fmla="*/ 0 w 42"/>
                  <a:gd name="T17" fmla="*/ 0 h 11"/>
                  <a:gd name="T18" fmla="*/ 0 w 42"/>
                  <a:gd name="T19" fmla="*/ 0 h 11"/>
                  <a:gd name="T20" fmla="*/ 0 w 42"/>
                  <a:gd name="T21" fmla="*/ 0 h 11"/>
                  <a:gd name="T22" fmla="*/ 0 w 42"/>
                  <a:gd name="T23" fmla="*/ 0 h 11"/>
                  <a:gd name="T24" fmla="*/ 0 w 42"/>
                  <a:gd name="T25" fmla="*/ 0 h 11"/>
                  <a:gd name="T26" fmla="*/ 0 w 42"/>
                  <a:gd name="T27" fmla="*/ 0 h 11"/>
                  <a:gd name="T28" fmla="*/ 0 w 42"/>
                  <a:gd name="T29" fmla="*/ 0 h 11"/>
                  <a:gd name="T30" fmla="*/ 0 w 42"/>
                  <a:gd name="T31" fmla="*/ 0 h 11"/>
                  <a:gd name="T32" fmla="*/ 0 w 42"/>
                  <a:gd name="T33" fmla="*/ 0 h 11"/>
                  <a:gd name="T34" fmla="*/ 0 w 42"/>
                  <a:gd name="T35" fmla="*/ 0 h 11"/>
                  <a:gd name="T36" fmla="*/ 0 w 42"/>
                  <a:gd name="T37" fmla="*/ 0 h 11"/>
                  <a:gd name="T38" fmla="*/ 0 w 42"/>
                  <a:gd name="T39" fmla="*/ 0 h 11"/>
                  <a:gd name="T40" fmla="*/ 0 w 42"/>
                  <a:gd name="T41" fmla="*/ 0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11"/>
                  <a:gd name="T65" fmla="*/ 42 w 42"/>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11">
                    <a:moveTo>
                      <a:pt x="2" y="5"/>
                    </a:moveTo>
                    <a:lnTo>
                      <a:pt x="2" y="5"/>
                    </a:lnTo>
                    <a:lnTo>
                      <a:pt x="5" y="4"/>
                    </a:lnTo>
                    <a:lnTo>
                      <a:pt x="11" y="3"/>
                    </a:lnTo>
                    <a:lnTo>
                      <a:pt x="16" y="2"/>
                    </a:lnTo>
                    <a:lnTo>
                      <a:pt x="21" y="2"/>
                    </a:lnTo>
                    <a:lnTo>
                      <a:pt x="27" y="3"/>
                    </a:lnTo>
                    <a:lnTo>
                      <a:pt x="30" y="4"/>
                    </a:lnTo>
                    <a:lnTo>
                      <a:pt x="35" y="7"/>
                    </a:lnTo>
                    <a:lnTo>
                      <a:pt x="40" y="11"/>
                    </a:lnTo>
                    <a:lnTo>
                      <a:pt x="42" y="9"/>
                    </a:lnTo>
                    <a:lnTo>
                      <a:pt x="37" y="5"/>
                    </a:lnTo>
                    <a:lnTo>
                      <a:pt x="33" y="2"/>
                    </a:lnTo>
                    <a:lnTo>
                      <a:pt x="27" y="1"/>
                    </a:lnTo>
                    <a:lnTo>
                      <a:pt x="21" y="0"/>
                    </a:lnTo>
                    <a:lnTo>
                      <a:pt x="16" y="0"/>
                    </a:lnTo>
                    <a:lnTo>
                      <a:pt x="11" y="1"/>
                    </a:lnTo>
                    <a:lnTo>
                      <a:pt x="5" y="2"/>
                    </a:lnTo>
                    <a:lnTo>
                      <a:pt x="0" y="3"/>
                    </a:lnTo>
                    <a:lnTo>
                      <a:pt x="2" y="5"/>
                    </a:lnTo>
                    <a:close/>
                  </a:path>
                </a:pathLst>
              </a:custGeom>
              <a:solidFill>
                <a:srgbClr val="000000"/>
              </a:solidFill>
              <a:ln w="9525">
                <a:noFill/>
                <a:round/>
                <a:headEnd/>
                <a:tailEnd/>
              </a:ln>
            </p:spPr>
            <p:txBody>
              <a:bodyPr/>
              <a:lstStyle/>
              <a:p>
                <a:endParaRPr lang="ru-RU"/>
              </a:p>
            </p:txBody>
          </p:sp>
          <p:sp>
            <p:nvSpPr>
              <p:cNvPr id="14589" name="Freeform 564"/>
              <p:cNvSpPr>
                <a:spLocks/>
              </p:cNvSpPr>
              <p:nvPr/>
            </p:nvSpPr>
            <p:spPr bwMode="auto">
              <a:xfrm>
                <a:off x="4302" y="439"/>
                <a:ext cx="8" cy="7"/>
              </a:xfrm>
              <a:custGeom>
                <a:avLst/>
                <a:gdLst>
                  <a:gd name="T0" fmla="*/ 0 w 52"/>
                  <a:gd name="T1" fmla="*/ 0 h 33"/>
                  <a:gd name="T2" fmla="*/ 0 w 52"/>
                  <a:gd name="T3" fmla="*/ 0 h 33"/>
                  <a:gd name="T4" fmla="*/ 0 w 52"/>
                  <a:gd name="T5" fmla="*/ 0 h 33"/>
                  <a:gd name="T6" fmla="*/ 0 w 52"/>
                  <a:gd name="T7" fmla="*/ 0 h 33"/>
                  <a:gd name="T8" fmla="*/ 0 w 52"/>
                  <a:gd name="T9" fmla="*/ 0 h 33"/>
                  <a:gd name="T10" fmla="*/ 0 w 52"/>
                  <a:gd name="T11" fmla="*/ 0 h 33"/>
                  <a:gd name="T12" fmla="*/ 0 w 52"/>
                  <a:gd name="T13" fmla="*/ 0 h 33"/>
                  <a:gd name="T14" fmla="*/ 0 w 52"/>
                  <a:gd name="T15" fmla="*/ 0 h 33"/>
                  <a:gd name="T16" fmla="*/ 0 w 52"/>
                  <a:gd name="T17" fmla="*/ 0 h 33"/>
                  <a:gd name="T18" fmla="*/ 0 w 52"/>
                  <a:gd name="T19" fmla="*/ 0 h 33"/>
                  <a:gd name="T20" fmla="*/ 0 w 52"/>
                  <a:gd name="T21" fmla="*/ 0 h 33"/>
                  <a:gd name="T22" fmla="*/ 0 w 52"/>
                  <a:gd name="T23" fmla="*/ 0 h 33"/>
                  <a:gd name="T24" fmla="*/ 0 w 52"/>
                  <a:gd name="T25" fmla="*/ 0 h 33"/>
                  <a:gd name="T26" fmla="*/ 0 w 52"/>
                  <a:gd name="T27" fmla="*/ 0 h 33"/>
                  <a:gd name="T28" fmla="*/ 0 w 52"/>
                  <a:gd name="T29" fmla="*/ 0 h 33"/>
                  <a:gd name="T30" fmla="*/ 0 w 52"/>
                  <a:gd name="T31" fmla="*/ 0 h 33"/>
                  <a:gd name="T32" fmla="*/ 0 w 52"/>
                  <a:gd name="T33" fmla="*/ 0 h 33"/>
                  <a:gd name="T34" fmla="*/ 0 w 52"/>
                  <a:gd name="T35" fmla="*/ 0 h 33"/>
                  <a:gd name="T36" fmla="*/ 0 w 52"/>
                  <a:gd name="T37" fmla="*/ 0 h 33"/>
                  <a:gd name="T38" fmla="*/ 0 w 52"/>
                  <a:gd name="T39" fmla="*/ 0 h 33"/>
                  <a:gd name="T40" fmla="*/ 0 w 52"/>
                  <a:gd name="T41" fmla="*/ 0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33"/>
                  <a:gd name="T65" fmla="*/ 52 w 52"/>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33">
                    <a:moveTo>
                      <a:pt x="2" y="33"/>
                    </a:moveTo>
                    <a:lnTo>
                      <a:pt x="2" y="33"/>
                    </a:lnTo>
                    <a:lnTo>
                      <a:pt x="8" y="29"/>
                    </a:lnTo>
                    <a:lnTo>
                      <a:pt x="13" y="25"/>
                    </a:lnTo>
                    <a:lnTo>
                      <a:pt x="19" y="21"/>
                    </a:lnTo>
                    <a:lnTo>
                      <a:pt x="26" y="17"/>
                    </a:lnTo>
                    <a:lnTo>
                      <a:pt x="32" y="13"/>
                    </a:lnTo>
                    <a:lnTo>
                      <a:pt x="38" y="9"/>
                    </a:lnTo>
                    <a:lnTo>
                      <a:pt x="45" y="5"/>
                    </a:lnTo>
                    <a:lnTo>
                      <a:pt x="52" y="2"/>
                    </a:lnTo>
                    <a:lnTo>
                      <a:pt x="50" y="0"/>
                    </a:lnTo>
                    <a:lnTo>
                      <a:pt x="42" y="3"/>
                    </a:lnTo>
                    <a:lnTo>
                      <a:pt x="35" y="7"/>
                    </a:lnTo>
                    <a:lnTo>
                      <a:pt x="29" y="11"/>
                    </a:lnTo>
                    <a:lnTo>
                      <a:pt x="23" y="15"/>
                    </a:lnTo>
                    <a:lnTo>
                      <a:pt x="16" y="19"/>
                    </a:lnTo>
                    <a:lnTo>
                      <a:pt x="10" y="23"/>
                    </a:lnTo>
                    <a:lnTo>
                      <a:pt x="6" y="27"/>
                    </a:lnTo>
                    <a:lnTo>
                      <a:pt x="0" y="31"/>
                    </a:lnTo>
                    <a:lnTo>
                      <a:pt x="2" y="33"/>
                    </a:lnTo>
                    <a:close/>
                  </a:path>
                </a:pathLst>
              </a:custGeom>
              <a:solidFill>
                <a:srgbClr val="000000"/>
              </a:solidFill>
              <a:ln w="9525">
                <a:noFill/>
                <a:round/>
                <a:headEnd/>
                <a:tailEnd/>
              </a:ln>
            </p:spPr>
            <p:txBody>
              <a:bodyPr/>
              <a:lstStyle/>
              <a:p>
                <a:endParaRPr lang="ru-RU"/>
              </a:p>
            </p:txBody>
          </p:sp>
          <p:sp>
            <p:nvSpPr>
              <p:cNvPr id="14590" name="Freeform 565"/>
              <p:cNvSpPr>
                <a:spLocks/>
              </p:cNvSpPr>
              <p:nvPr/>
            </p:nvSpPr>
            <p:spPr bwMode="auto">
              <a:xfrm>
                <a:off x="4302" y="445"/>
                <a:ext cx="1" cy="1"/>
              </a:xfrm>
              <a:custGeom>
                <a:avLst/>
                <a:gdLst>
                  <a:gd name="T0" fmla="*/ 1 w 2"/>
                  <a:gd name="T1" fmla="*/ 1 h 2"/>
                  <a:gd name="T2" fmla="*/ 1 w 2"/>
                  <a:gd name="T3" fmla="*/ 1 h 2"/>
                  <a:gd name="T4" fmla="*/ 1 w 2"/>
                  <a:gd name="T5" fmla="*/ 1 h 2"/>
                  <a:gd name="T6" fmla="*/ 1 w 2"/>
                  <a:gd name="T7" fmla="*/ 1 h 2"/>
                  <a:gd name="T8" fmla="*/ 1 w 2"/>
                  <a:gd name="T9" fmla="*/ 1 h 2"/>
                  <a:gd name="T10" fmla="*/ 0 w 2"/>
                  <a:gd name="T11" fmla="*/ 0 h 2"/>
                  <a:gd name="T12" fmla="*/ 1 w 2"/>
                  <a:gd name="T13" fmla="*/ 1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2" y="2"/>
                    </a:moveTo>
                    <a:lnTo>
                      <a:pt x="1" y="1"/>
                    </a:lnTo>
                    <a:lnTo>
                      <a:pt x="0" y="0"/>
                    </a:lnTo>
                    <a:lnTo>
                      <a:pt x="2" y="2"/>
                    </a:lnTo>
                    <a:close/>
                  </a:path>
                </a:pathLst>
              </a:custGeom>
              <a:solidFill>
                <a:srgbClr val="000000"/>
              </a:solidFill>
              <a:ln w="9525">
                <a:noFill/>
                <a:round/>
                <a:headEnd/>
                <a:tailEnd/>
              </a:ln>
            </p:spPr>
            <p:txBody>
              <a:bodyPr/>
              <a:lstStyle/>
              <a:p>
                <a:endParaRPr lang="ru-RU"/>
              </a:p>
            </p:txBody>
          </p:sp>
          <p:sp>
            <p:nvSpPr>
              <p:cNvPr id="14591" name="Freeform 566"/>
              <p:cNvSpPr>
                <a:spLocks/>
              </p:cNvSpPr>
              <p:nvPr/>
            </p:nvSpPr>
            <p:spPr bwMode="auto">
              <a:xfrm>
                <a:off x="4283" y="474"/>
                <a:ext cx="3" cy="5"/>
              </a:xfrm>
              <a:custGeom>
                <a:avLst/>
                <a:gdLst>
                  <a:gd name="T0" fmla="*/ 0 w 22"/>
                  <a:gd name="T1" fmla="*/ 0 h 28"/>
                  <a:gd name="T2" fmla="*/ 0 w 22"/>
                  <a:gd name="T3" fmla="*/ 0 h 28"/>
                  <a:gd name="T4" fmla="*/ 0 w 22"/>
                  <a:gd name="T5" fmla="*/ 0 h 28"/>
                  <a:gd name="T6" fmla="*/ 0 w 22"/>
                  <a:gd name="T7" fmla="*/ 0 h 28"/>
                  <a:gd name="T8" fmla="*/ 0 w 22"/>
                  <a:gd name="T9" fmla="*/ 0 h 28"/>
                  <a:gd name="T10" fmla="*/ 0 w 22"/>
                  <a:gd name="T11" fmla="*/ 0 h 28"/>
                  <a:gd name="T12" fmla="*/ 0 w 22"/>
                  <a:gd name="T13" fmla="*/ 0 h 28"/>
                  <a:gd name="T14" fmla="*/ 0 w 22"/>
                  <a:gd name="T15" fmla="*/ 0 h 28"/>
                  <a:gd name="T16" fmla="*/ 0 w 22"/>
                  <a:gd name="T17" fmla="*/ 0 h 28"/>
                  <a:gd name="T18" fmla="*/ 0 w 22"/>
                  <a:gd name="T19" fmla="*/ 0 h 28"/>
                  <a:gd name="T20" fmla="*/ 0 w 22"/>
                  <a:gd name="T21" fmla="*/ 0 h 28"/>
                  <a:gd name="T22" fmla="*/ 0 w 22"/>
                  <a:gd name="T23" fmla="*/ 0 h 28"/>
                  <a:gd name="T24" fmla="*/ 0 w 22"/>
                  <a:gd name="T25" fmla="*/ 0 h 28"/>
                  <a:gd name="T26" fmla="*/ 0 w 22"/>
                  <a:gd name="T27" fmla="*/ 0 h 28"/>
                  <a:gd name="T28" fmla="*/ 0 w 22"/>
                  <a:gd name="T29" fmla="*/ 0 h 28"/>
                  <a:gd name="T30" fmla="*/ 0 w 22"/>
                  <a:gd name="T31" fmla="*/ 0 h 28"/>
                  <a:gd name="T32" fmla="*/ 0 w 22"/>
                  <a:gd name="T33" fmla="*/ 0 h 28"/>
                  <a:gd name="T34" fmla="*/ 0 w 22"/>
                  <a:gd name="T35" fmla="*/ 0 h 28"/>
                  <a:gd name="T36" fmla="*/ 0 w 22"/>
                  <a:gd name="T37" fmla="*/ 0 h 28"/>
                  <a:gd name="T38" fmla="*/ 0 w 22"/>
                  <a:gd name="T39" fmla="*/ 0 h 28"/>
                  <a:gd name="T40" fmla="*/ 0 w 22"/>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8"/>
                  <a:gd name="T65" fmla="*/ 22 w 22"/>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8">
                    <a:moveTo>
                      <a:pt x="22" y="25"/>
                    </a:moveTo>
                    <a:lnTo>
                      <a:pt x="22" y="25"/>
                    </a:lnTo>
                    <a:lnTo>
                      <a:pt x="14" y="26"/>
                    </a:lnTo>
                    <a:lnTo>
                      <a:pt x="9" y="25"/>
                    </a:lnTo>
                    <a:lnTo>
                      <a:pt x="6" y="22"/>
                    </a:lnTo>
                    <a:lnTo>
                      <a:pt x="4" y="19"/>
                    </a:lnTo>
                    <a:lnTo>
                      <a:pt x="2" y="15"/>
                    </a:lnTo>
                    <a:lnTo>
                      <a:pt x="2" y="11"/>
                    </a:lnTo>
                    <a:lnTo>
                      <a:pt x="2" y="5"/>
                    </a:lnTo>
                    <a:lnTo>
                      <a:pt x="4" y="0"/>
                    </a:lnTo>
                    <a:lnTo>
                      <a:pt x="1" y="0"/>
                    </a:lnTo>
                    <a:lnTo>
                      <a:pt x="0" y="5"/>
                    </a:lnTo>
                    <a:lnTo>
                      <a:pt x="0" y="11"/>
                    </a:lnTo>
                    <a:lnTo>
                      <a:pt x="0" y="15"/>
                    </a:lnTo>
                    <a:lnTo>
                      <a:pt x="1" y="21"/>
                    </a:lnTo>
                    <a:lnTo>
                      <a:pt x="4" y="24"/>
                    </a:lnTo>
                    <a:lnTo>
                      <a:pt x="7" y="27"/>
                    </a:lnTo>
                    <a:lnTo>
                      <a:pt x="14" y="28"/>
                    </a:lnTo>
                    <a:lnTo>
                      <a:pt x="22" y="27"/>
                    </a:lnTo>
                    <a:lnTo>
                      <a:pt x="22" y="25"/>
                    </a:lnTo>
                    <a:close/>
                  </a:path>
                </a:pathLst>
              </a:custGeom>
              <a:solidFill>
                <a:srgbClr val="000000"/>
              </a:solidFill>
              <a:ln w="9525">
                <a:noFill/>
                <a:round/>
                <a:headEnd/>
                <a:tailEnd/>
              </a:ln>
            </p:spPr>
            <p:txBody>
              <a:bodyPr/>
              <a:lstStyle/>
              <a:p>
                <a:endParaRPr lang="ru-RU"/>
              </a:p>
            </p:txBody>
          </p:sp>
          <p:sp>
            <p:nvSpPr>
              <p:cNvPr id="14592" name="Freeform 567"/>
              <p:cNvSpPr>
                <a:spLocks/>
              </p:cNvSpPr>
              <p:nvPr/>
            </p:nvSpPr>
            <p:spPr bwMode="auto">
              <a:xfrm>
                <a:off x="4286" y="473"/>
                <a:ext cx="25" cy="6"/>
              </a:xfrm>
              <a:custGeom>
                <a:avLst/>
                <a:gdLst>
                  <a:gd name="T0" fmla="*/ 0 w 150"/>
                  <a:gd name="T1" fmla="*/ 0 h 30"/>
                  <a:gd name="T2" fmla="*/ 0 w 150"/>
                  <a:gd name="T3" fmla="*/ 0 h 30"/>
                  <a:gd name="T4" fmla="*/ 0 w 150"/>
                  <a:gd name="T5" fmla="*/ 0 h 30"/>
                  <a:gd name="T6" fmla="*/ 0 w 150"/>
                  <a:gd name="T7" fmla="*/ 0 h 30"/>
                  <a:gd name="T8" fmla="*/ 0 w 150"/>
                  <a:gd name="T9" fmla="*/ 0 h 30"/>
                  <a:gd name="T10" fmla="*/ 0 w 150"/>
                  <a:gd name="T11" fmla="*/ 0 h 30"/>
                  <a:gd name="T12" fmla="*/ 0 w 150"/>
                  <a:gd name="T13" fmla="*/ 0 h 30"/>
                  <a:gd name="T14" fmla="*/ 0 60000 65536"/>
                  <a:gd name="T15" fmla="*/ 0 60000 65536"/>
                  <a:gd name="T16" fmla="*/ 0 60000 65536"/>
                  <a:gd name="T17" fmla="*/ 0 60000 65536"/>
                  <a:gd name="T18" fmla="*/ 0 60000 65536"/>
                  <a:gd name="T19" fmla="*/ 0 60000 65536"/>
                  <a:gd name="T20" fmla="*/ 0 60000 65536"/>
                  <a:gd name="T21" fmla="*/ 0 w 150"/>
                  <a:gd name="T22" fmla="*/ 0 h 30"/>
                  <a:gd name="T23" fmla="*/ 150 w 150"/>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0" h="30">
                    <a:moveTo>
                      <a:pt x="150" y="0"/>
                    </a:moveTo>
                    <a:lnTo>
                      <a:pt x="150" y="0"/>
                    </a:lnTo>
                    <a:lnTo>
                      <a:pt x="0" y="28"/>
                    </a:lnTo>
                    <a:lnTo>
                      <a:pt x="0" y="30"/>
                    </a:lnTo>
                    <a:lnTo>
                      <a:pt x="150" y="2"/>
                    </a:lnTo>
                    <a:lnTo>
                      <a:pt x="150" y="0"/>
                    </a:lnTo>
                    <a:close/>
                  </a:path>
                </a:pathLst>
              </a:custGeom>
              <a:solidFill>
                <a:srgbClr val="000000"/>
              </a:solidFill>
              <a:ln w="9525">
                <a:noFill/>
                <a:round/>
                <a:headEnd/>
                <a:tailEnd/>
              </a:ln>
            </p:spPr>
            <p:txBody>
              <a:bodyPr/>
              <a:lstStyle/>
              <a:p>
                <a:endParaRPr lang="ru-RU"/>
              </a:p>
            </p:txBody>
          </p:sp>
          <p:sp>
            <p:nvSpPr>
              <p:cNvPr id="14593" name="Freeform 568"/>
              <p:cNvSpPr>
                <a:spLocks/>
              </p:cNvSpPr>
              <p:nvPr/>
            </p:nvSpPr>
            <p:spPr bwMode="auto">
              <a:xfrm>
                <a:off x="4311" y="467"/>
                <a:ext cx="3" cy="6"/>
              </a:xfrm>
              <a:custGeom>
                <a:avLst/>
                <a:gdLst>
                  <a:gd name="T0" fmla="*/ 0 w 16"/>
                  <a:gd name="T1" fmla="*/ 0 h 30"/>
                  <a:gd name="T2" fmla="*/ 0 w 16"/>
                  <a:gd name="T3" fmla="*/ 0 h 30"/>
                  <a:gd name="T4" fmla="*/ 0 w 16"/>
                  <a:gd name="T5" fmla="*/ 0 h 30"/>
                  <a:gd name="T6" fmla="*/ 0 w 16"/>
                  <a:gd name="T7" fmla="*/ 0 h 30"/>
                  <a:gd name="T8" fmla="*/ 0 w 16"/>
                  <a:gd name="T9" fmla="*/ 0 h 30"/>
                  <a:gd name="T10" fmla="*/ 0 w 16"/>
                  <a:gd name="T11" fmla="*/ 0 h 30"/>
                  <a:gd name="T12" fmla="*/ 0 w 16"/>
                  <a:gd name="T13" fmla="*/ 0 h 30"/>
                  <a:gd name="T14" fmla="*/ 0 w 16"/>
                  <a:gd name="T15" fmla="*/ 0 h 30"/>
                  <a:gd name="T16" fmla="*/ 0 w 16"/>
                  <a:gd name="T17" fmla="*/ 0 h 30"/>
                  <a:gd name="T18" fmla="*/ 0 w 16"/>
                  <a:gd name="T19" fmla="*/ 0 h 30"/>
                  <a:gd name="T20" fmla="*/ 0 w 16"/>
                  <a:gd name="T21" fmla="*/ 0 h 30"/>
                  <a:gd name="T22" fmla="*/ 0 w 16"/>
                  <a:gd name="T23" fmla="*/ 0 h 30"/>
                  <a:gd name="T24" fmla="*/ 0 w 16"/>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30"/>
                  <a:gd name="T41" fmla="*/ 16 w 16"/>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30">
                    <a:moveTo>
                      <a:pt x="4" y="2"/>
                    </a:moveTo>
                    <a:lnTo>
                      <a:pt x="4" y="2"/>
                    </a:lnTo>
                    <a:lnTo>
                      <a:pt x="11" y="7"/>
                    </a:lnTo>
                    <a:lnTo>
                      <a:pt x="14" y="14"/>
                    </a:lnTo>
                    <a:lnTo>
                      <a:pt x="9" y="22"/>
                    </a:lnTo>
                    <a:lnTo>
                      <a:pt x="0" y="28"/>
                    </a:lnTo>
                    <a:lnTo>
                      <a:pt x="0" y="30"/>
                    </a:lnTo>
                    <a:lnTo>
                      <a:pt x="11" y="24"/>
                    </a:lnTo>
                    <a:lnTo>
                      <a:pt x="16" y="14"/>
                    </a:lnTo>
                    <a:lnTo>
                      <a:pt x="14" y="5"/>
                    </a:lnTo>
                    <a:lnTo>
                      <a:pt x="4" y="0"/>
                    </a:lnTo>
                    <a:lnTo>
                      <a:pt x="4" y="2"/>
                    </a:lnTo>
                    <a:close/>
                  </a:path>
                </a:pathLst>
              </a:custGeom>
              <a:solidFill>
                <a:srgbClr val="000000"/>
              </a:solidFill>
              <a:ln w="9525">
                <a:noFill/>
                <a:round/>
                <a:headEnd/>
                <a:tailEnd/>
              </a:ln>
            </p:spPr>
            <p:txBody>
              <a:bodyPr/>
              <a:lstStyle/>
              <a:p>
                <a:endParaRPr lang="ru-RU"/>
              </a:p>
            </p:txBody>
          </p:sp>
          <p:sp>
            <p:nvSpPr>
              <p:cNvPr id="14594" name="Freeform 569"/>
              <p:cNvSpPr>
                <a:spLocks/>
              </p:cNvSpPr>
              <p:nvPr/>
            </p:nvSpPr>
            <p:spPr bwMode="auto">
              <a:xfrm>
                <a:off x="4294" y="461"/>
                <a:ext cx="18" cy="7"/>
              </a:xfrm>
              <a:custGeom>
                <a:avLst/>
                <a:gdLst>
                  <a:gd name="T0" fmla="*/ 0 w 111"/>
                  <a:gd name="T1" fmla="*/ 0 h 32"/>
                  <a:gd name="T2" fmla="*/ 0 w 111"/>
                  <a:gd name="T3" fmla="*/ 0 h 32"/>
                  <a:gd name="T4" fmla="*/ 0 w 111"/>
                  <a:gd name="T5" fmla="*/ 0 h 32"/>
                  <a:gd name="T6" fmla="*/ 0 w 111"/>
                  <a:gd name="T7" fmla="*/ 0 h 32"/>
                  <a:gd name="T8" fmla="*/ 0 w 111"/>
                  <a:gd name="T9" fmla="*/ 0 h 32"/>
                  <a:gd name="T10" fmla="*/ 0 w 111"/>
                  <a:gd name="T11" fmla="*/ 0 h 32"/>
                  <a:gd name="T12" fmla="*/ 0 w 111"/>
                  <a:gd name="T13" fmla="*/ 0 h 32"/>
                  <a:gd name="T14" fmla="*/ 0 60000 65536"/>
                  <a:gd name="T15" fmla="*/ 0 60000 65536"/>
                  <a:gd name="T16" fmla="*/ 0 60000 65536"/>
                  <a:gd name="T17" fmla="*/ 0 60000 65536"/>
                  <a:gd name="T18" fmla="*/ 0 60000 65536"/>
                  <a:gd name="T19" fmla="*/ 0 60000 65536"/>
                  <a:gd name="T20" fmla="*/ 0 60000 65536"/>
                  <a:gd name="T21" fmla="*/ 0 w 111"/>
                  <a:gd name="T22" fmla="*/ 0 h 32"/>
                  <a:gd name="T23" fmla="*/ 111 w 111"/>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
                    <a:moveTo>
                      <a:pt x="0" y="2"/>
                    </a:moveTo>
                    <a:lnTo>
                      <a:pt x="1" y="2"/>
                    </a:lnTo>
                    <a:lnTo>
                      <a:pt x="111" y="32"/>
                    </a:lnTo>
                    <a:lnTo>
                      <a:pt x="111" y="30"/>
                    </a:lnTo>
                    <a:lnTo>
                      <a:pt x="1" y="0"/>
                    </a:lnTo>
                    <a:lnTo>
                      <a:pt x="2" y="0"/>
                    </a:lnTo>
                    <a:lnTo>
                      <a:pt x="0" y="2"/>
                    </a:lnTo>
                    <a:close/>
                  </a:path>
                </a:pathLst>
              </a:custGeom>
              <a:solidFill>
                <a:srgbClr val="000000"/>
              </a:solidFill>
              <a:ln w="9525">
                <a:noFill/>
                <a:round/>
                <a:headEnd/>
                <a:tailEnd/>
              </a:ln>
            </p:spPr>
            <p:txBody>
              <a:bodyPr/>
              <a:lstStyle/>
              <a:p>
                <a:endParaRPr lang="ru-RU"/>
              </a:p>
            </p:txBody>
          </p:sp>
          <p:sp>
            <p:nvSpPr>
              <p:cNvPr id="14595" name="Freeform 570"/>
              <p:cNvSpPr>
                <a:spLocks/>
              </p:cNvSpPr>
              <p:nvPr/>
            </p:nvSpPr>
            <p:spPr bwMode="auto">
              <a:xfrm>
                <a:off x="4287" y="461"/>
                <a:ext cx="7" cy="3"/>
              </a:xfrm>
              <a:custGeom>
                <a:avLst/>
                <a:gdLst>
                  <a:gd name="T0" fmla="*/ 0 w 40"/>
                  <a:gd name="T1" fmla="*/ 0 h 18"/>
                  <a:gd name="T2" fmla="*/ 0 w 40"/>
                  <a:gd name="T3" fmla="*/ 0 h 18"/>
                  <a:gd name="T4" fmla="*/ 0 w 40"/>
                  <a:gd name="T5" fmla="*/ 0 h 18"/>
                  <a:gd name="T6" fmla="*/ 0 w 40"/>
                  <a:gd name="T7" fmla="*/ 0 h 18"/>
                  <a:gd name="T8" fmla="*/ 0 w 40"/>
                  <a:gd name="T9" fmla="*/ 0 h 18"/>
                  <a:gd name="T10" fmla="*/ 0 w 40"/>
                  <a:gd name="T11" fmla="*/ 0 h 18"/>
                  <a:gd name="T12" fmla="*/ 0 w 40"/>
                  <a:gd name="T13" fmla="*/ 0 h 18"/>
                  <a:gd name="T14" fmla="*/ 0 w 40"/>
                  <a:gd name="T15" fmla="*/ 0 h 18"/>
                  <a:gd name="T16" fmla="*/ 0 w 40"/>
                  <a:gd name="T17" fmla="*/ 0 h 18"/>
                  <a:gd name="T18" fmla="*/ 0 w 40"/>
                  <a:gd name="T19" fmla="*/ 0 h 18"/>
                  <a:gd name="T20" fmla="*/ 0 w 40"/>
                  <a:gd name="T21" fmla="*/ 0 h 18"/>
                  <a:gd name="T22" fmla="*/ 0 w 40"/>
                  <a:gd name="T23" fmla="*/ 0 h 18"/>
                  <a:gd name="T24" fmla="*/ 0 w 40"/>
                  <a:gd name="T25" fmla="*/ 0 h 18"/>
                  <a:gd name="T26" fmla="*/ 0 w 40"/>
                  <a:gd name="T27" fmla="*/ 0 h 18"/>
                  <a:gd name="T28" fmla="*/ 0 w 40"/>
                  <a:gd name="T29" fmla="*/ 0 h 18"/>
                  <a:gd name="T30" fmla="*/ 0 w 40"/>
                  <a:gd name="T31" fmla="*/ 0 h 18"/>
                  <a:gd name="T32" fmla="*/ 0 w 40"/>
                  <a:gd name="T33" fmla="*/ 0 h 18"/>
                  <a:gd name="T34" fmla="*/ 0 w 40"/>
                  <a:gd name="T35" fmla="*/ 0 h 18"/>
                  <a:gd name="T36" fmla="*/ 0 w 40"/>
                  <a:gd name="T37" fmla="*/ 0 h 18"/>
                  <a:gd name="T38" fmla="*/ 0 w 40"/>
                  <a:gd name="T39" fmla="*/ 0 h 18"/>
                  <a:gd name="T40" fmla="*/ 0 w 40"/>
                  <a:gd name="T41" fmla="*/ 0 h 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8"/>
                  <a:gd name="T65" fmla="*/ 40 w 40"/>
                  <a:gd name="T66" fmla="*/ 18 h 1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8">
                    <a:moveTo>
                      <a:pt x="3" y="18"/>
                    </a:moveTo>
                    <a:lnTo>
                      <a:pt x="3" y="18"/>
                    </a:lnTo>
                    <a:lnTo>
                      <a:pt x="6" y="15"/>
                    </a:lnTo>
                    <a:lnTo>
                      <a:pt x="10" y="12"/>
                    </a:lnTo>
                    <a:lnTo>
                      <a:pt x="14" y="9"/>
                    </a:lnTo>
                    <a:lnTo>
                      <a:pt x="19" y="7"/>
                    </a:lnTo>
                    <a:lnTo>
                      <a:pt x="24" y="5"/>
                    </a:lnTo>
                    <a:lnTo>
                      <a:pt x="27" y="5"/>
                    </a:lnTo>
                    <a:lnTo>
                      <a:pt x="33" y="5"/>
                    </a:lnTo>
                    <a:lnTo>
                      <a:pt x="38" y="6"/>
                    </a:lnTo>
                    <a:lnTo>
                      <a:pt x="40" y="4"/>
                    </a:lnTo>
                    <a:lnTo>
                      <a:pt x="33" y="3"/>
                    </a:lnTo>
                    <a:lnTo>
                      <a:pt x="27" y="0"/>
                    </a:lnTo>
                    <a:lnTo>
                      <a:pt x="22" y="3"/>
                    </a:lnTo>
                    <a:lnTo>
                      <a:pt x="17" y="5"/>
                    </a:lnTo>
                    <a:lnTo>
                      <a:pt x="12" y="7"/>
                    </a:lnTo>
                    <a:lnTo>
                      <a:pt x="7" y="10"/>
                    </a:lnTo>
                    <a:lnTo>
                      <a:pt x="4" y="13"/>
                    </a:lnTo>
                    <a:lnTo>
                      <a:pt x="0" y="16"/>
                    </a:lnTo>
                    <a:lnTo>
                      <a:pt x="3" y="18"/>
                    </a:lnTo>
                    <a:close/>
                  </a:path>
                </a:pathLst>
              </a:custGeom>
              <a:solidFill>
                <a:srgbClr val="000000"/>
              </a:solidFill>
              <a:ln w="9525">
                <a:noFill/>
                <a:round/>
                <a:headEnd/>
                <a:tailEnd/>
              </a:ln>
            </p:spPr>
            <p:txBody>
              <a:bodyPr/>
              <a:lstStyle/>
              <a:p>
                <a:endParaRPr lang="ru-RU"/>
              </a:p>
            </p:txBody>
          </p:sp>
          <p:sp>
            <p:nvSpPr>
              <p:cNvPr id="14596" name="Freeform 571"/>
              <p:cNvSpPr>
                <a:spLocks/>
              </p:cNvSpPr>
              <p:nvPr/>
            </p:nvSpPr>
            <p:spPr bwMode="auto">
              <a:xfrm>
                <a:off x="4283" y="464"/>
                <a:ext cx="5" cy="10"/>
              </a:xfrm>
              <a:custGeom>
                <a:avLst/>
                <a:gdLst>
                  <a:gd name="T0" fmla="*/ 0 w 29"/>
                  <a:gd name="T1" fmla="*/ 0 h 49"/>
                  <a:gd name="T2" fmla="*/ 0 w 29"/>
                  <a:gd name="T3" fmla="*/ 0 h 49"/>
                  <a:gd name="T4" fmla="*/ 0 w 29"/>
                  <a:gd name="T5" fmla="*/ 0 h 49"/>
                  <a:gd name="T6" fmla="*/ 0 w 29"/>
                  <a:gd name="T7" fmla="*/ 0 h 49"/>
                  <a:gd name="T8" fmla="*/ 0 w 29"/>
                  <a:gd name="T9" fmla="*/ 0 h 49"/>
                  <a:gd name="T10" fmla="*/ 0 w 29"/>
                  <a:gd name="T11" fmla="*/ 0 h 49"/>
                  <a:gd name="T12" fmla="*/ 0 w 29"/>
                  <a:gd name="T13" fmla="*/ 0 h 49"/>
                  <a:gd name="T14" fmla="*/ 0 w 29"/>
                  <a:gd name="T15" fmla="*/ 0 h 49"/>
                  <a:gd name="T16" fmla="*/ 0 w 29"/>
                  <a:gd name="T17" fmla="*/ 0 h 49"/>
                  <a:gd name="T18" fmla="*/ 0 w 29"/>
                  <a:gd name="T19" fmla="*/ 0 h 49"/>
                  <a:gd name="T20" fmla="*/ 0 w 29"/>
                  <a:gd name="T21" fmla="*/ 0 h 49"/>
                  <a:gd name="T22" fmla="*/ 0 w 29"/>
                  <a:gd name="T23" fmla="*/ 0 h 49"/>
                  <a:gd name="T24" fmla="*/ 0 w 29"/>
                  <a:gd name="T25" fmla="*/ 0 h 49"/>
                  <a:gd name="T26" fmla="*/ 0 w 29"/>
                  <a:gd name="T27" fmla="*/ 0 h 49"/>
                  <a:gd name="T28" fmla="*/ 0 w 29"/>
                  <a:gd name="T29" fmla="*/ 0 h 49"/>
                  <a:gd name="T30" fmla="*/ 0 w 29"/>
                  <a:gd name="T31" fmla="*/ 0 h 49"/>
                  <a:gd name="T32" fmla="*/ 0 w 29"/>
                  <a:gd name="T33" fmla="*/ 0 h 49"/>
                  <a:gd name="T34" fmla="*/ 0 w 29"/>
                  <a:gd name="T35" fmla="*/ 0 h 49"/>
                  <a:gd name="T36" fmla="*/ 0 w 29"/>
                  <a:gd name="T37" fmla="*/ 0 h 49"/>
                  <a:gd name="T38" fmla="*/ 0 w 29"/>
                  <a:gd name="T39" fmla="*/ 0 h 49"/>
                  <a:gd name="T40" fmla="*/ 0 w 29"/>
                  <a:gd name="T41" fmla="*/ 0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49"/>
                  <a:gd name="T65" fmla="*/ 29 w 2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49">
                    <a:moveTo>
                      <a:pt x="3" y="49"/>
                    </a:moveTo>
                    <a:lnTo>
                      <a:pt x="3" y="49"/>
                    </a:lnTo>
                    <a:lnTo>
                      <a:pt x="5" y="43"/>
                    </a:lnTo>
                    <a:lnTo>
                      <a:pt x="7" y="36"/>
                    </a:lnTo>
                    <a:lnTo>
                      <a:pt x="10" y="31"/>
                    </a:lnTo>
                    <a:lnTo>
                      <a:pt x="13" y="25"/>
                    </a:lnTo>
                    <a:lnTo>
                      <a:pt x="17" y="20"/>
                    </a:lnTo>
                    <a:lnTo>
                      <a:pt x="20" y="14"/>
                    </a:lnTo>
                    <a:lnTo>
                      <a:pt x="24" y="8"/>
                    </a:lnTo>
                    <a:lnTo>
                      <a:pt x="29" y="2"/>
                    </a:lnTo>
                    <a:lnTo>
                      <a:pt x="26" y="0"/>
                    </a:lnTo>
                    <a:lnTo>
                      <a:pt x="21" y="6"/>
                    </a:lnTo>
                    <a:lnTo>
                      <a:pt x="18" y="12"/>
                    </a:lnTo>
                    <a:lnTo>
                      <a:pt x="14" y="18"/>
                    </a:lnTo>
                    <a:lnTo>
                      <a:pt x="11" y="23"/>
                    </a:lnTo>
                    <a:lnTo>
                      <a:pt x="7" y="29"/>
                    </a:lnTo>
                    <a:lnTo>
                      <a:pt x="5" y="36"/>
                    </a:lnTo>
                    <a:lnTo>
                      <a:pt x="3" y="43"/>
                    </a:lnTo>
                    <a:lnTo>
                      <a:pt x="0" y="49"/>
                    </a:lnTo>
                    <a:lnTo>
                      <a:pt x="3" y="49"/>
                    </a:lnTo>
                    <a:close/>
                  </a:path>
                </a:pathLst>
              </a:custGeom>
              <a:solidFill>
                <a:srgbClr val="000000"/>
              </a:solidFill>
              <a:ln w="9525">
                <a:noFill/>
                <a:round/>
                <a:headEnd/>
                <a:tailEnd/>
              </a:ln>
            </p:spPr>
            <p:txBody>
              <a:bodyPr/>
              <a:lstStyle/>
              <a:p>
                <a:endParaRPr lang="ru-RU"/>
              </a:p>
            </p:txBody>
          </p:sp>
          <p:sp>
            <p:nvSpPr>
              <p:cNvPr id="14597" name="Freeform 572"/>
              <p:cNvSpPr>
                <a:spLocks/>
              </p:cNvSpPr>
              <p:nvPr/>
            </p:nvSpPr>
            <p:spPr bwMode="auto">
              <a:xfrm>
                <a:off x="4283" y="474"/>
                <a:ext cx="1" cy="1"/>
              </a:xfrm>
              <a:custGeom>
                <a:avLst/>
                <a:gdLst>
                  <a:gd name="T0" fmla="*/ 0 w 3"/>
                  <a:gd name="T1" fmla="*/ 0 h 1"/>
                  <a:gd name="T2" fmla="*/ 0 w 3"/>
                  <a:gd name="T3" fmla="*/ 0 h 1"/>
                  <a:gd name="T4" fmla="*/ 0 w 3"/>
                  <a:gd name="T5" fmla="*/ 0 h 1"/>
                  <a:gd name="T6" fmla="*/ 0 w 3"/>
                  <a:gd name="T7" fmla="*/ 0 h 1"/>
                  <a:gd name="T8" fmla="*/ 0 w 3"/>
                  <a:gd name="T9" fmla="*/ 0 h 1"/>
                  <a:gd name="T10" fmla="*/ 0 w 3"/>
                  <a:gd name="T11" fmla="*/ 0 h 1"/>
                  <a:gd name="T12" fmla="*/ 0 w 3"/>
                  <a:gd name="T13" fmla="*/ 0 h 1"/>
                  <a:gd name="T14" fmla="*/ 0 60000 65536"/>
                  <a:gd name="T15" fmla="*/ 0 60000 65536"/>
                  <a:gd name="T16" fmla="*/ 0 60000 65536"/>
                  <a:gd name="T17" fmla="*/ 0 60000 65536"/>
                  <a:gd name="T18" fmla="*/ 0 60000 65536"/>
                  <a:gd name="T19" fmla="*/ 0 60000 65536"/>
                  <a:gd name="T20" fmla="*/ 0 60000 65536"/>
                  <a:gd name="T21" fmla="*/ 0 w 3"/>
                  <a:gd name="T22" fmla="*/ 0 h 1"/>
                  <a:gd name="T23" fmla="*/ 3 w 3"/>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1">
                    <a:moveTo>
                      <a:pt x="3" y="0"/>
                    </a:moveTo>
                    <a:lnTo>
                      <a:pt x="1" y="0"/>
                    </a:lnTo>
                    <a:lnTo>
                      <a:pt x="0" y="0"/>
                    </a:lnTo>
                    <a:lnTo>
                      <a:pt x="3" y="0"/>
                    </a:lnTo>
                    <a:close/>
                  </a:path>
                </a:pathLst>
              </a:custGeom>
              <a:solidFill>
                <a:srgbClr val="000000"/>
              </a:solidFill>
              <a:ln w="9525">
                <a:noFill/>
                <a:round/>
                <a:headEnd/>
                <a:tailEnd/>
              </a:ln>
            </p:spPr>
            <p:txBody>
              <a:bodyPr/>
              <a:lstStyle/>
              <a:p>
                <a:endParaRPr lang="ru-RU"/>
              </a:p>
            </p:txBody>
          </p:sp>
          <p:sp>
            <p:nvSpPr>
              <p:cNvPr id="14598" name="Freeform 573"/>
              <p:cNvSpPr>
                <a:spLocks/>
              </p:cNvSpPr>
              <p:nvPr/>
            </p:nvSpPr>
            <p:spPr bwMode="auto">
              <a:xfrm>
                <a:off x="4280" y="508"/>
                <a:ext cx="6" cy="4"/>
              </a:xfrm>
              <a:custGeom>
                <a:avLst/>
                <a:gdLst>
                  <a:gd name="T0" fmla="*/ 0 w 35"/>
                  <a:gd name="T1" fmla="*/ 0 h 21"/>
                  <a:gd name="T2" fmla="*/ 0 w 35"/>
                  <a:gd name="T3" fmla="*/ 0 h 21"/>
                  <a:gd name="T4" fmla="*/ 0 w 35"/>
                  <a:gd name="T5" fmla="*/ 0 h 21"/>
                  <a:gd name="T6" fmla="*/ 0 w 35"/>
                  <a:gd name="T7" fmla="*/ 0 h 21"/>
                  <a:gd name="T8" fmla="*/ 0 w 35"/>
                  <a:gd name="T9" fmla="*/ 0 h 21"/>
                  <a:gd name="T10" fmla="*/ 0 w 35"/>
                  <a:gd name="T11" fmla="*/ 0 h 21"/>
                  <a:gd name="T12" fmla="*/ 0 w 35"/>
                  <a:gd name="T13" fmla="*/ 0 h 21"/>
                  <a:gd name="T14" fmla="*/ 0 w 35"/>
                  <a:gd name="T15" fmla="*/ 0 h 21"/>
                  <a:gd name="T16" fmla="*/ 0 w 35"/>
                  <a:gd name="T17" fmla="*/ 0 h 21"/>
                  <a:gd name="T18" fmla="*/ 0 w 35"/>
                  <a:gd name="T19" fmla="*/ 0 h 21"/>
                  <a:gd name="T20" fmla="*/ 0 w 35"/>
                  <a:gd name="T21" fmla="*/ 0 h 21"/>
                  <a:gd name="T22" fmla="*/ 0 w 35"/>
                  <a:gd name="T23" fmla="*/ 0 h 21"/>
                  <a:gd name="T24" fmla="*/ 0 w 35"/>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5"/>
                  <a:gd name="T40" fmla="*/ 0 h 21"/>
                  <a:gd name="T41" fmla="*/ 35 w 35"/>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5" h="21">
                    <a:moveTo>
                      <a:pt x="33" y="13"/>
                    </a:moveTo>
                    <a:lnTo>
                      <a:pt x="33" y="13"/>
                    </a:lnTo>
                    <a:lnTo>
                      <a:pt x="21" y="18"/>
                    </a:lnTo>
                    <a:lnTo>
                      <a:pt x="14" y="16"/>
                    </a:lnTo>
                    <a:lnTo>
                      <a:pt x="7" y="9"/>
                    </a:lnTo>
                    <a:lnTo>
                      <a:pt x="2" y="0"/>
                    </a:lnTo>
                    <a:lnTo>
                      <a:pt x="0" y="0"/>
                    </a:lnTo>
                    <a:lnTo>
                      <a:pt x="4" y="11"/>
                    </a:lnTo>
                    <a:lnTo>
                      <a:pt x="11" y="18"/>
                    </a:lnTo>
                    <a:lnTo>
                      <a:pt x="21" y="21"/>
                    </a:lnTo>
                    <a:lnTo>
                      <a:pt x="35" y="15"/>
                    </a:lnTo>
                    <a:lnTo>
                      <a:pt x="33" y="13"/>
                    </a:lnTo>
                    <a:close/>
                  </a:path>
                </a:pathLst>
              </a:custGeom>
              <a:solidFill>
                <a:srgbClr val="000000"/>
              </a:solidFill>
              <a:ln w="9525">
                <a:noFill/>
                <a:round/>
                <a:headEnd/>
                <a:tailEnd/>
              </a:ln>
            </p:spPr>
            <p:txBody>
              <a:bodyPr/>
              <a:lstStyle/>
              <a:p>
                <a:endParaRPr lang="ru-RU"/>
              </a:p>
            </p:txBody>
          </p:sp>
          <p:sp>
            <p:nvSpPr>
              <p:cNvPr id="14599" name="Freeform 574"/>
              <p:cNvSpPr>
                <a:spLocks/>
              </p:cNvSpPr>
              <p:nvPr/>
            </p:nvSpPr>
            <p:spPr bwMode="auto">
              <a:xfrm>
                <a:off x="4286" y="493"/>
                <a:ext cx="19" cy="18"/>
              </a:xfrm>
              <a:custGeom>
                <a:avLst/>
                <a:gdLst>
                  <a:gd name="T0" fmla="*/ 0 w 115"/>
                  <a:gd name="T1" fmla="*/ 0 h 90"/>
                  <a:gd name="T2" fmla="*/ 0 w 115"/>
                  <a:gd name="T3" fmla="*/ 0 h 90"/>
                  <a:gd name="T4" fmla="*/ 0 w 115"/>
                  <a:gd name="T5" fmla="*/ 0 h 90"/>
                  <a:gd name="T6" fmla="*/ 0 w 115"/>
                  <a:gd name="T7" fmla="*/ 0 h 90"/>
                  <a:gd name="T8" fmla="*/ 0 w 115"/>
                  <a:gd name="T9" fmla="*/ 0 h 90"/>
                  <a:gd name="T10" fmla="*/ 0 w 115"/>
                  <a:gd name="T11" fmla="*/ 0 h 90"/>
                  <a:gd name="T12" fmla="*/ 0 w 115"/>
                  <a:gd name="T13" fmla="*/ 0 h 90"/>
                  <a:gd name="T14" fmla="*/ 0 60000 65536"/>
                  <a:gd name="T15" fmla="*/ 0 60000 65536"/>
                  <a:gd name="T16" fmla="*/ 0 60000 65536"/>
                  <a:gd name="T17" fmla="*/ 0 60000 65536"/>
                  <a:gd name="T18" fmla="*/ 0 60000 65536"/>
                  <a:gd name="T19" fmla="*/ 0 60000 65536"/>
                  <a:gd name="T20" fmla="*/ 0 60000 65536"/>
                  <a:gd name="T21" fmla="*/ 0 w 115"/>
                  <a:gd name="T22" fmla="*/ 0 h 90"/>
                  <a:gd name="T23" fmla="*/ 115 w 115"/>
                  <a:gd name="T24" fmla="*/ 90 h 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 h="90">
                    <a:moveTo>
                      <a:pt x="112" y="0"/>
                    </a:moveTo>
                    <a:lnTo>
                      <a:pt x="112" y="0"/>
                    </a:lnTo>
                    <a:lnTo>
                      <a:pt x="0" y="88"/>
                    </a:lnTo>
                    <a:lnTo>
                      <a:pt x="2" y="90"/>
                    </a:lnTo>
                    <a:lnTo>
                      <a:pt x="115" y="2"/>
                    </a:lnTo>
                    <a:lnTo>
                      <a:pt x="112" y="0"/>
                    </a:lnTo>
                    <a:close/>
                  </a:path>
                </a:pathLst>
              </a:custGeom>
              <a:solidFill>
                <a:srgbClr val="000000"/>
              </a:solidFill>
              <a:ln w="9525">
                <a:noFill/>
                <a:round/>
                <a:headEnd/>
                <a:tailEnd/>
              </a:ln>
            </p:spPr>
            <p:txBody>
              <a:bodyPr/>
              <a:lstStyle/>
              <a:p>
                <a:endParaRPr lang="ru-RU"/>
              </a:p>
            </p:txBody>
          </p:sp>
          <p:sp>
            <p:nvSpPr>
              <p:cNvPr id="14600" name="Freeform 575"/>
              <p:cNvSpPr>
                <a:spLocks/>
              </p:cNvSpPr>
              <p:nvPr/>
            </p:nvSpPr>
            <p:spPr bwMode="auto">
              <a:xfrm>
                <a:off x="4303" y="487"/>
                <a:ext cx="3" cy="6"/>
              </a:xfrm>
              <a:custGeom>
                <a:avLst/>
                <a:gdLst>
                  <a:gd name="T0" fmla="*/ 0 w 18"/>
                  <a:gd name="T1" fmla="*/ 0 h 28"/>
                  <a:gd name="T2" fmla="*/ 0 w 18"/>
                  <a:gd name="T3" fmla="*/ 0 h 28"/>
                  <a:gd name="T4" fmla="*/ 0 w 18"/>
                  <a:gd name="T5" fmla="*/ 0 h 28"/>
                  <a:gd name="T6" fmla="*/ 0 w 18"/>
                  <a:gd name="T7" fmla="*/ 0 h 28"/>
                  <a:gd name="T8" fmla="*/ 0 w 18"/>
                  <a:gd name="T9" fmla="*/ 0 h 28"/>
                  <a:gd name="T10" fmla="*/ 0 w 18"/>
                  <a:gd name="T11" fmla="*/ 0 h 28"/>
                  <a:gd name="T12" fmla="*/ 0 w 18"/>
                  <a:gd name="T13" fmla="*/ 0 h 28"/>
                  <a:gd name="T14" fmla="*/ 0 w 18"/>
                  <a:gd name="T15" fmla="*/ 0 h 28"/>
                  <a:gd name="T16" fmla="*/ 0 w 18"/>
                  <a:gd name="T17" fmla="*/ 0 h 28"/>
                  <a:gd name="T18" fmla="*/ 0 w 18"/>
                  <a:gd name="T19" fmla="*/ 0 h 28"/>
                  <a:gd name="T20" fmla="*/ 0 w 18"/>
                  <a:gd name="T21" fmla="*/ 0 h 28"/>
                  <a:gd name="T22" fmla="*/ 0 w 18"/>
                  <a:gd name="T23" fmla="*/ 0 h 28"/>
                  <a:gd name="T24" fmla="*/ 0 w 18"/>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8"/>
                  <a:gd name="T41" fmla="*/ 18 w 18"/>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8">
                    <a:moveTo>
                      <a:pt x="0" y="2"/>
                    </a:moveTo>
                    <a:lnTo>
                      <a:pt x="0" y="2"/>
                    </a:lnTo>
                    <a:lnTo>
                      <a:pt x="9" y="3"/>
                    </a:lnTo>
                    <a:lnTo>
                      <a:pt x="15" y="9"/>
                    </a:lnTo>
                    <a:lnTo>
                      <a:pt x="16" y="17"/>
                    </a:lnTo>
                    <a:lnTo>
                      <a:pt x="10" y="26"/>
                    </a:lnTo>
                    <a:lnTo>
                      <a:pt x="13" y="28"/>
                    </a:lnTo>
                    <a:lnTo>
                      <a:pt x="18" y="17"/>
                    </a:lnTo>
                    <a:lnTo>
                      <a:pt x="17" y="7"/>
                    </a:lnTo>
                    <a:lnTo>
                      <a:pt x="11" y="1"/>
                    </a:lnTo>
                    <a:lnTo>
                      <a:pt x="0" y="0"/>
                    </a:lnTo>
                    <a:lnTo>
                      <a:pt x="0" y="2"/>
                    </a:lnTo>
                    <a:close/>
                  </a:path>
                </a:pathLst>
              </a:custGeom>
              <a:solidFill>
                <a:srgbClr val="000000"/>
              </a:solidFill>
              <a:ln w="9525">
                <a:noFill/>
                <a:round/>
                <a:headEnd/>
                <a:tailEnd/>
              </a:ln>
            </p:spPr>
            <p:txBody>
              <a:bodyPr/>
              <a:lstStyle/>
              <a:p>
                <a:endParaRPr lang="ru-RU"/>
              </a:p>
            </p:txBody>
          </p:sp>
          <p:sp>
            <p:nvSpPr>
              <p:cNvPr id="14601" name="Freeform 576"/>
              <p:cNvSpPr>
                <a:spLocks/>
              </p:cNvSpPr>
              <p:nvPr/>
            </p:nvSpPr>
            <p:spPr bwMode="auto">
              <a:xfrm>
                <a:off x="4284" y="487"/>
                <a:ext cx="19" cy="5"/>
              </a:xfrm>
              <a:custGeom>
                <a:avLst/>
                <a:gdLst>
                  <a:gd name="T0" fmla="*/ 0 w 114"/>
                  <a:gd name="T1" fmla="*/ 0 h 23"/>
                  <a:gd name="T2" fmla="*/ 0 w 114"/>
                  <a:gd name="T3" fmla="*/ 0 h 23"/>
                  <a:gd name="T4" fmla="*/ 0 w 114"/>
                  <a:gd name="T5" fmla="*/ 0 h 23"/>
                  <a:gd name="T6" fmla="*/ 0 w 114"/>
                  <a:gd name="T7" fmla="*/ 0 h 23"/>
                  <a:gd name="T8" fmla="*/ 0 w 114"/>
                  <a:gd name="T9" fmla="*/ 0 h 23"/>
                  <a:gd name="T10" fmla="*/ 0 w 114"/>
                  <a:gd name="T11" fmla="*/ 0 h 23"/>
                  <a:gd name="T12" fmla="*/ 0 w 114"/>
                  <a:gd name="T13" fmla="*/ 0 h 23"/>
                  <a:gd name="T14" fmla="*/ 0 60000 65536"/>
                  <a:gd name="T15" fmla="*/ 0 60000 65536"/>
                  <a:gd name="T16" fmla="*/ 0 60000 65536"/>
                  <a:gd name="T17" fmla="*/ 0 60000 65536"/>
                  <a:gd name="T18" fmla="*/ 0 60000 65536"/>
                  <a:gd name="T19" fmla="*/ 0 60000 65536"/>
                  <a:gd name="T20" fmla="*/ 0 60000 65536"/>
                  <a:gd name="T21" fmla="*/ 0 w 114"/>
                  <a:gd name="T22" fmla="*/ 0 h 23"/>
                  <a:gd name="T23" fmla="*/ 114 w 114"/>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 h="23">
                    <a:moveTo>
                      <a:pt x="0" y="23"/>
                    </a:moveTo>
                    <a:lnTo>
                      <a:pt x="0" y="23"/>
                    </a:lnTo>
                    <a:lnTo>
                      <a:pt x="114" y="2"/>
                    </a:lnTo>
                    <a:lnTo>
                      <a:pt x="114" y="0"/>
                    </a:lnTo>
                    <a:lnTo>
                      <a:pt x="0" y="21"/>
                    </a:lnTo>
                    <a:lnTo>
                      <a:pt x="0" y="23"/>
                    </a:lnTo>
                    <a:close/>
                  </a:path>
                </a:pathLst>
              </a:custGeom>
              <a:solidFill>
                <a:srgbClr val="000000"/>
              </a:solidFill>
              <a:ln w="9525">
                <a:noFill/>
                <a:round/>
                <a:headEnd/>
                <a:tailEnd/>
              </a:ln>
            </p:spPr>
            <p:txBody>
              <a:bodyPr/>
              <a:lstStyle/>
              <a:p>
                <a:endParaRPr lang="ru-RU"/>
              </a:p>
            </p:txBody>
          </p:sp>
          <p:sp>
            <p:nvSpPr>
              <p:cNvPr id="14602" name="Freeform 577"/>
              <p:cNvSpPr>
                <a:spLocks/>
              </p:cNvSpPr>
              <p:nvPr/>
            </p:nvSpPr>
            <p:spPr bwMode="auto">
              <a:xfrm>
                <a:off x="4279" y="492"/>
                <a:ext cx="5" cy="5"/>
              </a:xfrm>
              <a:custGeom>
                <a:avLst/>
                <a:gdLst>
                  <a:gd name="T0" fmla="*/ 0 w 26"/>
                  <a:gd name="T1" fmla="*/ 0 h 28"/>
                  <a:gd name="T2" fmla="*/ 0 w 26"/>
                  <a:gd name="T3" fmla="*/ 0 h 28"/>
                  <a:gd name="T4" fmla="*/ 0 w 26"/>
                  <a:gd name="T5" fmla="*/ 0 h 28"/>
                  <a:gd name="T6" fmla="*/ 0 w 26"/>
                  <a:gd name="T7" fmla="*/ 0 h 28"/>
                  <a:gd name="T8" fmla="*/ 0 w 26"/>
                  <a:gd name="T9" fmla="*/ 0 h 28"/>
                  <a:gd name="T10" fmla="*/ 0 w 26"/>
                  <a:gd name="T11" fmla="*/ 0 h 28"/>
                  <a:gd name="T12" fmla="*/ 0 w 26"/>
                  <a:gd name="T13" fmla="*/ 0 h 28"/>
                  <a:gd name="T14" fmla="*/ 0 w 26"/>
                  <a:gd name="T15" fmla="*/ 0 h 28"/>
                  <a:gd name="T16" fmla="*/ 0 w 26"/>
                  <a:gd name="T17" fmla="*/ 0 h 28"/>
                  <a:gd name="T18" fmla="*/ 0 w 26"/>
                  <a:gd name="T19" fmla="*/ 0 h 28"/>
                  <a:gd name="T20" fmla="*/ 0 w 26"/>
                  <a:gd name="T21" fmla="*/ 0 h 28"/>
                  <a:gd name="T22" fmla="*/ 0 w 26"/>
                  <a:gd name="T23" fmla="*/ 0 h 28"/>
                  <a:gd name="T24" fmla="*/ 0 w 26"/>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28"/>
                  <a:gd name="T41" fmla="*/ 26 w 26"/>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28">
                    <a:moveTo>
                      <a:pt x="2" y="28"/>
                    </a:moveTo>
                    <a:lnTo>
                      <a:pt x="2" y="28"/>
                    </a:lnTo>
                    <a:lnTo>
                      <a:pt x="5" y="19"/>
                    </a:lnTo>
                    <a:lnTo>
                      <a:pt x="8" y="12"/>
                    </a:lnTo>
                    <a:lnTo>
                      <a:pt x="16" y="6"/>
                    </a:lnTo>
                    <a:lnTo>
                      <a:pt x="26" y="2"/>
                    </a:lnTo>
                    <a:lnTo>
                      <a:pt x="26" y="0"/>
                    </a:lnTo>
                    <a:lnTo>
                      <a:pt x="14" y="4"/>
                    </a:lnTo>
                    <a:lnTo>
                      <a:pt x="6" y="10"/>
                    </a:lnTo>
                    <a:lnTo>
                      <a:pt x="2" y="19"/>
                    </a:lnTo>
                    <a:lnTo>
                      <a:pt x="0" y="28"/>
                    </a:lnTo>
                    <a:lnTo>
                      <a:pt x="2" y="28"/>
                    </a:lnTo>
                    <a:close/>
                  </a:path>
                </a:pathLst>
              </a:custGeom>
              <a:solidFill>
                <a:srgbClr val="000000"/>
              </a:solidFill>
              <a:ln w="9525">
                <a:noFill/>
                <a:round/>
                <a:headEnd/>
                <a:tailEnd/>
              </a:ln>
            </p:spPr>
            <p:txBody>
              <a:bodyPr/>
              <a:lstStyle/>
              <a:p>
                <a:endParaRPr lang="ru-RU"/>
              </a:p>
            </p:txBody>
          </p:sp>
          <p:sp>
            <p:nvSpPr>
              <p:cNvPr id="14603" name="Freeform 578"/>
              <p:cNvSpPr>
                <a:spLocks/>
              </p:cNvSpPr>
              <p:nvPr/>
            </p:nvSpPr>
            <p:spPr bwMode="auto">
              <a:xfrm>
                <a:off x="4279" y="497"/>
                <a:ext cx="1" cy="11"/>
              </a:xfrm>
              <a:custGeom>
                <a:avLst/>
                <a:gdLst>
                  <a:gd name="T0" fmla="*/ 0 w 8"/>
                  <a:gd name="T1" fmla="*/ 0 h 52"/>
                  <a:gd name="T2" fmla="*/ 0 w 8"/>
                  <a:gd name="T3" fmla="*/ 0 h 52"/>
                  <a:gd name="T4" fmla="*/ 0 w 8"/>
                  <a:gd name="T5" fmla="*/ 0 h 52"/>
                  <a:gd name="T6" fmla="*/ 0 w 8"/>
                  <a:gd name="T7" fmla="*/ 0 h 52"/>
                  <a:gd name="T8" fmla="*/ 0 w 8"/>
                  <a:gd name="T9" fmla="*/ 0 h 52"/>
                  <a:gd name="T10" fmla="*/ 0 w 8"/>
                  <a:gd name="T11" fmla="*/ 0 h 52"/>
                  <a:gd name="T12" fmla="*/ 0 w 8"/>
                  <a:gd name="T13" fmla="*/ 0 h 52"/>
                  <a:gd name="T14" fmla="*/ 0 w 8"/>
                  <a:gd name="T15" fmla="*/ 0 h 52"/>
                  <a:gd name="T16" fmla="*/ 0 w 8"/>
                  <a:gd name="T17" fmla="*/ 0 h 52"/>
                  <a:gd name="T18" fmla="*/ 0 w 8"/>
                  <a:gd name="T19" fmla="*/ 0 h 52"/>
                  <a:gd name="T20" fmla="*/ 0 w 8"/>
                  <a:gd name="T21" fmla="*/ 0 h 52"/>
                  <a:gd name="T22" fmla="*/ 0 w 8"/>
                  <a:gd name="T23" fmla="*/ 0 h 52"/>
                  <a:gd name="T24" fmla="*/ 0 w 8"/>
                  <a:gd name="T25" fmla="*/ 0 h 52"/>
                  <a:gd name="T26" fmla="*/ 0 w 8"/>
                  <a:gd name="T27" fmla="*/ 0 h 52"/>
                  <a:gd name="T28" fmla="*/ 0 w 8"/>
                  <a:gd name="T29" fmla="*/ 0 h 52"/>
                  <a:gd name="T30" fmla="*/ 0 w 8"/>
                  <a:gd name="T31" fmla="*/ 0 h 52"/>
                  <a:gd name="T32" fmla="*/ 0 w 8"/>
                  <a:gd name="T33" fmla="*/ 0 h 52"/>
                  <a:gd name="T34" fmla="*/ 0 w 8"/>
                  <a:gd name="T35" fmla="*/ 0 h 52"/>
                  <a:gd name="T36" fmla="*/ 0 w 8"/>
                  <a:gd name="T37" fmla="*/ 0 h 52"/>
                  <a:gd name="T38" fmla="*/ 0 w 8"/>
                  <a:gd name="T39" fmla="*/ 0 h 52"/>
                  <a:gd name="T40" fmla="*/ 0 w 8"/>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52"/>
                  <a:gd name="T65" fmla="*/ 8 w 8"/>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52">
                    <a:moveTo>
                      <a:pt x="8" y="52"/>
                    </a:moveTo>
                    <a:lnTo>
                      <a:pt x="8" y="52"/>
                    </a:lnTo>
                    <a:lnTo>
                      <a:pt x="7" y="46"/>
                    </a:lnTo>
                    <a:lnTo>
                      <a:pt x="6" y="40"/>
                    </a:lnTo>
                    <a:lnTo>
                      <a:pt x="4" y="34"/>
                    </a:lnTo>
                    <a:lnTo>
                      <a:pt x="3" y="28"/>
                    </a:lnTo>
                    <a:lnTo>
                      <a:pt x="3" y="20"/>
                    </a:lnTo>
                    <a:lnTo>
                      <a:pt x="2" y="13"/>
                    </a:lnTo>
                    <a:lnTo>
                      <a:pt x="2" y="7"/>
                    </a:lnTo>
                    <a:lnTo>
                      <a:pt x="3" y="0"/>
                    </a:lnTo>
                    <a:lnTo>
                      <a:pt x="1" y="0"/>
                    </a:lnTo>
                    <a:lnTo>
                      <a:pt x="0" y="7"/>
                    </a:lnTo>
                    <a:lnTo>
                      <a:pt x="0" y="13"/>
                    </a:lnTo>
                    <a:lnTo>
                      <a:pt x="1" y="20"/>
                    </a:lnTo>
                    <a:lnTo>
                      <a:pt x="1" y="28"/>
                    </a:lnTo>
                    <a:lnTo>
                      <a:pt x="2" y="34"/>
                    </a:lnTo>
                    <a:lnTo>
                      <a:pt x="3" y="40"/>
                    </a:lnTo>
                    <a:lnTo>
                      <a:pt x="4" y="46"/>
                    </a:lnTo>
                    <a:lnTo>
                      <a:pt x="6" y="52"/>
                    </a:lnTo>
                    <a:lnTo>
                      <a:pt x="8" y="52"/>
                    </a:lnTo>
                    <a:close/>
                  </a:path>
                </a:pathLst>
              </a:custGeom>
              <a:solidFill>
                <a:srgbClr val="000000"/>
              </a:solidFill>
              <a:ln w="9525">
                <a:noFill/>
                <a:round/>
                <a:headEnd/>
                <a:tailEnd/>
              </a:ln>
            </p:spPr>
            <p:txBody>
              <a:bodyPr/>
              <a:lstStyle/>
              <a:p>
                <a:endParaRPr lang="ru-RU"/>
              </a:p>
            </p:txBody>
          </p:sp>
          <p:sp>
            <p:nvSpPr>
              <p:cNvPr id="14604" name="Freeform 579"/>
              <p:cNvSpPr>
                <a:spLocks/>
              </p:cNvSpPr>
              <p:nvPr/>
            </p:nvSpPr>
            <p:spPr bwMode="auto">
              <a:xfrm>
                <a:off x="4280" y="508"/>
                <a:ext cx="1" cy="1"/>
              </a:xfrm>
              <a:custGeom>
                <a:avLst/>
                <a:gdLst>
                  <a:gd name="T0" fmla="*/ 1 w 2"/>
                  <a:gd name="T1" fmla="*/ 0 h 1"/>
                  <a:gd name="T2" fmla="*/ 1 w 2"/>
                  <a:gd name="T3" fmla="*/ 0 h 1"/>
                  <a:gd name="T4" fmla="*/ 1 w 2"/>
                  <a:gd name="T5" fmla="*/ 0 h 1"/>
                  <a:gd name="T6" fmla="*/ 1 w 2"/>
                  <a:gd name="T7" fmla="*/ 0 h 1"/>
                  <a:gd name="T8" fmla="*/ 1 w 2"/>
                  <a:gd name="T9" fmla="*/ 0 h 1"/>
                  <a:gd name="T10" fmla="*/ 0 w 2"/>
                  <a:gd name="T11" fmla="*/ 0 h 1"/>
                  <a:gd name="T12" fmla="*/ 1 w 2"/>
                  <a:gd name="T13" fmla="*/ 0 h 1"/>
                  <a:gd name="T14" fmla="*/ 0 60000 65536"/>
                  <a:gd name="T15" fmla="*/ 0 60000 65536"/>
                  <a:gd name="T16" fmla="*/ 0 60000 65536"/>
                  <a:gd name="T17" fmla="*/ 0 60000 65536"/>
                  <a:gd name="T18" fmla="*/ 0 60000 65536"/>
                  <a:gd name="T19" fmla="*/ 0 60000 65536"/>
                  <a:gd name="T20" fmla="*/ 0 60000 65536"/>
                  <a:gd name="T21" fmla="*/ 0 w 2"/>
                  <a:gd name="T22" fmla="*/ 0 h 1"/>
                  <a:gd name="T23" fmla="*/ 2 w 2"/>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
                    <a:moveTo>
                      <a:pt x="2" y="0"/>
                    </a:moveTo>
                    <a:lnTo>
                      <a:pt x="1" y="0"/>
                    </a:lnTo>
                    <a:lnTo>
                      <a:pt x="0" y="0"/>
                    </a:lnTo>
                    <a:lnTo>
                      <a:pt x="2" y="0"/>
                    </a:lnTo>
                    <a:close/>
                  </a:path>
                </a:pathLst>
              </a:custGeom>
              <a:solidFill>
                <a:srgbClr val="000000"/>
              </a:solidFill>
              <a:ln w="9525">
                <a:noFill/>
                <a:round/>
                <a:headEnd/>
                <a:tailEnd/>
              </a:ln>
            </p:spPr>
            <p:txBody>
              <a:bodyPr/>
              <a:lstStyle/>
              <a:p>
                <a:endParaRPr lang="ru-RU"/>
              </a:p>
            </p:txBody>
          </p:sp>
          <p:sp>
            <p:nvSpPr>
              <p:cNvPr id="14605" name="Freeform 580"/>
              <p:cNvSpPr>
                <a:spLocks/>
              </p:cNvSpPr>
              <p:nvPr/>
            </p:nvSpPr>
            <p:spPr bwMode="auto">
              <a:xfrm>
                <a:off x="4294" y="538"/>
                <a:ext cx="7" cy="3"/>
              </a:xfrm>
              <a:custGeom>
                <a:avLst/>
                <a:gdLst>
                  <a:gd name="T0" fmla="*/ 0 w 39"/>
                  <a:gd name="T1" fmla="*/ 0 h 14"/>
                  <a:gd name="T2" fmla="*/ 0 w 39"/>
                  <a:gd name="T3" fmla="*/ 0 h 14"/>
                  <a:gd name="T4" fmla="*/ 0 w 39"/>
                  <a:gd name="T5" fmla="*/ 0 h 14"/>
                  <a:gd name="T6" fmla="*/ 0 w 39"/>
                  <a:gd name="T7" fmla="*/ 0 h 14"/>
                  <a:gd name="T8" fmla="*/ 0 w 39"/>
                  <a:gd name="T9" fmla="*/ 0 h 14"/>
                  <a:gd name="T10" fmla="*/ 0 w 39"/>
                  <a:gd name="T11" fmla="*/ 0 h 14"/>
                  <a:gd name="T12" fmla="*/ 0 w 39"/>
                  <a:gd name="T13" fmla="*/ 0 h 14"/>
                  <a:gd name="T14" fmla="*/ 0 w 39"/>
                  <a:gd name="T15" fmla="*/ 0 h 14"/>
                  <a:gd name="T16" fmla="*/ 0 w 39"/>
                  <a:gd name="T17" fmla="*/ 0 h 14"/>
                  <a:gd name="T18" fmla="*/ 0 w 39"/>
                  <a:gd name="T19" fmla="*/ 0 h 14"/>
                  <a:gd name="T20" fmla="*/ 0 w 39"/>
                  <a:gd name="T21" fmla="*/ 0 h 14"/>
                  <a:gd name="T22" fmla="*/ 0 w 39"/>
                  <a:gd name="T23" fmla="*/ 0 h 14"/>
                  <a:gd name="T24" fmla="*/ 0 w 39"/>
                  <a:gd name="T25" fmla="*/ 0 h 14"/>
                  <a:gd name="T26" fmla="*/ 0 w 39"/>
                  <a:gd name="T27" fmla="*/ 0 h 14"/>
                  <a:gd name="T28" fmla="*/ 0 w 39"/>
                  <a:gd name="T29" fmla="*/ 0 h 14"/>
                  <a:gd name="T30" fmla="*/ 0 w 39"/>
                  <a:gd name="T31" fmla="*/ 0 h 14"/>
                  <a:gd name="T32" fmla="*/ 0 w 39"/>
                  <a:gd name="T33" fmla="*/ 0 h 14"/>
                  <a:gd name="T34" fmla="*/ 0 w 39"/>
                  <a:gd name="T35" fmla="*/ 0 h 14"/>
                  <a:gd name="T36" fmla="*/ 0 w 39"/>
                  <a:gd name="T37" fmla="*/ 0 h 14"/>
                  <a:gd name="T38" fmla="*/ 0 w 39"/>
                  <a:gd name="T39" fmla="*/ 0 h 14"/>
                  <a:gd name="T40" fmla="*/ 0 w 39"/>
                  <a:gd name="T41" fmla="*/ 0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14"/>
                  <a:gd name="T65" fmla="*/ 39 w 39"/>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14">
                    <a:moveTo>
                      <a:pt x="37" y="1"/>
                    </a:moveTo>
                    <a:lnTo>
                      <a:pt x="37" y="0"/>
                    </a:lnTo>
                    <a:lnTo>
                      <a:pt x="33" y="6"/>
                    </a:lnTo>
                    <a:lnTo>
                      <a:pt x="29" y="10"/>
                    </a:lnTo>
                    <a:lnTo>
                      <a:pt x="26" y="12"/>
                    </a:lnTo>
                    <a:lnTo>
                      <a:pt x="21" y="12"/>
                    </a:lnTo>
                    <a:lnTo>
                      <a:pt x="18" y="11"/>
                    </a:lnTo>
                    <a:lnTo>
                      <a:pt x="13" y="9"/>
                    </a:lnTo>
                    <a:lnTo>
                      <a:pt x="7" y="6"/>
                    </a:lnTo>
                    <a:lnTo>
                      <a:pt x="2" y="2"/>
                    </a:lnTo>
                    <a:lnTo>
                      <a:pt x="0" y="4"/>
                    </a:lnTo>
                    <a:lnTo>
                      <a:pt x="5" y="8"/>
                    </a:lnTo>
                    <a:lnTo>
                      <a:pt x="10" y="11"/>
                    </a:lnTo>
                    <a:lnTo>
                      <a:pt x="15" y="13"/>
                    </a:lnTo>
                    <a:lnTo>
                      <a:pt x="21" y="14"/>
                    </a:lnTo>
                    <a:lnTo>
                      <a:pt x="26" y="14"/>
                    </a:lnTo>
                    <a:lnTo>
                      <a:pt x="32" y="12"/>
                    </a:lnTo>
                    <a:lnTo>
                      <a:pt x="35" y="8"/>
                    </a:lnTo>
                    <a:lnTo>
                      <a:pt x="39" y="2"/>
                    </a:lnTo>
                    <a:lnTo>
                      <a:pt x="39" y="1"/>
                    </a:lnTo>
                    <a:lnTo>
                      <a:pt x="37" y="1"/>
                    </a:lnTo>
                    <a:close/>
                  </a:path>
                </a:pathLst>
              </a:custGeom>
              <a:solidFill>
                <a:srgbClr val="000000"/>
              </a:solidFill>
              <a:ln w="9525">
                <a:noFill/>
                <a:round/>
                <a:headEnd/>
                <a:tailEnd/>
              </a:ln>
            </p:spPr>
            <p:txBody>
              <a:bodyPr/>
              <a:lstStyle/>
              <a:p>
                <a:endParaRPr lang="ru-RU"/>
              </a:p>
            </p:txBody>
          </p:sp>
          <p:sp>
            <p:nvSpPr>
              <p:cNvPr id="14606" name="Freeform 581"/>
              <p:cNvSpPr>
                <a:spLocks/>
              </p:cNvSpPr>
              <p:nvPr/>
            </p:nvSpPr>
            <p:spPr bwMode="auto">
              <a:xfrm>
                <a:off x="4300" y="513"/>
                <a:ext cx="8" cy="25"/>
              </a:xfrm>
              <a:custGeom>
                <a:avLst/>
                <a:gdLst>
                  <a:gd name="T0" fmla="*/ 0 w 47"/>
                  <a:gd name="T1" fmla="*/ 0 h 124"/>
                  <a:gd name="T2" fmla="*/ 0 w 47"/>
                  <a:gd name="T3" fmla="*/ 0 h 124"/>
                  <a:gd name="T4" fmla="*/ 0 w 47"/>
                  <a:gd name="T5" fmla="*/ 0 h 124"/>
                  <a:gd name="T6" fmla="*/ 0 w 47"/>
                  <a:gd name="T7" fmla="*/ 0 h 124"/>
                  <a:gd name="T8" fmla="*/ 0 w 47"/>
                  <a:gd name="T9" fmla="*/ 0 h 124"/>
                  <a:gd name="T10" fmla="*/ 0 w 47"/>
                  <a:gd name="T11" fmla="*/ 0 h 124"/>
                  <a:gd name="T12" fmla="*/ 0 w 47"/>
                  <a:gd name="T13" fmla="*/ 0 h 124"/>
                  <a:gd name="T14" fmla="*/ 0 60000 65536"/>
                  <a:gd name="T15" fmla="*/ 0 60000 65536"/>
                  <a:gd name="T16" fmla="*/ 0 60000 65536"/>
                  <a:gd name="T17" fmla="*/ 0 60000 65536"/>
                  <a:gd name="T18" fmla="*/ 0 60000 65536"/>
                  <a:gd name="T19" fmla="*/ 0 60000 65536"/>
                  <a:gd name="T20" fmla="*/ 0 60000 65536"/>
                  <a:gd name="T21" fmla="*/ 0 w 47"/>
                  <a:gd name="T22" fmla="*/ 0 h 124"/>
                  <a:gd name="T23" fmla="*/ 47 w 47"/>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124">
                    <a:moveTo>
                      <a:pt x="44" y="0"/>
                    </a:moveTo>
                    <a:lnTo>
                      <a:pt x="44" y="0"/>
                    </a:lnTo>
                    <a:lnTo>
                      <a:pt x="0" y="124"/>
                    </a:lnTo>
                    <a:lnTo>
                      <a:pt x="2" y="124"/>
                    </a:lnTo>
                    <a:lnTo>
                      <a:pt x="47" y="0"/>
                    </a:lnTo>
                    <a:lnTo>
                      <a:pt x="44" y="0"/>
                    </a:lnTo>
                    <a:close/>
                  </a:path>
                </a:pathLst>
              </a:custGeom>
              <a:solidFill>
                <a:srgbClr val="000000"/>
              </a:solidFill>
              <a:ln w="9525">
                <a:noFill/>
                <a:round/>
                <a:headEnd/>
                <a:tailEnd/>
              </a:ln>
            </p:spPr>
            <p:txBody>
              <a:bodyPr/>
              <a:lstStyle/>
              <a:p>
                <a:endParaRPr lang="ru-RU"/>
              </a:p>
            </p:txBody>
          </p:sp>
          <p:sp>
            <p:nvSpPr>
              <p:cNvPr id="14607" name="Freeform 582"/>
              <p:cNvSpPr>
                <a:spLocks/>
              </p:cNvSpPr>
              <p:nvPr/>
            </p:nvSpPr>
            <p:spPr bwMode="auto">
              <a:xfrm>
                <a:off x="4304" y="509"/>
                <a:ext cx="4" cy="4"/>
              </a:xfrm>
              <a:custGeom>
                <a:avLst/>
                <a:gdLst>
                  <a:gd name="T0" fmla="*/ 0 w 27"/>
                  <a:gd name="T1" fmla="*/ 0 h 24"/>
                  <a:gd name="T2" fmla="*/ 0 w 27"/>
                  <a:gd name="T3" fmla="*/ 0 h 24"/>
                  <a:gd name="T4" fmla="*/ 0 w 27"/>
                  <a:gd name="T5" fmla="*/ 0 h 24"/>
                  <a:gd name="T6" fmla="*/ 0 w 27"/>
                  <a:gd name="T7" fmla="*/ 0 h 24"/>
                  <a:gd name="T8" fmla="*/ 0 w 27"/>
                  <a:gd name="T9" fmla="*/ 0 h 24"/>
                  <a:gd name="T10" fmla="*/ 0 w 27"/>
                  <a:gd name="T11" fmla="*/ 0 h 24"/>
                  <a:gd name="T12" fmla="*/ 0 w 27"/>
                  <a:gd name="T13" fmla="*/ 0 h 24"/>
                  <a:gd name="T14" fmla="*/ 0 w 27"/>
                  <a:gd name="T15" fmla="*/ 0 h 24"/>
                  <a:gd name="T16" fmla="*/ 0 w 27"/>
                  <a:gd name="T17" fmla="*/ 0 h 24"/>
                  <a:gd name="T18" fmla="*/ 0 w 27"/>
                  <a:gd name="T19" fmla="*/ 0 h 24"/>
                  <a:gd name="T20" fmla="*/ 0 w 27"/>
                  <a:gd name="T21" fmla="*/ 0 h 24"/>
                  <a:gd name="T22" fmla="*/ 0 w 27"/>
                  <a:gd name="T23" fmla="*/ 0 h 24"/>
                  <a:gd name="T24" fmla="*/ 0 w 27"/>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
                  <a:gd name="T40" fmla="*/ 0 h 24"/>
                  <a:gd name="T41" fmla="*/ 27 w 27"/>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 h="24">
                    <a:moveTo>
                      <a:pt x="2" y="6"/>
                    </a:moveTo>
                    <a:lnTo>
                      <a:pt x="2" y="6"/>
                    </a:lnTo>
                    <a:lnTo>
                      <a:pt x="10" y="4"/>
                    </a:lnTo>
                    <a:lnTo>
                      <a:pt x="19" y="6"/>
                    </a:lnTo>
                    <a:lnTo>
                      <a:pt x="24" y="12"/>
                    </a:lnTo>
                    <a:lnTo>
                      <a:pt x="24" y="24"/>
                    </a:lnTo>
                    <a:lnTo>
                      <a:pt x="27" y="24"/>
                    </a:lnTo>
                    <a:lnTo>
                      <a:pt x="27" y="12"/>
                    </a:lnTo>
                    <a:lnTo>
                      <a:pt x="21" y="4"/>
                    </a:lnTo>
                    <a:lnTo>
                      <a:pt x="10" y="0"/>
                    </a:lnTo>
                    <a:lnTo>
                      <a:pt x="0" y="4"/>
                    </a:lnTo>
                    <a:lnTo>
                      <a:pt x="2" y="6"/>
                    </a:lnTo>
                    <a:close/>
                  </a:path>
                </a:pathLst>
              </a:custGeom>
              <a:solidFill>
                <a:srgbClr val="000000"/>
              </a:solidFill>
              <a:ln w="9525">
                <a:noFill/>
                <a:round/>
                <a:headEnd/>
                <a:tailEnd/>
              </a:ln>
            </p:spPr>
            <p:txBody>
              <a:bodyPr/>
              <a:lstStyle/>
              <a:p>
                <a:endParaRPr lang="ru-RU"/>
              </a:p>
            </p:txBody>
          </p:sp>
          <p:sp>
            <p:nvSpPr>
              <p:cNvPr id="14608" name="Freeform 583"/>
              <p:cNvSpPr>
                <a:spLocks/>
              </p:cNvSpPr>
              <p:nvPr/>
            </p:nvSpPr>
            <p:spPr bwMode="auto">
              <a:xfrm>
                <a:off x="4290" y="509"/>
                <a:ext cx="14" cy="14"/>
              </a:xfrm>
              <a:custGeom>
                <a:avLst/>
                <a:gdLst>
                  <a:gd name="T0" fmla="*/ 0 w 88"/>
                  <a:gd name="T1" fmla="*/ 0 h 70"/>
                  <a:gd name="T2" fmla="*/ 0 w 88"/>
                  <a:gd name="T3" fmla="*/ 0 h 70"/>
                  <a:gd name="T4" fmla="*/ 0 w 88"/>
                  <a:gd name="T5" fmla="*/ 0 h 70"/>
                  <a:gd name="T6" fmla="*/ 0 w 88"/>
                  <a:gd name="T7" fmla="*/ 0 h 70"/>
                  <a:gd name="T8" fmla="*/ 0 w 88"/>
                  <a:gd name="T9" fmla="*/ 0 h 70"/>
                  <a:gd name="T10" fmla="*/ 0 w 88"/>
                  <a:gd name="T11" fmla="*/ 0 h 70"/>
                  <a:gd name="T12" fmla="*/ 0 w 88"/>
                  <a:gd name="T13" fmla="*/ 0 h 70"/>
                  <a:gd name="T14" fmla="*/ 0 60000 65536"/>
                  <a:gd name="T15" fmla="*/ 0 60000 65536"/>
                  <a:gd name="T16" fmla="*/ 0 60000 65536"/>
                  <a:gd name="T17" fmla="*/ 0 60000 65536"/>
                  <a:gd name="T18" fmla="*/ 0 60000 65536"/>
                  <a:gd name="T19" fmla="*/ 0 60000 65536"/>
                  <a:gd name="T20" fmla="*/ 0 60000 65536"/>
                  <a:gd name="T21" fmla="*/ 0 w 88"/>
                  <a:gd name="T22" fmla="*/ 0 h 70"/>
                  <a:gd name="T23" fmla="*/ 88 w 88"/>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8" h="70">
                    <a:moveTo>
                      <a:pt x="3" y="70"/>
                    </a:moveTo>
                    <a:lnTo>
                      <a:pt x="3" y="70"/>
                    </a:lnTo>
                    <a:lnTo>
                      <a:pt x="88" y="2"/>
                    </a:lnTo>
                    <a:lnTo>
                      <a:pt x="86" y="0"/>
                    </a:lnTo>
                    <a:lnTo>
                      <a:pt x="0" y="68"/>
                    </a:lnTo>
                    <a:lnTo>
                      <a:pt x="3" y="70"/>
                    </a:lnTo>
                    <a:close/>
                  </a:path>
                </a:pathLst>
              </a:custGeom>
              <a:solidFill>
                <a:srgbClr val="000000"/>
              </a:solidFill>
              <a:ln w="9525">
                <a:noFill/>
                <a:round/>
                <a:headEnd/>
                <a:tailEnd/>
              </a:ln>
            </p:spPr>
            <p:txBody>
              <a:bodyPr/>
              <a:lstStyle/>
              <a:p>
                <a:endParaRPr lang="ru-RU"/>
              </a:p>
            </p:txBody>
          </p:sp>
          <p:sp>
            <p:nvSpPr>
              <p:cNvPr id="14609" name="Freeform 584"/>
              <p:cNvSpPr>
                <a:spLocks/>
              </p:cNvSpPr>
              <p:nvPr/>
            </p:nvSpPr>
            <p:spPr bwMode="auto">
              <a:xfrm>
                <a:off x="4288" y="523"/>
                <a:ext cx="2" cy="7"/>
              </a:xfrm>
              <a:custGeom>
                <a:avLst/>
                <a:gdLst>
                  <a:gd name="T0" fmla="*/ 0 w 13"/>
                  <a:gd name="T1" fmla="*/ 0 h 35"/>
                  <a:gd name="T2" fmla="*/ 0 w 13"/>
                  <a:gd name="T3" fmla="*/ 0 h 35"/>
                  <a:gd name="T4" fmla="*/ 0 w 13"/>
                  <a:gd name="T5" fmla="*/ 0 h 35"/>
                  <a:gd name="T6" fmla="*/ 0 w 13"/>
                  <a:gd name="T7" fmla="*/ 0 h 35"/>
                  <a:gd name="T8" fmla="*/ 0 w 13"/>
                  <a:gd name="T9" fmla="*/ 0 h 35"/>
                  <a:gd name="T10" fmla="*/ 0 w 13"/>
                  <a:gd name="T11" fmla="*/ 0 h 35"/>
                  <a:gd name="T12" fmla="*/ 0 w 13"/>
                  <a:gd name="T13" fmla="*/ 0 h 35"/>
                  <a:gd name="T14" fmla="*/ 0 w 13"/>
                  <a:gd name="T15" fmla="*/ 0 h 35"/>
                  <a:gd name="T16" fmla="*/ 0 w 13"/>
                  <a:gd name="T17" fmla="*/ 0 h 35"/>
                  <a:gd name="T18" fmla="*/ 0 w 13"/>
                  <a:gd name="T19" fmla="*/ 0 h 35"/>
                  <a:gd name="T20" fmla="*/ 0 w 13"/>
                  <a:gd name="T21" fmla="*/ 0 h 35"/>
                  <a:gd name="T22" fmla="*/ 0 w 13"/>
                  <a:gd name="T23" fmla="*/ 0 h 35"/>
                  <a:gd name="T24" fmla="*/ 0 w 13"/>
                  <a:gd name="T25" fmla="*/ 0 h 35"/>
                  <a:gd name="T26" fmla="*/ 0 w 13"/>
                  <a:gd name="T27" fmla="*/ 0 h 35"/>
                  <a:gd name="T28" fmla="*/ 0 w 13"/>
                  <a:gd name="T29" fmla="*/ 0 h 35"/>
                  <a:gd name="T30" fmla="*/ 0 w 13"/>
                  <a:gd name="T31" fmla="*/ 0 h 35"/>
                  <a:gd name="T32" fmla="*/ 0 w 13"/>
                  <a:gd name="T33" fmla="*/ 0 h 35"/>
                  <a:gd name="T34" fmla="*/ 0 w 13"/>
                  <a:gd name="T35" fmla="*/ 0 h 35"/>
                  <a:gd name="T36" fmla="*/ 0 w 13"/>
                  <a:gd name="T37" fmla="*/ 0 h 35"/>
                  <a:gd name="T38" fmla="*/ 0 w 13"/>
                  <a:gd name="T39" fmla="*/ 0 h 35"/>
                  <a:gd name="T40" fmla="*/ 0 w 13"/>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35"/>
                  <a:gd name="T65" fmla="*/ 13 w 13"/>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35">
                    <a:moveTo>
                      <a:pt x="6" y="33"/>
                    </a:moveTo>
                    <a:lnTo>
                      <a:pt x="6" y="33"/>
                    </a:lnTo>
                    <a:lnTo>
                      <a:pt x="5" y="30"/>
                    </a:lnTo>
                    <a:lnTo>
                      <a:pt x="3" y="26"/>
                    </a:lnTo>
                    <a:lnTo>
                      <a:pt x="2" y="21"/>
                    </a:lnTo>
                    <a:lnTo>
                      <a:pt x="2" y="17"/>
                    </a:lnTo>
                    <a:lnTo>
                      <a:pt x="3" y="13"/>
                    </a:lnTo>
                    <a:lnTo>
                      <a:pt x="5" y="10"/>
                    </a:lnTo>
                    <a:lnTo>
                      <a:pt x="8" y="6"/>
                    </a:lnTo>
                    <a:lnTo>
                      <a:pt x="13" y="2"/>
                    </a:lnTo>
                    <a:lnTo>
                      <a:pt x="10" y="0"/>
                    </a:lnTo>
                    <a:lnTo>
                      <a:pt x="6" y="4"/>
                    </a:lnTo>
                    <a:lnTo>
                      <a:pt x="2" y="8"/>
                    </a:lnTo>
                    <a:lnTo>
                      <a:pt x="1" y="13"/>
                    </a:lnTo>
                    <a:lnTo>
                      <a:pt x="0" y="17"/>
                    </a:lnTo>
                    <a:lnTo>
                      <a:pt x="0" y="21"/>
                    </a:lnTo>
                    <a:lnTo>
                      <a:pt x="1" y="26"/>
                    </a:lnTo>
                    <a:lnTo>
                      <a:pt x="2" y="30"/>
                    </a:lnTo>
                    <a:lnTo>
                      <a:pt x="3" y="35"/>
                    </a:lnTo>
                    <a:lnTo>
                      <a:pt x="6" y="33"/>
                    </a:lnTo>
                    <a:close/>
                  </a:path>
                </a:pathLst>
              </a:custGeom>
              <a:solidFill>
                <a:srgbClr val="000000"/>
              </a:solidFill>
              <a:ln w="9525">
                <a:noFill/>
                <a:round/>
                <a:headEnd/>
                <a:tailEnd/>
              </a:ln>
            </p:spPr>
            <p:txBody>
              <a:bodyPr/>
              <a:lstStyle/>
              <a:p>
                <a:endParaRPr lang="ru-RU"/>
              </a:p>
            </p:txBody>
          </p:sp>
          <p:sp>
            <p:nvSpPr>
              <p:cNvPr id="14610" name="Freeform 585"/>
              <p:cNvSpPr>
                <a:spLocks/>
              </p:cNvSpPr>
              <p:nvPr/>
            </p:nvSpPr>
            <p:spPr bwMode="auto">
              <a:xfrm>
                <a:off x="4288" y="530"/>
                <a:ext cx="7" cy="9"/>
              </a:xfrm>
              <a:custGeom>
                <a:avLst/>
                <a:gdLst>
                  <a:gd name="T0" fmla="*/ 0 w 38"/>
                  <a:gd name="T1" fmla="*/ 0 h 46"/>
                  <a:gd name="T2" fmla="*/ 0 w 38"/>
                  <a:gd name="T3" fmla="*/ 0 h 46"/>
                  <a:gd name="T4" fmla="*/ 0 w 38"/>
                  <a:gd name="T5" fmla="*/ 0 h 46"/>
                  <a:gd name="T6" fmla="*/ 0 w 38"/>
                  <a:gd name="T7" fmla="*/ 0 h 46"/>
                  <a:gd name="T8" fmla="*/ 0 w 38"/>
                  <a:gd name="T9" fmla="*/ 0 h 46"/>
                  <a:gd name="T10" fmla="*/ 0 w 38"/>
                  <a:gd name="T11" fmla="*/ 0 h 46"/>
                  <a:gd name="T12" fmla="*/ 0 w 38"/>
                  <a:gd name="T13" fmla="*/ 0 h 46"/>
                  <a:gd name="T14" fmla="*/ 0 w 38"/>
                  <a:gd name="T15" fmla="*/ 0 h 46"/>
                  <a:gd name="T16" fmla="*/ 0 w 38"/>
                  <a:gd name="T17" fmla="*/ 0 h 46"/>
                  <a:gd name="T18" fmla="*/ 0 w 38"/>
                  <a:gd name="T19" fmla="*/ 0 h 46"/>
                  <a:gd name="T20" fmla="*/ 0 w 38"/>
                  <a:gd name="T21" fmla="*/ 0 h 46"/>
                  <a:gd name="T22" fmla="*/ 0 w 38"/>
                  <a:gd name="T23" fmla="*/ 0 h 46"/>
                  <a:gd name="T24" fmla="*/ 0 w 38"/>
                  <a:gd name="T25" fmla="*/ 0 h 46"/>
                  <a:gd name="T26" fmla="*/ 0 w 38"/>
                  <a:gd name="T27" fmla="*/ 0 h 46"/>
                  <a:gd name="T28" fmla="*/ 0 w 38"/>
                  <a:gd name="T29" fmla="*/ 0 h 46"/>
                  <a:gd name="T30" fmla="*/ 0 w 38"/>
                  <a:gd name="T31" fmla="*/ 0 h 46"/>
                  <a:gd name="T32" fmla="*/ 0 w 38"/>
                  <a:gd name="T33" fmla="*/ 0 h 46"/>
                  <a:gd name="T34" fmla="*/ 0 w 38"/>
                  <a:gd name="T35" fmla="*/ 0 h 46"/>
                  <a:gd name="T36" fmla="*/ 0 w 38"/>
                  <a:gd name="T37" fmla="*/ 0 h 46"/>
                  <a:gd name="T38" fmla="*/ 0 w 38"/>
                  <a:gd name="T39" fmla="*/ 0 h 46"/>
                  <a:gd name="T40" fmla="*/ 0 w 38"/>
                  <a:gd name="T41" fmla="*/ 0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6"/>
                  <a:gd name="T65" fmla="*/ 38 w 38"/>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6">
                    <a:moveTo>
                      <a:pt x="38" y="44"/>
                    </a:moveTo>
                    <a:lnTo>
                      <a:pt x="38" y="44"/>
                    </a:lnTo>
                    <a:lnTo>
                      <a:pt x="33" y="39"/>
                    </a:lnTo>
                    <a:lnTo>
                      <a:pt x="29" y="35"/>
                    </a:lnTo>
                    <a:lnTo>
                      <a:pt x="24" y="30"/>
                    </a:lnTo>
                    <a:lnTo>
                      <a:pt x="19" y="24"/>
                    </a:lnTo>
                    <a:lnTo>
                      <a:pt x="15" y="19"/>
                    </a:lnTo>
                    <a:lnTo>
                      <a:pt x="11" y="13"/>
                    </a:lnTo>
                    <a:lnTo>
                      <a:pt x="6" y="6"/>
                    </a:lnTo>
                    <a:lnTo>
                      <a:pt x="3" y="0"/>
                    </a:lnTo>
                    <a:lnTo>
                      <a:pt x="0" y="2"/>
                    </a:lnTo>
                    <a:lnTo>
                      <a:pt x="4" y="8"/>
                    </a:lnTo>
                    <a:lnTo>
                      <a:pt x="9" y="15"/>
                    </a:lnTo>
                    <a:lnTo>
                      <a:pt x="12" y="21"/>
                    </a:lnTo>
                    <a:lnTo>
                      <a:pt x="17" y="26"/>
                    </a:lnTo>
                    <a:lnTo>
                      <a:pt x="22" y="32"/>
                    </a:lnTo>
                    <a:lnTo>
                      <a:pt x="26" y="37"/>
                    </a:lnTo>
                    <a:lnTo>
                      <a:pt x="31" y="41"/>
                    </a:lnTo>
                    <a:lnTo>
                      <a:pt x="36" y="46"/>
                    </a:lnTo>
                    <a:lnTo>
                      <a:pt x="38" y="44"/>
                    </a:lnTo>
                    <a:close/>
                  </a:path>
                </a:pathLst>
              </a:custGeom>
              <a:solidFill>
                <a:srgbClr val="000000"/>
              </a:solidFill>
              <a:ln w="9525">
                <a:noFill/>
                <a:round/>
                <a:headEnd/>
                <a:tailEnd/>
              </a:ln>
            </p:spPr>
            <p:txBody>
              <a:bodyPr/>
              <a:lstStyle/>
              <a:p>
                <a:endParaRPr lang="ru-RU"/>
              </a:p>
            </p:txBody>
          </p:sp>
          <p:sp>
            <p:nvSpPr>
              <p:cNvPr id="14611" name="Freeform 586"/>
              <p:cNvSpPr>
                <a:spLocks/>
              </p:cNvSpPr>
              <p:nvPr/>
            </p:nvSpPr>
            <p:spPr bwMode="auto">
              <a:xfrm>
                <a:off x="4294" y="538"/>
                <a:ext cx="1" cy="1"/>
              </a:xfrm>
              <a:custGeom>
                <a:avLst/>
                <a:gdLst>
                  <a:gd name="T0" fmla="*/ 1 w 2"/>
                  <a:gd name="T1" fmla="*/ 0 h 2"/>
                  <a:gd name="T2" fmla="*/ 1 w 2"/>
                  <a:gd name="T3" fmla="*/ 1 h 2"/>
                  <a:gd name="T4" fmla="*/ 1 w 2"/>
                  <a:gd name="T5" fmla="*/ 1 h 2"/>
                  <a:gd name="T6" fmla="*/ 1 w 2"/>
                  <a:gd name="T7" fmla="*/ 1 h 2"/>
                  <a:gd name="T8" fmla="*/ 1 w 2"/>
                  <a:gd name="T9" fmla="*/ 1 h 2"/>
                  <a:gd name="T10" fmla="*/ 0 w 2"/>
                  <a:gd name="T11" fmla="*/ 1 h 2"/>
                  <a:gd name="T12" fmla="*/ 1 w 2"/>
                  <a:gd name="T13" fmla="*/ 0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2" y="0"/>
                    </a:moveTo>
                    <a:lnTo>
                      <a:pt x="1" y="1"/>
                    </a:lnTo>
                    <a:lnTo>
                      <a:pt x="0" y="2"/>
                    </a:lnTo>
                    <a:lnTo>
                      <a:pt x="2" y="0"/>
                    </a:lnTo>
                    <a:close/>
                  </a:path>
                </a:pathLst>
              </a:custGeom>
              <a:solidFill>
                <a:srgbClr val="000000"/>
              </a:solidFill>
              <a:ln w="9525">
                <a:noFill/>
                <a:round/>
                <a:headEnd/>
                <a:tailEnd/>
              </a:ln>
            </p:spPr>
            <p:txBody>
              <a:bodyPr/>
              <a:lstStyle/>
              <a:p>
                <a:endParaRPr lang="ru-RU"/>
              </a:p>
            </p:txBody>
          </p:sp>
          <p:sp>
            <p:nvSpPr>
              <p:cNvPr id="14612" name="Freeform 587"/>
              <p:cNvSpPr>
                <a:spLocks/>
              </p:cNvSpPr>
              <p:nvPr/>
            </p:nvSpPr>
            <p:spPr bwMode="auto">
              <a:xfrm>
                <a:off x="4322" y="555"/>
                <a:ext cx="5" cy="4"/>
              </a:xfrm>
              <a:custGeom>
                <a:avLst/>
                <a:gdLst>
                  <a:gd name="T0" fmla="*/ 0 w 32"/>
                  <a:gd name="T1" fmla="*/ 0 h 20"/>
                  <a:gd name="T2" fmla="*/ 0 w 32"/>
                  <a:gd name="T3" fmla="*/ 0 h 20"/>
                  <a:gd name="T4" fmla="*/ 0 w 32"/>
                  <a:gd name="T5" fmla="*/ 0 h 20"/>
                  <a:gd name="T6" fmla="*/ 0 w 32"/>
                  <a:gd name="T7" fmla="*/ 0 h 20"/>
                  <a:gd name="T8" fmla="*/ 0 w 32"/>
                  <a:gd name="T9" fmla="*/ 0 h 20"/>
                  <a:gd name="T10" fmla="*/ 0 w 32"/>
                  <a:gd name="T11" fmla="*/ 0 h 20"/>
                  <a:gd name="T12" fmla="*/ 0 w 32"/>
                  <a:gd name="T13" fmla="*/ 0 h 20"/>
                  <a:gd name="T14" fmla="*/ 0 w 32"/>
                  <a:gd name="T15" fmla="*/ 0 h 20"/>
                  <a:gd name="T16" fmla="*/ 0 w 32"/>
                  <a:gd name="T17" fmla="*/ 0 h 20"/>
                  <a:gd name="T18" fmla="*/ 0 w 32"/>
                  <a:gd name="T19" fmla="*/ 0 h 20"/>
                  <a:gd name="T20" fmla="*/ 0 w 32"/>
                  <a:gd name="T21" fmla="*/ 0 h 20"/>
                  <a:gd name="T22" fmla="*/ 0 w 32"/>
                  <a:gd name="T23" fmla="*/ 0 h 20"/>
                  <a:gd name="T24" fmla="*/ 0 w 32"/>
                  <a:gd name="T25" fmla="*/ 0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20"/>
                  <a:gd name="T41" fmla="*/ 32 w 32"/>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20">
                    <a:moveTo>
                      <a:pt x="30" y="0"/>
                    </a:moveTo>
                    <a:lnTo>
                      <a:pt x="30" y="0"/>
                    </a:lnTo>
                    <a:lnTo>
                      <a:pt x="29" y="11"/>
                    </a:lnTo>
                    <a:lnTo>
                      <a:pt x="22" y="16"/>
                    </a:lnTo>
                    <a:lnTo>
                      <a:pt x="12" y="18"/>
                    </a:lnTo>
                    <a:lnTo>
                      <a:pt x="0" y="16"/>
                    </a:lnTo>
                    <a:lnTo>
                      <a:pt x="0" y="18"/>
                    </a:lnTo>
                    <a:lnTo>
                      <a:pt x="12" y="20"/>
                    </a:lnTo>
                    <a:lnTo>
                      <a:pt x="24" y="18"/>
                    </a:lnTo>
                    <a:lnTo>
                      <a:pt x="31" y="13"/>
                    </a:lnTo>
                    <a:lnTo>
                      <a:pt x="32" y="0"/>
                    </a:lnTo>
                    <a:lnTo>
                      <a:pt x="30" y="0"/>
                    </a:lnTo>
                    <a:close/>
                  </a:path>
                </a:pathLst>
              </a:custGeom>
              <a:solidFill>
                <a:srgbClr val="000000"/>
              </a:solidFill>
              <a:ln w="9525">
                <a:noFill/>
                <a:round/>
                <a:headEnd/>
                <a:tailEnd/>
              </a:ln>
            </p:spPr>
            <p:txBody>
              <a:bodyPr/>
              <a:lstStyle/>
              <a:p>
                <a:endParaRPr lang="ru-RU"/>
              </a:p>
            </p:txBody>
          </p:sp>
          <p:sp>
            <p:nvSpPr>
              <p:cNvPr id="14613" name="Freeform 588"/>
              <p:cNvSpPr>
                <a:spLocks/>
              </p:cNvSpPr>
              <p:nvPr/>
            </p:nvSpPr>
            <p:spPr bwMode="auto">
              <a:xfrm>
                <a:off x="4321" y="529"/>
                <a:ext cx="6" cy="26"/>
              </a:xfrm>
              <a:custGeom>
                <a:avLst/>
                <a:gdLst>
                  <a:gd name="T0" fmla="*/ 0 w 35"/>
                  <a:gd name="T1" fmla="*/ 0 h 128"/>
                  <a:gd name="T2" fmla="*/ 0 w 35"/>
                  <a:gd name="T3" fmla="*/ 0 h 128"/>
                  <a:gd name="T4" fmla="*/ 0 w 35"/>
                  <a:gd name="T5" fmla="*/ 0 h 128"/>
                  <a:gd name="T6" fmla="*/ 0 w 35"/>
                  <a:gd name="T7" fmla="*/ 0 h 128"/>
                  <a:gd name="T8" fmla="*/ 0 w 35"/>
                  <a:gd name="T9" fmla="*/ 0 h 128"/>
                  <a:gd name="T10" fmla="*/ 0 w 35"/>
                  <a:gd name="T11" fmla="*/ 0 h 128"/>
                  <a:gd name="T12" fmla="*/ 0 w 35"/>
                  <a:gd name="T13" fmla="*/ 0 h 128"/>
                  <a:gd name="T14" fmla="*/ 0 60000 65536"/>
                  <a:gd name="T15" fmla="*/ 0 60000 65536"/>
                  <a:gd name="T16" fmla="*/ 0 60000 65536"/>
                  <a:gd name="T17" fmla="*/ 0 60000 65536"/>
                  <a:gd name="T18" fmla="*/ 0 60000 65536"/>
                  <a:gd name="T19" fmla="*/ 0 60000 65536"/>
                  <a:gd name="T20" fmla="*/ 0 60000 65536"/>
                  <a:gd name="T21" fmla="*/ 0 w 35"/>
                  <a:gd name="T22" fmla="*/ 0 h 128"/>
                  <a:gd name="T23" fmla="*/ 35 w 35"/>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128">
                    <a:moveTo>
                      <a:pt x="0" y="0"/>
                    </a:moveTo>
                    <a:lnTo>
                      <a:pt x="0" y="0"/>
                    </a:lnTo>
                    <a:lnTo>
                      <a:pt x="33" y="128"/>
                    </a:lnTo>
                    <a:lnTo>
                      <a:pt x="35" y="128"/>
                    </a:lnTo>
                    <a:lnTo>
                      <a:pt x="2" y="0"/>
                    </a:lnTo>
                    <a:lnTo>
                      <a:pt x="0" y="0"/>
                    </a:lnTo>
                    <a:close/>
                  </a:path>
                </a:pathLst>
              </a:custGeom>
              <a:solidFill>
                <a:srgbClr val="000000"/>
              </a:solidFill>
              <a:ln w="9525">
                <a:noFill/>
                <a:round/>
                <a:headEnd/>
                <a:tailEnd/>
              </a:ln>
            </p:spPr>
            <p:txBody>
              <a:bodyPr/>
              <a:lstStyle/>
              <a:p>
                <a:endParaRPr lang="ru-RU"/>
              </a:p>
            </p:txBody>
          </p:sp>
          <p:sp>
            <p:nvSpPr>
              <p:cNvPr id="14614" name="Freeform 589"/>
              <p:cNvSpPr>
                <a:spLocks/>
              </p:cNvSpPr>
              <p:nvPr/>
            </p:nvSpPr>
            <p:spPr bwMode="auto">
              <a:xfrm>
                <a:off x="4316" y="526"/>
                <a:ext cx="6" cy="3"/>
              </a:xfrm>
              <a:custGeom>
                <a:avLst/>
                <a:gdLst>
                  <a:gd name="T0" fmla="*/ 0 w 34"/>
                  <a:gd name="T1" fmla="*/ 0 h 14"/>
                  <a:gd name="T2" fmla="*/ 0 w 34"/>
                  <a:gd name="T3" fmla="*/ 0 h 14"/>
                  <a:gd name="T4" fmla="*/ 0 w 34"/>
                  <a:gd name="T5" fmla="*/ 0 h 14"/>
                  <a:gd name="T6" fmla="*/ 0 w 34"/>
                  <a:gd name="T7" fmla="*/ 0 h 14"/>
                  <a:gd name="T8" fmla="*/ 0 w 34"/>
                  <a:gd name="T9" fmla="*/ 0 h 14"/>
                  <a:gd name="T10" fmla="*/ 0 w 34"/>
                  <a:gd name="T11" fmla="*/ 0 h 14"/>
                  <a:gd name="T12" fmla="*/ 0 w 34"/>
                  <a:gd name="T13" fmla="*/ 0 h 14"/>
                  <a:gd name="T14" fmla="*/ 0 w 34"/>
                  <a:gd name="T15" fmla="*/ 0 h 14"/>
                  <a:gd name="T16" fmla="*/ 0 w 34"/>
                  <a:gd name="T17" fmla="*/ 0 h 14"/>
                  <a:gd name="T18" fmla="*/ 0 w 34"/>
                  <a:gd name="T19" fmla="*/ 0 h 14"/>
                  <a:gd name="T20" fmla="*/ 0 w 34"/>
                  <a:gd name="T21" fmla="*/ 0 h 14"/>
                  <a:gd name="T22" fmla="*/ 0 w 34"/>
                  <a:gd name="T23" fmla="*/ 0 h 14"/>
                  <a:gd name="T24" fmla="*/ 0 w 34"/>
                  <a:gd name="T25" fmla="*/ 0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14"/>
                  <a:gd name="T41" fmla="*/ 34 w 34"/>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14">
                    <a:moveTo>
                      <a:pt x="2" y="9"/>
                    </a:moveTo>
                    <a:lnTo>
                      <a:pt x="2" y="9"/>
                    </a:lnTo>
                    <a:lnTo>
                      <a:pt x="8" y="3"/>
                    </a:lnTo>
                    <a:lnTo>
                      <a:pt x="16" y="2"/>
                    </a:lnTo>
                    <a:lnTo>
                      <a:pt x="25" y="6"/>
                    </a:lnTo>
                    <a:lnTo>
                      <a:pt x="32" y="14"/>
                    </a:lnTo>
                    <a:lnTo>
                      <a:pt x="34" y="14"/>
                    </a:lnTo>
                    <a:lnTo>
                      <a:pt x="27" y="4"/>
                    </a:lnTo>
                    <a:lnTo>
                      <a:pt x="16" y="0"/>
                    </a:lnTo>
                    <a:lnTo>
                      <a:pt x="6" y="1"/>
                    </a:lnTo>
                    <a:lnTo>
                      <a:pt x="0" y="9"/>
                    </a:lnTo>
                    <a:lnTo>
                      <a:pt x="2" y="9"/>
                    </a:lnTo>
                    <a:close/>
                  </a:path>
                </a:pathLst>
              </a:custGeom>
              <a:solidFill>
                <a:srgbClr val="000000"/>
              </a:solidFill>
              <a:ln w="9525">
                <a:noFill/>
                <a:round/>
                <a:headEnd/>
                <a:tailEnd/>
              </a:ln>
            </p:spPr>
            <p:txBody>
              <a:bodyPr/>
              <a:lstStyle/>
              <a:p>
                <a:endParaRPr lang="ru-RU"/>
              </a:p>
            </p:txBody>
          </p:sp>
          <p:sp>
            <p:nvSpPr>
              <p:cNvPr id="14615" name="Freeform 590"/>
              <p:cNvSpPr>
                <a:spLocks/>
              </p:cNvSpPr>
              <p:nvPr/>
            </p:nvSpPr>
            <p:spPr bwMode="auto">
              <a:xfrm>
                <a:off x="4310" y="528"/>
                <a:ext cx="6" cy="19"/>
              </a:xfrm>
              <a:custGeom>
                <a:avLst/>
                <a:gdLst>
                  <a:gd name="T0" fmla="*/ 0 w 38"/>
                  <a:gd name="T1" fmla="*/ 0 h 96"/>
                  <a:gd name="T2" fmla="*/ 0 w 38"/>
                  <a:gd name="T3" fmla="*/ 0 h 96"/>
                  <a:gd name="T4" fmla="*/ 0 w 38"/>
                  <a:gd name="T5" fmla="*/ 0 h 96"/>
                  <a:gd name="T6" fmla="*/ 0 w 38"/>
                  <a:gd name="T7" fmla="*/ 0 h 96"/>
                  <a:gd name="T8" fmla="*/ 0 w 38"/>
                  <a:gd name="T9" fmla="*/ 0 h 96"/>
                  <a:gd name="T10" fmla="*/ 0 w 38"/>
                  <a:gd name="T11" fmla="*/ 0 h 96"/>
                  <a:gd name="T12" fmla="*/ 0 w 38"/>
                  <a:gd name="T13" fmla="*/ 0 h 96"/>
                  <a:gd name="T14" fmla="*/ 0 60000 65536"/>
                  <a:gd name="T15" fmla="*/ 0 60000 65536"/>
                  <a:gd name="T16" fmla="*/ 0 60000 65536"/>
                  <a:gd name="T17" fmla="*/ 0 60000 65536"/>
                  <a:gd name="T18" fmla="*/ 0 60000 65536"/>
                  <a:gd name="T19" fmla="*/ 0 60000 65536"/>
                  <a:gd name="T20" fmla="*/ 0 60000 65536"/>
                  <a:gd name="T21" fmla="*/ 0 w 38"/>
                  <a:gd name="T22" fmla="*/ 0 h 96"/>
                  <a:gd name="T23" fmla="*/ 38 w 38"/>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96">
                    <a:moveTo>
                      <a:pt x="3" y="96"/>
                    </a:moveTo>
                    <a:lnTo>
                      <a:pt x="3" y="95"/>
                    </a:lnTo>
                    <a:lnTo>
                      <a:pt x="38" y="0"/>
                    </a:lnTo>
                    <a:lnTo>
                      <a:pt x="36" y="0"/>
                    </a:lnTo>
                    <a:lnTo>
                      <a:pt x="0" y="95"/>
                    </a:lnTo>
                    <a:lnTo>
                      <a:pt x="0" y="94"/>
                    </a:lnTo>
                    <a:lnTo>
                      <a:pt x="3" y="96"/>
                    </a:lnTo>
                    <a:close/>
                  </a:path>
                </a:pathLst>
              </a:custGeom>
              <a:solidFill>
                <a:srgbClr val="000000"/>
              </a:solidFill>
              <a:ln w="9525">
                <a:noFill/>
                <a:round/>
                <a:headEnd/>
                <a:tailEnd/>
              </a:ln>
            </p:spPr>
            <p:txBody>
              <a:bodyPr/>
              <a:lstStyle/>
              <a:p>
                <a:endParaRPr lang="ru-RU"/>
              </a:p>
            </p:txBody>
          </p:sp>
          <p:sp>
            <p:nvSpPr>
              <p:cNvPr id="14616" name="Freeform 591"/>
              <p:cNvSpPr>
                <a:spLocks/>
              </p:cNvSpPr>
              <p:nvPr/>
            </p:nvSpPr>
            <p:spPr bwMode="auto">
              <a:xfrm>
                <a:off x="4309" y="547"/>
                <a:ext cx="4" cy="7"/>
              </a:xfrm>
              <a:custGeom>
                <a:avLst/>
                <a:gdLst>
                  <a:gd name="T0" fmla="*/ 0 w 19"/>
                  <a:gd name="T1" fmla="*/ 0 h 36"/>
                  <a:gd name="T2" fmla="*/ 0 w 19"/>
                  <a:gd name="T3" fmla="*/ 0 h 36"/>
                  <a:gd name="T4" fmla="*/ 0 w 19"/>
                  <a:gd name="T5" fmla="*/ 0 h 36"/>
                  <a:gd name="T6" fmla="*/ 0 w 19"/>
                  <a:gd name="T7" fmla="*/ 0 h 36"/>
                  <a:gd name="T8" fmla="*/ 0 w 19"/>
                  <a:gd name="T9" fmla="*/ 0 h 36"/>
                  <a:gd name="T10" fmla="*/ 0 w 19"/>
                  <a:gd name="T11" fmla="*/ 0 h 36"/>
                  <a:gd name="T12" fmla="*/ 0 w 19"/>
                  <a:gd name="T13" fmla="*/ 0 h 36"/>
                  <a:gd name="T14" fmla="*/ 0 w 19"/>
                  <a:gd name="T15" fmla="*/ 0 h 36"/>
                  <a:gd name="T16" fmla="*/ 0 w 19"/>
                  <a:gd name="T17" fmla="*/ 0 h 36"/>
                  <a:gd name="T18" fmla="*/ 0 w 19"/>
                  <a:gd name="T19" fmla="*/ 0 h 36"/>
                  <a:gd name="T20" fmla="*/ 0 w 19"/>
                  <a:gd name="T21" fmla="*/ 0 h 36"/>
                  <a:gd name="T22" fmla="*/ 0 w 19"/>
                  <a:gd name="T23" fmla="*/ 0 h 36"/>
                  <a:gd name="T24" fmla="*/ 0 w 19"/>
                  <a:gd name="T25" fmla="*/ 0 h 36"/>
                  <a:gd name="T26" fmla="*/ 0 w 19"/>
                  <a:gd name="T27" fmla="*/ 0 h 36"/>
                  <a:gd name="T28" fmla="*/ 0 w 19"/>
                  <a:gd name="T29" fmla="*/ 0 h 36"/>
                  <a:gd name="T30" fmla="*/ 0 w 19"/>
                  <a:gd name="T31" fmla="*/ 0 h 36"/>
                  <a:gd name="T32" fmla="*/ 0 w 19"/>
                  <a:gd name="T33" fmla="*/ 0 h 36"/>
                  <a:gd name="T34" fmla="*/ 0 w 19"/>
                  <a:gd name="T35" fmla="*/ 0 h 36"/>
                  <a:gd name="T36" fmla="*/ 0 w 19"/>
                  <a:gd name="T37" fmla="*/ 0 h 36"/>
                  <a:gd name="T38" fmla="*/ 0 w 19"/>
                  <a:gd name="T39" fmla="*/ 0 h 36"/>
                  <a:gd name="T40" fmla="*/ 0 w 19"/>
                  <a:gd name="T41" fmla="*/ 0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36"/>
                  <a:gd name="T65" fmla="*/ 19 w 19"/>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36">
                    <a:moveTo>
                      <a:pt x="19" y="34"/>
                    </a:moveTo>
                    <a:lnTo>
                      <a:pt x="19" y="34"/>
                    </a:lnTo>
                    <a:lnTo>
                      <a:pt x="14" y="31"/>
                    </a:lnTo>
                    <a:lnTo>
                      <a:pt x="11" y="28"/>
                    </a:lnTo>
                    <a:lnTo>
                      <a:pt x="7" y="23"/>
                    </a:lnTo>
                    <a:lnTo>
                      <a:pt x="5" y="19"/>
                    </a:lnTo>
                    <a:lnTo>
                      <a:pt x="4" y="16"/>
                    </a:lnTo>
                    <a:lnTo>
                      <a:pt x="2" y="11"/>
                    </a:lnTo>
                    <a:lnTo>
                      <a:pt x="2" y="6"/>
                    </a:lnTo>
                    <a:lnTo>
                      <a:pt x="5" y="2"/>
                    </a:lnTo>
                    <a:lnTo>
                      <a:pt x="2" y="0"/>
                    </a:lnTo>
                    <a:lnTo>
                      <a:pt x="0" y="6"/>
                    </a:lnTo>
                    <a:lnTo>
                      <a:pt x="0" y="11"/>
                    </a:lnTo>
                    <a:lnTo>
                      <a:pt x="1" y="16"/>
                    </a:lnTo>
                    <a:lnTo>
                      <a:pt x="2" y="21"/>
                    </a:lnTo>
                    <a:lnTo>
                      <a:pt x="5" y="26"/>
                    </a:lnTo>
                    <a:lnTo>
                      <a:pt x="8" y="30"/>
                    </a:lnTo>
                    <a:lnTo>
                      <a:pt x="12" y="33"/>
                    </a:lnTo>
                    <a:lnTo>
                      <a:pt x="17" y="36"/>
                    </a:lnTo>
                    <a:lnTo>
                      <a:pt x="19" y="34"/>
                    </a:lnTo>
                    <a:close/>
                  </a:path>
                </a:pathLst>
              </a:custGeom>
              <a:solidFill>
                <a:srgbClr val="000000"/>
              </a:solidFill>
              <a:ln w="9525">
                <a:noFill/>
                <a:round/>
                <a:headEnd/>
                <a:tailEnd/>
              </a:ln>
            </p:spPr>
            <p:txBody>
              <a:bodyPr/>
              <a:lstStyle/>
              <a:p>
                <a:endParaRPr lang="ru-RU"/>
              </a:p>
            </p:txBody>
          </p:sp>
          <p:sp>
            <p:nvSpPr>
              <p:cNvPr id="14617" name="Freeform 592"/>
              <p:cNvSpPr>
                <a:spLocks/>
              </p:cNvSpPr>
              <p:nvPr/>
            </p:nvSpPr>
            <p:spPr bwMode="auto">
              <a:xfrm>
                <a:off x="4312" y="554"/>
                <a:ext cx="10" cy="4"/>
              </a:xfrm>
              <a:custGeom>
                <a:avLst/>
                <a:gdLst>
                  <a:gd name="T0" fmla="*/ 0 w 56"/>
                  <a:gd name="T1" fmla="*/ 0 h 23"/>
                  <a:gd name="T2" fmla="*/ 0 w 56"/>
                  <a:gd name="T3" fmla="*/ 0 h 23"/>
                  <a:gd name="T4" fmla="*/ 0 w 56"/>
                  <a:gd name="T5" fmla="*/ 0 h 23"/>
                  <a:gd name="T6" fmla="*/ 0 w 56"/>
                  <a:gd name="T7" fmla="*/ 0 h 23"/>
                  <a:gd name="T8" fmla="*/ 0 w 56"/>
                  <a:gd name="T9" fmla="*/ 0 h 23"/>
                  <a:gd name="T10" fmla="*/ 0 w 56"/>
                  <a:gd name="T11" fmla="*/ 0 h 23"/>
                  <a:gd name="T12" fmla="*/ 0 w 56"/>
                  <a:gd name="T13" fmla="*/ 0 h 23"/>
                  <a:gd name="T14" fmla="*/ 0 w 56"/>
                  <a:gd name="T15" fmla="*/ 0 h 23"/>
                  <a:gd name="T16" fmla="*/ 0 w 56"/>
                  <a:gd name="T17" fmla="*/ 0 h 23"/>
                  <a:gd name="T18" fmla="*/ 0 w 56"/>
                  <a:gd name="T19" fmla="*/ 0 h 23"/>
                  <a:gd name="T20" fmla="*/ 0 w 56"/>
                  <a:gd name="T21" fmla="*/ 0 h 23"/>
                  <a:gd name="T22" fmla="*/ 0 w 56"/>
                  <a:gd name="T23" fmla="*/ 0 h 23"/>
                  <a:gd name="T24" fmla="*/ 0 w 56"/>
                  <a:gd name="T25" fmla="*/ 0 h 23"/>
                  <a:gd name="T26" fmla="*/ 0 w 56"/>
                  <a:gd name="T27" fmla="*/ 0 h 23"/>
                  <a:gd name="T28" fmla="*/ 0 w 56"/>
                  <a:gd name="T29" fmla="*/ 0 h 23"/>
                  <a:gd name="T30" fmla="*/ 0 w 56"/>
                  <a:gd name="T31" fmla="*/ 0 h 23"/>
                  <a:gd name="T32" fmla="*/ 0 w 56"/>
                  <a:gd name="T33" fmla="*/ 0 h 23"/>
                  <a:gd name="T34" fmla="*/ 0 w 56"/>
                  <a:gd name="T35" fmla="*/ 0 h 23"/>
                  <a:gd name="T36" fmla="*/ 0 w 56"/>
                  <a:gd name="T37" fmla="*/ 0 h 23"/>
                  <a:gd name="T38" fmla="*/ 0 w 56"/>
                  <a:gd name="T39" fmla="*/ 0 h 23"/>
                  <a:gd name="T40" fmla="*/ 0 w 56"/>
                  <a:gd name="T41" fmla="*/ 0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6"/>
                  <a:gd name="T64" fmla="*/ 0 h 23"/>
                  <a:gd name="T65" fmla="*/ 56 w 56"/>
                  <a:gd name="T66" fmla="*/ 23 h 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6" h="23">
                    <a:moveTo>
                      <a:pt x="56" y="21"/>
                    </a:moveTo>
                    <a:lnTo>
                      <a:pt x="56" y="21"/>
                    </a:lnTo>
                    <a:lnTo>
                      <a:pt x="49" y="19"/>
                    </a:lnTo>
                    <a:lnTo>
                      <a:pt x="42" y="17"/>
                    </a:lnTo>
                    <a:lnTo>
                      <a:pt x="36" y="15"/>
                    </a:lnTo>
                    <a:lnTo>
                      <a:pt x="29" y="12"/>
                    </a:lnTo>
                    <a:lnTo>
                      <a:pt x="22" y="10"/>
                    </a:lnTo>
                    <a:lnTo>
                      <a:pt x="15" y="7"/>
                    </a:lnTo>
                    <a:lnTo>
                      <a:pt x="9" y="4"/>
                    </a:lnTo>
                    <a:lnTo>
                      <a:pt x="2" y="0"/>
                    </a:lnTo>
                    <a:lnTo>
                      <a:pt x="0" y="2"/>
                    </a:lnTo>
                    <a:lnTo>
                      <a:pt x="7" y="6"/>
                    </a:lnTo>
                    <a:lnTo>
                      <a:pt x="13" y="9"/>
                    </a:lnTo>
                    <a:lnTo>
                      <a:pt x="20" y="12"/>
                    </a:lnTo>
                    <a:lnTo>
                      <a:pt x="27" y="14"/>
                    </a:lnTo>
                    <a:lnTo>
                      <a:pt x="34" y="17"/>
                    </a:lnTo>
                    <a:lnTo>
                      <a:pt x="42" y="19"/>
                    </a:lnTo>
                    <a:lnTo>
                      <a:pt x="49" y="21"/>
                    </a:lnTo>
                    <a:lnTo>
                      <a:pt x="56" y="23"/>
                    </a:lnTo>
                    <a:lnTo>
                      <a:pt x="56" y="21"/>
                    </a:lnTo>
                    <a:close/>
                  </a:path>
                </a:pathLst>
              </a:custGeom>
              <a:solidFill>
                <a:srgbClr val="000000"/>
              </a:solidFill>
              <a:ln w="9525">
                <a:noFill/>
                <a:round/>
                <a:headEnd/>
                <a:tailEnd/>
              </a:ln>
            </p:spPr>
            <p:txBody>
              <a:bodyPr/>
              <a:lstStyle/>
              <a:p>
                <a:endParaRPr lang="ru-RU"/>
              </a:p>
            </p:txBody>
          </p:sp>
          <p:sp>
            <p:nvSpPr>
              <p:cNvPr id="14618" name="Freeform 593"/>
              <p:cNvSpPr>
                <a:spLocks/>
              </p:cNvSpPr>
              <p:nvPr/>
            </p:nvSpPr>
            <p:spPr bwMode="auto">
              <a:xfrm>
                <a:off x="4322" y="558"/>
                <a:ext cx="1" cy="1"/>
              </a:xfrm>
              <a:custGeom>
                <a:avLst/>
                <a:gdLst>
                  <a:gd name="T0" fmla="*/ 0 w 1"/>
                  <a:gd name="T1" fmla="*/ 0 h 2"/>
                  <a:gd name="T2" fmla="*/ 0 w 1"/>
                  <a:gd name="T3" fmla="*/ 1 h 2"/>
                  <a:gd name="T4" fmla="*/ 0 w 1"/>
                  <a:gd name="T5" fmla="*/ 1 h 2"/>
                  <a:gd name="T6" fmla="*/ 0 w 1"/>
                  <a:gd name="T7" fmla="*/ 1 h 2"/>
                  <a:gd name="T8" fmla="*/ 0 w 1"/>
                  <a:gd name="T9" fmla="*/ 1 h 2"/>
                  <a:gd name="T10" fmla="*/ 0 w 1"/>
                  <a:gd name="T11" fmla="*/ 1 h 2"/>
                  <a:gd name="T12" fmla="*/ 0 w 1"/>
                  <a:gd name="T13" fmla="*/ 0 h 2"/>
                  <a:gd name="T14" fmla="*/ 0 60000 65536"/>
                  <a:gd name="T15" fmla="*/ 0 60000 65536"/>
                  <a:gd name="T16" fmla="*/ 0 60000 65536"/>
                  <a:gd name="T17" fmla="*/ 0 60000 65536"/>
                  <a:gd name="T18" fmla="*/ 0 60000 65536"/>
                  <a:gd name="T19" fmla="*/ 0 60000 65536"/>
                  <a:gd name="T20" fmla="*/ 0 60000 65536"/>
                  <a:gd name="T21" fmla="*/ 0 w 1"/>
                  <a:gd name="T22" fmla="*/ 0 h 2"/>
                  <a:gd name="T23" fmla="*/ 1 w 1"/>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2">
                    <a:moveTo>
                      <a:pt x="0" y="0"/>
                    </a:moveTo>
                    <a:lnTo>
                      <a:pt x="0" y="1"/>
                    </a:lnTo>
                    <a:lnTo>
                      <a:pt x="0" y="2"/>
                    </a:lnTo>
                    <a:lnTo>
                      <a:pt x="0" y="0"/>
                    </a:lnTo>
                    <a:close/>
                  </a:path>
                </a:pathLst>
              </a:custGeom>
              <a:solidFill>
                <a:srgbClr val="000000"/>
              </a:solidFill>
              <a:ln w="9525">
                <a:noFill/>
                <a:round/>
                <a:headEnd/>
                <a:tailEnd/>
              </a:ln>
            </p:spPr>
            <p:txBody>
              <a:bodyPr/>
              <a:lstStyle/>
              <a:p>
                <a:endParaRPr lang="ru-RU"/>
              </a:p>
            </p:txBody>
          </p:sp>
          <p:sp>
            <p:nvSpPr>
              <p:cNvPr id="14619" name="Freeform 594"/>
              <p:cNvSpPr>
                <a:spLocks/>
              </p:cNvSpPr>
              <p:nvPr/>
            </p:nvSpPr>
            <p:spPr bwMode="auto">
              <a:xfrm>
                <a:off x="4355" y="555"/>
                <a:ext cx="4" cy="6"/>
              </a:xfrm>
              <a:custGeom>
                <a:avLst/>
                <a:gdLst>
                  <a:gd name="T0" fmla="*/ 0 w 24"/>
                  <a:gd name="T1" fmla="*/ 0 h 30"/>
                  <a:gd name="T2" fmla="*/ 0 w 24"/>
                  <a:gd name="T3" fmla="*/ 0 h 30"/>
                  <a:gd name="T4" fmla="*/ 0 w 24"/>
                  <a:gd name="T5" fmla="*/ 0 h 30"/>
                  <a:gd name="T6" fmla="*/ 0 w 24"/>
                  <a:gd name="T7" fmla="*/ 0 h 30"/>
                  <a:gd name="T8" fmla="*/ 0 w 24"/>
                  <a:gd name="T9" fmla="*/ 0 h 30"/>
                  <a:gd name="T10" fmla="*/ 0 w 24"/>
                  <a:gd name="T11" fmla="*/ 0 h 30"/>
                  <a:gd name="T12" fmla="*/ 0 w 24"/>
                  <a:gd name="T13" fmla="*/ 0 h 30"/>
                  <a:gd name="T14" fmla="*/ 0 w 24"/>
                  <a:gd name="T15" fmla="*/ 0 h 30"/>
                  <a:gd name="T16" fmla="*/ 0 w 24"/>
                  <a:gd name="T17" fmla="*/ 0 h 30"/>
                  <a:gd name="T18" fmla="*/ 0 w 24"/>
                  <a:gd name="T19" fmla="*/ 0 h 30"/>
                  <a:gd name="T20" fmla="*/ 0 w 24"/>
                  <a:gd name="T21" fmla="*/ 0 h 30"/>
                  <a:gd name="T22" fmla="*/ 0 w 24"/>
                  <a:gd name="T23" fmla="*/ 0 h 30"/>
                  <a:gd name="T24" fmla="*/ 0 w 24"/>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30"/>
                  <a:gd name="T41" fmla="*/ 24 w 24"/>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30">
                    <a:moveTo>
                      <a:pt x="15" y="2"/>
                    </a:moveTo>
                    <a:lnTo>
                      <a:pt x="15" y="2"/>
                    </a:lnTo>
                    <a:lnTo>
                      <a:pt x="21" y="12"/>
                    </a:lnTo>
                    <a:lnTo>
                      <a:pt x="19" y="18"/>
                    </a:lnTo>
                    <a:lnTo>
                      <a:pt x="11" y="24"/>
                    </a:lnTo>
                    <a:lnTo>
                      <a:pt x="0" y="28"/>
                    </a:lnTo>
                    <a:lnTo>
                      <a:pt x="0" y="30"/>
                    </a:lnTo>
                    <a:lnTo>
                      <a:pt x="13" y="26"/>
                    </a:lnTo>
                    <a:lnTo>
                      <a:pt x="21" y="20"/>
                    </a:lnTo>
                    <a:lnTo>
                      <a:pt x="24" y="12"/>
                    </a:lnTo>
                    <a:lnTo>
                      <a:pt x="18" y="0"/>
                    </a:lnTo>
                    <a:lnTo>
                      <a:pt x="15" y="2"/>
                    </a:lnTo>
                    <a:close/>
                  </a:path>
                </a:pathLst>
              </a:custGeom>
              <a:solidFill>
                <a:srgbClr val="000000"/>
              </a:solidFill>
              <a:ln w="9525">
                <a:noFill/>
                <a:round/>
                <a:headEnd/>
                <a:tailEnd/>
              </a:ln>
            </p:spPr>
            <p:txBody>
              <a:bodyPr/>
              <a:lstStyle/>
              <a:p>
                <a:endParaRPr lang="ru-RU"/>
              </a:p>
            </p:txBody>
          </p:sp>
          <p:sp>
            <p:nvSpPr>
              <p:cNvPr id="14620" name="Freeform 595"/>
              <p:cNvSpPr>
                <a:spLocks/>
              </p:cNvSpPr>
              <p:nvPr/>
            </p:nvSpPr>
            <p:spPr bwMode="auto">
              <a:xfrm>
                <a:off x="4340" y="536"/>
                <a:ext cx="18" cy="19"/>
              </a:xfrm>
              <a:custGeom>
                <a:avLst/>
                <a:gdLst>
                  <a:gd name="T0" fmla="*/ 0 w 106"/>
                  <a:gd name="T1" fmla="*/ 0 h 98"/>
                  <a:gd name="T2" fmla="*/ 0 w 106"/>
                  <a:gd name="T3" fmla="*/ 0 h 98"/>
                  <a:gd name="T4" fmla="*/ 0 w 106"/>
                  <a:gd name="T5" fmla="*/ 0 h 98"/>
                  <a:gd name="T6" fmla="*/ 0 w 106"/>
                  <a:gd name="T7" fmla="*/ 0 h 98"/>
                  <a:gd name="T8" fmla="*/ 0 w 106"/>
                  <a:gd name="T9" fmla="*/ 0 h 98"/>
                  <a:gd name="T10" fmla="*/ 0 w 106"/>
                  <a:gd name="T11" fmla="*/ 0 h 98"/>
                  <a:gd name="T12" fmla="*/ 0 w 106"/>
                  <a:gd name="T13" fmla="*/ 0 h 98"/>
                  <a:gd name="T14" fmla="*/ 0 60000 65536"/>
                  <a:gd name="T15" fmla="*/ 0 60000 65536"/>
                  <a:gd name="T16" fmla="*/ 0 60000 65536"/>
                  <a:gd name="T17" fmla="*/ 0 60000 65536"/>
                  <a:gd name="T18" fmla="*/ 0 60000 65536"/>
                  <a:gd name="T19" fmla="*/ 0 60000 65536"/>
                  <a:gd name="T20" fmla="*/ 0 60000 65536"/>
                  <a:gd name="T21" fmla="*/ 0 w 106"/>
                  <a:gd name="T22" fmla="*/ 0 h 98"/>
                  <a:gd name="T23" fmla="*/ 106 w 106"/>
                  <a:gd name="T24" fmla="*/ 98 h 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98">
                    <a:moveTo>
                      <a:pt x="0" y="2"/>
                    </a:moveTo>
                    <a:lnTo>
                      <a:pt x="0" y="2"/>
                    </a:lnTo>
                    <a:lnTo>
                      <a:pt x="103" y="98"/>
                    </a:lnTo>
                    <a:lnTo>
                      <a:pt x="106" y="96"/>
                    </a:lnTo>
                    <a:lnTo>
                      <a:pt x="3" y="0"/>
                    </a:lnTo>
                    <a:lnTo>
                      <a:pt x="0" y="2"/>
                    </a:lnTo>
                    <a:close/>
                  </a:path>
                </a:pathLst>
              </a:custGeom>
              <a:solidFill>
                <a:srgbClr val="000000"/>
              </a:solidFill>
              <a:ln w="9525">
                <a:noFill/>
                <a:round/>
                <a:headEnd/>
                <a:tailEnd/>
              </a:ln>
            </p:spPr>
            <p:txBody>
              <a:bodyPr/>
              <a:lstStyle/>
              <a:p>
                <a:endParaRPr lang="ru-RU"/>
              </a:p>
            </p:txBody>
          </p:sp>
          <p:sp>
            <p:nvSpPr>
              <p:cNvPr id="14621" name="Freeform 596"/>
              <p:cNvSpPr>
                <a:spLocks/>
              </p:cNvSpPr>
              <p:nvPr/>
            </p:nvSpPr>
            <p:spPr bwMode="auto">
              <a:xfrm>
                <a:off x="4335" y="535"/>
                <a:ext cx="5" cy="3"/>
              </a:xfrm>
              <a:custGeom>
                <a:avLst/>
                <a:gdLst>
                  <a:gd name="T0" fmla="*/ 0 w 33"/>
                  <a:gd name="T1" fmla="*/ 0 h 15"/>
                  <a:gd name="T2" fmla="*/ 0 w 33"/>
                  <a:gd name="T3" fmla="*/ 0 h 15"/>
                  <a:gd name="T4" fmla="*/ 0 w 33"/>
                  <a:gd name="T5" fmla="*/ 0 h 15"/>
                  <a:gd name="T6" fmla="*/ 0 w 33"/>
                  <a:gd name="T7" fmla="*/ 0 h 15"/>
                  <a:gd name="T8" fmla="*/ 0 w 33"/>
                  <a:gd name="T9" fmla="*/ 0 h 15"/>
                  <a:gd name="T10" fmla="*/ 0 w 33"/>
                  <a:gd name="T11" fmla="*/ 0 h 15"/>
                  <a:gd name="T12" fmla="*/ 0 w 33"/>
                  <a:gd name="T13" fmla="*/ 0 h 15"/>
                  <a:gd name="T14" fmla="*/ 0 w 33"/>
                  <a:gd name="T15" fmla="*/ 0 h 15"/>
                  <a:gd name="T16" fmla="*/ 0 w 33"/>
                  <a:gd name="T17" fmla="*/ 0 h 15"/>
                  <a:gd name="T18" fmla="*/ 0 w 33"/>
                  <a:gd name="T19" fmla="*/ 0 h 15"/>
                  <a:gd name="T20" fmla="*/ 0 w 33"/>
                  <a:gd name="T21" fmla="*/ 0 h 15"/>
                  <a:gd name="T22" fmla="*/ 0 w 33"/>
                  <a:gd name="T23" fmla="*/ 0 h 15"/>
                  <a:gd name="T24" fmla="*/ 0 w 33"/>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5"/>
                  <a:gd name="T41" fmla="*/ 33 w 33"/>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5">
                    <a:moveTo>
                      <a:pt x="2" y="15"/>
                    </a:moveTo>
                    <a:lnTo>
                      <a:pt x="2" y="15"/>
                    </a:lnTo>
                    <a:lnTo>
                      <a:pt x="3" y="8"/>
                    </a:lnTo>
                    <a:lnTo>
                      <a:pt x="10" y="2"/>
                    </a:lnTo>
                    <a:lnTo>
                      <a:pt x="20" y="2"/>
                    </a:lnTo>
                    <a:lnTo>
                      <a:pt x="30" y="7"/>
                    </a:lnTo>
                    <a:lnTo>
                      <a:pt x="33" y="5"/>
                    </a:lnTo>
                    <a:lnTo>
                      <a:pt x="20" y="0"/>
                    </a:lnTo>
                    <a:lnTo>
                      <a:pt x="8" y="0"/>
                    </a:lnTo>
                    <a:lnTo>
                      <a:pt x="1" y="6"/>
                    </a:lnTo>
                    <a:lnTo>
                      <a:pt x="0" y="15"/>
                    </a:lnTo>
                    <a:lnTo>
                      <a:pt x="2" y="15"/>
                    </a:lnTo>
                    <a:close/>
                  </a:path>
                </a:pathLst>
              </a:custGeom>
              <a:solidFill>
                <a:srgbClr val="000000"/>
              </a:solidFill>
              <a:ln w="9525">
                <a:noFill/>
                <a:round/>
                <a:headEnd/>
                <a:tailEnd/>
              </a:ln>
            </p:spPr>
            <p:txBody>
              <a:bodyPr/>
              <a:lstStyle/>
              <a:p>
                <a:endParaRPr lang="ru-RU"/>
              </a:p>
            </p:txBody>
          </p:sp>
          <p:sp>
            <p:nvSpPr>
              <p:cNvPr id="14622" name="Freeform 597"/>
              <p:cNvSpPr>
                <a:spLocks/>
              </p:cNvSpPr>
              <p:nvPr/>
            </p:nvSpPr>
            <p:spPr bwMode="auto">
              <a:xfrm>
                <a:off x="4335" y="538"/>
                <a:ext cx="4" cy="19"/>
              </a:xfrm>
              <a:custGeom>
                <a:avLst/>
                <a:gdLst>
                  <a:gd name="T0" fmla="*/ 0 w 27"/>
                  <a:gd name="T1" fmla="*/ 0 h 98"/>
                  <a:gd name="T2" fmla="*/ 0 w 27"/>
                  <a:gd name="T3" fmla="*/ 0 h 98"/>
                  <a:gd name="T4" fmla="*/ 0 w 27"/>
                  <a:gd name="T5" fmla="*/ 0 h 98"/>
                  <a:gd name="T6" fmla="*/ 0 w 27"/>
                  <a:gd name="T7" fmla="*/ 0 h 98"/>
                  <a:gd name="T8" fmla="*/ 0 w 27"/>
                  <a:gd name="T9" fmla="*/ 0 h 98"/>
                  <a:gd name="T10" fmla="*/ 0 w 27"/>
                  <a:gd name="T11" fmla="*/ 0 h 98"/>
                  <a:gd name="T12" fmla="*/ 0 w 27"/>
                  <a:gd name="T13" fmla="*/ 0 h 98"/>
                  <a:gd name="T14" fmla="*/ 0 60000 65536"/>
                  <a:gd name="T15" fmla="*/ 0 60000 65536"/>
                  <a:gd name="T16" fmla="*/ 0 60000 65536"/>
                  <a:gd name="T17" fmla="*/ 0 60000 65536"/>
                  <a:gd name="T18" fmla="*/ 0 60000 65536"/>
                  <a:gd name="T19" fmla="*/ 0 60000 65536"/>
                  <a:gd name="T20" fmla="*/ 0 60000 65536"/>
                  <a:gd name="T21" fmla="*/ 0 w 27"/>
                  <a:gd name="T22" fmla="*/ 0 h 98"/>
                  <a:gd name="T23" fmla="*/ 27 w 27"/>
                  <a:gd name="T24" fmla="*/ 98 h 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98">
                    <a:moveTo>
                      <a:pt x="27" y="98"/>
                    </a:moveTo>
                    <a:lnTo>
                      <a:pt x="27" y="98"/>
                    </a:lnTo>
                    <a:lnTo>
                      <a:pt x="2" y="0"/>
                    </a:lnTo>
                    <a:lnTo>
                      <a:pt x="0" y="0"/>
                    </a:lnTo>
                    <a:lnTo>
                      <a:pt x="24" y="98"/>
                    </a:lnTo>
                    <a:lnTo>
                      <a:pt x="27" y="98"/>
                    </a:lnTo>
                    <a:close/>
                  </a:path>
                </a:pathLst>
              </a:custGeom>
              <a:solidFill>
                <a:srgbClr val="000000"/>
              </a:solidFill>
              <a:ln w="9525">
                <a:noFill/>
                <a:round/>
                <a:headEnd/>
                <a:tailEnd/>
              </a:ln>
            </p:spPr>
            <p:txBody>
              <a:bodyPr/>
              <a:lstStyle/>
              <a:p>
                <a:endParaRPr lang="ru-RU"/>
              </a:p>
            </p:txBody>
          </p:sp>
          <p:sp>
            <p:nvSpPr>
              <p:cNvPr id="14623" name="Freeform 598"/>
              <p:cNvSpPr>
                <a:spLocks/>
              </p:cNvSpPr>
              <p:nvPr/>
            </p:nvSpPr>
            <p:spPr bwMode="auto">
              <a:xfrm>
                <a:off x="4339" y="557"/>
                <a:ext cx="5" cy="5"/>
              </a:xfrm>
              <a:custGeom>
                <a:avLst/>
                <a:gdLst>
                  <a:gd name="T0" fmla="*/ 0 w 32"/>
                  <a:gd name="T1" fmla="*/ 0 h 24"/>
                  <a:gd name="T2" fmla="*/ 0 w 32"/>
                  <a:gd name="T3" fmla="*/ 0 h 24"/>
                  <a:gd name="T4" fmla="*/ 0 w 32"/>
                  <a:gd name="T5" fmla="*/ 0 h 24"/>
                  <a:gd name="T6" fmla="*/ 0 w 32"/>
                  <a:gd name="T7" fmla="*/ 0 h 24"/>
                  <a:gd name="T8" fmla="*/ 0 w 32"/>
                  <a:gd name="T9" fmla="*/ 0 h 24"/>
                  <a:gd name="T10" fmla="*/ 0 w 32"/>
                  <a:gd name="T11" fmla="*/ 0 h 24"/>
                  <a:gd name="T12" fmla="*/ 0 w 32"/>
                  <a:gd name="T13" fmla="*/ 0 h 24"/>
                  <a:gd name="T14" fmla="*/ 0 w 32"/>
                  <a:gd name="T15" fmla="*/ 0 h 24"/>
                  <a:gd name="T16" fmla="*/ 0 w 32"/>
                  <a:gd name="T17" fmla="*/ 0 h 24"/>
                  <a:gd name="T18" fmla="*/ 0 w 32"/>
                  <a:gd name="T19" fmla="*/ 0 h 24"/>
                  <a:gd name="T20" fmla="*/ 0 w 32"/>
                  <a:gd name="T21" fmla="*/ 0 h 24"/>
                  <a:gd name="T22" fmla="*/ 0 w 32"/>
                  <a:gd name="T23" fmla="*/ 0 h 24"/>
                  <a:gd name="T24" fmla="*/ 0 w 32"/>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24"/>
                  <a:gd name="T41" fmla="*/ 32 w 32"/>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24">
                    <a:moveTo>
                      <a:pt x="32" y="21"/>
                    </a:moveTo>
                    <a:lnTo>
                      <a:pt x="32" y="21"/>
                    </a:lnTo>
                    <a:lnTo>
                      <a:pt x="22" y="19"/>
                    </a:lnTo>
                    <a:lnTo>
                      <a:pt x="13" y="15"/>
                    </a:lnTo>
                    <a:lnTo>
                      <a:pt x="6" y="8"/>
                    </a:lnTo>
                    <a:lnTo>
                      <a:pt x="3" y="0"/>
                    </a:lnTo>
                    <a:lnTo>
                      <a:pt x="0" y="0"/>
                    </a:lnTo>
                    <a:lnTo>
                      <a:pt x="4" y="10"/>
                    </a:lnTo>
                    <a:lnTo>
                      <a:pt x="11" y="17"/>
                    </a:lnTo>
                    <a:lnTo>
                      <a:pt x="22" y="21"/>
                    </a:lnTo>
                    <a:lnTo>
                      <a:pt x="32" y="24"/>
                    </a:lnTo>
                    <a:lnTo>
                      <a:pt x="32" y="21"/>
                    </a:lnTo>
                    <a:close/>
                  </a:path>
                </a:pathLst>
              </a:custGeom>
              <a:solidFill>
                <a:srgbClr val="000000"/>
              </a:solidFill>
              <a:ln w="9525">
                <a:noFill/>
                <a:round/>
                <a:headEnd/>
                <a:tailEnd/>
              </a:ln>
            </p:spPr>
            <p:txBody>
              <a:bodyPr/>
              <a:lstStyle/>
              <a:p>
                <a:endParaRPr lang="ru-RU"/>
              </a:p>
            </p:txBody>
          </p:sp>
          <p:sp>
            <p:nvSpPr>
              <p:cNvPr id="14624" name="Freeform 599"/>
              <p:cNvSpPr>
                <a:spLocks/>
              </p:cNvSpPr>
              <p:nvPr/>
            </p:nvSpPr>
            <p:spPr bwMode="auto">
              <a:xfrm>
                <a:off x="4344" y="561"/>
                <a:ext cx="11" cy="1"/>
              </a:xfrm>
              <a:custGeom>
                <a:avLst/>
                <a:gdLst>
                  <a:gd name="T0" fmla="*/ 0 w 62"/>
                  <a:gd name="T1" fmla="*/ 0 h 8"/>
                  <a:gd name="T2" fmla="*/ 0 w 62"/>
                  <a:gd name="T3" fmla="*/ 0 h 8"/>
                  <a:gd name="T4" fmla="*/ 0 w 62"/>
                  <a:gd name="T5" fmla="*/ 0 h 8"/>
                  <a:gd name="T6" fmla="*/ 0 w 62"/>
                  <a:gd name="T7" fmla="*/ 0 h 8"/>
                  <a:gd name="T8" fmla="*/ 0 w 62"/>
                  <a:gd name="T9" fmla="*/ 0 h 8"/>
                  <a:gd name="T10" fmla="*/ 0 w 62"/>
                  <a:gd name="T11" fmla="*/ 0 h 8"/>
                  <a:gd name="T12" fmla="*/ 0 w 62"/>
                  <a:gd name="T13" fmla="*/ 0 h 8"/>
                  <a:gd name="T14" fmla="*/ 0 w 62"/>
                  <a:gd name="T15" fmla="*/ 0 h 8"/>
                  <a:gd name="T16" fmla="*/ 0 w 62"/>
                  <a:gd name="T17" fmla="*/ 0 h 8"/>
                  <a:gd name="T18" fmla="*/ 0 w 62"/>
                  <a:gd name="T19" fmla="*/ 0 h 8"/>
                  <a:gd name="T20" fmla="*/ 0 w 62"/>
                  <a:gd name="T21" fmla="*/ 0 h 8"/>
                  <a:gd name="T22" fmla="*/ 0 w 62"/>
                  <a:gd name="T23" fmla="*/ 0 h 8"/>
                  <a:gd name="T24" fmla="*/ 0 w 62"/>
                  <a:gd name="T25" fmla="*/ 0 h 8"/>
                  <a:gd name="T26" fmla="*/ 0 w 62"/>
                  <a:gd name="T27" fmla="*/ 0 h 8"/>
                  <a:gd name="T28" fmla="*/ 0 w 62"/>
                  <a:gd name="T29" fmla="*/ 0 h 8"/>
                  <a:gd name="T30" fmla="*/ 0 w 62"/>
                  <a:gd name="T31" fmla="*/ 0 h 8"/>
                  <a:gd name="T32" fmla="*/ 0 w 62"/>
                  <a:gd name="T33" fmla="*/ 0 h 8"/>
                  <a:gd name="T34" fmla="*/ 0 w 62"/>
                  <a:gd name="T35" fmla="*/ 0 h 8"/>
                  <a:gd name="T36" fmla="*/ 0 w 62"/>
                  <a:gd name="T37" fmla="*/ 0 h 8"/>
                  <a:gd name="T38" fmla="*/ 0 w 62"/>
                  <a:gd name="T39" fmla="*/ 0 h 8"/>
                  <a:gd name="T40" fmla="*/ 0 w 62"/>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2"/>
                  <a:gd name="T64" fmla="*/ 0 h 8"/>
                  <a:gd name="T65" fmla="*/ 62 w 62"/>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2" h="8">
                    <a:moveTo>
                      <a:pt x="62" y="0"/>
                    </a:moveTo>
                    <a:lnTo>
                      <a:pt x="62" y="0"/>
                    </a:lnTo>
                    <a:lnTo>
                      <a:pt x="55" y="1"/>
                    </a:lnTo>
                    <a:lnTo>
                      <a:pt x="48" y="3"/>
                    </a:lnTo>
                    <a:lnTo>
                      <a:pt x="39" y="4"/>
                    </a:lnTo>
                    <a:lnTo>
                      <a:pt x="32" y="4"/>
                    </a:lnTo>
                    <a:lnTo>
                      <a:pt x="24" y="5"/>
                    </a:lnTo>
                    <a:lnTo>
                      <a:pt x="16" y="5"/>
                    </a:lnTo>
                    <a:lnTo>
                      <a:pt x="9" y="5"/>
                    </a:lnTo>
                    <a:lnTo>
                      <a:pt x="0" y="5"/>
                    </a:lnTo>
                    <a:lnTo>
                      <a:pt x="0" y="8"/>
                    </a:lnTo>
                    <a:lnTo>
                      <a:pt x="9" y="8"/>
                    </a:lnTo>
                    <a:lnTo>
                      <a:pt x="16" y="8"/>
                    </a:lnTo>
                    <a:lnTo>
                      <a:pt x="24" y="8"/>
                    </a:lnTo>
                    <a:lnTo>
                      <a:pt x="32" y="7"/>
                    </a:lnTo>
                    <a:lnTo>
                      <a:pt x="39" y="7"/>
                    </a:lnTo>
                    <a:lnTo>
                      <a:pt x="48" y="5"/>
                    </a:lnTo>
                    <a:lnTo>
                      <a:pt x="55" y="3"/>
                    </a:lnTo>
                    <a:lnTo>
                      <a:pt x="62" y="2"/>
                    </a:lnTo>
                    <a:lnTo>
                      <a:pt x="62" y="0"/>
                    </a:lnTo>
                    <a:close/>
                  </a:path>
                </a:pathLst>
              </a:custGeom>
              <a:solidFill>
                <a:srgbClr val="000000"/>
              </a:solidFill>
              <a:ln w="9525">
                <a:noFill/>
                <a:round/>
                <a:headEnd/>
                <a:tailEnd/>
              </a:ln>
            </p:spPr>
            <p:txBody>
              <a:bodyPr/>
              <a:lstStyle/>
              <a:p>
                <a:endParaRPr lang="ru-RU"/>
              </a:p>
            </p:txBody>
          </p:sp>
          <p:sp>
            <p:nvSpPr>
              <p:cNvPr id="14625" name="Freeform 600"/>
              <p:cNvSpPr>
                <a:spLocks/>
              </p:cNvSpPr>
              <p:nvPr/>
            </p:nvSpPr>
            <p:spPr bwMode="auto">
              <a:xfrm>
                <a:off x="4355" y="561"/>
                <a:ext cx="1" cy="1"/>
              </a:xfrm>
              <a:custGeom>
                <a:avLst/>
                <a:gdLst>
                  <a:gd name="T0" fmla="*/ 0 w 1"/>
                  <a:gd name="T1" fmla="*/ 0 h 2"/>
                  <a:gd name="T2" fmla="*/ 0 w 1"/>
                  <a:gd name="T3" fmla="*/ 1 h 2"/>
                  <a:gd name="T4" fmla="*/ 0 w 1"/>
                  <a:gd name="T5" fmla="*/ 1 h 2"/>
                  <a:gd name="T6" fmla="*/ 0 w 1"/>
                  <a:gd name="T7" fmla="*/ 1 h 2"/>
                  <a:gd name="T8" fmla="*/ 0 w 1"/>
                  <a:gd name="T9" fmla="*/ 1 h 2"/>
                  <a:gd name="T10" fmla="*/ 0 w 1"/>
                  <a:gd name="T11" fmla="*/ 1 h 2"/>
                  <a:gd name="T12" fmla="*/ 0 w 1"/>
                  <a:gd name="T13" fmla="*/ 0 h 2"/>
                  <a:gd name="T14" fmla="*/ 0 60000 65536"/>
                  <a:gd name="T15" fmla="*/ 0 60000 65536"/>
                  <a:gd name="T16" fmla="*/ 0 60000 65536"/>
                  <a:gd name="T17" fmla="*/ 0 60000 65536"/>
                  <a:gd name="T18" fmla="*/ 0 60000 65536"/>
                  <a:gd name="T19" fmla="*/ 0 60000 65536"/>
                  <a:gd name="T20" fmla="*/ 0 60000 65536"/>
                  <a:gd name="T21" fmla="*/ 0 w 1"/>
                  <a:gd name="T22" fmla="*/ 0 h 2"/>
                  <a:gd name="T23" fmla="*/ 1 w 1"/>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2">
                    <a:moveTo>
                      <a:pt x="0" y="0"/>
                    </a:moveTo>
                    <a:lnTo>
                      <a:pt x="0" y="1"/>
                    </a:lnTo>
                    <a:lnTo>
                      <a:pt x="0" y="2"/>
                    </a:lnTo>
                    <a:lnTo>
                      <a:pt x="0" y="0"/>
                    </a:lnTo>
                    <a:close/>
                  </a:path>
                </a:pathLst>
              </a:custGeom>
              <a:solidFill>
                <a:srgbClr val="000000"/>
              </a:solidFill>
              <a:ln w="9525">
                <a:noFill/>
                <a:round/>
                <a:headEnd/>
                <a:tailEnd/>
              </a:ln>
            </p:spPr>
            <p:txBody>
              <a:bodyPr/>
              <a:lstStyle/>
              <a:p>
                <a:endParaRPr lang="ru-RU"/>
              </a:p>
            </p:txBody>
          </p:sp>
          <p:sp>
            <p:nvSpPr>
              <p:cNvPr id="14626" name="Freeform 601"/>
              <p:cNvSpPr>
                <a:spLocks/>
              </p:cNvSpPr>
              <p:nvPr/>
            </p:nvSpPr>
            <p:spPr bwMode="auto">
              <a:xfrm>
                <a:off x="4384" y="540"/>
                <a:ext cx="3" cy="7"/>
              </a:xfrm>
              <a:custGeom>
                <a:avLst/>
                <a:gdLst>
                  <a:gd name="T0" fmla="*/ 0 w 17"/>
                  <a:gd name="T1" fmla="*/ 0 h 35"/>
                  <a:gd name="T2" fmla="*/ 0 w 17"/>
                  <a:gd name="T3" fmla="*/ 0 h 35"/>
                  <a:gd name="T4" fmla="*/ 0 w 17"/>
                  <a:gd name="T5" fmla="*/ 0 h 35"/>
                  <a:gd name="T6" fmla="*/ 0 w 17"/>
                  <a:gd name="T7" fmla="*/ 0 h 35"/>
                  <a:gd name="T8" fmla="*/ 0 w 17"/>
                  <a:gd name="T9" fmla="*/ 0 h 35"/>
                  <a:gd name="T10" fmla="*/ 0 w 17"/>
                  <a:gd name="T11" fmla="*/ 0 h 35"/>
                  <a:gd name="T12" fmla="*/ 0 w 17"/>
                  <a:gd name="T13" fmla="*/ 0 h 35"/>
                  <a:gd name="T14" fmla="*/ 0 w 17"/>
                  <a:gd name="T15" fmla="*/ 0 h 35"/>
                  <a:gd name="T16" fmla="*/ 0 w 17"/>
                  <a:gd name="T17" fmla="*/ 0 h 35"/>
                  <a:gd name="T18" fmla="*/ 0 w 17"/>
                  <a:gd name="T19" fmla="*/ 0 h 35"/>
                  <a:gd name="T20" fmla="*/ 0 w 17"/>
                  <a:gd name="T21" fmla="*/ 0 h 35"/>
                  <a:gd name="T22" fmla="*/ 0 w 17"/>
                  <a:gd name="T23" fmla="*/ 0 h 35"/>
                  <a:gd name="T24" fmla="*/ 0 w 17"/>
                  <a:gd name="T25" fmla="*/ 0 h 35"/>
                  <a:gd name="T26" fmla="*/ 0 w 17"/>
                  <a:gd name="T27" fmla="*/ 0 h 35"/>
                  <a:gd name="T28" fmla="*/ 0 w 17"/>
                  <a:gd name="T29" fmla="*/ 0 h 35"/>
                  <a:gd name="T30" fmla="*/ 0 w 17"/>
                  <a:gd name="T31" fmla="*/ 0 h 35"/>
                  <a:gd name="T32" fmla="*/ 0 w 17"/>
                  <a:gd name="T33" fmla="*/ 0 h 35"/>
                  <a:gd name="T34" fmla="*/ 0 w 17"/>
                  <a:gd name="T35" fmla="*/ 0 h 35"/>
                  <a:gd name="T36" fmla="*/ 0 w 17"/>
                  <a:gd name="T37" fmla="*/ 0 h 35"/>
                  <a:gd name="T38" fmla="*/ 0 w 17"/>
                  <a:gd name="T39" fmla="*/ 0 h 35"/>
                  <a:gd name="T40" fmla="*/ 0 w 17"/>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35"/>
                  <a:gd name="T65" fmla="*/ 17 w 17"/>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35">
                    <a:moveTo>
                      <a:pt x="1" y="2"/>
                    </a:moveTo>
                    <a:lnTo>
                      <a:pt x="0" y="2"/>
                    </a:lnTo>
                    <a:lnTo>
                      <a:pt x="7" y="5"/>
                    </a:lnTo>
                    <a:lnTo>
                      <a:pt x="12" y="9"/>
                    </a:lnTo>
                    <a:lnTo>
                      <a:pt x="14" y="13"/>
                    </a:lnTo>
                    <a:lnTo>
                      <a:pt x="14" y="17"/>
                    </a:lnTo>
                    <a:lnTo>
                      <a:pt x="13" y="20"/>
                    </a:lnTo>
                    <a:lnTo>
                      <a:pt x="11" y="24"/>
                    </a:lnTo>
                    <a:lnTo>
                      <a:pt x="7" y="29"/>
                    </a:lnTo>
                    <a:lnTo>
                      <a:pt x="2" y="33"/>
                    </a:lnTo>
                    <a:lnTo>
                      <a:pt x="5" y="35"/>
                    </a:lnTo>
                    <a:lnTo>
                      <a:pt x="10" y="31"/>
                    </a:lnTo>
                    <a:lnTo>
                      <a:pt x="13" y="26"/>
                    </a:lnTo>
                    <a:lnTo>
                      <a:pt x="15" y="22"/>
                    </a:lnTo>
                    <a:lnTo>
                      <a:pt x="17" y="17"/>
                    </a:lnTo>
                    <a:lnTo>
                      <a:pt x="17" y="13"/>
                    </a:lnTo>
                    <a:lnTo>
                      <a:pt x="14" y="7"/>
                    </a:lnTo>
                    <a:lnTo>
                      <a:pt x="10" y="3"/>
                    </a:lnTo>
                    <a:lnTo>
                      <a:pt x="2" y="0"/>
                    </a:lnTo>
                    <a:lnTo>
                      <a:pt x="1" y="0"/>
                    </a:lnTo>
                    <a:lnTo>
                      <a:pt x="1" y="2"/>
                    </a:lnTo>
                    <a:close/>
                  </a:path>
                </a:pathLst>
              </a:custGeom>
              <a:solidFill>
                <a:srgbClr val="000000"/>
              </a:solidFill>
              <a:ln w="9525">
                <a:noFill/>
                <a:round/>
                <a:headEnd/>
                <a:tailEnd/>
              </a:ln>
            </p:spPr>
            <p:txBody>
              <a:bodyPr/>
              <a:lstStyle/>
              <a:p>
                <a:endParaRPr lang="ru-RU"/>
              </a:p>
            </p:txBody>
          </p:sp>
          <p:sp>
            <p:nvSpPr>
              <p:cNvPr id="14627" name="Freeform 602"/>
              <p:cNvSpPr>
                <a:spLocks/>
              </p:cNvSpPr>
              <p:nvPr/>
            </p:nvSpPr>
            <p:spPr bwMode="auto">
              <a:xfrm>
                <a:off x="4360" y="532"/>
                <a:ext cx="24" cy="8"/>
              </a:xfrm>
              <a:custGeom>
                <a:avLst/>
                <a:gdLst>
                  <a:gd name="T0" fmla="*/ 0 w 144"/>
                  <a:gd name="T1" fmla="*/ 0 h 40"/>
                  <a:gd name="T2" fmla="*/ 0 w 144"/>
                  <a:gd name="T3" fmla="*/ 0 h 40"/>
                  <a:gd name="T4" fmla="*/ 0 w 144"/>
                  <a:gd name="T5" fmla="*/ 0 h 40"/>
                  <a:gd name="T6" fmla="*/ 0 w 144"/>
                  <a:gd name="T7" fmla="*/ 0 h 40"/>
                  <a:gd name="T8" fmla="*/ 0 w 144"/>
                  <a:gd name="T9" fmla="*/ 0 h 40"/>
                  <a:gd name="T10" fmla="*/ 0 w 144"/>
                  <a:gd name="T11" fmla="*/ 0 h 40"/>
                  <a:gd name="T12" fmla="*/ 0 w 144"/>
                  <a:gd name="T13" fmla="*/ 0 h 40"/>
                  <a:gd name="T14" fmla="*/ 0 60000 65536"/>
                  <a:gd name="T15" fmla="*/ 0 60000 65536"/>
                  <a:gd name="T16" fmla="*/ 0 60000 65536"/>
                  <a:gd name="T17" fmla="*/ 0 60000 65536"/>
                  <a:gd name="T18" fmla="*/ 0 60000 65536"/>
                  <a:gd name="T19" fmla="*/ 0 60000 65536"/>
                  <a:gd name="T20" fmla="*/ 0 60000 65536"/>
                  <a:gd name="T21" fmla="*/ 0 w 144"/>
                  <a:gd name="T22" fmla="*/ 0 h 40"/>
                  <a:gd name="T23" fmla="*/ 144 w 144"/>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40">
                    <a:moveTo>
                      <a:pt x="0" y="2"/>
                    </a:moveTo>
                    <a:lnTo>
                      <a:pt x="0" y="2"/>
                    </a:lnTo>
                    <a:lnTo>
                      <a:pt x="144" y="40"/>
                    </a:lnTo>
                    <a:lnTo>
                      <a:pt x="144" y="38"/>
                    </a:lnTo>
                    <a:lnTo>
                      <a:pt x="0" y="0"/>
                    </a:lnTo>
                    <a:lnTo>
                      <a:pt x="0" y="2"/>
                    </a:lnTo>
                    <a:close/>
                  </a:path>
                </a:pathLst>
              </a:custGeom>
              <a:solidFill>
                <a:srgbClr val="000000"/>
              </a:solidFill>
              <a:ln w="9525">
                <a:noFill/>
                <a:round/>
                <a:headEnd/>
                <a:tailEnd/>
              </a:ln>
            </p:spPr>
            <p:txBody>
              <a:bodyPr/>
              <a:lstStyle/>
              <a:p>
                <a:endParaRPr lang="ru-RU"/>
              </a:p>
            </p:txBody>
          </p:sp>
          <p:sp>
            <p:nvSpPr>
              <p:cNvPr id="14628" name="Freeform 603"/>
              <p:cNvSpPr>
                <a:spLocks/>
              </p:cNvSpPr>
              <p:nvPr/>
            </p:nvSpPr>
            <p:spPr bwMode="auto">
              <a:xfrm>
                <a:off x="4356" y="532"/>
                <a:ext cx="4" cy="5"/>
              </a:xfrm>
              <a:custGeom>
                <a:avLst/>
                <a:gdLst>
                  <a:gd name="T0" fmla="*/ 0 w 26"/>
                  <a:gd name="T1" fmla="*/ 0 h 23"/>
                  <a:gd name="T2" fmla="*/ 0 w 26"/>
                  <a:gd name="T3" fmla="*/ 0 h 23"/>
                  <a:gd name="T4" fmla="*/ 0 w 26"/>
                  <a:gd name="T5" fmla="*/ 0 h 23"/>
                  <a:gd name="T6" fmla="*/ 0 w 26"/>
                  <a:gd name="T7" fmla="*/ 0 h 23"/>
                  <a:gd name="T8" fmla="*/ 0 w 26"/>
                  <a:gd name="T9" fmla="*/ 0 h 23"/>
                  <a:gd name="T10" fmla="*/ 0 w 26"/>
                  <a:gd name="T11" fmla="*/ 0 h 23"/>
                  <a:gd name="T12" fmla="*/ 0 w 26"/>
                  <a:gd name="T13" fmla="*/ 0 h 23"/>
                  <a:gd name="T14" fmla="*/ 0 w 26"/>
                  <a:gd name="T15" fmla="*/ 0 h 23"/>
                  <a:gd name="T16" fmla="*/ 0 w 26"/>
                  <a:gd name="T17" fmla="*/ 0 h 23"/>
                  <a:gd name="T18" fmla="*/ 0 w 26"/>
                  <a:gd name="T19" fmla="*/ 0 h 23"/>
                  <a:gd name="T20" fmla="*/ 0 w 26"/>
                  <a:gd name="T21" fmla="*/ 0 h 23"/>
                  <a:gd name="T22" fmla="*/ 0 w 26"/>
                  <a:gd name="T23" fmla="*/ 0 h 23"/>
                  <a:gd name="T24" fmla="*/ 0 w 26"/>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23"/>
                  <a:gd name="T41" fmla="*/ 26 w 26"/>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23">
                    <a:moveTo>
                      <a:pt x="6" y="21"/>
                    </a:moveTo>
                    <a:lnTo>
                      <a:pt x="6" y="21"/>
                    </a:lnTo>
                    <a:lnTo>
                      <a:pt x="2" y="14"/>
                    </a:lnTo>
                    <a:lnTo>
                      <a:pt x="6" y="8"/>
                    </a:lnTo>
                    <a:lnTo>
                      <a:pt x="13" y="3"/>
                    </a:lnTo>
                    <a:lnTo>
                      <a:pt x="26" y="2"/>
                    </a:lnTo>
                    <a:lnTo>
                      <a:pt x="26" y="0"/>
                    </a:lnTo>
                    <a:lnTo>
                      <a:pt x="13" y="1"/>
                    </a:lnTo>
                    <a:lnTo>
                      <a:pt x="3" y="6"/>
                    </a:lnTo>
                    <a:lnTo>
                      <a:pt x="0" y="14"/>
                    </a:lnTo>
                    <a:lnTo>
                      <a:pt x="3" y="23"/>
                    </a:lnTo>
                    <a:lnTo>
                      <a:pt x="6" y="21"/>
                    </a:lnTo>
                    <a:close/>
                  </a:path>
                </a:pathLst>
              </a:custGeom>
              <a:solidFill>
                <a:srgbClr val="000000"/>
              </a:solidFill>
              <a:ln w="9525">
                <a:noFill/>
                <a:round/>
                <a:headEnd/>
                <a:tailEnd/>
              </a:ln>
            </p:spPr>
            <p:txBody>
              <a:bodyPr/>
              <a:lstStyle/>
              <a:p>
                <a:endParaRPr lang="ru-RU"/>
              </a:p>
            </p:txBody>
          </p:sp>
          <p:sp>
            <p:nvSpPr>
              <p:cNvPr id="14629" name="Freeform 604"/>
              <p:cNvSpPr>
                <a:spLocks/>
              </p:cNvSpPr>
              <p:nvPr/>
            </p:nvSpPr>
            <p:spPr bwMode="auto">
              <a:xfrm>
                <a:off x="4356" y="536"/>
                <a:ext cx="14" cy="15"/>
              </a:xfrm>
              <a:custGeom>
                <a:avLst/>
                <a:gdLst>
                  <a:gd name="T0" fmla="*/ 0 w 81"/>
                  <a:gd name="T1" fmla="*/ 0 h 76"/>
                  <a:gd name="T2" fmla="*/ 0 w 81"/>
                  <a:gd name="T3" fmla="*/ 0 h 76"/>
                  <a:gd name="T4" fmla="*/ 0 w 81"/>
                  <a:gd name="T5" fmla="*/ 0 h 76"/>
                  <a:gd name="T6" fmla="*/ 0 w 81"/>
                  <a:gd name="T7" fmla="*/ 0 h 76"/>
                  <a:gd name="T8" fmla="*/ 0 w 81"/>
                  <a:gd name="T9" fmla="*/ 0 h 76"/>
                  <a:gd name="T10" fmla="*/ 0 w 81"/>
                  <a:gd name="T11" fmla="*/ 0 h 76"/>
                  <a:gd name="T12" fmla="*/ 0 w 81"/>
                  <a:gd name="T13" fmla="*/ 0 h 76"/>
                  <a:gd name="T14" fmla="*/ 0 60000 65536"/>
                  <a:gd name="T15" fmla="*/ 0 60000 65536"/>
                  <a:gd name="T16" fmla="*/ 0 60000 65536"/>
                  <a:gd name="T17" fmla="*/ 0 60000 65536"/>
                  <a:gd name="T18" fmla="*/ 0 60000 65536"/>
                  <a:gd name="T19" fmla="*/ 0 60000 65536"/>
                  <a:gd name="T20" fmla="*/ 0 60000 65536"/>
                  <a:gd name="T21" fmla="*/ 0 w 81"/>
                  <a:gd name="T22" fmla="*/ 0 h 76"/>
                  <a:gd name="T23" fmla="*/ 81 w 81"/>
                  <a:gd name="T24" fmla="*/ 76 h 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 h="76">
                    <a:moveTo>
                      <a:pt x="81" y="74"/>
                    </a:moveTo>
                    <a:lnTo>
                      <a:pt x="81" y="74"/>
                    </a:lnTo>
                    <a:lnTo>
                      <a:pt x="3" y="0"/>
                    </a:lnTo>
                    <a:lnTo>
                      <a:pt x="0" y="2"/>
                    </a:lnTo>
                    <a:lnTo>
                      <a:pt x="79" y="76"/>
                    </a:lnTo>
                    <a:lnTo>
                      <a:pt x="81" y="74"/>
                    </a:lnTo>
                    <a:close/>
                  </a:path>
                </a:pathLst>
              </a:custGeom>
              <a:solidFill>
                <a:srgbClr val="000000"/>
              </a:solidFill>
              <a:ln w="9525">
                <a:noFill/>
                <a:round/>
                <a:headEnd/>
                <a:tailEnd/>
              </a:ln>
            </p:spPr>
            <p:txBody>
              <a:bodyPr/>
              <a:lstStyle/>
              <a:p>
                <a:endParaRPr lang="ru-RU"/>
              </a:p>
            </p:txBody>
          </p:sp>
          <p:sp>
            <p:nvSpPr>
              <p:cNvPr id="14630" name="Freeform 605"/>
              <p:cNvSpPr>
                <a:spLocks/>
              </p:cNvSpPr>
              <p:nvPr/>
            </p:nvSpPr>
            <p:spPr bwMode="auto">
              <a:xfrm>
                <a:off x="4369" y="551"/>
                <a:ext cx="7" cy="2"/>
              </a:xfrm>
              <a:custGeom>
                <a:avLst/>
                <a:gdLst>
                  <a:gd name="T0" fmla="*/ 0 w 42"/>
                  <a:gd name="T1" fmla="*/ 0 h 12"/>
                  <a:gd name="T2" fmla="*/ 0 w 42"/>
                  <a:gd name="T3" fmla="*/ 0 h 12"/>
                  <a:gd name="T4" fmla="*/ 0 w 42"/>
                  <a:gd name="T5" fmla="*/ 0 h 12"/>
                  <a:gd name="T6" fmla="*/ 0 w 42"/>
                  <a:gd name="T7" fmla="*/ 0 h 12"/>
                  <a:gd name="T8" fmla="*/ 0 w 42"/>
                  <a:gd name="T9" fmla="*/ 0 h 12"/>
                  <a:gd name="T10" fmla="*/ 0 w 42"/>
                  <a:gd name="T11" fmla="*/ 0 h 12"/>
                  <a:gd name="T12" fmla="*/ 0 w 42"/>
                  <a:gd name="T13" fmla="*/ 0 h 12"/>
                  <a:gd name="T14" fmla="*/ 0 w 42"/>
                  <a:gd name="T15" fmla="*/ 0 h 12"/>
                  <a:gd name="T16" fmla="*/ 0 w 42"/>
                  <a:gd name="T17" fmla="*/ 0 h 12"/>
                  <a:gd name="T18" fmla="*/ 0 w 42"/>
                  <a:gd name="T19" fmla="*/ 0 h 12"/>
                  <a:gd name="T20" fmla="*/ 0 w 42"/>
                  <a:gd name="T21" fmla="*/ 0 h 12"/>
                  <a:gd name="T22" fmla="*/ 0 w 42"/>
                  <a:gd name="T23" fmla="*/ 0 h 12"/>
                  <a:gd name="T24" fmla="*/ 0 w 42"/>
                  <a:gd name="T25" fmla="*/ 0 h 12"/>
                  <a:gd name="T26" fmla="*/ 0 w 42"/>
                  <a:gd name="T27" fmla="*/ 0 h 12"/>
                  <a:gd name="T28" fmla="*/ 0 w 42"/>
                  <a:gd name="T29" fmla="*/ 0 h 12"/>
                  <a:gd name="T30" fmla="*/ 0 w 42"/>
                  <a:gd name="T31" fmla="*/ 0 h 12"/>
                  <a:gd name="T32" fmla="*/ 0 w 42"/>
                  <a:gd name="T33" fmla="*/ 0 h 12"/>
                  <a:gd name="T34" fmla="*/ 0 w 42"/>
                  <a:gd name="T35" fmla="*/ 0 h 12"/>
                  <a:gd name="T36" fmla="*/ 0 w 42"/>
                  <a:gd name="T37" fmla="*/ 0 h 12"/>
                  <a:gd name="T38" fmla="*/ 0 w 42"/>
                  <a:gd name="T39" fmla="*/ 0 h 12"/>
                  <a:gd name="T40" fmla="*/ 0 w 42"/>
                  <a:gd name="T41" fmla="*/ 0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12"/>
                  <a:gd name="T65" fmla="*/ 42 w 42"/>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12">
                    <a:moveTo>
                      <a:pt x="40" y="7"/>
                    </a:moveTo>
                    <a:lnTo>
                      <a:pt x="41" y="7"/>
                    </a:lnTo>
                    <a:lnTo>
                      <a:pt x="36" y="8"/>
                    </a:lnTo>
                    <a:lnTo>
                      <a:pt x="30" y="9"/>
                    </a:lnTo>
                    <a:lnTo>
                      <a:pt x="26" y="10"/>
                    </a:lnTo>
                    <a:lnTo>
                      <a:pt x="20" y="10"/>
                    </a:lnTo>
                    <a:lnTo>
                      <a:pt x="15" y="9"/>
                    </a:lnTo>
                    <a:lnTo>
                      <a:pt x="11" y="8"/>
                    </a:lnTo>
                    <a:lnTo>
                      <a:pt x="7" y="5"/>
                    </a:lnTo>
                    <a:lnTo>
                      <a:pt x="2" y="0"/>
                    </a:lnTo>
                    <a:lnTo>
                      <a:pt x="0" y="2"/>
                    </a:lnTo>
                    <a:lnTo>
                      <a:pt x="4" y="7"/>
                    </a:lnTo>
                    <a:lnTo>
                      <a:pt x="9" y="10"/>
                    </a:lnTo>
                    <a:lnTo>
                      <a:pt x="15" y="11"/>
                    </a:lnTo>
                    <a:lnTo>
                      <a:pt x="20" y="12"/>
                    </a:lnTo>
                    <a:lnTo>
                      <a:pt x="26" y="12"/>
                    </a:lnTo>
                    <a:lnTo>
                      <a:pt x="30" y="11"/>
                    </a:lnTo>
                    <a:lnTo>
                      <a:pt x="36" y="10"/>
                    </a:lnTo>
                    <a:lnTo>
                      <a:pt x="41" y="9"/>
                    </a:lnTo>
                    <a:lnTo>
                      <a:pt x="42" y="9"/>
                    </a:lnTo>
                    <a:lnTo>
                      <a:pt x="40" y="7"/>
                    </a:lnTo>
                    <a:close/>
                  </a:path>
                </a:pathLst>
              </a:custGeom>
              <a:solidFill>
                <a:srgbClr val="000000"/>
              </a:solidFill>
              <a:ln w="9525">
                <a:noFill/>
                <a:round/>
                <a:headEnd/>
                <a:tailEnd/>
              </a:ln>
            </p:spPr>
            <p:txBody>
              <a:bodyPr/>
              <a:lstStyle/>
              <a:p>
                <a:endParaRPr lang="ru-RU"/>
              </a:p>
            </p:txBody>
          </p:sp>
          <p:sp>
            <p:nvSpPr>
              <p:cNvPr id="14631" name="Freeform 606"/>
              <p:cNvSpPr>
                <a:spLocks/>
              </p:cNvSpPr>
              <p:nvPr/>
            </p:nvSpPr>
            <p:spPr bwMode="auto">
              <a:xfrm>
                <a:off x="4376" y="546"/>
                <a:ext cx="9" cy="7"/>
              </a:xfrm>
              <a:custGeom>
                <a:avLst/>
                <a:gdLst>
                  <a:gd name="T0" fmla="*/ 0 w 52"/>
                  <a:gd name="T1" fmla="*/ 0 h 33"/>
                  <a:gd name="T2" fmla="*/ 0 w 52"/>
                  <a:gd name="T3" fmla="*/ 0 h 33"/>
                  <a:gd name="T4" fmla="*/ 0 w 52"/>
                  <a:gd name="T5" fmla="*/ 0 h 33"/>
                  <a:gd name="T6" fmla="*/ 0 w 52"/>
                  <a:gd name="T7" fmla="*/ 0 h 33"/>
                  <a:gd name="T8" fmla="*/ 0 w 52"/>
                  <a:gd name="T9" fmla="*/ 0 h 33"/>
                  <a:gd name="T10" fmla="*/ 0 w 52"/>
                  <a:gd name="T11" fmla="*/ 0 h 33"/>
                  <a:gd name="T12" fmla="*/ 0 w 52"/>
                  <a:gd name="T13" fmla="*/ 0 h 33"/>
                  <a:gd name="T14" fmla="*/ 0 w 52"/>
                  <a:gd name="T15" fmla="*/ 0 h 33"/>
                  <a:gd name="T16" fmla="*/ 0 w 52"/>
                  <a:gd name="T17" fmla="*/ 0 h 33"/>
                  <a:gd name="T18" fmla="*/ 0 w 52"/>
                  <a:gd name="T19" fmla="*/ 0 h 33"/>
                  <a:gd name="T20" fmla="*/ 0 w 52"/>
                  <a:gd name="T21" fmla="*/ 0 h 33"/>
                  <a:gd name="T22" fmla="*/ 0 w 52"/>
                  <a:gd name="T23" fmla="*/ 0 h 33"/>
                  <a:gd name="T24" fmla="*/ 0 w 52"/>
                  <a:gd name="T25" fmla="*/ 0 h 33"/>
                  <a:gd name="T26" fmla="*/ 0 w 52"/>
                  <a:gd name="T27" fmla="*/ 0 h 33"/>
                  <a:gd name="T28" fmla="*/ 0 w 52"/>
                  <a:gd name="T29" fmla="*/ 0 h 33"/>
                  <a:gd name="T30" fmla="*/ 0 w 52"/>
                  <a:gd name="T31" fmla="*/ 0 h 33"/>
                  <a:gd name="T32" fmla="*/ 0 w 52"/>
                  <a:gd name="T33" fmla="*/ 0 h 33"/>
                  <a:gd name="T34" fmla="*/ 0 w 52"/>
                  <a:gd name="T35" fmla="*/ 0 h 33"/>
                  <a:gd name="T36" fmla="*/ 0 w 52"/>
                  <a:gd name="T37" fmla="*/ 0 h 33"/>
                  <a:gd name="T38" fmla="*/ 0 w 52"/>
                  <a:gd name="T39" fmla="*/ 0 h 33"/>
                  <a:gd name="T40" fmla="*/ 0 w 52"/>
                  <a:gd name="T41" fmla="*/ 0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33"/>
                  <a:gd name="T65" fmla="*/ 52 w 52"/>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33">
                    <a:moveTo>
                      <a:pt x="49" y="0"/>
                    </a:moveTo>
                    <a:lnTo>
                      <a:pt x="49" y="0"/>
                    </a:lnTo>
                    <a:lnTo>
                      <a:pt x="44" y="4"/>
                    </a:lnTo>
                    <a:lnTo>
                      <a:pt x="39" y="8"/>
                    </a:lnTo>
                    <a:lnTo>
                      <a:pt x="33" y="12"/>
                    </a:lnTo>
                    <a:lnTo>
                      <a:pt x="27" y="16"/>
                    </a:lnTo>
                    <a:lnTo>
                      <a:pt x="20" y="20"/>
                    </a:lnTo>
                    <a:lnTo>
                      <a:pt x="14" y="23"/>
                    </a:lnTo>
                    <a:lnTo>
                      <a:pt x="7" y="28"/>
                    </a:lnTo>
                    <a:lnTo>
                      <a:pt x="0" y="31"/>
                    </a:lnTo>
                    <a:lnTo>
                      <a:pt x="2" y="33"/>
                    </a:lnTo>
                    <a:lnTo>
                      <a:pt x="9" y="30"/>
                    </a:lnTo>
                    <a:lnTo>
                      <a:pt x="16" y="25"/>
                    </a:lnTo>
                    <a:lnTo>
                      <a:pt x="22" y="22"/>
                    </a:lnTo>
                    <a:lnTo>
                      <a:pt x="29" y="18"/>
                    </a:lnTo>
                    <a:lnTo>
                      <a:pt x="35" y="14"/>
                    </a:lnTo>
                    <a:lnTo>
                      <a:pt x="41" y="10"/>
                    </a:lnTo>
                    <a:lnTo>
                      <a:pt x="46" y="6"/>
                    </a:lnTo>
                    <a:lnTo>
                      <a:pt x="52" y="2"/>
                    </a:lnTo>
                    <a:lnTo>
                      <a:pt x="49" y="0"/>
                    </a:lnTo>
                    <a:close/>
                  </a:path>
                </a:pathLst>
              </a:custGeom>
              <a:solidFill>
                <a:srgbClr val="000000"/>
              </a:solidFill>
              <a:ln w="9525">
                <a:noFill/>
                <a:round/>
                <a:headEnd/>
                <a:tailEnd/>
              </a:ln>
            </p:spPr>
            <p:txBody>
              <a:bodyPr/>
              <a:lstStyle/>
              <a:p>
                <a:endParaRPr lang="ru-RU"/>
              </a:p>
            </p:txBody>
          </p:sp>
          <p:sp>
            <p:nvSpPr>
              <p:cNvPr id="14632" name="Freeform 607"/>
              <p:cNvSpPr>
                <a:spLocks/>
              </p:cNvSpPr>
              <p:nvPr/>
            </p:nvSpPr>
            <p:spPr bwMode="auto">
              <a:xfrm>
                <a:off x="4384" y="546"/>
                <a:ext cx="1" cy="1"/>
              </a:xfrm>
              <a:custGeom>
                <a:avLst/>
                <a:gdLst>
                  <a:gd name="T0" fmla="*/ 0 w 3"/>
                  <a:gd name="T1" fmla="*/ 0 h 2"/>
                  <a:gd name="T2" fmla="*/ 0 w 3"/>
                  <a:gd name="T3" fmla="*/ 1 h 2"/>
                  <a:gd name="T4" fmla="*/ 0 w 3"/>
                  <a:gd name="T5" fmla="*/ 1 h 2"/>
                  <a:gd name="T6" fmla="*/ 0 w 3"/>
                  <a:gd name="T7" fmla="*/ 1 h 2"/>
                  <a:gd name="T8" fmla="*/ 0 w 3"/>
                  <a:gd name="T9" fmla="*/ 1 h 2"/>
                  <a:gd name="T10" fmla="*/ 0 w 3"/>
                  <a:gd name="T11" fmla="*/ 1 h 2"/>
                  <a:gd name="T12" fmla="*/ 0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0"/>
                    </a:moveTo>
                    <a:lnTo>
                      <a:pt x="2" y="1"/>
                    </a:lnTo>
                    <a:lnTo>
                      <a:pt x="3" y="2"/>
                    </a:lnTo>
                    <a:lnTo>
                      <a:pt x="0" y="0"/>
                    </a:lnTo>
                    <a:close/>
                  </a:path>
                </a:pathLst>
              </a:custGeom>
              <a:solidFill>
                <a:srgbClr val="000000"/>
              </a:solidFill>
              <a:ln w="9525">
                <a:noFill/>
                <a:round/>
                <a:headEnd/>
                <a:tailEnd/>
              </a:ln>
            </p:spPr>
            <p:txBody>
              <a:bodyPr/>
              <a:lstStyle/>
              <a:p>
                <a:endParaRPr lang="ru-RU"/>
              </a:p>
            </p:txBody>
          </p:sp>
        </p:grpSp>
        <p:sp>
          <p:nvSpPr>
            <p:cNvPr id="14346" name="Freeform 608"/>
            <p:cNvSpPr>
              <a:spLocks/>
            </p:cNvSpPr>
            <p:nvPr/>
          </p:nvSpPr>
          <p:spPr bwMode="auto">
            <a:xfrm>
              <a:off x="4400" y="512"/>
              <a:ext cx="4" cy="6"/>
            </a:xfrm>
            <a:custGeom>
              <a:avLst/>
              <a:gdLst>
                <a:gd name="T0" fmla="*/ 0 w 25"/>
                <a:gd name="T1" fmla="*/ 0 h 29"/>
                <a:gd name="T2" fmla="*/ 0 w 25"/>
                <a:gd name="T3" fmla="*/ 0 h 29"/>
                <a:gd name="T4" fmla="*/ 0 w 25"/>
                <a:gd name="T5" fmla="*/ 0 h 29"/>
                <a:gd name="T6" fmla="*/ 0 w 25"/>
                <a:gd name="T7" fmla="*/ 0 h 29"/>
                <a:gd name="T8" fmla="*/ 0 w 25"/>
                <a:gd name="T9" fmla="*/ 0 h 29"/>
                <a:gd name="T10" fmla="*/ 0 w 25"/>
                <a:gd name="T11" fmla="*/ 0 h 29"/>
                <a:gd name="T12" fmla="*/ 0 w 25"/>
                <a:gd name="T13" fmla="*/ 0 h 29"/>
                <a:gd name="T14" fmla="*/ 0 w 25"/>
                <a:gd name="T15" fmla="*/ 0 h 29"/>
                <a:gd name="T16" fmla="*/ 0 w 25"/>
                <a:gd name="T17" fmla="*/ 0 h 29"/>
                <a:gd name="T18" fmla="*/ 0 w 25"/>
                <a:gd name="T19" fmla="*/ 0 h 29"/>
                <a:gd name="T20" fmla="*/ 0 w 25"/>
                <a:gd name="T21" fmla="*/ 0 h 29"/>
                <a:gd name="T22" fmla="*/ 0 w 25"/>
                <a:gd name="T23" fmla="*/ 0 h 29"/>
                <a:gd name="T24" fmla="*/ 0 w 25"/>
                <a:gd name="T25" fmla="*/ 0 h 29"/>
                <a:gd name="T26" fmla="*/ 0 w 25"/>
                <a:gd name="T27" fmla="*/ 0 h 29"/>
                <a:gd name="T28" fmla="*/ 0 w 25"/>
                <a:gd name="T29" fmla="*/ 0 h 29"/>
                <a:gd name="T30" fmla="*/ 0 w 25"/>
                <a:gd name="T31" fmla="*/ 0 h 29"/>
                <a:gd name="T32" fmla="*/ 0 w 25"/>
                <a:gd name="T33" fmla="*/ 0 h 29"/>
                <a:gd name="T34" fmla="*/ 0 w 25"/>
                <a:gd name="T35" fmla="*/ 0 h 29"/>
                <a:gd name="T36" fmla="*/ 0 w 25"/>
                <a:gd name="T37" fmla="*/ 0 h 29"/>
                <a:gd name="T38" fmla="*/ 0 w 25"/>
                <a:gd name="T39" fmla="*/ 0 h 29"/>
                <a:gd name="T40" fmla="*/ 0 w 25"/>
                <a:gd name="T41" fmla="*/ 0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29"/>
                <a:gd name="T65" fmla="*/ 25 w 25"/>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29">
                  <a:moveTo>
                    <a:pt x="0" y="4"/>
                  </a:moveTo>
                  <a:lnTo>
                    <a:pt x="0" y="4"/>
                  </a:lnTo>
                  <a:lnTo>
                    <a:pt x="8" y="4"/>
                  </a:lnTo>
                  <a:lnTo>
                    <a:pt x="13" y="4"/>
                  </a:lnTo>
                  <a:lnTo>
                    <a:pt x="18" y="7"/>
                  </a:lnTo>
                  <a:lnTo>
                    <a:pt x="20" y="10"/>
                  </a:lnTo>
                  <a:lnTo>
                    <a:pt x="21" y="14"/>
                  </a:lnTo>
                  <a:lnTo>
                    <a:pt x="20" y="18"/>
                  </a:lnTo>
                  <a:lnTo>
                    <a:pt x="21" y="24"/>
                  </a:lnTo>
                  <a:lnTo>
                    <a:pt x="20" y="29"/>
                  </a:lnTo>
                  <a:lnTo>
                    <a:pt x="22" y="29"/>
                  </a:lnTo>
                  <a:lnTo>
                    <a:pt x="24" y="24"/>
                  </a:lnTo>
                  <a:lnTo>
                    <a:pt x="25" y="18"/>
                  </a:lnTo>
                  <a:lnTo>
                    <a:pt x="24" y="14"/>
                  </a:lnTo>
                  <a:lnTo>
                    <a:pt x="22" y="8"/>
                  </a:lnTo>
                  <a:lnTo>
                    <a:pt x="20" y="5"/>
                  </a:lnTo>
                  <a:lnTo>
                    <a:pt x="15" y="2"/>
                  </a:lnTo>
                  <a:lnTo>
                    <a:pt x="8" y="0"/>
                  </a:lnTo>
                  <a:lnTo>
                    <a:pt x="0" y="2"/>
                  </a:lnTo>
                  <a:lnTo>
                    <a:pt x="0" y="4"/>
                  </a:lnTo>
                  <a:close/>
                </a:path>
              </a:pathLst>
            </a:custGeom>
            <a:solidFill>
              <a:srgbClr val="000000"/>
            </a:solidFill>
            <a:ln w="9525">
              <a:noFill/>
              <a:round/>
              <a:headEnd/>
              <a:tailEnd/>
            </a:ln>
          </p:spPr>
          <p:txBody>
            <a:bodyPr/>
            <a:lstStyle/>
            <a:p>
              <a:endParaRPr lang="ru-RU"/>
            </a:p>
          </p:txBody>
        </p:sp>
        <p:sp>
          <p:nvSpPr>
            <p:cNvPr id="14347" name="Freeform 609"/>
            <p:cNvSpPr>
              <a:spLocks/>
            </p:cNvSpPr>
            <p:nvPr/>
          </p:nvSpPr>
          <p:spPr bwMode="auto">
            <a:xfrm>
              <a:off x="4375" y="513"/>
              <a:ext cx="25" cy="6"/>
            </a:xfrm>
            <a:custGeom>
              <a:avLst/>
              <a:gdLst>
                <a:gd name="T0" fmla="*/ 0 w 148"/>
                <a:gd name="T1" fmla="*/ 0 h 30"/>
                <a:gd name="T2" fmla="*/ 0 w 148"/>
                <a:gd name="T3" fmla="*/ 0 h 30"/>
                <a:gd name="T4" fmla="*/ 0 w 148"/>
                <a:gd name="T5" fmla="*/ 0 h 30"/>
                <a:gd name="T6" fmla="*/ 0 w 148"/>
                <a:gd name="T7" fmla="*/ 0 h 30"/>
                <a:gd name="T8" fmla="*/ 0 w 148"/>
                <a:gd name="T9" fmla="*/ 0 h 30"/>
                <a:gd name="T10" fmla="*/ 0 w 148"/>
                <a:gd name="T11" fmla="*/ 0 h 30"/>
                <a:gd name="T12" fmla="*/ 0 w 148"/>
                <a:gd name="T13" fmla="*/ 0 h 30"/>
                <a:gd name="T14" fmla="*/ 0 60000 65536"/>
                <a:gd name="T15" fmla="*/ 0 60000 65536"/>
                <a:gd name="T16" fmla="*/ 0 60000 65536"/>
                <a:gd name="T17" fmla="*/ 0 60000 65536"/>
                <a:gd name="T18" fmla="*/ 0 60000 65536"/>
                <a:gd name="T19" fmla="*/ 0 60000 65536"/>
                <a:gd name="T20" fmla="*/ 0 60000 65536"/>
                <a:gd name="T21" fmla="*/ 0 w 148"/>
                <a:gd name="T22" fmla="*/ 0 h 30"/>
                <a:gd name="T23" fmla="*/ 148 w 148"/>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30">
                  <a:moveTo>
                    <a:pt x="0" y="30"/>
                  </a:moveTo>
                  <a:lnTo>
                    <a:pt x="0" y="30"/>
                  </a:lnTo>
                  <a:lnTo>
                    <a:pt x="148" y="2"/>
                  </a:lnTo>
                  <a:lnTo>
                    <a:pt x="148" y="0"/>
                  </a:lnTo>
                  <a:lnTo>
                    <a:pt x="0" y="28"/>
                  </a:lnTo>
                  <a:lnTo>
                    <a:pt x="0" y="30"/>
                  </a:lnTo>
                  <a:close/>
                </a:path>
              </a:pathLst>
            </a:custGeom>
            <a:solidFill>
              <a:srgbClr val="000000"/>
            </a:solidFill>
            <a:ln w="9525">
              <a:noFill/>
              <a:round/>
              <a:headEnd/>
              <a:tailEnd/>
            </a:ln>
          </p:spPr>
          <p:txBody>
            <a:bodyPr/>
            <a:lstStyle/>
            <a:p>
              <a:endParaRPr lang="ru-RU"/>
            </a:p>
          </p:txBody>
        </p:sp>
        <p:sp>
          <p:nvSpPr>
            <p:cNvPr id="14348" name="Freeform 610"/>
            <p:cNvSpPr>
              <a:spLocks/>
            </p:cNvSpPr>
            <p:nvPr/>
          </p:nvSpPr>
          <p:spPr bwMode="auto">
            <a:xfrm>
              <a:off x="4372" y="518"/>
              <a:ext cx="3" cy="6"/>
            </a:xfrm>
            <a:custGeom>
              <a:avLst/>
              <a:gdLst>
                <a:gd name="T0" fmla="*/ 0 w 17"/>
                <a:gd name="T1" fmla="*/ 0 h 30"/>
                <a:gd name="T2" fmla="*/ 0 w 17"/>
                <a:gd name="T3" fmla="*/ 0 h 30"/>
                <a:gd name="T4" fmla="*/ 0 w 17"/>
                <a:gd name="T5" fmla="*/ 0 h 30"/>
                <a:gd name="T6" fmla="*/ 0 w 17"/>
                <a:gd name="T7" fmla="*/ 0 h 30"/>
                <a:gd name="T8" fmla="*/ 0 w 17"/>
                <a:gd name="T9" fmla="*/ 0 h 30"/>
                <a:gd name="T10" fmla="*/ 0 w 17"/>
                <a:gd name="T11" fmla="*/ 0 h 30"/>
                <a:gd name="T12" fmla="*/ 0 w 17"/>
                <a:gd name="T13" fmla="*/ 0 h 30"/>
                <a:gd name="T14" fmla="*/ 0 w 17"/>
                <a:gd name="T15" fmla="*/ 0 h 30"/>
                <a:gd name="T16" fmla="*/ 0 w 17"/>
                <a:gd name="T17" fmla="*/ 0 h 30"/>
                <a:gd name="T18" fmla="*/ 0 w 17"/>
                <a:gd name="T19" fmla="*/ 0 h 30"/>
                <a:gd name="T20" fmla="*/ 0 w 17"/>
                <a:gd name="T21" fmla="*/ 0 h 30"/>
                <a:gd name="T22" fmla="*/ 0 w 17"/>
                <a:gd name="T23" fmla="*/ 0 h 30"/>
                <a:gd name="T24" fmla="*/ 0 w 17"/>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30"/>
                <a:gd name="T41" fmla="*/ 17 w 17"/>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30">
                  <a:moveTo>
                    <a:pt x="12" y="28"/>
                  </a:moveTo>
                  <a:lnTo>
                    <a:pt x="12" y="28"/>
                  </a:lnTo>
                  <a:lnTo>
                    <a:pt x="5" y="23"/>
                  </a:lnTo>
                  <a:lnTo>
                    <a:pt x="3" y="16"/>
                  </a:lnTo>
                  <a:lnTo>
                    <a:pt x="8" y="8"/>
                  </a:lnTo>
                  <a:lnTo>
                    <a:pt x="17" y="2"/>
                  </a:lnTo>
                  <a:lnTo>
                    <a:pt x="17" y="0"/>
                  </a:lnTo>
                  <a:lnTo>
                    <a:pt x="5" y="6"/>
                  </a:lnTo>
                  <a:lnTo>
                    <a:pt x="0" y="16"/>
                  </a:lnTo>
                  <a:lnTo>
                    <a:pt x="3" y="25"/>
                  </a:lnTo>
                  <a:lnTo>
                    <a:pt x="12" y="30"/>
                  </a:lnTo>
                  <a:lnTo>
                    <a:pt x="12" y="28"/>
                  </a:lnTo>
                  <a:close/>
                </a:path>
              </a:pathLst>
            </a:custGeom>
            <a:solidFill>
              <a:srgbClr val="000000"/>
            </a:solidFill>
            <a:ln w="9525">
              <a:noFill/>
              <a:round/>
              <a:headEnd/>
              <a:tailEnd/>
            </a:ln>
          </p:spPr>
          <p:txBody>
            <a:bodyPr/>
            <a:lstStyle/>
            <a:p>
              <a:endParaRPr lang="ru-RU"/>
            </a:p>
          </p:txBody>
        </p:sp>
        <p:sp>
          <p:nvSpPr>
            <p:cNvPr id="14349" name="Freeform 611"/>
            <p:cNvSpPr>
              <a:spLocks/>
            </p:cNvSpPr>
            <p:nvPr/>
          </p:nvSpPr>
          <p:spPr bwMode="auto">
            <a:xfrm>
              <a:off x="4374" y="524"/>
              <a:ext cx="19" cy="6"/>
            </a:xfrm>
            <a:custGeom>
              <a:avLst/>
              <a:gdLst>
                <a:gd name="T0" fmla="*/ 0 w 112"/>
                <a:gd name="T1" fmla="*/ 0 h 32"/>
                <a:gd name="T2" fmla="*/ 0 w 112"/>
                <a:gd name="T3" fmla="*/ 0 h 32"/>
                <a:gd name="T4" fmla="*/ 0 w 112"/>
                <a:gd name="T5" fmla="*/ 0 h 32"/>
                <a:gd name="T6" fmla="*/ 0 w 112"/>
                <a:gd name="T7" fmla="*/ 0 h 32"/>
                <a:gd name="T8" fmla="*/ 0 w 112"/>
                <a:gd name="T9" fmla="*/ 0 h 32"/>
                <a:gd name="T10" fmla="*/ 0 w 112"/>
                <a:gd name="T11" fmla="*/ 0 h 32"/>
                <a:gd name="T12" fmla="*/ 0 w 112"/>
                <a:gd name="T13" fmla="*/ 0 h 32"/>
                <a:gd name="T14" fmla="*/ 0 60000 65536"/>
                <a:gd name="T15" fmla="*/ 0 60000 65536"/>
                <a:gd name="T16" fmla="*/ 0 60000 65536"/>
                <a:gd name="T17" fmla="*/ 0 60000 65536"/>
                <a:gd name="T18" fmla="*/ 0 60000 65536"/>
                <a:gd name="T19" fmla="*/ 0 60000 65536"/>
                <a:gd name="T20" fmla="*/ 0 60000 65536"/>
                <a:gd name="T21" fmla="*/ 0 w 112"/>
                <a:gd name="T22" fmla="*/ 0 h 32"/>
                <a:gd name="T23" fmla="*/ 112 w 112"/>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2" h="32">
                  <a:moveTo>
                    <a:pt x="112" y="30"/>
                  </a:moveTo>
                  <a:lnTo>
                    <a:pt x="110" y="30"/>
                  </a:lnTo>
                  <a:lnTo>
                    <a:pt x="0" y="0"/>
                  </a:lnTo>
                  <a:lnTo>
                    <a:pt x="0" y="2"/>
                  </a:lnTo>
                  <a:lnTo>
                    <a:pt x="110" y="32"/>
                  </a:lnTo>
                  <a:lnTo>
                    <a:pt x="109" y="32"/>
                  </a:lnTo>
                  <a:lnTo>
                    <a:pt x="112" y="30"/>
                  </a:lnTo>
                  <a:close/>
                </a:path>
              </a:pathLst>
            </a:custGeom>
            <a:solidFill>
              <a:srgbClr val="000000"/>
            </a:solidFill>
            <a:ln w="9525">
              <a:noFill/>
              <a:round/>
              <a:headEnd/>
              <a:tailEnd/>
            </a:ln>
          </p:spPr>
          <p:txBody>
            <a:bodyPr/>
            <a:lstStyle/>
            <a:p>
              <a:endParaRPr lang="ru-RU"/>
            </a:p>
          </p:txBody>
        </p:sp>
        <p:sp>
          <p:nvSpPr>
            <p:cNvPr id="14350" name="Freeform 612"/>
            <p:cNvSpPr>
              <a:spLocks/>
            </p:cNvSpPr>
            <p:nvPr/>
          </p:nvSpPr>
          <p:spPr bwMode="auto">
            <a:xfrm>
              <a:off x="4393" y="528"/>
              <a:ext cx="6" cy="3"/>
            </a:xfrm>
            <a:custGeom>
              <a:avLst/>
              <a:gdLst>
                <a:gd name="T0" fmla="*/ 0 w 40"/>
                <a:gd name="T1" fmla="*/ 0 h 16"/>
                <a:gd name="T2" fmla="*/ 0 w 40"/>
                <a:gd name="T3" fmla="*/ 0 h 16"/>
                <a:gd name="T4" fmla="*/ 0 w 40"/>
                <a:gd name="T5" fmla="*/ 0 h 16"/>
                <a:gd name="T6" fmla="*/ 0 w 40"/>
                <a:gd name="T7" fmla="*/ 0 h 16"/>
                <a:gd name="T8" fmla="*/ 0 w 40"/>
                <a:gd name="T9" fmla="*/ 0 h 16"/>
                <a:gd name="T10" fmla="*/ 0 w 40"/>
                <a:gd name="T11" fmla="*/ 0 h 16"/>
                <a:gd name="T12" fmla="*/ 0 w 40"/>
                <a:gd name="T13" fmla="*/ 0 h 16"/>
                <a:gd name="T14" fmla="*/ 0 w 40"/>
                <a:gd name="T15" fmla="*/ 0 h 16"/>
                <a:gd name="T16" fmla="*/ 0 w 40"/>
                <a:gd name="T17" fmla="*/ 0 h 16"/>
                <a:gd name="T18" fmla="*/ 0 w 40"/>
                <a:gd name="T19" fmla="*/ 0 h 16"/>
                <a:gd name="T20" fmla="*/ 0 w 40"/>
                <a:gd name="T21" fmla="*/ 0 h 16"/>
                <a:gd name="T22" fmla="*/ 0 w 40"/>
                <a:gd name="T23" fmla="*/ 0 h 16"/>
                <a:gd name="T24" fmla="*/ 0 w 40"/>
                <a:gd name="T25" fmla="*/ 0 h 16"/>
                <a:gd name="T26" fmla="*/ 0 w 40"/>
                <a:gd name="T27" fmla="*/ 0 h 16"/>
                <a:gd name="T28" fmla="*/ 0 w 40"/>
                <a:gd name="T29" fmla="*/ 0 h 16"/>
                <a:gd name="T30" fmla="*/ 0 w 40"/>
                <a:gd name="T31" fmla="*/ 0 h 16"/>
                <a:gd name="T32" fmla="*/ 0 w 40"/>
                <a:gd name="T33" fmla="*/ 0 h 16"/>
                <a:gd name="T34" fmla="*/ 0 w 40"/>
                <a:gd name="T35" fmla="*/ 0 h 16"/>
                <a:gd name="T36" fmla="*/ 0 w 40"/>
                <a:gd name="T37" fmla="*/ 0 h 16"/>
                <a:gd name="T38" fmla="*/ 0 w 40"/>
                <a:gd name="T39" fmla="*/ 0 h 16"/>
                <a:gd name="T40" fmla="*/ 0 w 40"/>
                <a:gd name="T41" fmla="*/ 0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6"/>
                <a:gd name="T65" fmla="*/ 40 w 40"/>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6">
                  <a:moveTo>
                    <a:pt x="38" y="0"/>
                  </a:moveTo>
                  <a:lnTo>
                    <a:pt x="38" y="0"/>
                  </a:lnTo>
                  <a:lnTo>
                    <a:pt x="34" y="4"/>
                  </a:lnTo>
                  <a:lnTo>
                    <a:pt x="31" y="7"/>
                  </a:lnTo>
                  <a:lnTo>
                    <a:pt x="26" y="10"/>
                  </a:lnTo>
                  <a:lnTo>
                    <a:pt x="21" y="12"/>
                  </a:lnTo>
                  <a:lnTo>
                    <a:pt x="18" y="13"/>
                  </a:lnTo>
                  <a:lnTo>
                    <a:pt x="13" y="14"/>
                  </a:lnTo>
                  <a:lnTo>
                    <a:pt x="7" y="13"/>
                  </a:lnTo>
                  <a:lnTo>
                    <a:pt x="3" y="12"/>
                  </a:lnTo>
                  <a:lnTo>
                    <a:pt x="0" y="14"/>
                  </a:lnTo>
                  <a:lnTo>
                    <a:pt x="7" y="15"/>
                  </a:lnTo>
                  <a:lnTo>
                    <a:pt x="13" y="16"/>
                  </a:lnTo>
                  <a:lnTo>
                    <a:pt x="18" y="15"/>
                  </a:lnTo>
                  <a:lnTo>
                    <a:pt x="24" y="14"/>
                  </a:lnTo>
                  <a:lnTo>
                    <a:pt x="29" y="12"/>
                  </a:lnTo>
                  <a:lnTo>
                    <a:pt x="33" y="9"/>
                  </a:lnTo>
                  <a:lnTo>
                    <a:pt x="37" y="6"/>
                  </a:lnTo>
                  <a:lnTo>
                    <a:pt x="40" y="2"/>
                  </a:lnTo>
                  <a:lnTo>
                    <a:pt x="38" y="0"/>
                  </a:lnTo>
                  <a:close/>
                </a:path>
              </a:pathLst>
            </a:custGeom>
            <a:solidFill>
              <a:srgbClr val="000000"/>
            </a:solidFill>
            <a:ln w="9525">
              <a:noFill/>
              <a:round/>
              <a:headEnd/>
              <a:tailEnd/>
            </a:ln>
          </p:spPr>
          <p:txBody>
            <a:bodyPr/>
            <a:lstStyle/>
            <a:p>
              <a:endParaRPr lang="ru-RU"/>
            </a:p>
          </p:txBody>
        </p:sp>
        <p:sp>
          <p:nvSpPr>
            <p:cNvPr id="14351" name="Freeform 613"/>
            <p:cNvSpPr>
              <a:spLocks/>
            </p:cNvSpPr>
            <p:nvPr/>
          </p:nvSpPr>
          <p:spPr bwMode="auto">
            <a:xfrm>
              <a:off x="4399" y="518"/>
              <a:ext cx="5" cy="10"/>
            </a:xfrm>
            <a:custGeom>
              <a:avLst/>
              <a:gdLst>
                <a:gd name="T0" fmla="*/ 0 w 28"/>
                <a:gd name="T1" fmla="*/ 0 h 49"/>
                <a:gd name="T2" fmla="*/ 0 w 28"/>
                <a:gd name="T3" fmla="*/ 0 h 49"/>
                <a:gd name="T4" fmla="*/ 0 w 28"/>
                <a:gd name="T5" fmla="*/ 0 h 49"/>
                <a:gd name="T6" fmla="*/ 0 w 28"/>
                <a:gd name="T7" fmla="*/ 0 h 49"/>
                <a:gd name="T8" fmla="*/ 0 w 28"/>
                <a:gd name="T9" fmla="*/ 0 h 49"/>
                <a:gd name="T10" fmla="*/ 0 w 28"/>
                <a:gd name="T11" fmla="*/ 0 h 49"/>
                <a:gd name="T12" fmla="*/ 0 w 28"/>
                <a:gd name="T13" fmla="*/ 0 h 49"/>
                <a:gd name="T14" fmla="*/ 0 w 28"/>
                <a:gd name="T15" fmla="*/ 0 h 49"/>
                <a:gd name="T16" fmla="*/ 0 w 28"/>
                <a:gd name="T17" fmla="*/ 0 h 49"/>
                <a:gd name="T18" fmla="*/ 0 w 28"/>
                <a:gd name="T19" fmla="*/ 0 h 49"/>
                <a:gd name="T20" fmla="*/ 0 w 28"/>
                <a:gd name="T21" fmla="*/ 0 h 49"/>
                <a:gd name="T22" fmla="*/ 0 w 28"/>
                <a:gd name="T23" fmla="*/ 0 h 49"/>
                <a:gd name="T24" fmla="*/ 0 w 28"/>
                <a:gd name="T25" fmla="*/ 0 h 49"/>
                <a:gd name="T26" fmla="*/ 0 w 28"/>
                <a:gd name="T27" fmla="*/ 0 h 49"/>
                <a:gd name="T28" fmla="*/ 0 w 28"/>
                <a:gd name="T29" fmla="*/ 0 h 49"/>
                <a:gd name="T30" fmla="*/ 0 w 28"/>
                <a:gd name="T31" fmla="*/ 0 h 49"/>
                <a:gd name="T32" fmla="*/ 0 w 28"/>
                <a:gd name="T33" fmla="*/ 0 h 49"/>
                <a:gd name="T34" fmla="*/ 0 w 28"/>
                <a:gd name="T35" fmla="*/ 0 h 49"/>
                <a:gd name="T36" fmla="*/ 0 w 28"/>
                <a:gd name="T37" fmla="*/ 0 h 49"/>
                <a:gd name="T38" fmla="*/ 0 w 28"/>
                <a:gd name="T39" fmla="*/ 0 h 49"/>
                <a:gd name="T40" fmla="*/ 0 w 28"/>
                <a:gd name="T41" fmla="*/ 0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49"/>
                <a:gd name="T65" fmla="*/ 28 w 28"/>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49">
                  <a:moveTo>
                    <a:pt x="26" y="0"/>
                  </a:moveTo>
                  <a:lnTo>
                    <a:pt x="26" y="0"/>
                  </a:lnTo>
                  <a:lnTo>
                    <a:pt x="24" y="6"/>
                  </a:lnTo>
                  <a:lnTo>
                    <a:pt x="21" y="11"/>
                  </a:lnTo>
                  <a:lnTo>
                    <a:pt x="18" y="18"/>
                  </a:lnTo>
                  <a:lnTo>
                    <a:pt x="15" y="23"/>
                  </a:lnTo>
                  <a:lnTo>
                    <a:pt x="12" y="29"/>
                  </a:lnTo>
                  <a:lnTo>
                    <a:pt x="8" y="35"/>
                  </a:lnTo>
                  <a:lnTo>
                    <a:pt x="5" y="41"/>
                  </a:lnTo>
                  <a:lnTo>
                    <a:pt x="0" y="47"/>
                  </a:lnTo>
                  <a:lnTo>
                    <a:pt x="2" y="49"/>
                  </a:lnTo>
                  <a:lnTo>
                    <a:pt x="7" y="43"/>
                  </a:lnTo>
                  <a:lnTo>
                    <a:pt x="11" y="37"/>
                  </a:lnTo>
                  <a:lnTo>
                    <a:pt x="14" y="31"/>
                  </a:lnTo>
                  <a:lnTo>
                    <a:pt x="18" y="25"/>
                  </a:lnTo>
                  <a:lnTo>
                    <a:pt x="20" y="20"/>
                  </a:lnTo>
                  <a:lnTo>
                    <a:pt x="24" y="13"/>
                  </a:lnTo>
                  <a:lnTo>
                    <a:pt x="26" y="6"/>
                  </a:lnTo>
                  <a:lnTo>
                    <a:pt x="28" y="0"/>
                  </a:lnTo>
                  <a:lnTo>
                    <a:pt x="26" y="0"/>
                  </a:lnTo>
                  <a:close/>
                </a:path>
              </a:pathLst>
            </a:custGeom>
            <a:solidFill>
              <a:srgbClr val="000000"/>
            </a:solidFill>
            <a:ln w="9525">
              <a:noFill/>
              <a:round/>
              <a:headEnd/>
              <a:tailEnd/>
            </a:ln>
          </p:spPr>
          <p:txBody>
            <a:bodyPr/>
            <a:lstStyle/>
            <a:p>
              <a:endParaRPr lang="ru-RU"/>
            </a:p>
          </p:txBody>
        </p:sp>
        <p:sp>
          <p:nvSpPr>
            <p:cNvPr id="14352" name="Freeform 614"/>
            <p:cNvSpPr>
              <a:spLocks/>
            </p:cNvSpPr>
            <p:nvPr/>
          </p:nvSpPr>
          <p:spPr bwMode="auto">
            <a:xfrm>
              <a:off x="4403" y="518"/>
              <a:ext cx="1" cy="1"/>
            </a:xfrm>
            <a:custGeom>
              <a:avLst/>
              <a:gdLst>
                <a:gd name="T0" fmla="*/ 0 w 2"/>
                <a:gd name="T1" fmla="*/ 0 h 1"/>
                <a:gd name="T2" fmla="*/ 1 w 2"/>
                <a:gd name="T3" fmla="*/ 0 h 1"/>
                <a:gd name="T4" fmla="*/ 1 w 2"/>
                <a:gd name="T5" fmla="*/ 0 h 1"/>
                <a:gd name="T6" fmla="*/ 1 w 2"/>
                <a:gd name="T7" fmla="*/ 0 h 1"/>
                <a:gd name="T8" fmla="*/ 1 w 2"/>
                <a:gd name="T9" fmla="*/ 0 h 1"/>
                <a:gd name="T10" fmla="*/ 1 w 2"/>
                <a:gd name="T11" fmla="*/ 0 h 1"/>
                <a:gd name="T12" fmla="*/ 0 w 2"/>
                <a:gd name="T13" fmla="*/ 0 h 1"/>
                <a:gd name="T14" fmla="*/ 0 60000 65536"/>
                <a:gd name="T15" fmla="*/ 0 60000 65536"/>
                <a:gd name="T16" fmla="*/ 0 60000 65536"/>
                <a:gd name="T17" fmla="*/ 0 60000 65536"/>
                <a:gd name="T18" fmla="*/ 0 60000 65536"/>
                <a:gd name="T19" fmla="*/ 0 60000 65536"/>
                <a:gd name="T20" fmla="*/ 0 60000 65536"/>
                <a:gd name="T21" fmla="*/ 0 w 2"/>
                <a:gd name="T22" fmla="*/ 0 h 1"/>
                <a:gd name="T23" fmla="*/ 2 w 2"/>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
                  <a:moveTo>
                    <a:pt x="0" y="0"/>
                  </a:moveTo>
                  <a:lnTo>
                    <a:pt x="1" y="0"/>
                  </a:lnTo>
                  <a:lnTo>
                    <a:pt x="2" y="0"/>
                  </a:lnTo>
                  <a:lnTo>
                    <a:pt x="0" y="0"/>
                  </a:lnTo>
                  <a:close/>
                </a:path>
              </a:pathLst>
            </a:custGeom>
            <a:solidFill>
              <a:srgbClr val="000000"/>
            </a:solidFill>
            <a:ln w="9525">
              <a:noFill/>
              <a:round/>
              <a:headEnd/>
              <a:tailEnd/>
            </a:ln>
          </p:spPr>
          <p:txBody>
            <a:bodyPr/>
            <a:lstStyle/>
            <a:p>
              <a:endParaRPr lang="ru-RU"/>
            </a:p>
          </p:txBody>
        </p:sp>
        <p:sp>
          <p:nvSpPr>
            <p:cNvPr id="14353" name="Freeform 615"/>
            <p:cNvSpPr>
              <a:spLocks/>
            </p:cNvSpPr>
            <p:nvPr/>
          </p:nvSpPr>
          <p:spPr bwMode="auto">
            <a:xfrm>
              <a:off x="4400" y="480"/>
              <a:ext cx="6" cy="4"/>
            </a:xfrm>
            <a:custGeom>
              <a:avLst/>
              <a:gdLst>
                <a:gd name="T0" fmla="*/ 0 w 36"/>
                <a:gd name="T1" fmla="*/ 0 h 21"/>
                <a:gd name="T2" fmla="*/ 0 w 36"/>
                <a:gd name="T3" fmla="*/ 0 h 21"/>
                <a:gd name="T4" fmla="*/ 0 w 36"/>
                <a:gd name="T5" fmla="*/ 0 h 21"/>
                <a:gd name="T6" fmla="*/ 0 w 36"/>
                <a:gd name="T7" fmla="*/ 0 h 21"/>
                <a:gd name="T8" fmla="*/ 0 w 36"/>
                <a:gd name="T9" fmla="*/ 0 h 21"/>
                <a:gd name="T10" fmla="*/ 0 w 36"/>
                <a:gd name="T11" fmla="*/ 0 h 21"/>
                <a:gd name="T12" fmla="*/ 0 w 36"/>
                <a:gd name="T13" fmla="*/ 0 h 21"/>
                <a:gd name="T14" fmla="*/ 0 w 36"/>
                <a:gd name="T15" fmla="*/ 0 h 21"/>
                <a:gd name="T16" fmla="*/ 0 w 36"/>
                <a:gd name="T17" fmla="*/ 0 h 21"/>
                <a:gd name="T18" fmla="*/ 0 w 36"/>
                <a:gd name="T19" fmla="*/ 0 h 21"/>
                <a:gd name="T20" fmla="*/ 0 w 36"/>
                <a:gd name="T21" fmla="*/ 0 h 21"/>
                <a:gd name="T22" fmla="*/ 0 w 36"/>
                <a:gd name="T23" fmla="*/ 0 h 21"/>
                <a:gd name="T24" fmla="*/ 0 w 36"/>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
                <a:gd name="T40" fmla="*/ 0 h 21"/>
                <a:gd name="T41" fmla="*/ 36 w 36"/>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 h="21">
                  <a:moveTo>
                    <a:pt x="3" y="8"/>
                  </a:moveTo>
                  <a:lnTo>
                    <a:pt x="3" y="8"/>
                  </a:lnTo>
                  <a:lnTo>
                    <a:pt x="15" y="2"/>
                  </a:lnTo>
                  <a:lnTo>
                    <a:pt x="23" y="4"/>
                  </a:lnTo>
                  <a:lnTo>
                    <a:pt x="29" y="12"/>
                  </a:lnTo>
                  <a:lnTo>
                    <a:pt x="33" y="21"/>
                  </a:lnTo>
                  <a:lnTo>
                    <a:pt x="36" y="21"/>
                  </a:lnTo>
                  <a:lnTo>
                    <a:pt x="31" y="10"/>
                  </a:lnTo>
                  <a:lnTo>
                    <a:pt x="25" y="2"/>
                  </a:lnTo>
                  <a:lnTo>
                    <a:pt x="15" y="0"/>
                  </a:lnTo>
                  <a:lnTo>
                    <a:pt x="0" y="5"/>
                  </a:lnTo>
                  <a:lnTo>
                    <a:pt x="3" y="8"/>
                  </a:lnTo>
                  <a:close/>
                </a:path>
              </a:pathLst>
            </a:custGeom>
            <a:solidFill>
              <a:srgbClr val="000000"/>
            </a:solidFill>
            <a:ln w="9525">
              <a:noFill/>
              <a:round/>
              <a:headEnd/>
              <a:tailEnd/>
            </a:ln>
          </p:spPr>
          <p:txBody>
            <a:bodyPr/>
            <a:lstStyle/>
            <a:p>
              <a:endParaRPr lang="ru-RU"/>
            </a:p>
          </p:txBody>
        </p:sp>
        <p:sp>
          <p:nvSpPr>
            <p:cNvPr id="14354" name="Freeform 616"/>
            <p:cNvSpPr>
              <a:spLocks/>
            </p:cNvSpPr>
            <p:nvPr/>
          </p:nvSpPr>
          <p:spPr bwMode="auto">
            <a:xfrm>
              <a:off x="4382" y="481"/>
              <a:ext cx="19" cy="18"/>
            </a:xfrm>
            <a:custGeom>
              <a:avLst/>
              <a:gdLst>
                <a:gd name="T0" fmla="*/ 0 w 114"/>
                <a:gd name="T1" fmla="*/ 0 h 91"/>
                <a:gd name="T2" fmla="*/ 0 w 114"/>
                <a:gd name="T3" fmla="*/ 0 h 91"/>
                <a:gd name="T4" fmla="*/ 0 w 114"/>
                <a:gd name="T5" fmla="*/ 0 h 91"/>
                <a:gd name="T6" fmla="*/ 0 w 114"/>
                <a:gd name="T7" fmla="*/ 0 h 91"/>
                <a:gd name="T8" fmla="*/ 0 w 114"/>
                <a:gd name="T9" fmla="*/ 0 h 91"/>
                <a:gd name="T10" fmla="*/ 0 w 114"/>
                <a:gd name="T11" fmla="*/ 0 h 91"/>
                <a:gd name="T12" fmla="*/ 0 w 114"/>
                <a:gd name="T13" fmla="*/ 0 h 91"/>
                <a:gd name="T14" fmla="*/ 0 60000 65536"/>
                <a:gd name="T15" fmla="*/ 0 60000 65536"/>
                <a:gd name="T16" fmla="*/ 0 60000 65536"/>
                <a:gd name="T17" fmla="*/ 0 60000 65536"/>
                <a:gd name="T18" fmla="*/ 0 60000 65536"/>
                <a:gd name="T19" fmla="*/ 0 60000 65536"/>
                <a:gd name="T20" fmla="*/ 0 60000 65536"/>
                <a:gd name="T21" fmla="*/ 0 w 114"/>
                <a:gd name="T22" fmla="*/ 0 h 91"/>
                <a:gd name="T23" fmla="*/ 114 w 114"/>
                <a:gd name="T24" fmla="*/ 91 h 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 h="91">
                  <a:moveTo>
                    <a:pt x="2" y="91"/>
                  </a:moveTo>
                  <a:lnTo>
                    <a:pt x="2" y="91"/>
                  </a:lnTo>
                  <a:lnTo>
                    <a:pt x="114" y="3"/>
                  </a:lnTo>
                  <a:lnTo>
                    <a:pt x="111" y="0"/>
                  </a:lnTo>
                  <a:lnTo>
                    <a:pt x="0" y="89"/>
                  </a:lnTo>
                  <a:lnTo>
                    <a:pt x="2" y="91"/>
                  </a:lnTo>
                  <a:close/>
                </a:path>
              </a:pathLst>
            </a:custGeom>
            <a:solidFill>
              <a:srgbClr val="000000"/>
            </a:solidFill>
            <a:ln w="9525">
              <a:noFill/>
              <a:round/>
              <a:headEnd/>
              <a:tailEnd/>
            </a:ln>
          </p:spPr>
          <p:txBody>
            <a:bodyPr/>
            <a:lstStyle/>
            <a:p>
              <a:endParaRPr lang="ru-RU"/>
            </a:p>
          </p:txBody>
        </p:sp>
        <p:sp>
          <p:nvSpPr>
            <p:cNvPr id="14355" name="Freeform 617"/>
            <p:cNvSpPr>
              <a:spLocks/>
            </p:cNvSpPr>
            <p:nvPr/>
          </p:nvSpPr>
          <p:spPr bwMode="auto">
            <a:xfrm>
              <a:off x="4381" y="499"/>
              <a:ext cx="3" cy="6"/>
            </a:xfrm>
            <a:custGeom>
              <a:avLst/>
              <a:gdLst>
                <a:gd name="T0" fmla="*/ 0 w 19"/>
                <a:gd name="T1" fmla="*/ 0 h 29"/>
                <a:gd name="T2" fmla="*/ 0 w 19"/>
                <a:gd name="T3" fmla="*/ 0 h 29"/>
                <a:gd name="T4" fmla="*/ 0 w 19"/>
                <a:gd name="T5" fmla="*/ 0 h 29"/>
                <a:gd name="T6" fmla="*/ 0 w 19"/>
                <a:gd name="T7" fmla="*/ 0 h 29"/>
                <a:gd name="T8" fmla="*/ 0 w 19"/>
                <a:gd name="T9" fmla="*/ 0 h 29"/>
                <a:gd name="T10" fmla="*/ 0 w 19"/>
                <a:gd name="T11" fmla="*/ 0 h 29"/>
                <a:gd name="T12" fmla="*/ 0 w 19"/>
                <a:gd name="T13" fmla="*/ 0 h 29"/>
                <a:gd name="T14" fmla="*/ 0 w 19"/>
                <a:gd name="T15" fmla="*/ 0 h 29"/>
                <a:gd name="T16" fmla="*/ 0 w 19"/>
                <a:gd name="T17" fmla="*/ 0 h 29"/>
                <a:gd name="T18" fmla="*/ 0 w 19"/>
                <a:gd name="T19" fmla="*/ 0 h 29"/>
                <a:gd name="T20" fmla="*/ 0 w 19"/>
                <a:gd name="T21" fmla="*/ 0 h 29"/>
                <a:gd name="T22" fmla="*/ 0 w 19"/>
                <a:gd name="T23" fmla="*/ 0 h 29"/>
                <a:gd name="T24" fmla="*/ 0 w 19"/>
                <a:gd name="T25" fmla="*/ 0 h 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9"/>
                <a:gd name="T41" fmla="*/ 19 w 19"/>
                <a:gd name="T42" fmla="*/ 29 h 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9">
                  <a:moveTo>
                    <a:pt x="19" y="27"/>
                  </a:moveTo>
                  <a:lnTo>
                    <a:pt x="19" y="27"/>
                  </a:lnTo>
                  <a:lnTo>
                    <a:pt x="10" y="26"/>
                  </a:lnTo>
                  <a:lnTo>
                    <a:pt x="4" y="20"/>
                  </a:lnTo>
                  <a:lnTo>
                    <a:pt x="3" y="11"/>
                  </a:lnTo>
                  <a:lnTo>
                    <a:pt x="8" y="2"/>
                  </a:lnTo>
                  <a:lnTo>
                    <a:pt x="6" y="0"/>
                  </a:lnTo>
                  <a:lnTo>
                    <a:pt x="0" y="11"/>
                  </a:lnTo>
                  <a:lnTo>
                    <a:pt x="1" y="22"/>
                  </a:lnTo>
                  <a:lnTo>
                    <a:pt x="7" y="28"/>
                  </a:lnTo>
                  <a:lnTo>
                    <a:pt x="19" y="29"/>
                  </a:lnTo>
                  <a:lnTo>
                    <a:pt x="19" y="27"/>
                  </a:lnTo>
                  <a:close/>
                </a:path>
              </a:pathLst>
            </a:custGeom>
            <a:solidFill>
              <a:srgbClr val="000000"/>
            </a:solidFill>
            <a:ln w="9525">
              <a:noFill/>
              <a:round/>
              <a:headEnd/>
              <a:tailEnd/>
            </a:ln>
          </p:spPr>
          <p:txBody>
            <a:bodyPr/>
            <a:lstStyle/>
            <a:p>
              <a:endParaRPr lang="ru-RU"/>
            </a:p>
          </p:txBody>
        </p:sp>
        <p:sp>
          <p:nvSpPr>
            <p:cNvPr id="14356" name="Freeform 618"/>
            <p:cNvSpPr>
              <a:spLocks/>
            </p:cNvSpPr>
            <p:nvPr/>
          </p:nvSpPr>
          <p:spPr bwMode="auto">
            <a:xfrm>
              <a:off x="4384" y="500"/>
              <a:ext cx="19" cy="5"/>
            </a:xfrm>
            <a:custGeom>
              <a:avLst/>
              <a:gdLst>
                <a:gd name="T0" fmla="*/ 0 w 113"/>
                <a:gd name="T1" fmla="*/ 0 h 24"/>
                <a:gd name="T2" fmla="*/ 0 w 113"/>
                <a:gd name="T3" fmla="*/ 0 h 24"/>
                <a:gd name="T4" fmla="*/ 0 w 113"/>
                <a:gd name="T5" fmla="*/ 0 h 24"/>
                <a:gd name="T6" fmla="*/ 0 w 113"/>
                <a:gd name="T7" fmla="*/ 0 h 24"/>
                <a:gd name="T8" fmla="*/ 0 w 113"/>
                <a:gd name="T9" fmla="*/ 0 h 24"/>
                <a:gd name="T10" fmla="*/ 0 w 113"/>
                <a:gd name="T11" fmla="*/ 0 h 24"/>
                <a:gd name="T12" fmla="*/ 0 w 113"/>
                <a:gd name="T13" fmla="*/ 0 h 24"/>
                <a:gd name="T14" fmla="*/ 0 60000 65536"/>
                <a:gd name="T15" fmla="*/ 0 60000 65536"/>
                <a:gd name="T16" fmla="*/ 0 60000 65536"/>
                <a:gd name="T17" fmla="*/ 0 60000 65536"/>
                <a:gd name="T18" fmla="*/ 0 60000 65536"/>
                <a:gd name="T19" fmla="*/ 0 60000 65536"/>
                <a:gd name="T20" fmla="*/ 0 60000 65536"/>
                <a:gd name="T21" fmla="*/ 0 w 113"/>
                <a:gd name="T22" fmla="*/ 0 h 24"/>
                <a:gd name="T23" fmla="*/ 113 w 113"/>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 h="24">
                  <a:moveTo>
                    <a:pt x="113" y="0"/>
                  </a:moveTo>
                  <a:lnTo>
                    <a:pt x="113" y="0"/>
                  </a:lnTo>
                  <a:lnTo>
                    <a:pt x="0" y="22"/>
                  </a:lnTo>
                  <a:lnTo>
                    <a:pt x="0" y="24"/>
                  </a:lnTo>
                  <a:lnTo>
                    <a:pt x="113" y="2"/>
                  </a:lnTo>
                  <a:lnTo>
                    <a:pt x="113" y="0"/>
                  </a:lnTo>
                  <a:close/>
                </a:path>
              </a:pathLst>
            </a:custGeom>
            <a:solidFill>
              <a:srgbClr val="000000"/>
            </a:solidFill>
            <a:ln w="9525">
              <a:noFill/>
              <a:round/>
              <a:headEnd/>
              <a:tailEnd/>
            </a:ln>
          </p:spPr>
          <p:txBody>
            <a:bodyPr/>
            <a:lstStyle/>
            <a:p>
              <a:endParaRPr lang="ru-RU"/>
            </a:p>
          </p:txBody>
        </p:sp>
        <p:sp>
          <p:nvSpPr>
            <p:cNvPr id="14357" name="Freeform 619"/>
            <p:cNvSpPr>
              <a:spLocks/>
            </p:cNvSpPr>
            <p:nvPr/>
          </p:nvSpPr>
          <p:spPr bwMode="auto">
            <a:xfrm>
              <a:off x="4403" y="495"/>
              <a:ext cx="4" cy="5"/>
            </a:xfrm>
            <a:custGeom>
              <a:avLst/>
              <a:gdLst>
                <a:gd name="T0" fmla="*/ 0 w 27"/>
                <a:gd name="T1" fmla="*/ 0 h 27"/>
                <a:gd name="T2" fmla="*/ 0 w 27"/>
                <a:gd name="T3" fmla="*/ 0 h 27"/>
                <a:gd name="T4" fmla="*/ 0 w 27"/>
                <a:gd name="T5" fmla="*/ 0 h 27"/>
                <a:gd name="T6" fmla="*/ 0 w 27"/>
                <a:gd name="T7" fmla="*/ 0 h 27"/>
                <a:gd name="T8" fmla="*/ 0 w 27"/>
                <a:gd name="T9" fmla="*/ 0 h 27"/>
                <a:gd name="T10" fmla="*/ 0 w 27"/>
                <a:gd name="T11" fmla="*/ 0 h 27"/>
                <a:gd name="T12" fmla="*/ 0 w 27"/>
                <a:gd name="T13" fmla="*/ 0 h 27"/>
                <a:gd name="T14" fmla="*/ 0 w 27"/>
                <a:gd name="T15" fmla="*/ 0 h 27"/>
                <a:gd name="T16" fmla="*/ 0 w 27"/>
                <a:gd name="T17" fmla="*/ 0 h 27"/>
                <a:gd name="T18" fmla="*/ 0 w 27"/>
                <a:gd name="T19" fmla="*/ 0 h 27"/>
                <a:gd name="T20" fmla="*/ 0 w 27"/>
                <a:gd name="T21" fmla="*/ 0 h 27"/>
                <a:gd name="T22" fmla="*/ 0 w 27"/>
                <a:gd name="T23" fmla="*/ 0 h 27"/>
                <a:gd name="T24" fmla="*/ 0 w 27"/>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
                <a:gd name="T40" fmla="*/ 0 h 27"/>
                <a:gd name="T41" fmla="*/ 27 w 27"/>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 h="27">
                  <a:moveTo>
                    <a:pt x="24" y="0"/>
                  </a:moveTo>
                  <a:lnTo>
                    <a:pt x="24" y="0"/>
                  </a:lnTo>
                  <a:lnTo>
                    <a:pt x="22" y="8"/>
                  </a:lnTo>
                  <a:lnTo>
                    <a:pt x="17" y="15"/>
                  </a:lnTo>
                  <a:lnTo>
                    <a:pt x="10" y="21"/>
                  </a:lnTo>
                  <a:lnTo>
                    <a:pt x="0" y="25"/>
                  </a:lnTo>
                  <a:lnTo>
                    <a:pt x="0" y="27"/>
                  </a:lnTo>
                  <a:lnTo>
                    <a:pt x="13" y="23"/>
                  </a:lnTo>
                  <a:lnTo>
                    <a:pt x="20" y="17"/>
                  </a:lnTo>
                  <a:lnTo>
                    <a:pt x="24" y="10"/>
                  </a:lnTo>
                  <a:lnTo>
                    <a:pt x="27" y="0"/>
                  </a:lnTo>
                  <a:lnTo>
                    <a:pt x="24" y="0"/>
                  </a:lnTo>
                  <a:close/>
                </a:path>
              </a:pathLst>
            </a:custGeom>
            <a:solidFill>
              <a:srgbClr val="000000"/>
            </a:solidFill>
            <a:ln w="9525">
              <a:noFill/>
              <a:round/>
              <a:headEnd/>
              <a:tailEnd/>
            </a:ln>
          </p:spPr>
          <p:txBody>
            <a:bodyPr/>
            <a:lstStyle/>
            <a:p>
              <a:endParaRPr lang="ru-RU"/>
            </a:p>
          </p:txBody>
        </p:sp>
        <p:sp>
          <p:nvSpPr>
            <p:cNvPr id="14358" name="Freeform 620"/>
            <p:cNvSpPr>
              <a:spLocks/>
            </p:cNvSpPr>
            <p:nvPr/>
          </p:nvSpPr>
          <p:spPr bwMode="auto">
            <a:xfrm>
              <a:off x="4406" y="484"/>
              <a:ext cx="1" cy="11"/>
            </a:xfrm>
            <a:custGeom>
              <a:avLst/>
              <a:gdLst>
                <a:gd name="T0" fmla="*/ 0 w 10"/>
                <a:gd name="T1" fmla="*/ 0 h 53"/>
                <a:gd name="T2" fmla="*/ 0 w 10"/>
                <a:gd name="T3" fmla="*/ 0 h 53"/>
                <a:gd name="T4" fmla="*/ 0 w 10"/>
                <a:gd name="T5" fmla="*/ 0 h 53"/>
                <a:gd name="T6" fmla="*/ 0 w 10"/>
                <a:gd name="T7" fmla="*/ 0 h 53"/>
                <a:gd name="T8" fmla="*/ 0 w 10"/>
                <a:gd name="T9" fmla="*/ 0 h 53"/>
                <a:gd name="T10" fmla="*/ 0 w 10"/>
                <a:gd name="T11" fmla="*/ 0 h 53"/>
                <a:gd name="T12" fmla="*/ 0 w 10"/>
                <a:gd name="T13" fmla="*/ 0 h 53"/>
                <a:gd name="T14" fmla="*/ 0 w 10"/>
                <a:gd name="T15" fmla="*/ 0 h 53"/>
                <a:gd name="T16" fmla="*/ 0 w 10"/>
                <a:gd name="T17" fmla="*/ 0 h 53"/>
                <a:gd name="T18" fmla="*/ 0 w 10"/>
                <a:gd name="T19" fmla="*/ 0 h 53"/>
                <a:gd name="T20" fmla="*/ 0 w 10"/>
                <a:gd name="T21" fmla="*/ 0 h 53"/>
                <a:gd name="T22" fmla="*/ 0 w 10"/>
                <a:gd name="T23" fmla="*/ 0 h 53"/>
                <a:gd name="T24" fmla="*/ 0 w 10"/>
                <a:gd name="T25" fmla="*/ 0 h 53"/>
                <a:gd name="T26" fmla="*/ 0 w 10"/>
                <a:gd name="T27" fmla="*/ 0 h 53"/>
                <a:gd name="T28" fmla="*/ 0 w 10"/>
                <a:gd name="T29" fmla="*/ 0 h 53"/>
                <a:gd name="T30" fmla="*/ 0 w 10"/>
                <a:gd name="T31" fmla="*/ 0 h 53"/>
                <a:gd name="T32" fmla="*/ 0 w 10"/>
                <a:gd name="T33" fmla="*/ 0 h 53"/>
                <a:gd name="T34" fmla="*/ 0 w 10"/>
                <a:gd name="T35" fmla="*/ 0 h 53"/>
                <a:gd name="T36" fmla="*/ 0 w 10"/>
                <a:gd name="T37" fmla="*/ 0 h 53"/>
                <a:gd name="T38" fmla="*/ 0 w 10"/>
                <a:gd name="T39" fmla="*/ 0 h 53"/>
                <a:gd name="T40" fmla="*/ 0 w 10"/>
                <a:gd name="T41" fmla="*/ 0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53"/>
                <a:gd name="T65" fmla="*/ 10 w 10"/>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53">
                  <a:moveTo>
                    <a:pt x="0" y="0"/>
                  </a:moveTo>
                  <a:lnTo>
                    <a:pt x="0" y="0"/>
                  </a:lnTo>
                  <a:lnTo>
                    <a:pt x="2" y="6"/>
                  </a:lnTo>
                  <a:lnTo>
                    <a:pt x="4" y="12"/>
                  </a:lnTo>
                  <a:lnTo>
                    <a:pt x="5" y="18"/>
                  </a:lnTo>
                  <a:lnTo>
                    <a:pt x="6" y="25"/>
                  </a:lnTo>
                  <a:lnTo>
                    <a:pt x="6" y="31"/>
                  </a:lnTo>
                  <a:lnTo>
                    <a:pt x="8" y="39"/>
                  </a:lnTo>
                  <a:lnTo>
                    <a:pt x="8" y="46"/>
                  </a:lnTo>
                  <a:lnTo>
                    <a:pt x="6" y="53"/>
                  </a:lnTo>
                  <a:lnTo>
                    <a:pt x="9" y="53"/>
                  </a:lnTo>
                  <a:lnTo>
                    <a:pt x="10" y="46"/>
                  </a:lnTo>
                  <a:lnTo>
                    <a:pt x="10" y="39"/>
                  </a:lnTo>
                  <a:lnTo>
                    <a:pt x="9" y="31"/>
                  </a:lnTo>
                  <a:lnTo>
                    <a:pt x="9" y="25"/>
                  </a:lnTo>
                  <a:lnTo>
                    <a:pt x="8" y="18"/>
                  </a:lnTo>
                  <a:lnTo>
                    <a:pt x="6" y="12"/>
                  </a:lnTo>
                  <a:lnTo>
                    <a:pt x="4" y="6"/>
                  </a:lnTo>
                  <a:lnTo>
                    <a:pt x="3" y="0"/>
                  </a:lnTo>
                  <a:lnTo>
                    <a:pt x="0" y="0"/>
                  </a:lnTo>
                  <a:close/>
                </a:path>
              </a:pathLst>
            </a:custGeom>
            <a:solidFill>
              <a:srgbClr val="000000"/>
            </a:solidFill>
            <a:ln w="9525">
              <a:noFill/>
              <a:round/>
              <a:headEnd/>
              <a:tailEnd/>
            </a:ln>
          </p:spPr>
          <p:txBody>
            <a:bodyPr/>
            <a:lstStyle/>
            <a:p>
              <a:endParaRPr lang="ru-RU"/>
            </a:p>
          </p:txBody>
        </p:sp>
        <p:sp>
          <p:nvSpPr>
            <p:cNvPr id="14359" name="Freeform 621"/>
            <p:cNvSpPr>
              <a:spLocks/>
            </p:cNvSpPr>
            <p:nvPr/>
          </p:nvSpPr>
          <p:spPr bwMode="auto">
            <a:xfrm>
              <a:off x="4406" y="484"/>
              <a:ext cx="1" cy="1"/>
            </a:xfrm>
            <a:custGeom>
              <a:avLst/>
              <a:gdLst>
                <a:gd name="T0" fmla="*/ 0 w 3"/>
                <a:gd name="T1" fmla="*/ 0 h 1"/>
                <a:gd name="T2" fmla="*/ 0 w 3"/>
                <a:gd name="T3" fmla="*/ 0 h 1"/>
                <a:gd name="T4" fmla="*/ 0 w 3"/>
                <a:gd name="T5" fmla="*/ 0 h 1"/>
                <a:gd name="T6" fmla="*/ 0 w 3"/>
                <a:gd name="T7" fmla="*/ 0 h 1"/>
                <a:gd name="T8" fmla="*/ 0 w 3"/>
                <a:gd name="T9" fmla="*/ 0 h 1"/>
                <a:gd name="T10" fmla="*/ 0 w 3"/>
                <a:gd name="T11" fmla="*/ 0 h 1"/>
                <a:gd name="T12" fmla="*/ 0 w 3"/>
                <a:gd name="T13" fmla="*/ 0 h 1"/>
                <a:gd name="T14" fmla="*/ 0 60000 65536"/>
                <a:gd name="T15" fmla="*/ 0 60000 65536"/>
                <a:gd name="T16" fmla="*/ 0 60000 65536"/>
                <a:gd name="T17" fmla="*/ 0 60000 65536"/>
                <a:gd name="T18" fmla="*/ 0 60000 65536"/>
                <a:gd name="T19" fmla="*/ 0 60000 65536"/>
                <a:gd name="T20" fmla="*/ 0 60000 65536"/>
                <a:gd name="T21" fmla="*/ 0 w 3"/>
                <a:gd name="T22" fmla="*/ 0 h 1"/>
                <a:gd name="T23" fmla="*/ 3 w 3"/>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1">
                  <a:moveTo>
                    <a:pt x="0" y="0"/>
                  </a:moveTo>
                  <a:lnTo>
                    <a:pt x="2" y="0"/>
                  </a:lnTo>
                  <a:lnTo>
                    <a:pt x="3" y="0"/>
                  </a:lnTo>
                  <a:lnTo>
                    <a:pt x="0" y="0"/>
                  </a:lnTo>
                  <a:close/>
                </a:path>
              </a:pathLst>
            </a:custGeom>
            <a:solidFill>
              <a:srgbClr val="000000"/>
            </a:solidFill>
            <a:ln w="9525">
              <a:noFill/>
              <a:round/>
              <a:headEnd/>
              <a:tailEnd/>
            </a:ln>
          </p:spPr>
          <p:txBody>
            <a:bodyPr/>
            <a:lstStyle/>
            <a:p>
              <a:endParaRPr lang="ru-RU"/>
            </a:p>
          </p:txBody>
        </p:sp>
        <p:sp>
          <p:nvSpPr>
            <p:cNvPr id="14360" name="Freeform 622"/>
            <p:cNvSpPr>
              <a:spLocks/>
            </p:cNvSpPr>
            <p:nvPr/>
          </p:nvSpPr>
          <p:spPr bwMode="auto">
            <a:xfrm>
              <a:off x="4386" y="451"/>
              <a:ext cx="6" cy="3"/>
            </a:xfrm>
            <a:custGeom>
              <a:avLst/>
              <a:gdLst>
                <a:gd name="T0" fmla="*/ 0 w 39"/>
                <a:gd name="T1" fmla="*/ 0 h 13"/>
                <a:gd name="T2" fmla="*/ 0 w 39"/>
                <a:gd name="T3" fmla="*/ 0 h 13"/>
                <a:gd name="T4" fmla="*/ 0 w 39"/>
                <a:gd name="T5" fmla="*/ 0 h 13"/>
                <a:gd name="T6" fmla="*/ 0 w 39"/>
                <a:gd name="T7" fmla="*/ 0 h 13"/>
                <a:gd name="T8" fmla="*/ 0 w 39"/>
                <a:gd name="T9" fmla="*/ 0 h 13"/>
                <a:gd name="T10" fmla="*/ 0 w 39"/>
                <a:gd name="T11" fmla="*/ 0 h 13"/>
                <a:gd name="T12" fmla="*/ 0 w 39"/>
                <a:gd name="T13" fmla="*/ 0 h 13"/>
                <a:gd name="T14" fmla="*/ 0 w 39"/>
                <a:gd name="T15" fmla="*/ 0 h 13"/>
                <a:gd name="T16" fmla="*/ 0 w 39"/>
                <a:gd name="T17" fmla="*/ 0 h 13"/>
                <a:gd name="T18" fmla="*/ 0 w 39"/>
                <a:gd name="T19" fmla="*/ 0 h 13"/>
                <a:gd name="T20" fmla="*/ 0 w 39"/>
                <a:gd name="T21" fmla="*/ 0 h 13"/>
                <a:gd name="T22" fmla="*/ 0 w 39"/>
                <a:gd name="T23" fmla="*/ 0 h 13"/>
                <a:gd name="T24" fmla="*/ 0 w 39"/>
                <a:gd name="T25" fmla="*/ 0 h 13"/>
                <a:gd name="T26" fmla="*/ 0 w 39"/>
                <a:gd name="T27" fmla="*/ 0 h 13"/>
                <a:gd name="T28" fmla="*/ 0 w 39"/>
                <a:gd name="T29" fmla="*/ 0 h 13"/>
                <a:gd name="T30" fmla="*/ 0 w 39"/>
                <a:gd name="T31" fmla="*/ 0 h 13"/>
                <a:gd name="T32" fmla="*/ 0 w 39"/>
                <a:gd name="T33" fmla="*/ 0 h 13"/>
                <a:gd name="T34" fmla="*/ 0 w 39"/>
                <a:gd name="T35" fmla="*/ 0 h 13"/>
                <a:gd name="T36" fmla="*/ 0 w 39"/>
                <a:gd name="T37" fmla="*/ 0 h 13"/>
                <a:gd name="T38" fmla="*/ 0 w 39"/>
                <a:gd name="T39" fmla="*/ 0 h 13"/>
                <a:gd name="T40" fmla="*/ 0 w 39"/>
                <a:gd name="T41" fmla="*/ 0 h 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13"/>
                <a:gd name="T65" fmla="*/ 39 w 39"/>
                <a:gd name="T66" fmla="*/ 13 h 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13">
                  <a:moveTo>
                    <a:pt x="2" y="13"/>
                  </a:moveTo>
                  <a:lnTo>
                    <a:pt x="2" y="13"/>
                  </a:lnTo>
                  <a:lnTo>
                    <a:pt x="6" y="8"/>
                  </a:lnTo>
                  <a:lnTo>
                    <a:pt x="9" y="4"/>
                  </a:lnTo>
                  <a:lnTo>
                    <a:pt x="13" y="2"/>
                  </a:lnTo>
                  <a:lnTo>
                    <a:pt x="18" y="2"/>
                  </a:lnTo>
                  <a:lnTo>
                    <a:pt x="22" y="3"/>
                  </a:lnTo>
                  <a:lnTo>
                    <a:pt x="27" y="5"/>
                  </a:lnTo>
                  <a:lnTo>
                    <a:pt x="32" y="8"/>
                  </a:lnTo>
                  <a:lnTo>
                    <a:pt x="36" y="12"/>
                  </a:lnTo>
                  <a:lnTo>
                    <a:pt x="39" y="10"/>
                  </a:lnTo>
                  <a:lnTo>
                    <a:pt x="34" y="6"/>
                  </a:lnTo>
                  <a:lnTo>
                    <a:pt x="29" y="3"/>
                  </a:lnTo>
                  <a:lnTo>
                    <a:pt x="22" y="1"/>
                  </a:lnTo>
                  <a:lnTo>
                    <a:pt x="18" y="0"/>
                  </a:lnTo>
                  <a:lnTo>
                    <a:pt x="13" y="0"/>
                  </a:lnTo>
                  <a:lnTo>
                    <a:pt x="7" y="2"/>
                  </a:lnTo>
                  <a:lnTo>
                    <a:pt x="3" y="6"/>
                  </a:lnTo>
                  <a:lnTo>
                    <a:pt x="0" y="13"/>
                  </a:lnTo>
                  <a:lnTo>
                    <a:pt x="2" y="13"/>
                  </a:lnTo>
                  <a:close/>
                </a:path>
              </a:pathLst>
            </a:custGeom>
            <a:solidFill>
              <a:srgbClr val="000000"/>
            </a:solidFill>
            <a:ln w="9525">
              <a:noFill/>
              <a:round/>
              <a:headEnd/>
              <a:tailEnd/>
            </a:ln>
          </p:spPr>
          <p:txBody>
            <a:bodyPr/>
            <a:lstStyle/>
            <a:p>
              <a:endParaRPr lang="ru-RU"/>
            </a:p>
          </p:txBody>
        </p:sp>
        <p:sp>
          <p:nvSpPr>
            <p:cNvPr id="14361" name="Freeform 623"/>
            <p:cNvSpPr>
              <a:spLocks/>
            </p:cNvSpPr>
            <p:nvPr/>
          </p:nvSpPr>
          <p:spPr bwMode="auto">
            <a:xfrm>
              <a:off x="4378" y="454"/>
              <a:ext cx="8" cy="25"/>
            </a:xfrm>
            <a:custGeom>
              <a:avLst/>
              <a:gdLst>
                <a:gd name="T0" fmla="*/ 0 w 48"/>
                <a:gd name="T1" fmla="*/ 0 h 124"/>
                <a:gd name="T2" fmla="*/ 0 w 48"/>
                <a:gd name="T3" fmla="*/ 0 h 124"/>
                <a:gd name="T4" fmla="*/ 0 w 48"/>
                <a:gd name="T5" fmla="*/ 0 h 124"/>
                <a:gd name="T6" fmla="*/ 0 w 48"/>
                <a:gd name="T7" fmla="*/ 0 h 124"/>
                <a:gd name="T8" fmla="*/ 0 w 48"/>
                <a:gd name="T9" fmla="*/ 0 h 124"/>
                <a:gd name="T10" fmla="*/ 0 w 48"/>
                <a:gd name="T11" fmla="*/ 0 h 124"/>
                <a:gd name="T12" fmla="*/ 0 w 48"/>
                <a:gd name="T13" fmla="*/ 0 h 124"/>
                <a:gd name="T14" fmla="*/ 0 60000 65536"/>
                <a:gd name="T15" fmla="*/ 0 60000 65536"/>
                <a:gd name="T16" fmla="*/ 0 60000 65536"/>
                <a:gd name="T17" fmla="*/ 0 60000 65536"/>
                <a:gd name="T18" fmla="*/ 0 60000 65536"/>
                <a:gd name="T19" fmla="*/ 0 60000 65536"/>
                <a:gd name="T20" fmla="*/ 0 60000 65536"/>
                <a:gd name="T21" fmla="*/ 0 w 48"/>
                <a:gd name="T22" fmla="*/ 0 h 124"/>
                <a:gd name="T23" fmla="*/ 48 w 48"/>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124">
                  <a:moveTo>
                    <a:pt x="2" y="124"/>
                  </a:moveTo>
                  <a:lnTo>
                    <a:pt x="2" y="124"/>
                  </a:lnTo>
                  <a:lnTo>
                    <a:pt x="48" y="0"/>
                  </a:lnTo>
                  <a:lnTo>
                    <a:pt x="46" y="0"/>
                  </a:lnTo>
                  <a:lnTo>
                    <a:pt x="0" y="124"/>
                  </a:lnTo>
                  <a:lnTo>
                    <a:pt x="2" y="124"/>
                  </a:lnTo>
                  <a:close/>
                </a:path>
              </a:pathLst>
            </a:custGeom>
            <a:solidFill>
              <a:srgbClr val="000000"/>
            </a:solidFill>
            <a:ln w="9525">
              <a:noFill/>
              <a:round/>
              <a:headEnd/>
              <a:tailEnd/>
            </a:ln>
          </p:spPr>
          <p:txBody>
            <a:bodyPr/>
            <a:lstStyle/>
            <a:p>
              <a:endParaRPr lang="ru-RU"/>
            </a:p>
          </p:txBody>
        </p:sp>
        <p:sp>
          <p:nvSpPr>
            <p:cNvPr id="14362" name="Freeform 624"/>
            <p:cNvSpPr>
              <a:spLocks/>
            </p:cNvSpPr>
            <p:nvPr/>
          </p:nvSpPr>
          <p:spPr bwMode="auto">
            <a:xfrm>
              <a:off x="4378" y="479"/>
              <a:ext cx="5" cy="4"/>
            </a:xfrm>
            <a:custGeom>
              <a:avLst/>
              <a:gdLst>
                <a:gd name="T0" fmla="*/ 0 w 28"/>
                <a:gd name="T1" fmla="*/ 0 h 23"/>
                <a:gd name="T2" fmla="*/ 0 w 28"/>
                <a:gd name="T3" fmla="*/ 0 h 23"/>
                <a:gd name="T4" fmla="*/ 0 w 28"/>
                <a:gd name="T5" fmla="*/ 0 h 23"/>
                <a:gd name="T6" fmla="*/ 0 w 28"/>
                <a:gd name="T7" fmla="*/ 0 h 23"/>
                <a:gd name="T8" fmla="*/ 0 w 28"/>
                <a:gd name="T9" fmla="*/ 0 h 23"/>
                <a:gd name="T10" fmla="*/ 0 w 28"/>
                <a:gd name="T11" fmla="*/ 0 h 23"/>
                <a:gd name="T12" fmla="*/ 0 w 28"/>
                <a:gd name="T13" fmla="*/ 0 h 23"/>
                <a:gd name="T14" fmla="*/ 0 w 28"/>
                <a:gd name="T15" fmla="*/ 0 h 23"/>
                <a:gd name="T16" fmla="*/ 0 w 28"/>
                <a:gd name="T17" fmla="*/ 0 h 23"/>
                <a:gd name="T18" fmla="*/ 0 w 28"/>
                <a:gd name="T19" fmla="*/ 0 h 23"/>
                <a:gd name="T20" fmla="*/ 0 w 28"/>
                <a:gd name="T21" fmla="*/ 0 h 23"/>
                <a:gd name="T22" fmla="*/ 0 w 28"/>
                <a:gd name="T23" fmla="*/ 0 h 23"/>
                <a:gd name="T24" fmla="*/ 0 w 28"/>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
                <a:gd name="T40" fmla="*/ 0 h 23"/>
                <a:gd name="T41" fmla="*/ 28 w 28"/>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 h="23">
                  <a:moveTo>
                    <a:pt x="26" y="18"/>
                  </a:moveTo>
                  <a:lnTo>
                    <a:pt x="26" y="18"/>
                  </a:lnTo>
                  <a:lnTo>
                    <a:pt x="17" y="21"/>
                  </a:lnTo>
                  <a:lnTo>
                    <a:pt x="9" y="18"/>
                  </a:lnTo>
                  <a:lnTo>
                    <a:pt x="3" y="11"/>
                  </a:lnTo>
                  <a:lnTo>
                    <a:pt x="2" y="0"/>
                  </a:lnTo>
                  <a:lnTo>
                    <a:pt x="0" y="0"/>
                  </a:lnTo>
                  <a:lnTo>
                    <a:pt x="1" y="11"/>
                  </a:lnTo>
                  <a:lnTo>
                    <a:pt x="7" y="20"/>
                  </a:lnTo>
                  <a:lnTo>
                    <a:pt x="17" y="23"/>
                  </a:lnTo>
                  <a:lnTo>
                    <a:pt x="28" y="20"/>
                  </a:lnTo>
                  <a:lnTo>
                    <a:pt x="26" y="18"/>
                  </a:lnTo>
                  <a:close/>
                </a:path>
              </a:pathLst>
            </a:custGeom>
            <a:solidFill>
              <a:srgbClr val="000000"/>
            </a:solidFill>
            <a:ln w="9525">
              <a:noFill/>
              <a:round/>
              <a:headEnd/>
              <a:tailEnd/>
            </a:ln>
          </p:spPr>
          <p:txBody>
            <a:bodyPr/>
            <a:lstStyle/>
            <a:p>
              <a:endParaRPr lang="ru-RU"/>
            </a:p>
          </p:txBody>
        </p:sp>
        <p:sp>
          <p:nvSpPr>
            <p:cNvPr id="14363" name="Freeform 625"/>
            <p:cNvSpPr>
              <a:spLocks/>
            </p:cNvSpPr>
            <p:nvPr/>
          </p:nvSpPr>
          <p:spPr bwMode="auto">
            <a:xfrm>
              <a:off x="4382" y="469"/>
              <a:ext cx="15" cy="14"/>
            </a:xfrm>
            <a:custGeom>
              <a:avLst/>
              <a:gdLst>
                <a:gd name="T0" fmla="*/ 0 w 87"/>
                <a:gd name="T1" fmla="*/ 0 h 70"/>
                <a:gd name="T2" fmla="*/ 0 w 87"/>
                <a:gd name="T3" fmla="*/ 0 h 70"/>
                <a:gd name="T4" fmla="*/ 0 w 87"/>
                <a:gd name="T5" fmla="*/ 0 h 70"/>
                <a:gd name="T6" fmla="*/ 0 w 87"/>
                <a:gd name="T7" fmla="*/ 0 h 70"/>
                <a:gd name="T8" fmla="*/ 0 w 87"/>
                <a:gd name="T9" fmla="*/ 0 h 70"/>
                <a:gd name="T10" fmla="*/ 0 w 87"/>
                <a:gd name="T11" fmla="*/ 0 h 70"/>
                <a:gd name="T12" fmla="*/ 0 w 87"/>
                <a:gd name="T13" fmla="*/ 0 h 70"/>
                <a:gd name="T14" fmla="*/ 0 60000 65536"/>
                <a:gd name="T15" fmla="*/ 0 60000 65536"/>
                <a:gd name="T16" fmla="*/ 0 60000 65536"/>
                <a:gd name="T17" fmla="*/ 0 60000 65536"/>
                <a:gd name="T18" fmla="*/ 0 60000 65536"/>
                <a:gd name="T19" fmla="*/ 0 60000 65536"/>
                <a:gd name="T20" fmla="*/ 0 60000 65536"/>
                <a:gd name="T21" fmla="*/ 0 w 87"/>
                <a:gd name="T22" fmla="*/ 0 h 70"/>
                <a:gd name="T23" fmla="*/ 87 w 87"/>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 h="70">
                  <a:moveTo>
                    <a:pt x="85" y="0"/>
                  </a:moveTo>
                  <a:lnTo>
                    <a:pt x="85" y="0"/>
                  </a:lnTo>
                  <a:lnTo>
                    <a:pt x="0" y="68"/>
                  </a:lnTo>
                  <a:lnTo>
                    <a:pt x="2" y="70"/>
                  </a:lnTo>
                  <a:lnTo>
                    <a:pt x="87" y="2"/>
                  </a:lnTo>
                  <a:lnTo>
                    <a:pt x="85" y="0"/>
                  </a:lnTo>
                  <a:close/>
                </a:path>
              </a:pathLst>
            </a:custGeom>
            <a:solidFill>
              <a:srgbClr val="000000"/>
            </a:solidFill>
            <a:ln w="9525">
              <a:noFill/>
              <a:round/>
              <a:headEnd/>
              <a:tailEnd/>
            </a:ln>
          </p:spPr>
          <p:txBody>
            <a:bodyPr/>
            <a:lstStyle/>
            <a:p>
              <a:endParaRPr lang="ru-RU"/>
            </a:p>
          </p:txBody>
        </p:sp>
        <p:sp>
          <p:nvSpPr>
            <p:cNvPr id="14364" name="Freeform 626"/>
            <p:cNvSpPr>
              <a:spLocks/>
            </p:cNvSpPr>
            <p:nvPr/>
          </p:nvSpPr>
          <p:spPr bwMode="auto">
            <a:xfrm>
              <a:off x="4396" y="462"/>
              <a:ext cx="3" cy="7"/>
            </a:xfrm>
            <a:custGeom>
              <a:avLst/>
              <a:gdLst>
                <a:gd name="T0" fmla="*/ 0 w 13"/>
                <a:gd name="T1" fmla="*/ 0 h 36"/>
                <a:gd name="T2" fmla="*/ 0 w 13"/>
                <a:gd name="T3" fmla="*/ 0 h 36"/>
                <a:gd name="T4" fmla="*/ 0 w 13"/>
                <a:gd name="T5" fmla="*/ 0 h 36"/>
                <a:gd name="T6" fmla="*/ 0 w 13"/>
                <a:gd name="T7" fmla="*/ 0 h 36"/>
                <a:gd name="T8" fmla="*/ 0 w 13"/>
                <a:gd name="T9" fmla="*/ 0 h 36"/>
                <a:gd name="T10" fmla="*/ 0 w 13"/>
                <a:gd name="T11" fmla="*/ 0 h 36"/>
                <a:gd name="T12" fmla="*/ 0 w 13"/>
                <a:gd name="T13" fmla="*/ 0 h 36"/>
                <a:gd name="T14" fmla="*/ 0 w 13"/>
                <a:gd name="T15" fmla="*/ 0 h 36"/>
                <a:gd name="T16" fmla="*/ 0 w 13"/>
                <a:gd name="T17" fmla="*/ 0 h 36"/>
                <a:gd name="T18" fmla="*/ 0 w 13"/>
                <a:gd name="T19" fmla="*/ 0 h 36"/>
                <a:gd name="T20" fmla="*/ 0 w 13"/>
                <a:gd name="T21" fmla="*/ 0 h 36"/>
                <a:gd name="T22" fmla="*/ 0 w 13"/>
                <a:gd name="T23" fmla="*/ 0 h 36"/>
                <a:gd name="T24" fmla="*/ 0 w 13"/>
                <a:gd name="T25" fmla="*/ 0 h 36"/>
                <a:gd name="T26" fmla="*/ 0 w 13"/>
                <a:gd name="T27" fmla="*/ 0 h 36"/>
                <a:gd name="T28" fmla="*/ 0 w 13"/>
                <a:gd name="T29" fmla="*/ 0 h 36"/>
                <a:gd name="T30" fmla="*/ 0 w 13"/>
                <a:gd name="T31" fmla="*/ 0 h 36"/>
                <a:gd name="T32" fmla="*/ 0 w 13"/>
                <a:gd name="T33" fmla="*/ 0 h 36"/>
                <a:gd name="T34" fmla="*/ 0 w 13"/>
                <a:gd name="T35" fmla="*/ 0 h 36"/>
                <a:gd name="T36" fmla="*/ 0 w 13"/>
                <a:gd name="T37" fmla="*/ 0 h 36"/>
                <a:gd name="T38" fmla="*/ 0 w 13"/>
                <a:gd name="T39" fmla="*/ 0 h 36"/>
                <a:gd name="T40" fmla="*/ 0 w 13"/>
                <a:gd name="T41" fmla="*/ 0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36"/>
                <a:gd name="T65" fmla="*/ 13 w 13"/>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36">
                  <a:moveTo>
                    <a:pt x="7" y="2"/>
                  </a:moveTo>
                  <a:lnTo>
                    <a:pt x="7" y="2"/>
                  </a:lnTo>
                  <a:lnTo>
                    <a:pt x="8" y="5"/>
                  </a:lnTo>
                  <a:lnTo>
                    <a:pt x="9" y="10"/>
                  </a:lnTo>
                  <a:lnTo>
                    <a:pt x="10" y="14"/>
                  </a:lnTo>
                  <a:lnTo>
                    <a:pt x="10" y="18"/>
                  </a:lnTo>
                  <a:lnTo>
                    <a:pt x="9" y="23"/>
                  </a:lnTo>
                  <a:lnTo>
                    <a:pt x="8" y="26"/>
                  </a:lnTo>
                  <a:lnTo>
                    <a:pt x="5" y="30"/>
                  </a:lnTo>
                  <a:lnTo>
                    <a:pt x="0" y="34"/>
                  </a:lnTo>
                  <a:lnTo>
                    <a:pt x="2" y="36"/>
                  </a:lnTo>
                  <a:lnTo>
                    <a:pt x="7" y="32"/>
                  </a:lnTo>
                  <a:lnTo>
                    <a:pt x="10" y="28"/>
                  </a:lnTo>
                  <a:lnTo>
                    <a:pt x="12" y="23"/>
                  </a:lnTo>
                  <a:lnTo>
                    <a:pt x="13" y="18"/>
                  </a:lnTo>
                  <a:lnTo>
                    <a:pt x="13" y="14"/>
                  </a:lnTo>
                  <a:lnTo>
                    <a:pt x="12" y="10"/>
                  </a:lnTo>
                  <a:lnTo>
                    <a:pt x="10" y="5"/>
                  </a:lnTo>
                  <a:lnTo>
                    <a:pt x="9" y="0"/>
                  </a:lnTo>
                  <a:lnTo>
                    <a:pt x="7" y="2"/>
                  </a:lnTo>
                  <a:close/>
                </a:path>
              </a:pathLst>
            </a:custGeom>
            <a:solidFill>
              <a:srgbClr val="000000"/>
            </a:solidFill>
            <a:ln w="9525">
              <a:noFill/>
              <a:round/>
              <a:headEnd/>
              <a:tailEnd/>
            </a:ln>
          </p:spPr>
          <p:txBody>
            <a:bodyPr/>
            <a:lstStyle/>
            <a:p>
              <a:endParaRPr lang="ru-RU"/>
            </a:p>
          </p:txBody>
        </p:sp>
        <p:sp>
          <p:nvSpPr>
            <p:cNvPr id="14365" name="Freeform 627"/>
            <p:cNvSpPr>
              <a:spLocks/>
            </p:cNvSpPr>
            <p:nvPr/>
          </p:nvSpPr>
          <p:spPr bwMode="auto">
            <a:xfrm>
              <a:off x="4392" y="453"/>
              <a:ext cx="6" cy="9"/>
            </a:xfrm>
            <a:custGeom>
              <a:avLst/>
              <a:gdLst>
                <a:gd name="T0" fmla="*/ 0 w 38"/>
                <a:gd name="T1" fmla="*/ 0 h 45"/>
                <a:gd name="T2" fmla="*/ 0 w 38"/>
                <a:gd name="T3" fmla="*/ 0 h 45"/>
                <a:gd name="T4" fmla="*/ 0 w 38"/>
                <a:gd name="T5" fmla="*/ 0 h 45"/>
                <a:gd name="T6" fmla="*/ 0 w 38"/>
                <a:gd name="T7" fmla="*/ 0 h 45"/>
                <a:gd name="T8" fmla="*/ 0 w 38"/>
                <a:gd name="T9" fmla="*/ 0 h 45"/>
                <a:gd name="T10" fmla="*/ 0 w 38"/>
                <a:gd name="T11" fmla="*/ 0 h 45"/>
                <a:gd name="T12" fmla="*/ 0 w 38"/>
                <a:gd name="T13" fmla="*/ 0 h 45"/>
                <a:gd name="T14" fmla="*/ 0 w 38"/>
                <a:gd name="T15" fmla="*/ 0 h 45"/>
                <a:gd name="T16" fmla="*/ 0 w 38"/>
                <a:gd name="T17" fmla="*/ 0 h 45"/>
                <a:gd name="T18" fmla="*/ 0 w 38"/>
                <a:gd name="T19" fmla="*/ 0 h 45"/>
                <a:gd name="T20" fmla="*/ 0 w 38"/>
                <a:gd name="T21" fmla="*/ 0 h 45"/>
                <a:gd name="T22" fmla="*/ 0 w 38"/>
                <a:gd name="T23" fmla="*/ 0 h 45"/>
                <a:gd name="T24" fmla="*/ 0 w 38"/>
                <a:gd name="T25" fmla="*/ 0 h 45"/>
                <a:gd name="T26" fmla="*/ 0 w 38"/>
                <a:gd name="T27" fmla="*/ 0 h 45"/>
                <a:gd name="T28" fmla="*/ 0 w 38"/>
                <a:gd name="T29" fmla="*/ 0 h 45"/>
                <a:gd name="T30" fmla="*/ 0 w 38"/>
                <a:gd name="T31" fmla="*/ 0 h 45"/>
                <a:gd name="T32" fmla="*/ 0 w 38"/>
                <a:gd name="T33" fmla="*/ 0 h 45"/>
                <a:gd name="T34" fmla="*/ 0 w 38"/>
                <a:gd name="T35" fmla="*/ 0 h 45"/>
                <a:gd name="T36" fmla="*/ 0 w 38"/>
                <a:gd name="T37" fmla="*/ 0 h 45"/>
                <a:gd name="T38" fmla="*/ 0 w 38"/>
                <a:gd name="T39" fmla="*/ 0 h 45"/>
                <a:gd name="T40" fmla="*/ 0 w 38"/>
                <a:gd name="T41" fmla="*/ 0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5"/>
                <a:gd name="T65" fmla="*/ 38 w 38"/>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5">
                  <a:moveTo>
                    <a:pt x="0" y="2"/>
                  </a:moveTo>
                  <a:lnTo>
                    <a:pt x="0" y="2"/>
                  </a:lnTo>
                  <a:lnTo>
                    <a:pt x="5" y="7"/>
                  </a:lnTo>
                  <a:lnTo>
                    <a:pt x="10" y="11"/>
                  </a:lnTo>
                  <a:lnTo>
                    <a:pt x="15" y="16"/>
                  </a:lnTo>
                  <a:lnTo>
                    <a:pt x="19" y="21"/>
                  </a:lnTo>
                  <a:lnTo>
                    <a:pt x="24" y="27"/>
                  </a:lnTo>
                  <a:lnTo>
                    <a:pt x="28" y="32"/>
                  </a:lnTo>
                  <a:lnTo>
                    <a:pt x="32" y="38"/>
                  </a:lnTo>
                  <a:lnTo>
                    <a:pt x="36" y="45"/>
                  </a:lnTo>
                  <a:lnTo>
                    <a:pt x="38" y="43"/>
                  </a:lnTo>
                  <a:lnTo>
                    <a:pt x="35" y="36"/>
                  </a:lnTo>
                  <a:lnTo>
                    <a:pt x="30" y="30"/>
                  </a:lnTo>
                  <a:lnTo>
                    <a:pt x="26" y="25"/>
                  </a:lnTo>
                  <a:lnTo>
                    <a:pt x="22" y="19"/>
                  </a:lnTo>
                  <a:lnTo>
                    <a:pt x="17" y="14"/>
                  </a:lnTo>
                  <a:lnTo>
                    <a:pt x="12" y="9"/>
                  </a:lnTo>
                  <a:lnTo>
                    <a:pt x="8" y="5"/>
                  </a:lnTo>
                  <a:lnTo>
                    <a:pt x="3" y="0"/>
                  </a:lnTo>
                  <a:lnTo>
                    <a:pt x="0" y="2"/>
                  </a:lnTo>
                  <a:close/>
                </a:path>
              </a:pathLst>
            </a:custGeom>
            <a:solidFill>
              <a:srgbClr val="000000"/>
            </a:solidFill>
            <a:ln w="9525">
              <a:noFill/>
              <a:round/>
              <a:headEnd/>
              <a:tailEnd/>
            </a:ln>
          </p:spPr>
          <p:txBody>
            <a:bodyPr/>
            <a:lstStyle/>
            <a:p>
              <a:endParaRPr lang="ru-RU"/>
            </a:p>
          </p:txBody>
        </p:sp>
        <p:sp>
          <p:nvSpPr>
            <p:cNvPr id="14366" name="Freeform 628"/>
            <p:cNvSpPr>
              <a:spLocks/>
            </p:cNvSpPr>
            <p:nvPr/>
          </p:nvSpPr>
          <p:spPr bwMode="auto">
            <a:xfrm>
              <a:off x="4392" y="453"/>
              <a:ext cx="1" cy="1"/>
            </a:xfrm>
            <a:custGeom>
              <a:avLst/>
              <a:gdLst>
                <a:gd name="T0" fmla="*/ 0 w 3"/>
                <a:gd name="T1" fmla="*/ 1 h 2"/>
                <a:gd name="T2" fmla="*/ 0 w 3"/>
                <a:gd name="T3" fmla="*/ 1 h 2"/>
                <a:gd name="T4" fmla="*/ 0 w 3"/>
                <a:gd name="T5" fmla="*/ 1 h 2"/>
                <a:gd name="T6" fmla="*/ 0 w 3"/>
                <a:gd name="T7" fmla="*/ 1 h 2"/>
                <a:gd name="T8" fmla="*/ 0 w 3"/>
                <a:gd name="T9" fmla="*/ 1 h 2"/>
                <a:gd name="T10" fmla="*/ 0 w 3"/>
                <a:gd name="T11" fmla="*/ 0 h 2"/>
                <a:gd name="T12" fmla="*/ 0 w 3"/>
                <a:gd name="T13" fmla="*/ 1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2"/>
                  </a:moveTo>
                  <a:lnTo>
                    <a:pt x="2" y="1"/>
                  </a:lnTo>
                  <a:lnTo>
                    <a:pt x="3" y="0"/>
                  </a:lnTo>
                  <a:lnTo>
                    <a:pt x="0" y="2"/>
                  </a:lnTo>
                  <a:close/>
                </a:path>
              </a:pathLst>
            </a:custGeom>
            <a:solidFill>
              <a:srgbClr val="000000"/>
            </a:solidFill>
            <a:ln w="9525">
              <a:noFill/>
              <a:round/>
              <a:headEnd/>
              <a:tailEnd/>
            </a:ln>
          </p:spPr>
          <p:txBody>
            <a:bodyPr/>
            <a:lstStyle/>
            <a:p>
              <a:endParaRPr lang="ru-RU"/>
            </a:p>
          </p:txBody>
        </p:sp>
        <p:sp>
          <p:nvSpPr>
            <p:cNvPr id="14367" name="Freeform 629"/>
            <p:cNvSpPr>
              <a:spLocks/>
            </p:cNvSpPr>
            <p:nvPr/>
          </p:nvSpPr>
          <p:spPr bwMode="auto">
            <a:xfrm>
              <a:off x="4359" y="433"/>
              <a:ext cx="6" cy="4"/>
            </a:xfrm>
            <a:custGeom>
              <a:avLst/>
              <a:gdLst>
                <a:gd name="T0" fmla="*/ 0 w 32"/>
                <a:gd name="T1" fmla="*/ 0 h 21"/>
                <a:gd name="T2" fmla="*/ 0 w 32"/>
                <a:gd name="T3" fmla="*/ 0 h 21"/>
                <a:gd name="T4" fmla="*/ 0 w 32"/>
                <a:gd name="T5" fmla="*/ 0 h 21"/>
                <a:gd name="T6" fmla="*/ 0 w 32"/>
                <a:gd name="T7" fmla="*/ 0 h 21"/>
                <a:gd name="T8" fmla="*/ 0 w 32"/>
                <a:gd name="T9" fmla="*/ 0 h 21"/>
                <a:gd name="T10" fmla="*/ 0 w 32"/>
                <a:gd name="T11" fmla="*/ 0 h 21"/>
                <a:gd name="T12" fmla="*/ 0 w 32"/>
                <a:gd name="T13" fmla="*/ 0 h 21"/>
                <a:gd name="T14" fmla="*/ 0 w 32"/>
                <a:gd name="T15" fmla="*/ 0 h 21"/>
                <a:gd name="T16" fmla="*/ 0 w 32"/>
                <a:gd name="T17" fmla="*/ 0 h 21"/>
                <a:gd name="T18" fmla="*/ 0 w 32"/>
                <a:gd name="T19" fmla="*/ 0 h 21"/>
                <a:gd name="T20" fmla="*/ 0 w 32"/>
                <a:gd name="T21" fmla="*/ 0 h 21"/>
                <a:gd name="T22" fmla="*/ 0 w 32"/>
                <a:gd name="T23" fmla="*/ 0 h 21"/>
                <a:gd name="T24" fmla="*/ 0 w 32"/>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21"/>
                <a:gd name="T41" fmla="*/ 32 w 32"/>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21">
                  <a:moveTo>
                    <a:pt x="3" y="21"/>
                  </a:moveTo>
                  <a:lnTo>
                    <a:pt x="3" y="21"/>
                  </a:lnTo>
                  <a:lnTo>
                    <a:pt x="4" y="10"/>
                  </a:lnTo>
                  <a:lnTo>
                    <a:pt x="11" y="4"/>
                  </a:lnTo>
                  <a:lnTo>
                    <a:pt x="20" y="4"/>
                  </a:lnTo>
                  <a:lnTo>
                    <a:pt x="32" y="5"/>
                  </a:lnTo>
                  <a:lnTo>
                    <a:pt x="32" y="3"/>
                  </a:lnTo>
                  <a:lnTo>
                    <a:pt x="20" y="0"/>
                  </a:lnTo>
                  <a:lnTo>
                    <a:pt x="9" y="2"/>
                  </a:lnTo>
                  <a:lnTo>
                    <a:pt x="2" y="8"/>
                  </a:lnTo>
                  <a:lnTo>
                    <a:pt x="0" y="21"/>
                  </a:lnTo>
                  <a:lnTo>
                    <a:pt x="3" y="21"/>
                  </a:lnTo>
                  <a:close/>
                </a:path>
              </a:pathLst>
            </a:custGeom>
            <a:solidFill>
              <a:srgbClr val="000000"/>
            </a:solidFill>
            <a:ln w="9525">
              <a:noFill/>
              <a:round/>
              <a:headEnd/>
              <a:tailEnd/>
            </a:ln>
          </p:spPr>
          <p:txBody>
            <a:bodyPr/>
            <a:lstStyle/>
            <a:p>
              <a:endParaRPr lang="ru-RU"/>
            </a:p>
          </p:txBody>
        </p:sp>
        <p:sp>
          <p:nvSpPr>
            <p:cNvPr id="14368" name="Freeform 630"/>
            <p:cNvSpPr>
              <a:spLocks/>
            </p:cNvSpPr>
            <p:nvPr/>
          </p:nvSpPr>
          <p:spPr bwMode="auto">
            <a:xfrm>
              <a:off x="4359" y="437"/>
              <a:ext cx="6" cy="26"/>
            </a:xfrm>
            <a:custGeom>
              <a:avLst/>
              <a:gdLst>
                <a:gd name="T0" fmla="*/ 0 w 36"/>
                <a:gd name="T1" fmla="*/ 0 h 128"/>
                <a:gd name="T2" fmla="*/ 0 w 36"/>
                <a:gd name="T3" fmla="*/ 0 h 128"/>
                <a:gd name="T4" fmla="*/ 0 w 36"/>
                <a:gd name="T5" fmla="*/ 0 h 128"/>
                <a:gd name="T6" fmla="*/ 0 w 36"/>
                <a:gd name="T7" fmla="*/ 0 h 128"/>
                <a:gd name="T8" fmla="*/ 0 w 36"/>
                <a:gd name="T9" fmla="*/ 0 h 128"/>
                <a:gd name="T10" fmla="*/ 0 w 36"/>
                <a:gd name="T11" fmla="*/ 0 h 128"/>
                <a:gd name="T12" fmla="*/ 0 w 36"/>
                <a:gd name="T13" fmla="*/ 0 h 128"/>
                <a:gd name="T14" fmla="*/ 0 60000 65536"/>
                <a:gd name="T15" fmla="*/ 0 60000 65536"/>
                <a:gd name="T16" fmla="*/ 0 60000 65536"/>
                <a:gd name="T17" fmla="*/ 0 60000 65536"/>
                <a:gd name="T18" fmla="*/ 0 60000 65536"/>
                <a:gd name="T19" fmla="*/ 0 60000 65536"/>
                <a:gd name="T20" fmla="*/ 0 60000 65536"/>
                <a:gd name="T21" fmla="*/ 0 w 36"/>
                <a:gd name="T22" fmla="*/ 0 h 128"/>
                <a:gd name="T23" fmla="*/ 36 w 36"/>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128">
                  <a:moveTo>
                    <a:pt x="36" y="128"/>
                  </a:moveTo>
                  <a:lnTo>
                    <a:pt x="36" y="128"/>
                  </a:lnTo>
                  <a:lnTo>
                    <a:pt x="3" y="0"/>
                  </a:lnTo>
                  <a:lnTo>
                    <a:pt x="0" y="0"/>
                  </a:lnTo>
                  <a:lnTo>
                    <a:pt x="33" y="128"/>
                  </a:lnTo>
                  <a:lnTo>
                    <a:pt x="36" y="128"/>
                  </a:lnTo>
                  <a:close/>
                </a:path>
              </a:pathLst>
            </a:custGeom>
            <a:solidFill>
              <a:srgbClr val="000000"/>
            </a:solidFill>
            <a:ln w="9525">
              <a:noFill/>
              <a:round/>
              <a:headEnd/>
              <a:tailEnd/>
            </a:ln>
          </p:spPr>
          <p:txBody>
            <a:bodyPr/>
            <a:lstStyle/>
            <a:p>
              <a:endParaRPr lang="ru-RU"/>
            </a:p>
          </p:txBody>
        </p:sp>
        <p:sp>
          <p:nvSpPr>
            <p:cNvPr id="14369" name="Freeform 631"/>
            <p:cNvSpPr>
              <a:spLocks/>
            </p:cNvSpPr>
            <p:nvPr/>
          </p:nvSpPr>
          <p:spPr bwMode="auto">
            <a:xfrm>
              <a:off x="4365" y="463"/>
              <a:ext cx="6" cy="3"/>
            </a:xfrm>
            <a:custGeom>
              <a:avLst/>
              <a:gdLst>
                <a:gd name="T0" fmla="*/ 0 w 35"/>
                <a:gd name="T1" fmla="*/ 0 h 14"/>
                <a:gd name="T2" fmla="*/ 0 w 35"/>
                <a:gd name="T3" fmla="*/ 0 h 14"/>
                <a:gd name="T4" fmla="*/ 0 w 35"/>
                <a:gd name="T5" fmla="*/ 0 h 14"/>
                <a:gd name="T6" fmla="*/ 0 w 35"/>
                <a:gd name="T7" fmla="*/ 0 h 14"/>
                <a:gd name="T8" fmla="*/ 0 w 35"/>
                <a:gd name="T9" fmla="*/ 0 h 14"/>
                <a:gd name="T10" fmla="*/ 0 w 35"/>
                <a:gd name="T11" fmla="*/ 0 h 14"/>
                <a:gd name="T12" fmla="*/ 0 w 35"/>
                <a:gd name="T13" fmla="*/ 0 h 14"/>
                <a:gd name="T14" fmla="*/ 0 w 35"/>
                <a:gd name="T15" fmla="*/ 0 h 14"/>
                <a:gd name="T16" fmla="*/ 0 w 35"/>
                <a:gd name="T17" fmla="*/ 0 h 14"/>
                <a:gd name="T18" fmla="*/ 0 w 35"/>
                <a:gd name="T19" fmla="*/ 0 h 14"/>
                <a:gd name="T20" fmla="*/ 0 w 35"/>
                <a:gd name="T21" fmla="*/ 0 h 14"/>
                <a:gd name="T22" fmla="*/ 0 w 35"/>
                <a:gd name="T23" fmla="*/ 0 h 14"/>
                <a:gd name="T24" fmla="*/ 0 w 35"/>
                <a:gd name="T25" fmla="*/ 0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5"/>
                <a:gd name="T40" fmla="*/ 0 h 14"/>
                <a:gd name="T41" fmla="*/ 35 w 35"/>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5" h="14">
                  <a:moveTo>
                    <a:pt x="32" y="4"/>
                  </a:moveTo>
                  <a:lnTo>
                    <a:pt x="32" y="4"/>
                  </a:lnTo>
                  <a:lnTo>
                    <a:pt x="27" y="10"/>
                  </a:lnTo>
                  <a:lnTo>
                    <a:pt x="18" y="12"/>
                  </a:lnTo>
                  <a:lnTo>
                    <a:pt x="10" y="8"/>
                  </a:lnTo>
                  <a:lnTo>
                    <a:pt x="3" y="0"/>
                  </a:lnTo>
                  <a:lnTo>
                    <a:pt x="0" y="0"/>
                  </a:lnTo>
                  <a:lnTo>
                    <a:pt x="8" y="10"/>
                  </a:lnTo>
                  <a:lnTo>
                    <a:pt x="18" y="14"/>
                  </a:lnTo>
                  <a:lnTo>
                    <a:pt x="29" y="12"/>
                  </a:lnTo>
                  <a:lnTo>
                    <a:pt x="35" y="4"/>
                  </a:lnTo>
                  <a:lnTo>
                    <a:pt x="32" y="4"/>
                  </a:lnTo>
                  <a:close/>
                </a:path>
              </a:pathLst>
            </a:custGeom>
            <a:solidFill>
              <a:srgbClr val="000000"/>
            </a:solidFill>
            <a:ln w="9525">
              <a:noFill/>
              <a:round/>
              <a:headEnd/>
              <a:tailEnd/>
            </a:ln>
          </p:spPr>
          <p:txBody>
            <a:bodyPr/>
            <a:lstStyle/>
            <a:p>
              <a:endParaRPr lang="ru-RU"/>
            </a:p>
          </p:txBody>
        </p:sp>
        <p:sp>
          <p:nvSpPr>
            <p:cNvPr id="14370" name="Freeform 632"/>
            <p:cNvSpPr>
              <a:spLocks/>
            </p:cNvSpPr>
            <p:nvPr/>
          </p:nvSpPr>
          <p:spPr bwMode="auto">
            <a:xfrm>
              <a:off x="4370" y="445"/>
              <a:ext cx="7" cy="19"/>
            </a:xfrm>
            <a:custGeom>
              <a:avLst/>
              <a:gdLst>
                <a:gd name="T0" fmla="*/ 0 w 38"/>
                <a:gd name="T1" fmla="*/ 0 h 96"/>
                <a:gd name="T2" fmla="*/ 0 w 38"/>
                <a:gd name="T3" fmla="*/ 0 h 96"/>
                <a:gd name="T4" fmla="*/ 0 w 38"/>
                <a:gd name="T5" fmla="*/ 0 h 96"/>
                <a:gd name="T6" fmla="*/ 0 w 38"/>
                <a:gd name="T7" fmla="*/ 0 h 96"/>
                <a:gd name="T8" fmla="*/ 0 w 38"/>
                <a:gd name="T9" fmla="*/ 0 h 96"/>
                <a:gd name="T10" fmla="*/ 0 w 38"/>
                <a:gd name="T11" fmla="*/ 0 h 96"/>
                <a:gd name="T12" fmla="*/ 0 w 38"/>
                <a:gd name="T13" fmla="*/ 0 h 96"/>
                <a:gd name="T14" fmla="*/ 0 60000 65536"/>
                <a:gd name="T15" fmla="*/ 0 60000 65536"/>
                <a:gd name="T16" fmla="*/ 0 60000 65536"/>
                <a:gd name="T17" fmla="*/ 0 60000 65536"/>
                <a:gd name="T18" fmla="*/ 0 60000 65536"/>
                <a:gd name="T19" fmla="*/ 0 60000 65536"/>
                <a:gd name="T20" fmla="*/ 0 60000 65536"/>
                <a:gd name="T21" fmla="*/ 0 w 38"/>
                <a:gd name="T22" fmla="*/ 0 h 96"/>
                <a:gd name="T23" fmla="*/ 38 w 38"/>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96">
                  <a:moveTo>
                    <a:pt x="36" y="0"/>
                  </a:moveTo>
                  <a:lnTo>
                    <a:pt x="36" y="1"/>
                  </a:lnTo>
                  <a:lnTo>
                    <a:pt x="0" y="96"/>
                  </a:lnTo>
                  <a:lnTo>
                    <a:pt x="3" y="96"/>
                  </a:lnTo>
                  <a:lnTo>
                    <a:pt x="38" y="1"/>
                  </a:lnTo>
                  <a:lnTo>
                    <a:pt x="38" y="2"/>
                  </a:lnTo>
                  <a:lnTo>
                    <a:pt x="36" y="0"/>
                  </a:lnTo>
                  <a:close/>
                </a:path>
              </a:pathLst>
            </a:custGeom>
            <a:solidFill>
              <a:srgbClr val="000000"/>
            </a:solidFill>
            <a:ln w="9525">
              <a:noFill/>
              <a:round/>
              <a:headEnd/>
              <a:tailEnd/>
            </a:ln>
          </p:spPr>
          <p:txBody>
            <a:bodyPr/>
            <a:lstStyle/>
            <a:p>
              <a:endParaRPr lang="ru-RU"/>
            </a:p>
          </p:txBody>
        </p:sp>
        <p:sp>
          <p:nvSpPr>
            <p:cNvPr id="14371" name="Freeform 633"/>
            <p:cNvSpPr>
              <a:spLocks/>
            </p:cNvSpPr>
            <p:nvPr/>
          </p:nvSpPr>
          <p:spPr bwMode="auto">
            <a:xfrm>
              <a:off x="4374" y="438"/>
              <a:ext cx="3" cy="7"/>
            </a:xfrm>
            <a:custGeom>
              <a:avLst/>
              <a:gdLst>
                <a:gd name="T0" fmla="*/ 0 w 19"/>
                <a:gd name="T1" fmla="*/ 0 h 35"/>
                <a:gd name="T2" fmla="*/ 0 w 19"/>
                <a:gd name="T3" fmla="*/ 0 h 35"/>
                <a:gd name="T4" fmla="*/ 0 w 19"/>
                <a:gd name="T5" fmla="*/ 0 h 35"/>
                <a:gd name="T6" fmla="*/ 0 w 19"/>
                <a:gd name="T7" fmla="*/ 0 h 35"/>
                <a:gd name="T8" fmla="*/ 0 w 19"/>
                <a:gd name="T9" fmla="*/ 0 h 35"/>
                <a:gd name="T10" fmla="*/ 0 w 19"/>
                <a:gd name="T11" fmla="*/ 0 h 35"/>
                <a:gd name="T12" fmla="*/ 0 w 19"/>
                <a:gd name="T13" fmla="*/ 0 h 35"/>
                <a:gd name="T14" fmla="*/ 0 w 19"/>
                <a:gd name="T15" fmla="*/ 0 h 35"/>
                <a:gd name="T16" fmla="*/ 0 w 19"/>
                <a:gd name="T17" fmla="*/ 0 h 35"/>
                <a:gd name="T18" fmla="*/ 0 w 19"/>
                <a:gd name="T19" fmla="*/ 0 h 35"/>
                <a:gd name="T20" fmla="*/ 0 w 19"/>
                <a:gd name="T21" fmla="*/ 0 h 35"/>
                <a:gd name="T22" fmla="*/ 0 w 19"/>
                <a:gd name="T23" fmla="*/ 0 h 35"/>
                <a:gd name="T24" fmla="*/ 0 w 19"/>
                <a:gd name="T25" fmla="*/ 0 h 35"/>
                <a:gd name="T26" fmla="*/ 0 w 19"/>
                <a:gd name="T27" fmla="*/ 0 h 35"/>
                <a:gd name="T28" fmla="*/ 0 w 19"/>
                <a:gd name="T29" fmla="*/ 0 h 35"/>
                <a:gd name="T30" fmla="*/ 0 w 19"/>
                <a:gd name="T31" fmla="*/ 0 h 35"/>
                <a:gd name="T32" fmla="*/ 0 w 19"/>
                <a:gd name="T33" fmla="*/ 0 h 35"/>
                <a:gd name="T34" fmla="*/ 0 w 19"/>
                <a:gd name="T35" fmla="*/ 0 h 35"/>
                <a:gd name="T36" fmla="*/ 0 w 19"/>
                <a:gd name="T37" fmla="*/ 0 h 35"/>
                <a:gd name="T38" fmla="*/ 0 w 19"/>
                <a:gd name="T39" fmla="*/ 0 h 35"/>
                <a:gd name="T40" fmla="*/ 0 w 19"/>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35"/>
                <a:gd name="T65" fmla="*/ 19 w 19"/>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35">
                  <a:moveTo>
                    <a:pt x="0" y="2"/>
                  </a:moveTo>
                  <a:lnTo>
                    <a:pt x="0" y="2"/>
                  </a:lnTo>
                  <a:lnTo>
                    <a:pt x="4" y="5"/>
                  </a:lnTo>
                  <a:lnTo>
                    <a:pt x="8" y="8"/>
                  </a:lnTo>
                  <a:lnTo>
                    <a:pt x="12" y="12"/>
                  </a:lnTo>
                  <a:lnTo>
                    <a:pt x="14" y="17"/>
                  </a:lnTo>
                  <a:lnTo>
                    <a:pt x="15" y="20"/>
                  </a:lnTo>
                  <a:lnTo>
                    <a:pt x="16" y="24"/>
                  </a:lnTo>
                  <a:lnTo>
                    <a:pt x="16" y="29"/>
                  </a:lnTo>
                  <a:lnTo>
                    <a:pt x="14" y="33"/>
                  </a:lnTo>
                  <a:lnTo>
                    <a:pt x="16" y="35"/>
                  </a:lnTo>
                  <a:lnTo>
                    <a:pt x="19" y="29"/>
                  </a:lnTo>
                  <a:lnTo>
                    <a:pt x="19" y="24"/>
                  </a:lnTo>
                  <a:lnTo>
                    <a:pt x="18" y="20"/>
                  </a:lnTo>
                  <a:lnTo>
                    <a:pt x="16" y="14"/>
                  </a:lnTo>
                  <a:lnTo>
                    <a:pt x="14" y="10"/>
                  </a:lnTo>
                  <a:lnTo>
                    <a:pt x="10" y="6"/>
                  </a:lnTo>
                  <a:lnTo>
                    <a:pt x="7" y="3"/>
                  </a:lnTo>
                  <a:lnTo>
                    <a:pt x="2" y="0"/>
                  </a:lnTo>
                  <a:lnTo>
                    <a:pt x="0" y="2"/>
                  </a:lnTo>
                  <a:close/>
                </a:path>
              </a:pathLst>
            </a:custGeom>
            <a:solidFill>
              <a:srgbClr val="000000"/>
            </a:solidFill>
            <a:ln w="9525">
              <a:noFill/>
              <a:round/>
              <a:headEnd/>
              <a:tailEnd/>
            </a:ln>
          </p:spPr>
          <p:txBody>
            <a:bodyPr/>
            <a:lstStyle/>
            <a:p>
              <a:endParaRPr lang="ru-RU"/>
            </a:p>
          </p:txBody>
        </p:sp>
        <p:sp>
          <p:nvSpPr>
            <p:cNvPr id="14372" name="Freeform 634"/>
            <p:cNvSpPr>
              <a:spLocks/>
            </p:cNvSpPr>
            <p:nvPr/>
          </p:nvSpPr>
          <p:spPr bwMode="auto">
            <a:xfrm>
              <a:off x="4365" y="434"/>
              <a:ext cx="9" cy="4"/>
            </a:xfrm>
            <a:custGeom>
              <a:avLst/>
              <a:gdLst>
                <a:gd name="T0" fmla="*/ 0 w 57"/>
                <a:gd name="T1" fmla="*/ 0 h 23"/>
                <a:gd name="T2" fmla="*/ 0 w 57"/>
                <a:gd name="T3" fmla="*/ 0 h 23"/>
                <a:gd name="T4" fmla="*/ 0 w 57"/>
                <a:gd name="T5" fmla="*/ 0 h 23"/>
                <a:gd name="T6" fmla="*/ 0 w 57"/>
                <a:gd name="T7" fmla="*/ 0 h 23"/>
                <a:gd name="T8" fmla="*/ 0 w 57"/>
                <a:gd name="T9" fmla="*/ 0 h 23"/>
                <a:gd name="T10" fmla="*/ 0 w 57"/>
                <a:gd name="T11" fmla="*/ 0 h 23"/>
                <a:gd name="T12" fmla="*/ 0 w 57"/>
                <a:gd name="T13" fmla="*/ 0 h 23"/>
                <a:gd name="T14" fmla="*/ 0 w 57"/>
                <a:gd name="T15" fmla="*/ 0 h 23"/>
                <a:gd name="T16" fmla="*/ 0 w 57"/>
                <a:gd name="T17" fmla="*/ 0 h 23"/>
                <a:gd name="T18" fmla="*/ 0 w 57"/>
                <a:gd name="T19" fmla="*/ 0 h 23"/>
                <a:gd name="T20" fmla="*/ 0 w 57"/>
                <a:gd name="T21" fmla="*/ 0 h 23"/>
                <a:gd name="T22" fmla="*/ 0 w 57"/>
                <a:gd name="T23" fmla="*/ 0 h 23"/>
                <a:gd name="T24" fmla="*/ 0 w 57"/>
                <a:gd name="T25" fmla="*/ 0 h 23"/>
                <a:gd name="T26" fmla="*/ 0 w 57"/>
                <a:gd name="T27" fmla="*/ 0 h 23"/>
                <a:gd name="T28" fmla="*/ 0 w 57"/>
                <a:gd name="T29" fmla="*/ 0 h 23"/>
                <a:gd name="T30" fmla="*/ 0 w 57"/>
                <a:gd name="T31" fmla="*/ 0 h 23"/>
                <a:gd name="T32" fmla="*/ 0 w 57"/>
                <a:gd name="T33" fmla="*/ 0 h 23"/>
                <a:gd name="T34" fmla="*/ 0 w 57"/>
                <a:gd name="T35" fmla="*/ 0 h 23"/>
                <a:gd name="T36" fmla="*/ 0 w 57"/>
                <a:gd name="T37" fmla="*/ 0 h 23"/>
                <a:gd name="T38" fmla="*/ 0 w 57"/>
                <a:gd name="T39" fmla="*/ 0 h 23"/>
                <a:gd name="T40" fmla="*/ 0 w 57"/>
                <a:gd name="T41" fmla="*/ 0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
                <a:gd name="T64" fmla="*/ 0 h 23"/>
                <a:gd name="T65" fmla="*/ 57 w 57"/>
                <a:gd name="T66" fmla="*/ 23 h 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 h="23">
                  <a:moveTo>
                    <a:pt x="0" y="2"/>
                  </a:moveTo>
                  <a:lnTo>
                    <a:pt x="0" y="2"/>
                  </a:lnTo>
                  <a:lnTo>
                    <a:pt x="7" y="4"/>
                  </a:lnTo>
                  <a:lnTo>
                    <a:pt x="15" y="6"/>
                  </a:lnTo>
                  <a:lnTo>
                    <a:pt x="22" y="8"/>
                  </a:lnTo>
                  <a:lnTo>
                    <a:pt x="28" y="10"/>
                  </a:lnTo>
                  <a:lnTo>
                    <a:pt x="35" y="13"/>
                  </a:lnTo>
                  <a:lnTo>
                    <a:pt x="42" y="16"/>
                  </a:lnTo>
                  <a:lnTo>
                    <a:pt x="48" y="19"/>
                  </a:lnTo>
                  <a:lnTo>
                    <a:pt x="55" y="23"/>
                  </a:lnTo>
                  <a:lnTo>
                    <a:pt x="57" y="21"/>
                  </a:lnTo>
                  <a:lnTo>
                    <a:pt x="50" y="17"/>
                  </a:lnTo>
                  <a:lnTo>
                    <a:pt x="44" y="14"/>
                  </a:lnTo>
                  <a:lnTo>
                    <a:pt x="37" y="11"/>
                  </a:lnTo>
                  <a:lnTo>
                    <a:pt x="30" y="8"/>
                  </a:lnTo>
                  <a:lnTo>
                    <a:pt x="22" y="6"/>
                  </a:lnTo>
                  <a:lnTo>
                    <a:pt x="15" y="4"/>
                  </a:lnTo>
                  <a:lnTo>
                    <a:pt x="7" y="2"/>
                  </a:lnTo>
                  <a:lnTo>
                    <a:pt x="0" y="0"/>
                  </a:lnTo>
                  <a:lnTo>
                    <a:pt x="0" y="2"/>
                  </a:lnTo>
                  <a:close/>
                </a:path>
              </a:pathLst>
            </a:custGeom>
            <a:solidFill>
              <a:srgbClr val="000000"/>
            </a:solidFill>
            <a:ln w="9525">
              <a:noFill/>
              <a:round/>
              <a:headEnd/>
              <a:tailEnd/>
            </a:ln>
          </p:spPr>
          <p:txBody>
            <a:bodyPr/>
            <a:lstStyle/>
            <a:p>
              <a:endParaRPr lang="ru-RU"/>
            </a:p>
          </p:txBody>
        </p:sp>
        <p:sp>
          <p:nvSpPr>
            <p:cNvPr id="14373" name="Freeform 635"/>
            <p:cNvSpPr>
              <a:spLocks/>
            </p:cNvSpPr>
            <p:nvPr/>
          </p:nvSpPr>
          <p:spPr bwMode="auto">
            <a:xfrm>
              <a:off x="4328" y="529"/>
              <a:ext cx="31" cy="4"/>
            </a:xfrm>
            <a:custGeom>
              <a:avLst/>
              <a:gdLst>
                <a:gd name="T0" fmla="*/ 0 w 185"/>
                <a:gd name="T1" fmla="*/ 0 h 19"/>
                <a:gd name="T2" fmla="*/ 0 w 185"/>
                <a:gd name="T3" fmla="*/ 0 h 19"/>
                <a:gd name="T4" fmla="*/ 0 w 185"/>
                <a:gd name="T5" fmla="*/ 0 h 19"/>
                <a:gd name="T6" fmla="*/ 0 w 185"/>
                <a:gd name="T7" fmla="*/ 0 h 19"/>
                <a:gd name="T8" fmla="*/ 0 w 185"/>
                <a:gd name="T9" fmla="*/ 0 h 19"/>
                <a:gd name="T10" fmla="*/ 0 w 185"/>
                <a:gd name="T11" fmla="*/ 0 h 19"/>
                <a:gd name="T12" fmla="*/ 0 w 185"/>
                <a:gd name="T13" fmla="*/ 0 h 19"/>
                <a:gd name="T14" fmla="*/ 0 w 185"/>
                <a:gd name="T15" fmla="*/ 0 h 19"/>
                <a:gd name="T16" fmla="*/ 0 w 185"/>
                <a:gd name="T17" fmla="*/ 0 h 19"/>
                <a:gd name="T18" fmla="*/ 0 w 185"/>
                <a:gd name="T19" fmla="*/ 0 h 19"/>
                <a:gd name="T20" fmla="*/ 0 w 185"/>
                <a:gd name="T21" fmla="*/ 0 h 19"/>
                <a:gd name="T22" fmla="*/ 0 w 185"/>
                <a:gd name="T23" fmla="*/ 0 h 19"/>
                <a:gd name="T24" fmla="*/ 0 w 185"/>
                <a:gd name="T25" fmla="*/ 0 h 19"/>
                <a:gd name="T26" fmla="*/ 0 w 185"/>
                <a:gd name="T27" fmla="*/ 0 h 19"/>
                <a:gd name="T28" fmla="*/ 0 w 185"/>
                <a:gd name="T29" fmla="*/ 0 h 19"/>
                <a:gd name="T30" fmla="*/ 0 w 185"/>
                <a:gd name="T31" fmla="*/ 0 h 19"/>
                <a:gd name="T32" fmla="*/ 0 w 185"/>
                <a:gd name="T33" fmla="*/ 0 h 19"/>
                <a:gd name="T34" fmla="*/ 0 w 185"/>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5"/>
                <a:gd name="T55" fmla="*/ 0 h 19"/>
                <a:gd name="T56" fmla="*/ 185 w 185"/>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5" h="19">
                  <a:moveTo>
                    <a:pt x="0" y="0"/>
                  </a:moveTo>
                  <a:lnTo>
                    <a:pt x="11" y="4"/>
                  </a:lnTo>
                  <a:lnTo>
                    <a:pt x="21" y="8"/>
                  </a:lnTo>
                  <a:lnTo>
                    <a:pt x="33" y="11"/>
                  </a:lnTo>
                  <a:lnTo>
                    <a:pt x="45" y="14"/>
                  </a:lnTo>
                  <a:lnTo>
                    <a:pt x="56" y="16"/>
                  </a:lnTo>
                  <a:lnTo>
                    <a:pt x="67" y="18"/>
                  </a:lnTo>
                  <a:lnTo>
                    <a:pt x="80" y="19"/>
                  </a:lnTo>
                  <a:lnTo>
                    <a:pt x="92" y="19"/>
                  </a:lnTo>
                  <a:lnTo>
                    <a:pt x="104" y="19"/>
                  </a:lnTo>
                  <a:lnTo>
                    <a:pt x="117" y="18"/>
                  </a:lnTo>
                  <a:lnTo>
                    <a:pt x="129" y="16"/>
                  </a:lnTo>
                  <a:lnTo>
                    <a:pt x="141" y="14"/>
                  </a:lnTo>
                  <a:lnTo>
                    <a:pt x="151" y="11"/>
                  </a:lnTo>
                  <a:lnTo>
                    <a:pt x="163" y="8"/>
                  </a:lnTo>
                  <a:lnTo>
                    <a:pt x="174" y="4"/>
                  </a:lnTo>
                  <a:lnTo>
                    <a:pt x="185" y="0"/>
                  </a:lnTo>
                  <a:lnTo>
                    <a:pt x="0" y="0"/>
                  </a:lnTo>
                  <a:close/>
                </a:path>
              </a:pathLst>
            </a:custGeom>
            <a:solidFill>
              <a:srgbClr val="424242"/>
            </a:solidFill>
            <a:ln w="9525">
              <a:noFill/>
              <a:round/>
              <a:headEnd/>
              <a:tailEnd/>
            </a:ln>
          </p:spPr>
          <p:txBody>
            <a:bodyPr/>
            <a:lstStyle/>
            <a:p>
              <a:endParaRPr lang="ru-RU"/>
            </a:p>
          </p:txBody>
        </p:sp>
        <p:sp>
          <p:nvSpPr>
            <p:cNvPr id="14374" name="Freeform 636"/>
            <p:cNvSpPr>
              <a:spLocks/>
            </p:cNvSpPr>
            <p:nvPr/>
          </p:nvSpPr>
          <p:spPr bwMode="auto">
            <a:xfrm>
              <a:off x="4322" y="525"/>
              <a:ext cx="43" cy="4"/>
            </a:xfrm>
            <a:custGeom>
              <a:avLst/>
              <a:gdLst>
                <a:gd name="T0" fmla="*/ 0 w 255"/>
                <a:gd name="T1" fmla="*/ 0 h 18"/>
                <a:gd name="T2" fmla="*/ 0 w 255"/>
                <a:gd name="T3" fmla="*/ 0 h 18"/>
                <a:gd name="T4" fmla="*/ 0 w 255"/>
                <a:gd name="T5" fmla="*/ 0 h 18"/>
                <a:gd name="T6" fmla="*/ 0 w 255"/>
                <a:gd name="T7" fmla="*/ 0 h 18"/>
                <a:gd name="T8" fmla="*/ 0 w 255"/>
                <a:gd name="T9" fmla="*/ 0 h 18"/>
                <a:gd name="T10" fmla="*/ 0 w 255"/>
                <a:gd name="T11" fmla="*/ 0 h 18"/>
                <a:gd name="T12" fmla="*/ 0 w 255"/>
                <a:gd name="T13" fmla="*/ 0 h 18"/>
                <a:gd name="T14" fmla="*/ 0 w 255"/>
                <a:gd name="T15" fmla="*/ 0 h 18"/>
                <a:gd name="T16" fmla="*/ 0 w 255"/>
                <a:gd name="T17" fmla="*/ 0 h 18"/>
                <a:gd name="T18" fmla="*/ 0 w 255"/>
                <a:gd name="T19" fmla="*/ 0 h 18"/>
                <a:gd name="T20" fmla="*/ 0 w 255"/>
                <a:gd name="T21" fmla="*/ 0 h 18"/>
                <a:gd name="T22" fmla="*/ 0 w 255"/>
                <a:gd name="T23" fmla="*/ 0 h 18"/>
                <a:gd name="T24" fmla="*/ 0 w 255"/>
                <a:gd name="T25" fmla="*/ 0 h 18"/>
                <a:gd name="T26" fmla="*/ 0 w 255"/>
                <a:gd name="T27" fmla="*/ 0 h 18"/>
                <a:gd name="T28" fmla="*/ 0 w 255"/>
                <a:gd name="T29" fmla="*/ 0 h 18"/>
                <a:gd name="T30" fmla="*/ 0 w 255"/>
                <a:gd name="T31" fmla="*/ 0 h 18"/>
                <a:gd name="T32" fmla="*/ 0 w 255"/>
                <a:gd name="T33" fmla="*/ 0 h 18"/>
                <a:gd name="T34" fmla="*/ 0 w 255"/>
                <a:gd name="T35" fmla="*/ 0 h 18"/>
                <a:gd name="T36" fmla="*/ 0 w 255"/>
                <a:gd name="T37" fmla="*/ 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5"/>
                <a:gd name="T58" fmla="*/ 0 h 18"/>
                <a:gd name="T59" fmla="*/ 255 w 25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5" h="18">
                  <a:moveTo>
                    <a:pt x="35" y="18"/>
                  </a:moveTo>
                  <a:lnTo>
                    <a:pt x="30" y="16"/>
                  </a:lnTo>
                  <a:lnTo>
                    <a:pt x="27" y="14"/>
                  </a:lnTo>
                  <a:lnTo>
                    <a:pt x="22" y="12"/>
                  </a:lnTo>
                  <a:lnTo>
                    <a:pt x="17" y="10"/>
                  </a:lnTo>
                  <a:lnTo>
                    <a:pt x="13" y="7"/>
                  </a:lnTo>
                  <a:lnTo>
                    <a:pt x="9" y="5"/>
                  </a:lnTo>
                  <a:lnTo>
                    <a:pt x="4" y="3"/>
                  </a:lnTo>
                  <a:lnTo>
                    <a:pt x="0" y="0"/>
                  </a:lnTo>
                  <a:lnTo>
                    <a:pt x="255" y="0"/>
                  </a:lnTo>
                  <a:lnTo>
                    <a:pt x="250" y="3"/>
                  </a:lnTo>
                  <a:lnTo>
                    <a:pt x="247" y="5"/>
                  </a:lnTo>
                  <a:lnTo>
                    <a:pt x="242" y="7"/>
                  </a:lnTo>
                  <a:lnTo>
                    <a:pt x="237" y="10"/>
                  </a:lnTo>
                  <a:lnTo>
                    <a:pt x="233" y="12"/>
                  </a:lnTo>
                  <a:lnTo>
                    <a:pt x="229" y="14"/>
                  </a:lnTo>
                  <a:lnTo>
                    <a:pt x="224" y="16"/>
                  </a:lnTo>
                  <a:lnTo>
                    <a:pt x="220" y="18"/>
                  </a:lnTo>
                  <a:lnTo>
                    <a:pt x="35" y="18"/>
                  </a:lnTo>
                  <a:close/>
                </a:path>
              </a:pathLst>
            </a:custGeom>
            <a:solidFill>
              <a:srgbClr val="4C4C4C"/>
            </a:solidFill>
            <a:ln w="9525">
              <a:noFill/>
              <a:round/>
              <a:headEnd/>
              <a:tailEnd/>
            </a:ln>
          </p:spPr>
          <p:txBody>
            <a:bodyPr/>
            <a:lstStyle/>
            <a:p>
              <a:endParaRPr lang="ru-RU"/>
            </a:p>
          </p:txBody>
        </p:sp>
        <p:sp>
          <p:nvSpPr>
            <p:cNvPr id="14375" name="Freeform 637"/>
            <p:cNvSpPr>
              <a:spLocks/>
            </p:cNvSpPr>
            <p:nvPr/>
          </p:nvSpPr>
          <p:spPr bwMode="auto">
            <a:xfrm>
              <a:off x="4318" y="522"/>
              <a:ext cx="50" cy="3"/>
            </a:xfrm>
            <a:custGeom>
              <a:avLst/>
              <a:gdLst>
                <a:gd name="T0" fmla="*/ 0 w 303"/>
                <a:gd name="T1" fmla="*/ 0 h 18"/>
                <a:gd name="T2" fmla="*/ 0 w 303"/>
                <a:gd name="T3" fmla="*/ 0 h 18"/>
                <a:gd name="T4" fmla="*/ 0 w 303"/>
                <a:gd name="T5" fmla="*/ 0 h 18"/>
                <a:gd name="T6" fmla="*/ 0 w 303"/>
                <a:gd name="T7" fmla="*/ 0 h 18"/>
                <a:gd name="T8" fmla="*/ 0 w 303"/>
                <a:gd name="T9" fmla="*/ 0 h 18"/>
                <a:gd name="T10" fmla="*/ 0 w 303"/>
                <a:gd name="T11" fmla="*/ 0 h 18"/>
                <a:gd name="T12" fmla="*/ 0 w 303"/>
                <a:gd name="T13" fmla="*/ 0 h 18"/>
                <a:gd name="T14" fmla="*/ 0 w 303"/>
                <a:gd name="T15" fmla="*/ 0 h 18"/>
                <a:gd name="T16" fmla="*/ 0 w 303"/>
                <a:gd name="T17" fmla="*/ 0 h 18"/>
                <a:gd name="T18" fmla="*/ 0 w 303"/>
                <a:gd name="T19" fmla="*/ 0 h 18"/>
                <a:gd name="T20" fmla="*/ 0 w 303"/>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3"/>
                <a:gd name="T34" fmla="*/ 0 h 18"/>
                <a:gd name="T35" fmla="*/ 303 w 303"/>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3" h="18">
                  <a:moveTo>
                    <a:pt x="24" y="18"/>
                  </a:moveTo>
                  <a:lnTo>
                    <a:pt x="18" y="14"/>
                  </a:lnTo>
                  <a:lnTo>
                    <a:pt x="12" y="10"/>
                  </a:lnTo>
                  <a:lnTo>
                    <a:pt x="6" y="5"/>
                  </a:lnTo>
                  <a:lnTo>
                    <a:pt x="0" y="0"/>
                  </a:lnTo>
                  <a:lnTo>
                    <a:pt x="303" y="0"/>
                  </a:lnTo>
                  <a:lnTo>
                    <a:pt x="297" y="5"/>
                  </a:lnTo>
                  <a:lnTo>
                    <a:pt x="291" y="10"/>
                  </a:lnTo>
                  <a:lnTo>
                    <a:pt x="285" y="14"/>
                  </a:lnTo>
                  <a:lnTo>
                    <a:pt x="279" y="18"/>
                  </a:lnTo>
                  <a:lnTo>
                    <a:pt x="24" y="18"/>
                  </a:lnTo>
                  <a:close/>
                </a:path>
              </a:pathLst>
            </a:custGeom>
            <a:solidFill>
              <a:srgbClr val="565656"/>
            </a:solidFill>
            <a:ln w="9525">
              <a:noFill/>
              <a:round/>
              <a:headEnd/>
              <a:tailEnd/>
            </a:ln>
          </p:spPr>
          <p:txBody>
            <a:bodyPr/>
            <a:lstStyle/>
            <a:p>
              <a:endParaRPr lang="ru-RU"/>
            </a:p>
          </p:txBody>
        </p:sp>
        <p:sp>
          <p:nvSpPr>
            <p:cNvPr id="14376" name="Freeform 638"/>
            <p:cNvSpPr>
              <a:spLocks/>
            </p:cNvSpPr>
            <p:nvPr/>
          </p:nvSpPr>
          <p:spPr bwMode="auto">
            <a:xfrm>
              <a:off x="4315" y="518"/>
              <a:ext cx="56" cy="4"/>
            </a:xfrm>
            <a:custGeom>
              <a:avLst/>
              <a:gdLst>
                <a:gd name="T0" fmla="*/ 0 w 339"/>
                <a:gd name="T1" fmla="*/ 0 h 18"/>
                <a:gd name="T2" fmla="*/ 0 w 339"/>
                <a:gd name="T3" fmla="*/ 0 h 18"/>
                <a:gd name="T4" fmla="*/ 0 w 339"/>
                <a:gd name="T5" fmla="*/ 0 h 18"/>
                <a:gd name="T6" fmla="*/ 0 w 339"/>
                <a:gd name="T7" fmla="*/ 0 h 18"/>
                <a:gd name="T8" fmla="*/ 0 w 339"/>
                <a:gd name="T9" fmla="*/ 0 h 18"/>
                <a:gd name="T10" fmla="*/ 0 w 339"/>
                <a:gd name="T11" fmla="*/ 0 h 18"/>
                <a:gd name="T12" fmla="*/ 0 w 339"/>
                <a:gd name="T13" fmla="*/ 0 h 18"/>
                <a:gd name="T14" fmla="*/ 0 w 339"/>
                <a:gd name="T15" fmla="*/ 0 h 18"/>
                <a:gd name="T16" fmla="*/ 0 w 339"/>
                <a:gd name="T17" fmla="*/ 0 h 18"/>
                <a:gd name="T18" fmla="*/ 0 w 339"/>
                <a:gd name="T19" fmla="*/ 0 h 18"/>
                <a:gd name="T20" fmla="*/ 0 w 339"/>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9"/>
                <a:gd name="T34" fmla="*/ 0 h 18"/>
                <a:gd name="T35" fmla="*/ 339 w 339"/>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9" h="18">
                  <a:moveTo>
                    <a:pt x="18" y="18"/>
                  </a:moveTo>
                  <a:lnTo>
                    <a:pt x="13" y="13"/>
                  </a:lnTo>
                  <a:lnTo>
                    <a:pt x="8" y="9"/>
                  </a:lnTo>
                  <a:lnTo>
                    <a:pt x="4" y="4"/>
                  </a:lnTo>
                  <a:lnTo>
                    <a:pt x="0" y="0"/>
                  </a:lnTo>
                  <a:lnTo>
                    <a:pt x="339" y="0"/>
                  </a:lnTo>
                  <a:lnTo>
                    <a:pt x="335" y="4"/>
                  </a:lnTo>
                  <a:lnTo>
                    <a:pt x="330" y="9"/>
                  </a:lnTo>
                  <a:lnTo>
                    <a:pt x="326" y="13"/>
                  </a:lnTo>
                  <a:lnTo>
                    <a:pt x="321" y="18"/>
                  </a:lnTo>
                  <a:lnTo>
                    <a:pt x="18" y="18"/>
                  </a:lnTo>
                  <a:close/>
                </a:path>
              </a:pathLst>
            </a:custGeom>
            <a:solidFill>
              <a:srgbClr val="606060"/>
            </a:solidFill>
            <a:ln w="9525">
              <a:noFill/>
              <a:round/>
              <a:headEnd/>
              <a:tailEnd/>
            </a:ln>
          </p:spPr>
          <p:txBody>
            <a:bodyPr/>
            <a:lstStyle/>
            <a:p>
              <a:endParaRPr lang="ru-RU"/>
            </a:p>
          </p:txBody>
        </p:sp>
        <p:sp>
          <p:nvSpPr>
            <p:cNvPr id="14377" name="Freeform 639"/>
            <p:cNvSpPr>
              <a:spLocks/>
            </p:cNvSpPr>
            <p:nvPr/>
          </p:nvSpPr>
          <p:spPr bwMode="auto">
            <a:xfrm>
              <a:off x="4312" y="514"/>
              <a:ext cx="62" cy="4"/>
            </a:xfrm>
            <a:custGeom>
              <a:avLst/>
              <a:gdLst>
                <a:gd name="T0" fmla="*/ 0 w 369"/>
                <a:gd name="T1" fmla="*/ 0 h 19"/>
                <a:gd name="T2" fmla="*/ 0 w 369"/>
                <a:gd name="T3" fmla="*/ 0 h 19"/>
                <a:gd name="T4" fmla="*/ 0 w 369"/>
                <a:gd name="T5" fmla="*/ 0 h 19"/>
                <a:gd name="T6" fmla="*/ 0 w 369"/>
                <a:gd name="T7" fmla="*/ 0 h 19"/>
                <a:gd name="T8" fmla="*/ 0 w 369"/>
                <a:gd name="T9" fmla="*/ 0 h 19"/>
                <a:gd name="T10" fmla="*/ 0 w 369"/>
                <a:gd name="T11" fmla="*/ 0 h 19"/>
                <a:gd name="T12" fmla="*/ 0 w 369"/>
                <a:gd name="T13" fmla="*/ 0 h 19"/>
                <a:gd name="T14" fmla="*/ 0 w 369"/>
                <a:gd name="T15" fmla="*/ 0 h 19"/>
                <a:gd name="T16" fmla="*/ 0 w 369"/>
                <a:gd name="T17" fmla="*/ 0 h 19"/>
                <a:gd name="T18" fmla="*/ 0 w 369"/>
                <a:gd name="T19" fmla="*/ 0 h 19"/>
                <a:gd name="T20" fmla="*/ 0 w 369"/>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9"/>
                <a:gd name="T34" fmla="*/ 0 h 19"/>
                <a:gd name="T35" fmla="*/ 369 w 369"/>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9" h="19">
                  <a:moveTo>
                    <a:pt x="15" y="19"/>
                  </a:moveTo>
                  <a:lnTo>
                    <a:pt x="10" y="14"/>
                  </a:lnTo>
                  <a:lnTo>
                    <a:pt x="7" y="9"/>
                  </a:lnTo>
                  <a:lnTo>
                    <a:pt x="3" y="5"/>
                  </a:lnTo>
                  <a:lnTo>
                    <a:pt x="0" y="0"/>
                  </a:lnTo>
                  <a:lnTo>
                    <a:pt x="369" y="0"/>
                  </a:lnTo>
                  <a:lnTo>
                    <a:pt x="365" y="5"/>
                  </a:lnTo>
                  <a:lnTo>
                    <a:pt x="362" y="9"/>
                  </a:lnTo>
                  <a:lnTo>
                    <a:pt x="358" y="14"/>
                  </a:lnTo>
                  <a:lnTo>
                    <a:pt x="354" y="19"/>
                  </a:lnTo>
                  <a:lnTo>
                    <a:pt x="15" y="19"/>
                  </a:lnTo>
                  <a:close/>
                </a:path>
              </a:pathLst>
            </a:custGeom>
            <a:solidFill>
              <a:srgbClr val="6B6B6B"/>
            </a:solidFill>
            <a:ln w="9525">
              <a:noFill/>
              <a:round/>
              <a:headEnd/>
              <a:tailEnd/>
            </a:ln>
          </p:spPr>
          <p:txBody>
            <a:bodyPr/>
            <a:lstStyle/>
            <a:p>
              <a:endParaRPr lang="ru-RU"/>
            </a:p>
          </p:txBody>
        </p:sp>
        <p:sp>
          <p:nvSpPr>
            <p:cNvPr id="14378" name="Freeform 640"/>
            <p:cNvSpPr>
              <a:spLocks/>
            </p:cNvSpPr>
            <p:nvPr/>
          </p:nvSpPr>
          <p:spPr bwMode="auto">
            <a:xfrm>
              <a:off x="4311" y="511"/>
              <a:ext cx="65" cy="3"/>
            </a:xfrm>
            <a:custGeom>
              <a:avLst/>
              <a:gdLst>
                <a:gd name="T0" fmla="*/ 0 w 391"/>
                <a:gd name="T1" fmla="*/ 0 h 19"/>
                <a:gd name="T2" fmla="*/ 0 w 391"/>
                <a:gd name="T3" fmla="*/ 0 h 19"/>
                <a:gd name="T4" fmla="*/ 0 w 391"/>
                <a:gd name="T5" fmla="*/ 0 h 19"/>
                <a:gd name="T6" fmla="*/ 0 w 391"/>
                <a:gd name="T7" fmla="*/ 0 h 19"/>
                <a:gd name="T8" fmla="*/ 0 w 391"/>
                <a:gd name="T9" fmla="*/ 0 h 19"/>
                <a:gd name="T10" fmla="*/ 0 w 391"/>
                <a:gd name="T11" fmla="*/ 0 h 19"/>
                <a:gd name="T12" fmla="*/ 0 w 391"/>
                <a:gd name="T13" fmla="*/ 0 h 19"/>
                <a:gd name="T14" fmla="*/ 0 w 391"/>
                <a:gd name="T15" fmla="*/ 0 h 19"/>
                <a:gd name="T16" fmla="*/ 0 w 391"/>
                <a:gd name="T17" fmla="*/ 0 h 19"/>
                <a:gd name="T18" fmla="*/ 0 w 391"/>
                <a:gd name="T19" fmla="*/ 0 h 19"/>
                <a:gd name="T20" fmla="*/ 0 w 391"/>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1"/>
                <a:gd name="T34" fmla="*/ 0 h 19"/>
                <a:gd name="T35" fmla="*/ 391 w 391"/>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1" h="19">
                  <a:moveTo>
                    <a:pt x="11" y="19"/>
                  </a:moveTo>
                  <a:lnTo>
                    <a:pt x="8" y="14"/>
                  </a:lnTo>
                  <a:lnTo>
                    <a:pt x="6" y="10"/>
                  </a:lnTo>
                  <a:lnTo>
                    <a:pt x="2" y="5"/>
                  </a:lnTo>
                  <a:lnTo>
                    <a:pt x="0" y="0"/>
                  </a:lnTo>
                  <a:lnTo>
                    <a:pt x="391" y="0"/>
                  </a:lnTo>
                  <a:lnTo>
                    <a:pt x="388" y="5"/>
                  </a:lnTo>
                  <a:lnTo>
                    <a:pt x="386" y="10"/>
                  </a:lnTo>
                  <a:lnTo>
                    <a:pt x="382" y="14"/>
                  </a:lnTo>
                  <a:lnTo>
                    <a:pt x="380" y="19"/>
                  </a:lnTo>
                  <a:lnTo>
                    <a:pt x="11" y="19"/>
                  </a:lnTo>
                  <a:close/>
                </a:path>
              </a:pathLst>
            </a:custGeom>
            <a:solidFill>
              <a:srgbClr val="757575"/>
            </a:solidFill>
            <a:ln w="9525">
              <a:noFill/>
              <a:round/>
              <a:headEnd/>
              <a:tailEnd/>
            </a:ln>
          </p:spPr>
          <p:txBody>
            <a:bodyPr/>
            <a:lstStyle/>
            <a:p>
              <a:endParaRPr lang="ru-RU"/>
            </a:p>
          </p:txBody>
        </p:sp>
        <p:sp>
          <p:nvSpPr>
            <p:cNvPr id="14379" name="Freeform 641"/>
            <p:cNvSpPr>
              <a:spLocks/>
            </p:cNvSpPr>
            <p:nvPr/>
          </p:nvSpPr>
          <p:spPr bwMode="auto">
            <a:xfrm>
              <a:off x="4309" y="507"/>
              <a:ext cx="68" cy="4"/>
            </a:xfrm>
            <a:custGeom>
              <a:avLst/>
              <a:gdLst>
                <a:gd name="T0" fmla="*/ 0 w 407"/>
                <a:gd name="T1" fmla="*/ 0 h 18"/>
                <a:gd name="T2" fmla="*/ 0 w 407"/>
                <a:gd name="T3" fmla="*/ 0 h 18"/>
                <a:gd name="T4" fmla="*/ 0 w 407"/>
                <a:gd name="T5" fmla="*/ 0 h 18"/>
                <a:gd name="T6" fmla="*/ 0 w 407"/>
                <a:gd name="T7" fmla="*/ 0 h 18"/>
                <a:gd name="T8" fmla="*/ 0 w 407"/>
                <a:gd name="T9" fmla="*/ 0 h 18"/>
                <a:gd name="T10" fmla="*/ 0 w 407"/>
                <a:gd name="T11" fmla="*/ 0 h 18"/>
                <a:gd name="T12" fmla="*/ 0 w 407"/>
                <a:gd name="T13" fmla="*/ 0 h 18"/>
                <a:gd name="T14" fmla="*/ 0 w 407"/>
                <a:gd name="T15" fmla="*/ 0 h 18"/>
                <a:gd name="T16" fmla="*/ 0 w 407"/>
                <a:gd name="T17" fmla="*/ 0 h 18"/>
                <a:gd name="T18" fmla="*/ 0 w 407"/>
                <a:gd name="T19" fmla="*/ 0 h 18"/>
                <a:gd name="T20" fmla="*/ 0 w 407"/>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7"/>
                <a:gd name="T34" fmla="*/ 0 h 18"/>
                <a:gd name="T35" fmla="*/ 407 w 40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7" h="18">
                  <a:moveTo>
                    <a:pt x="8" y="18"/>
                  </a:moveTo>
                  <a:lnTo>
                    <a:pt x="6" y="13"/>
                  </a:lnTo>
                  <a:lnTo>
                    <a:pt x="5" y="9"/>
                  </a:lnTo>
                  <a:lnTo>
                    <a:pt x="2" y="4"/>
                  </a:lnTo>
                  <a:lnTo>
                    <a:pt x="0" y="0"/>
                  </a:lnTo>
                  <a:lnTo>
                    <a:pt x="407" y="0"/>
                  </a:lnTo>
                  <a:lnTo>
                    <a:pt x="405" y="4"/>
                  </a:lnTo>
                  <a:lnTo>
                    <a:pt x="403" y="9"/>
                  </a:lnTo>
                  <a:lnTo>
                    <a:pt x="401" y="13"/>
                  </a:lnTo>
                  <a:lnTo>
                    <a:pt x="399" y="18"/>
                  </a:lnTo>
                  <a:lnTo>
                    <a:pt x="8" y="18"/>
                  </a:lnTo>
                  <a:close/>
                </a:path>
              </a:pathLst>
            </a:custGeom>
            <a:solidFill>
              <a:srgbClr val="7F7F7F"/>
            </a:solidFill>
            <a:ln w="9525">
              <a:noFill/>
              <a:round/>
              <a:headEnd/>
              <a:tailEnd/>
            </a:ln>
          </p:spPr>
          <p:txBody>
            <a:bodyPr/>
            <a:lstStyle/>
            <a:p>
              <a:endParaRPr lang="ru-RU"/>
            </a:p>
          </p:txBody>
        </p:sp>
        <p:sp>
          <p:nvSpPr>
            <p:cNvPr id="14380" name="Freeform 642"/>
            <p:cNvSpPr>
              <a:spLocks/>
            </p:cNvSpPr>
            <p:nvPr/>
          </p:nvSpPr>
          <p:spPr bwMode="auto">
            <a:xfrm>
              <a:off x="4309" y="503"/>
              <a:ext cx="69" cy="4"/>
            </a:xfrm>
            <a:custGeom>
              <a:avLst/>
              <a:gdLst>
                <a:gd name="T0" fmla="*/ 0 w 417"/>
                <a:gd name="T1" fmla="*/ 0 h 18"/>
                <a:gd name="T2" fmla="*/ 0 w 417"/>
                <a:gd name="T3" fmla="*/ 0 h 18"/>
                <a:gd name="T4" fmla="*/ 0 w 417"/>
                <a:gd name="T5" fmla="*/ 0 h 18"/>
                <a:gd name="T6" fmla="*/ 0 w 417"/>
                <a:gd name="T7" fmla="*/ 0 h 18"/>
                <a:gd name="T8" fmla="*/ 0 w 417"/>
                <a:gd name="T9" fmla="*/ 0 h 18"/>
                <a:gd name="T10" fmla="*/ 0 w 417"/>
                <a:gd name="T11" fmla="*/ 0 h 18"/>
                <a:gd name="T12" fmla="*/ 0 w 417"/>
                <a:gd name="T13" fmla="*/ 0 h 18"/>
                <a:gd name="T14" fmla="*/ 0 w 417"/>
                <a:gd name="T15" fmla="*/ 0 h 18"/>
                <a:gd name="T16" fmla="*/ 0 w 417"/>
                <a:gd name="T17" fmla="*/ 0 h 18"/>
                <a:gd name="T18" fmla="*/ 0 w 417"/>
                <a:gd name="T19" fmla="*/ 0 h 18"/>
                <a:gd name="T20" fmla="*/ 0 w 417"/>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7"/>
                <a:gd name="T34" fmla="*/ 0 h 18"/>
                <a:gd name="T35" fmla="*/ 417 w 41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7" h="18">
                  <a:moveTo>
                    <a:pt x="5" y="18"/>
                  </a:moveTo>
                  <a:lnTo>
                    <a:pt x="4" y="13"/>
                  </a:lnTo>
                  <a:lnTo>
                    <a:pt x="2" y="9"/>
                  </a:lnTo>
                  <a:lnTo>
                    <a:pt x="1" y="4"/>
                  </a:lnTo>
                  <a:lnTo>
                    <a:pt x="0" y="0"/>
                  </a:lnTo>
                  <a:lnTo>
                    <a:pt x="417" y="0"/>
                  </a:lnTo>
                  <a:lnTo>
                    <a:pt x="415" y="4"/>
                  </a:lnTo>
                  <a:lnTo>
                    <a:pt x="414" y="9"/>
                  </a:lnTo>
                  <a:lnTo>
                    <a:pt x="413" y="13"/>
                  </a:lnTo>
                  <a:lnTo>
                    <a:pt x="412" y="18"/>
                  </a:lnTo>
                  <a:lnTo>
                    <a:pt x="5" y="18"/>
                  </a:lnTo>
                  <a:close/>
                </a:path>
              </a:pathLst>
            </a:custGeom>
            <a:solidFill>
              <a:srgbClr val="898989"/>
            </a:solidFill>
            <a:ln w="9525">
              <a:noFill/>
              <a:round/>
              <a:headEnd/>
              <a:tailEnd/>
            </a:ln>
          </p:spPr>
          <p:txBody>
            <a:bodyPr/>
            <a:lstStyle/>
            <a:p>
              <a:endParaRPr lang="ru-RU"/>
            </a:p>
          </p:txBody>
        </p:sp>
        <p:sp>
          <p:nvSpPr>
            <p:cNvPr id="14381" name="Freeform 643"/>
            <p:cNvSpPr>
              <a:spLocks/>
            </p:cNvSpPr>
            <p:nvPr/>
          </p:nvSpPr>
          <p:spPr bwMode="auto">
            <a:xfrm>
              <a:off x="4308" y="500"/>
              <a:ext cx="71" cy="3"/>
            </a:xfrm>
            <a:custGeom>
              <a:avLst/>
              <a:gdLst>
                <a:gd name="T0" fmla="*/ 0 w 424"/>
                <a:gd name="T1" fmla="*/ 0 h 19"/>
                <a:gd name="T2" fmla="*/ 0 w 424"/>
                <a:gd name="T3" fmla="*/ 0 h 19"/>
                <a:gd name="T4" fmla="*/ 0 w 424"/>
                <a:gd name="T5" fmla="*/ 0 h 19"/>
                <a:gd name="T6" fmla="*/ 0 w 424"/>
                <a:gd name="T7" fmla="*/ 0 h 19"/>
                <a:gd name="T8" fmla="*/ 0 w 424"/>
                <a:gd name="T9" fmla="*/ 0 h 19"/>
                <a:gd name="T10" fmla="*/ 0 w 424"/>
                <a:gd name="T11" fmla="*/ 0 h 19"/>
                <a:gd name="T12" fmla="*/ 0 w 424"/>
                <a:gd name="T13" fmla="*/ 0 h 19"/>
                <a:gd name="T14" fmla="*/ 0 w 424"/>
                <a:gd name="T15" fmla="*/ 0 h 19"/>
                <a:gd name="T16" fmla="*/ 0 w 424"/>
                <a:gd name="T17" fmla="*/ 0 h 19"/>
                <a:gd name="T18" fmla="*/ 0 w 424"/>
                <a:gd name="T19" fmla="*/ 0 h 19"/>
                <a:gd name="T20" fmla="*/ 0 w 424"/>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4"/>
                <a:gd name="T34" fmla="*/ 0 h 19"/>
                <a:gd name="T35" fmla="*/ 424 w 424"/>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4" h="19">
                  <a:moveTo>
                    <a:pt x="4" y="19"/>
                  </a:moveTo>
                  <a:lnTo>
                    <a:pt x="3" y="14"/>
                  </a:lnTo>
                  <a:lnTo>
                    <a:pt x="2" y="10"/>
                  </a:lnTo>
                  <a:lnTo>
                    <a:pt x="2" y="4"/>
                  </a:lnTo>
                  <a:lnTo>
                    <a:pt x="0" y="0"/>
                  </a:lnTo>
                  <a:lnTo>
                    <a:pt x="424" y="0"/>
                  </a:lnTo>
                  <a:lnTo>
                    <a:pt x="423" y="4"/>
                  </a:lnTo>
                  <a:lnTo>
                    <a:pt x="423" y="10"/>
                  </a:lnTo>
                  <a:lnTo>
                    <a:pt x="422" y="14"/>
                  </a:lnTo>
                  <a:lnTo>
                    <a:pt x="421" y="19"/>
                  </a:lnTo>
                  <a:lnTo>
                    <a:pt x="4" y="19"/>
                  </a:lnTo>
                  <a:close/>
                </a:path>
              </a:pathLst>
            </a:custGeom>
            <a:solidFill>
              <a:srgbClr val="939393"/>
            </a:solidFill>
            <a:ln w="9525">
              <a:noFill/>
              <a:round/>
              <a:headEnd/>
              <a:tailEnd/>
            </a:ln>
          </p:spPr>
          <p:txBody>
            <a:bodyPr/>
            <a:lstStyle/>
            <a:p>
              <a:endParaRPr lang="ru-RU"/>
            </a:p>
          </p:txBody>
        </p:sp>
        <p:sp>
          <p:nvSpPr>
            <p:cNvPr id="14382" name="Freeform 644"/>
            <p:cNvSpPr>
              <a:spLocks/>
            </p:cNvSpPr>
            <p:nvPr/>
          </p:nvSpPr>
          <p:spPr bwMode="auto">
            <a:xfrm>
              <a:off x="4308" y="496"/>
              <a:ext cx="71" cy="4"/>
            </a:xfrm>
            <a:custGeom>
              <a:avLst/>
              <a:gdLst>
                <a:gd name="T0" fmla="*/ 0 w 426"/>
                <a:gd name="T1" fmla="*/ 0 h 18"/>
                <a:gd name="T2" fmla="*/ 0 w 426"/>
                <a:gd name="T3" fmla="*/ 0 h 18"/>
                <a:gd name="T4" fmla="*/ 0 w 426"/>
                <a:gd name="T5" fmla="*/ 0 h 18"/>
                <a:gd name="T6" fmla="*/ 0 w 426"/>
                <a:gd name="T7" fmla="*/ 0 h 18"/>
                <a:gd name="T8" fmla="*/ 0 w 426"/>
                <a:gd name="T9" fmla="*/ 0 h 18"/>
                <a:gd name="T10" fmla="*/ 0 w 426"/>
                <a:gd name="T11" fmla="*/ 0 h 18"/>
                <a:gd name="T12" fmla="*/ 0 w 426"/>
                <a:gd name="T13" fmla="*/ 0 h 18"/>
                <a:gd name="T14" fmla="*/ 0 w 426"/>
                <a:gd name="T15" fmla="*/ 0 h 18"/>
                <a:gd name="T16" fmla="*/ 0 w 426"/>
                <a:gd name="T17" fmla="*/ 0 h 18"/>
                <a:gd name="T18" fmla="*/ 0 w 426"/>
                <a:gd name="T19" fmla="*/ 0 h 18"/>
                <a:gd name="T20" fmla="*/ 0 w 426"/>
                <a:gd name="T21" fmla="*/ 0 h 18"/>
                <a:gd name="T22" fmla="*/ 0 w 426"/>
                <a:gd name="T23" fmla="*/ 0 h 18"/>
                <a:gd name="T24" fmla="*/ 0 w 426"/>
                <a:gd name="T25" fmla="*/ 0 h 18"/>
                <a:gd name="T26" fmla="*/ 0 w 426"/>
                <a:gd name="T27" fmla="*/ 0 h 18"/>
                <a:gd name="T28" fmla="*/ 0 w 426"/>
                <a:gd name="T29" fmla="*/ 0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6"/>
                <a:gd name="T46" fmla="*/ 0 h 18"/>
                <a:gd name="T47" fmla="*/ 426 w 426"/>
                <a:gd name="T48" fmla="*/ 18 h 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6" h="18">
                  <a:moveTo>
                    <a:pt x="1" y="18"/>
                  </a:moveTo>
                  <a:lnTo>
                    <a:pt x="0" y="13"/>
                  </a:lnTo>
                  <a:lnTo>
                    <a:pt x="0" y="9"/>
                  </a:lnTo>
                  <a:lnTo>
                    <a:pt x="0" y="4"/>
                  </a:lnTo>
                  <a:lnTo>
                    <a:pt x="0" y="0"/>
                  </a:lnTo>
                  <a:lnTo>
                    <a:pt x="426" y="0"/>
                  </a:lnTo>
                  <a:lnTo>
                    <a:pt x="426" y="4"/>
                  </a:lnTo>
                  <a:lnTo>
                    <a:pt x="426" y="9"/>
                  </a:lnTo>
                  <a:lnTo>
                    <a:pt x="426" y="13"/>
                  </a:lnTo>
                  <a:lnTo>
                    <a:pt x="425" y="18"/>
                  </a:lnTo>
                  <a:lnTo>
                    <a:pt x="1" y="18"/>
                  </a:lnTo>
                  <a:close/>
                </a:path>
              </a:pathLst>
            </a:custGeom>
            <a:solidFill>
              <a:srgbClr val="999999"/>
            </a:solidFill>
            <a:ln w="9525">
              <a:noFill/>
              <a:round/>
              <a:headEnd/>
              <a:tailEnd/>
            </a:ln>
          </p:spPr>
          <p:txBody>
            <a:bodyPr/>
            <a:lstStyle/>
            <a:p>
              <a:endParaRPr lang="ru-RU"/>
            </a:p>
          </p:txBody>
        </p:sp>
        <p:sp>
          <p:nvSpPr>
            <p:cNvPr id="14383" name="Freeform 645"/>
            <p:cNvSpPr>
              <a:spLocks/>
            </p:cNvSpPr>
            <p:nvPr/>
          </p:nvSpPr>
          <p:spPr bwMode="auto">
            <a:xfrm>
              <a:off x="4308" y="492"/>
              <a:ext cx="71" cy="4"/>
            </a:xfrm>
            <a:custGeom>
              <a:avLst/>
              <a:gdLst>
                <a:gd name="T0" fmla="*/ 0 w 426"/>
                <a:gd name="T1" fmla="*/ 0 h 18"/>
                <a:gd name="T2" fmla="*/ 0 w 426"/>
                <a:gd name="T3" fmla="*/ 0 h 18"/>
                <a:gd name="T4" fmla="*/ 0 w 426"/>
                <a:gd name="T5" fmla="*/ 0 h 18"/>
                <a:gd name="T6" fmla="*/ 0 w 426"/>
                <a:gd name="T7" fmla="*/ 0 h 18"/>
                <a:gd name="T8" fmla="*/ 0 w 426"/>
                <a:gd name="T9" fmla="*/ 0 h 18"/>
                <a:gd name="T10" fmla="*/ 0 w 426"/>
                <a:gd name="T11" fmla="*/ 0 h 18"/>
                <a:gd name="T12" fmla="*/ 0 w 426"/>
                <a:gd name="T13" fmla="*/ 0 h 18"/>
                <a:gd name="T14" fmla="*/ 0 w 426"/>
                <a:gd name="T15" fmla="*/ 0 h 18"/>
                <a:gd name="T16" fmla="*/ 0 w 426"/>
                <a:gd name="T17" fmla="*/ 0 h 18"/>
                <a:gd name="T18" fmla="*/ 0 w 426"/>
                <a:gd name="T19" fmla="*/ 0 h 18"/>
                <a:gd name="T20" fmla="*/ 0 w 426"/>
                <a:gd name="T21" fmla="*/ 0 h 18"/>
                <a:gd name="T22" fmla="*/ 0 w 426"/>
                <a:gd name="T23" fmla="*/ 0 h 18"/>
                <a:gd name="T24" fmla="*/ 0 w 426"/>
                <a:gd name="T25" fmla="*/ 0 h 18"/>
                <a:gd name="T26" fmla="*/ 0 w 426"/>
                <a:gd name="T27" fmla="*/ 0 h 18"/>
                <a:gd name="T28" fmla="*/ 0 w 426"/>
                <a:gd name="T29" fmla="*/ 0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6"/>
                <a:gd name="T46" fmla="*/ 0 h 18"/>
                <a:gd name="T47" fmla="*/ 426 w 426"/>
                <a:gd name="T48" fmla="*/ 18 h 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6" h="18">
                  <a:moveTo>
                    <a:pt x="0" y="18"/>
                  </a:moveTo>
                  <a:lnTo>
                    <a:pt x="0" y="18"/>
                  </a:lnTo>
                  <a:lnTo>
                    <a:pt x="0" y="13"/>
                  </a:lnTo>
                  <a:lnTo>
                    <a:pt x="0" y="9"/>
                  </a:lnTo>
                  <a:lnTo>
                    <a:pt x="0" y="4"/>
                  </a:lnTo>
                  <a:lnTo>
                    <a:pt x="1" y="0"/>
                  </a:lnTo>
                  <a:lnTo>
                    <a:pt x="425" y="0"/>
                  </a:lnTo>
                  <a:lnTo>
                    <a:pt x="426" y="4"/>
                  </a:lnTo>
                  <a:lnTo>
                    <a:pt x="426" y="9"/>
                  </a:lnTo>
                  <a:lnTo>
                    <a:pt x="426" y="13"/>
                  </a:lnTo>
                  <a:lnTo>
                    <a:pt x="426" y="18"/>
                  </a:lnTo>
                  <a:lnTo>
                    <a:pt x="0" y="18"/>
                  </a:lnTo>
                  <a:close/>
                </a:path>
              </a:pathLst>
            </a:custGeom>
            <a:solidFill>
              <a:srgbClr val="A8A8A8"/>
            </a:solidFill>
            <a:ln w="9525">
              <a:noFill/>
              <a:round/>
              <a:headEnd/>
              <a:tailEnd/>
            </a:ln>
          </p:spPr>
          <p:txBody>
            <a:bodyPr/>
            <a:lstStyle/>
            <a:p>
              <a:endParaRPr lang="ru-RU"/>
            </a:p>
          </p:txBody>
        </p:sp>
        <p:sp>
          <p:nvSpPr>
            <p:cNvPr id="14384" name="Freeform 646"/>
            <p:cNvSpPr>
              <a:spLocks/>
            </p:cNvSpPr>
            <p:nvPr/>
          </p:nvSpPr>
          <p:spPr bwMode="auto">
            <a:xfrm>
              <a:off x="4308" y="489"/>
              <a:ext cx="71" cy="3"/>
            </a:xfrm>
            <a:custGeom>
              <a:avLst/>
              <a:gdLst>
                <a:gd name="T0" fmla="*/ 0 w 424"/>
                <a:gd name="T1" fmla="*/ 0 h 19"/>
                <a:gd name="T2" fmla="*/ 0 w 424"/>
                <a:gd name="T3" fmla="*/ 0 h 19"/>
                <a:gd name="T4" fmla="*/ 0 w 424"/>
                <a:gd name="T5" fmla="*/ 0 h 19"/>
                <a:gd name="T6" fmla="*/ 0 w 424"/>
                <a:gd name="T7" fmla="*/ 0 h 19"/>
                <a:gd name="T8" fmla="*/ 0 w 424"/>
                <a:gd name="T9" fmla="*/ 0 h 19"/>
                <a:gd name="T10" fmla="*/ 0 w 424"/>
                <a:gd name="T11" fmla="*/ 0 h 19"/>
                <a:gd name="T12" fmla="*/ 0 w 424"/>
                <a:gd name="T13" fmla="*/ 0 h 19"/>
                <a:gd name="T14" fmla="*/ 0 w 424"/>
                <a:gd name="T15" fmla="*/ 0 h 19"/>
                <a:gd name="T16" fmla="*/ 0 w 424"/>
                <a:gd name="T17" fmla="*/ 0 h 19"/>
                <a:gd name="T18" fmla="*/ 0 w 424"/>
                <a:gd name="T19" fmla="*/ 0 h 19"/>
                <a:gd name="T20" fmla="*/ 0 w 424"/>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4"/>
                <a:gd name="T34" fmla="*/ 0 h 19"/>
                <a:gd name="T35" fmla="*/ 424 w 424"/>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4" h="19">
                  <a:moveTo>
                    <a:pt x="0" y="19"/>
                  </a:moveTo>
                  <a:lnTo>
                    <a:pt x="2" y="14"/>
                  </a:lnTo>
                  <a:lnTo>
                    <a:pt x="2" y="9"/>
                  </a:lnTo>
                  <a:lnTo>
                    <a:pt x="3" y="4"/>
                  </a:lnTo>
                  <a:lnTo>
                    <a:pt x="4" y="0"/>
                  </a:lnTo>
                  <a:lnTo>
                    <a:pt x="421" y="0"/>
                  </a:lnTo>
                  <a:lnTo>
                    <a:pt x="422" y="4"/>
                  </a:lnTo>
                  <a:lnTo>
                    <a:pt x="423" y="9"/>
                  </a:lnTo>
                  <a:lnTo>
                    <a:pt x="423" y="14"/>
                  </a:lnTo>
                  <a:lnTo>
                    <a:pt x="424" y="19"/>
                  </a:lnTo>
                  <a:lnTo>
                    <a:pt x="0" y="19"/>
                  </a:lnTo>
                  <a:close/>
                </a:path>
              </a:pathLst>
            </a:custGeom>
            <a:solidFill>
              <a:srgbClr val="B2B2B2"/>
            </a:solidFill>
            <a:ln w="9525">
              <a:noFill/>
              <a:round/>
              <a:headEnd/>
              <a:tailEnd/>
            </a:ln>
          </p:spPr>
          <p:txBody>
            <a:bodyPr/>
            <a:lstStyle/>
            <a:p>
              <a:endParaRPr lang="ru-RU"/>
            </a:p>
          </p:txBody>
        </p:sp>
        <p:sp>
          <p:nvSpPr>
            <p:cNvPr id="14385" name="Freeform 647"/>
            <p:cNvSpPr>
              <a:spLocks/>
            </p:cNvSpPr>
            <p:nvPr/>
          </p:nvSpPr>
          <p:spPr bwMode="auto">
            <a:xfrm>
              <a:off x="4309" y="485"/>
              <a:ext cx="69" cy="4"/>
            </a:xfrm>
            <a:custGeom>
              <a:avLst/>
              <a:gdLst>
                <a:gd name="T0" fmla="*/ 0 w 417"/>
                <a:gd name="T1" fmla="*/ 0 h 18"/>
                <a:gd name="T2" fmla="*/ 0 w 417"/>
                <a:gd name="T3" fmla="*/ 0 h 18"/>
                <a:gd name="T4" fmla="*/ 0 w 417"/>
                <a:gd name="T5" fmla="*/ 0 h 18"/>
                <a:gd name="T6" fmla="*/ 0 w 417"/>
                <a:gd name="T7" fmla="*/ 0 h 18"/>
                <a:gd name="T8" fmla="*/ 0 w 417"/>
                <a:gd name="T9" fmla="*/ 0 h 18"/>
                <a:gd name="T10" fmla="*/ 0 w 417"/>
                <a:gd name="T11" fmla="*/ 0 h 18"/>
                <a:gd name="T12" fmla="*/ 0 w 417"/>
                <a:gd name="T13" fmla="*/ 0 h 18"/>
                <a:gd name="T14" fmla="*/ 0 w 417"/>
                <a:gd name="T15" fmla="*/ 0 h 18"/>
                <a:gd name="T16" fmla="*/ 0 w 417"/>
                <a:gd name="T17" fmla="*/ 0 h 18"/>
                <a:gd name="T18" fmla="*/ 0 w 417"/>
                <a:gd name="T19" fmla="*/ 0 h 18"/>
                <a:gd name="T20" fmla="*/ 0 w 417"/>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7"/>
                <a:gd name="T34" fmla="*/ 0 h 18"/>
                <a:gd name="T35" fmla="*/ 417 w 41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7" h="18">
                  <a:moveTo>
                    <a:pt x="0" y="18"/>
                  </a:moveTo>
                  <a:lnTo>
                    <a:pt x="1" y="13"/>
                  </a:lnTo>
                  <a:lnTo>
                    <a:pt x="2" y="9"/>
                  </a:lnTo>
                  <a:lnTo>
                    <a:pt x="4" y="4"/>
                  </a:lnTo>
                  <a:lnTo>
                    <a:pt x="5" y="0"/>
                  </a:lnTo>
                  <a:lnTo>
                    <a:pt x="412" y="0"/>
                  </a:lnTo>
                  <a:lnTo>
                    <a:pt x="413" y="4"/>
                  </a:lnTo>
                  <a:lnTo>
                    <a:pt x="414" y="9"/>
                  </a:lnTo>
                  <a:lnTo>
                    <a:pt x="415" y="13"/>
                  </a:lnTo>
                  <a:lnTo>
                    <a:pt x="417" y="18"/>
                  </a:lnTo>
                  <a:lnTo>
                    <a:pt x="0" y="18"/>
                  </a:lnTo>
                  <a:close/>
                </a:path>
              </a:pathLst>
            </a:custGeom>
            <a:solidFill>
              <a:srgbClr val="BCBCBC"/>
            </a:solidFill>
            <a:ln w="9525">
              <a:noFill/>
              <a:round/>
              <a:headEnd/>
              <a:tailEnd/>
            </a:ln>
          </p:spPr>
          <p:txBody>
            <a:bodyPr/>
            <a:lstStyle/>
            <a:p>
              <a:endParaRPr lang="ru-RU"/>
            </a:p>
          </p:txBody>
        </p:sp>
        <p:sp>
          <p:nvSpPr>
            <p:cNvPr id="14386" name="Freeform 648"/>
            <p:cNvSpPr>
              <a:spLocks/>
            </p:cNvSpPr>
            <p:nvPr/>
          </p:nvSpPr>
          <p:spPr bwMode="auto">
            <a:xfrm>
              <a:off x="4309" y="481"/>
              <a:ext cx="68" cy="4"/>
            </a:xfrm>
            <a:custGeom>
              <a:avLst/>
              <a:gdLst>
                <a:gd name="T0" fmla="*/ 0 w 407"/>
                <a:gd name="T1" fmla="*/ 0 h 18"/>
                <a:gd name="T2" fmla="*/ 0 w 407"/>
                <a:gd name="T3" fmla="*/ 0 h 18"/>
                <a:gd name="T4" fmla="*/ 0 w 407"/>
                <a:gd name="T5" fmla="*/ 0 h 18"/>
                <a:gd name="T6" fmla="*/ 0 w 407"/>
                <a:gd name="T7" fmla="*/ 0 h 18"/>
                <a:gd name="T8" fmla="*/ 0 w 407"/>
                <a:gd name="T9" fmla="*/ 0 h 18"/>
                <a:gd name="T10" fmla="*/ 0 w 407"/>
                <a:gd name="T11" fmla="*/ 0 h 18"/>
                <a:gd name="T12" fmla="*/ 0 w 407"/>
                <a:gd name="T13" fmla="*/ 0 h 18"/>
                <a:gd name="T14" fmla="*/ 0 w 407"/>
                <a:gd name="T15" fmla="*/ 0 h 18"/>
                <a:gd name="T16" fmla="*/ 0 w 407"/>
                <a:gd name="T17" fmla="*/ 0 h 18"/>
                <a:gd name="T18" fmla="*/ 0 w 407"/>
                <a:gd name="T19" fmla="*/ 0 h 18"/>
                <a:gd name="T20" fmla="*/ 0 w 407"/>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7"/>
                <a:gd name="T34" fmla="*/ 0 h 18"/>
                <a:gd name="T35" fmla="*/ 407 w 40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7" h="18">
                  <a:moveTo>
                    <a:pt x="0" y="18"/>
                  </a:moveTo>
                  <a:lnTo>
                    <a:pt x="2" y="13"/>
                  </a:lnTo>
                  <a:lnTo>
                    <a:pt x="5" y="9"/>
                  </a:lnTo>
                  <a:lnTo>
                    <a:pt x="6" y="4"/>
                  </a:lnTo>
                  <a:lnTo>
                    <a:pt x="8" y="0"/>
                  </a:lnTo>
                  <a:lnTo>
                    <a:pt x="399" y="0"/>
                  </a:lnTo>
                  <a:lnTo>
                    <a:pt x="401" y="4"/>
                  </a:lnTo>
                  <a:lnTo>
                    <a:pt x="403" y="9"/>
                  </a:lnTo>
                  <a:lnTo>
                    <a:pt x="405" y="13"/>
                  </a:lnTo>
                  <a:lnTo>
                    <a:pt x="407" y="18"/>
                  </a:lnTo>
                  <a:lnTo>
                    <a:pt x="0" y="18"/>
                  </a:lnTo>
                  <a:close/>
                </a:path>
              </a:pathLst>
            </a:custGeom>
            <a:solidFill>
              <a:srgbClr val="C6C6C6"/>
            </a:solidFill>
            <a:ln w="9525">
              <a:noFill/>
              <a:round/>
              <a:headEnd/>
              <a:tailEnd/>
            </a:ln>
          </p:spPr>
          <p:txBody>
            <a:bodyPr/>
            <a:lstStyle/>
            <a:p>
              <a:endParaRPr lang="ru-RU"/>
            </a:p>
          </p:txBody>
        </p:sp>
        <p:sp>
          <p:nvSpPr>
            <p:cNvPr id="14387" name="Freeform 649"/>
            <p:cNvSpPr>
              <a:spLocks/>
            </p:cNvSpPr>
            <p:nvPr/>
          </p:nvSpPr>
          <p:spPr bwMode="auto">
            <a:xfrm>
              <a:off x="4311" y="478"/>
              <a:ext cx="65" cy="3"/>
            </a:xfrm>
            <a:custGeom>
              <a:avLst/>
              <a:gdLst>
                <a:gd name="T0" fmla="*/ 0 w 391"/>
                <a:gd name="T1" fmla="*/ 0 h 19"/>
                <a:gd name="T2" fmla="*/ 0 w 391"/>
                <a:gd name="T3" fmla="*/ 0 h 19"/>
                <a:gd name="T4" fmla="*/ 0 w 391"/>
                <a:gd name="T5" fmla="*/ 0 h 19"/>
                <a:gd name="T6" fmla="*/ 0 w 391"/>
                <a:gd name="T7" fmla="*/ 0 h 19"/>
                <a:gd name="T8" fmla="*/ 0 w 391"/>
                <a:gd name="T9" fmla="*/ 0 h 19"/>
                <a:gd name="T10" fmla="*/ 0 w 391"/>
                <a:gd name="T11" fmla="*/ 0 h 19"/>
                <a:gd name="T12" fmla="*/ 0 w 391"/>
                <a:gd name="T13" fmla="*/ 0 h 19"/>
                <a:gd name="T14" fmla="*/ 0 w 391"/>
                <a:gd name="T15" fmla="*/ 0 h 19"/>
                <a:gd name="T16" fmla="*/ 0 w 391"/>
                <a:gd name="T17" fmla="*/ 0 h 19"/>
                <a:gd name="T18" fmla="*/ 0 w 391"/>
                <a:gd name="T19" fmla="*/ 0 h 19"/>
                <a:gd name="T20" fmla="*/ 0 w 391"/>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1"/>
                <a:gd name="T34" fmla="*/ 0 h 19"/>
                <a:gd name="T35" fmla="*/ 391 w 391"/>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1" h="19">
                  <a:moveTo>
                    <a:pt x="0" y="19"/>
                  </a:moveTo>
                  <a:lnTo>
                    <a:pt x="2" y="13"/>
                  </a:lnTo>
                  <a:lnTo>
                    <a:pt x="6" y="9"/>
                  </a:lnTo>
                  <a:lnTo>
                    <a:pt x="8" y="4"/>
                  </a:lnTo>
                  <a:lnTo>
                    <a:pt x="11" y="0"/>
                  </a:lnTo>
                  <a:lnTo>
                    <a:pt x="380" y="0"/>
                  </a:lnTo>
                  <a:lnTo>
                    <a:pt x="382" y="4"/>
                  </a:lnTo>
                  <a:lnTo>
                    <a:pt x="386" y="9"/>
                  </a:lnTo>
                  <a:lnTo>
                    <a:pt x="388" y="13"/>
                  </a:lnTo>
                  <a:lnTo>
                    <a:pt x="391" y="19"/>
                  </a:lnTo>
                  <a:lnTo>
                    <a:pt x="0" y="19"/>
                  </a:lnTo>
                  <a:close/>
                </a:path>
              </a:pathLst>
            </a:custGeom>
            <a:solidFill>
              <a:srgbClr val="CCCCCC"/>
            </a:solidFill>
            <a:ln w="9525">
              <a:noFill/>
              <a:round/>
              <a:headEnd/>
              <a:tailEnd/>
            </a:ln>
          </p:spPr>
          <p:txBody>
            <a:bodyPr/>
            <a:lstStyle/>
            <a:p>
              <a:endParaRPr lang="ru-RU"/>
            </a:p>
          </p:txBody>
        </p:sp>
        <p:sp>
          <p:nvSpPr>
            <p:cNvPr id="14388" name="Freeform 650"/>
            <p:cNvSpPr>
              <a:spLocks/>
            </p:cNvSpPr>
            <p:nvPr/>
          </p:nvSpPr>
          <p:spPr bwMode="auto">
            <a:xfrm>
              <a:off x="4312" y="474"/>
              <a:ext cx="62" cy="4"/>
            </a:xfrm>
            <a:custGeom>
              <a:avLst/>
              <a:gdLst>
                <a:gd name="T0" fmla="*/ 0 w 369"/>
                <a:gd name="T1" fmla="*/ 0 h 19"/>
                <a:gd name="T2" fmla="*/ 0 w 369"/>
                <a:gd name="T3" fmla="*/ 0 h 19"/>
                <a:gd name="T4" fmla="*/ 0 w 369"/>
                <a:gd name="T5" fmla="*/ 0 h 19"/>
                <a:gd name="T6" fmla="*/ 0 w 369"/>
                <a:gd name="T7" fmla="*/ 0 h 19"/>
                <a:gd name="T8" fmla="*/ 0 w 369"/>
                <a:gd name="T9" fmla="*/ 0 h 19"/>
                <a:gd name="T10" fmla="*/ 0 w 369"/>
                <a:gd name="T11" fmla="*/ 0 h 19"/>
                <a:gd name="T12" fmla="*/ 0 w 369"/>
                <a:gd name="T13" fmla="*/ 0 h 19"/>
                <a:gd name="T14" fmla="*/ 0 w 369"/>
                <a:gd name="T15" fmla="*/ 0 h 19"/>
                <a:gd name="T16" fmla="*/ 0 w 369"/>
                <a:gd name="T17" fmla="*/ 0 h 19"/>
                <a:gd name="T18" fmla="*/ 0 w 369"/>
                <a:gd name="T19" fmla="*/ 0 h 19"/>
                <a:gd name="T20" fmla="*/ 0 w 369"/>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9"/>
                <a:gd name="T34" fmla="*/ 0 h 19"/>
                <a:gd name="T35" fmla="*/ 369 w 369"/>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9" h="19">
                  <a:moveTo>
                    <a:pt x="0" y="19"/>
                  </a:moveTo>
                  <a:lnTo>
                    <a:pt x="3" y="14"/>
                  </a:lnTo>
                  <a:lnTo>
                    <a:pt x="7" y="9"/>
                  </a:lnTo>
                  <a:lnTo>
                    <a:pt x="10" y="5"/>
                  </a:lnTo>
                  <a:lnTo>
                    <a:pt x="15" y="0"/>
                  </a:lnTo>
                  <a:lnTo>
                    <a:pt x="354" y="0"/>
                  </a:lnTo>
                  <a:lnTo>
                    <a:pt x="358" y="5"/>
                  </a:lnTo>
                  <a:lnTo>
                    <a:pt x="362" y="9"/>
                  </a:lnTo>
                  <a:lnTo>
                    <a:pt x="365" y="14"/>
                  </a:lnTo>
                  <a:lnTo>
                    <a:pt x="369" y="19"/>
                  </a:lnTo>
                  <a:lnTo>
                    <a:pt x="0" y="19"/>
                  </a:lnTo>
                  <a:close/>
                </a:path>
              </a:pathLst>
            </a:custGeom>
            <a:solidFill>
              <a:srgbClr val="D8D8D8"/>
            </a:solidFill>
            <a:ln w="9525">
              <a:noFill/>
              <a:round/>
              <a:headEnd/>
              <a:tailEnd/>
            </a:ln>
          </p:spPr>
          <p:txBody>
            <a:bodyPr/>
            <a:lstStyle/>
            <a:p>
              <a:endParaRPr lang="ru-RU"/>
            </a:p>
          </p:txBody>
        </p:sp>
        <p:sp>
          <p:nvSpPr>
            <p:cNvPr id="14389" name="Freeform 651"/>
            <p:cNvSpPr>
              <a:spLocks/>
            </p:cNvSpPr>
            <p:nvPr/>
          </p:nvSpPr>
          <p:spPr bwMode="auto">
            <a:xfrm>
              <a:off x="4315" y="470"/>
              <a:ext cx="56" cy="4"/>
            </a:xfrm>
            <a:custGeom>
              <a:avLst/>
              <a:gdLst>
                <a:gd name="T0" fmla="*/ 0 w 339"/>
                <a:gd name="T1" fmla="*/ 0 h 18"/>
                <a:gd name="T2" fmla="*/ 0 w 339"/>
                <a:gd name="T3" fmla="*/ 0 h 18"/>
                <a:gd name="T4" fmla="*/ 0 w 339"/>
                <a:gd name="T5" fmla="*/ 0 h 18"/>
                <a:gd name="T6" fmla="*/ 0 w 339"/>
                <a:gd name="T7" fmla="*/ 0 h 18"/>
                <a:gd name="T8" fmla="*/ 0 w 339"/>
                <a:gd name="T9" fmla="*/ 0 h 18"/>
                <a:gd name="T10" fmla="*/ 0 w 339"/>
                <a:gd name="T11" fmla="*/ 0 h 18"/>
                <a:gd name="T12" fmla="*/ 0 w 339"/>
                <a:gd name="T13" fmla="*/ 0 h 18"/>
                <a:gd name="T14" fmla="*/ 0 w 339"/>
                <a:gd name="T15" fmla="*/ 0 h 18"/>
                <a:gd name="T16" fmla="*/ 0 w 339"/>
                <a:gd name="T17" fmla="*/ 0 h 18"/>
                <a:gd name="T18" fmla="*/ 0 w 339"/>
                <a:gd name="T19" fmla="*/ 0 h 18"/>
                <a:gd name="T20" fmla="*/ 0 w 339"/>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9"/>
                <a:gd name="T34" fmla="*/ 0 h 18"/>
                <a:gd name="T35" fmla="*/ 339 w 339"/>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9" h="18">
                  <a:moveTo>
                    <a:pt x="0" y="18"/>
                  </a:moveTo>
                  <a:lnTo>
                    <a:pt x="4" y="14"/>
                  </a:lnTo>
                  <a:lnTo>
                    <a:pt x="8" y="9"/>
                  </a:lnTo>
                  <a:lnTo>
                    <a:pt x="13" y="4"/>
                  </a:lnTo>
                  <a:lnTo>
                    <a:pt x="18" y="0"/>
                  </a:lnTo>
                  <a:lnTo>
                    <a:pt x="321" y="0"/>
                  </a:lnTo>
                  <a:lnTo>
                    <a:pt x="326" y="4"/>
                  </a:lnTo>
                  <a:lnTo>
                    <a:pt x="330" y="9"/>
                  </a:lnTo>
                  <a:lnTo>
                    <a:pt x="335" y="14"/>
                  </a:lnTo>
                  <a:lnTo>
                    <a:pt x="339" y="18"/>
                  </a:lnTo>
                  <a:lnTo>
                    <a:pt x="0" y="18"/>
                  </a:lnTo>
                  <a:close/>
                </a:path>
              </a:pathLst>
            </a:custGeom>
            <a:solidFill>
              <a:srgbClr val="E2E2E2"/>
            </a:solidFill>
            <a:ln w="9525">
              <a:noFill/>
              <a:round/>
              <a:headEnd/>
              <a:tailEnd/>
            </a:ln>
          </p:spPr>
          <p:txBody>
            <a:bodyPr/>
            <a:lstStyle/>
            <a:p>
              <a:endParaRPr lang="ru-RU"/>
            </a:p>
          </p:txBody>
        </p:sp>
        <p:sp>
          <p:nvSpPr>
            <p:cNvPr id="14390" name="Freeform 652"/>
            <p:cNvSpPr>
              <a:spLocks/>
            </p:cNvSpPr>
            <p:nvPr/>
          </p:nvSpPr>
          <p:spPr bwMode="auto">
            <a:xfrm>
              <a:off x="4318" y="467"/>
              <a:ext cx="50" cy="3"/>
            </a:xfrm>
            <a:custGeom>
              <a:avLst/>
              <a:gdLst>
                <a:gd name="T0" fmla="*/ 0 w 303"/>
                <a:gd name="T1" fmla="*/ 0 h 18"/>
                <a:gd name="T2" fmla="*/ 0 w 303"/>
                <a:gd name="T3" fmla="*/ 0 h 18"/>
                <a:gd name="T4" fmla="*/ 0 w 303"/>
                <a:gd name="T5" fmla="*/ 0 h 18"/>
                <a:gd name="T6" fmla="*/ 0 w 303"/>
                <a:gd name="T7" fmla="*/ 0 h 18"/>
                <a:gd name="T8" fmla="*/ 0 w 303"/>
                <a:gd name="T9" fmla="*/ 0 h 18"/>
                <a:gd name="T10" fmla="*/ 0 w 303"/>
                <a:gd name="T11" fmla="*/ 0 h 18"/>
                <a:gd name="T12" fmla="*/ 0 w 303"/>
                <a:gd name="T13" fmla="*/ 0 h 18"/>
                <a:gd name="T14" fmla="*/ 0 w 303"/>
                <a:gd name="T15" fmla="*/ 0 h 18"/>
                <a:gd name="T16" fmla="*/ 0 w 303"/>
                <a:gd name="T17" fmla="*/ 0 h 18"/>
                <a:gd name="T18" fmla="*/ 0 w 303"/>
                <a:gd name="T19" fmla="*/ 0 h 18"/>
                <a:gd name="T20" fmla="*/ 0 w 303"/>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3"/>
                <a:gd name="T34" fmla="*/ 0 h 18"/>
                <a:gd name="T35" fmla="*/ 303 w 303"/>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3" h="18">
                  <a:moveTo>
                    <a:pt x="0" y="18"/>
                  </a:moveTo>
                  <a:lnTo>
                    <a:pt x="6" y="13"/>
                  </a:lnTo>
                  <a:lnTo>
                    <a:pt x="12" y="8"/>
                  </a:lnTo>
                  <a:lnTo>
                    <a:pt x="18" y="4"/>
                  </a:lnTo>
                  <a:lnTo>
                    <a:pt x="24" y="0"/>
                  </a:lnTo>
                  <a:lnTo>
                    <a:pt x="279" y="0"/>
                  </a:lnTo>
                  <a:lnTo>
                    <a:pt x="285" y="4"/>
                  </a:lnTo>
                  <a:lnTo>
                    <a:pt x="291" y="8"/>
                  </a:lnTo>
                  <a:lnTo>
                    <a:pt x="297" y="13"/>
                  </a:lnTo>
                  <a:lnTo>
                    <a:pt x="303" y="18"/>
                  </a:lnTo>
                  <a:lnTo>
                    <a:pt x="0" y="18"/>
                  </a:lnTo>
                  <a:close/>
                </a:path>
              </a:pathLst>
            </a:custGeom>
            <a:solidFill>
              <a:srgbClr val="EDEDED"/>
            </a:solidFill>
            <a:ln w="9525">
              <a:noFill/>
              <a:round/>
              <a:headEnd/>
              <a:tailEnd/>
            </a:ln>
          </p:spPr>
          <p:txBody>
            <a:bodyPr/>
            <a:lstStyle/>
            <a:p>
              <a:endParaRPr lang="ru-RU"/>
            </a:p>
          </p:txBody>
        </p:sp>
        <p:sp>
          <p:nvSpPr>
            <p:cNvPr id="14391" name="Freeform 653"/>
            <p:cNvSpPr>
              <a:spLocks/>
            </p:cNvSpPr>
            <p:nvPr/>
          </p:nvSpPr>
          <p:spPr bwMode="auto">
            <a:xfrm>
              <a:off x="4322" y="463"/>
              <a:ext cx="43" cy="4"/>
            </a:xfrm>
            <a:custGeom>
              <a:avLst/>
              <a:gdLst>
                <a:gd name="T0" fmla="*/ 0 w 255"/>
                <a:gd name="T1" fmla="*/ 0 h 18"/>
                <a:gd name="T2" fmla="*/ 0 w 255"/>
                <a:gd name="T3" fmla="*/ 0 h 18"/>
                <a:gd name="T4" fmla="*/ 0 w 255"/>
                <a:gd name="T5" fmla="*/ 0 h 18"/>
                <a:gd name="T6" fmla="*/ 0 w 255"/>
                <a:gd name="T7" fmla="*/ 0 h 18"/>
                <a:gd name="T8" fmla="*/ 0 w 255"/>
                <a:gd name="T9" fmla="*/ 0 h 18"/>
                <a:gd name="T10" fmla="*/ 0 w 255"/>
                <a:gd name="T11" fmla="*/ 0 h 18"/>
                <a:gd name="T12" fmla="*/ 0 w 255"/>
                <a:gd name="T13" fmla="*/ 0 h 18"/>
                <a:gd name="T14" fmla="*/ 0 w 255"/>
                <a:gd name="T15" fmla="*/ 0 h 18"/>
                <a:gd name="T16" fmla="*/ 0 w 255"/>
                <a:gd name="T17" fmla="*/ 0 h 18"/>
                <a:gd name="T18" fmla="*/ 0 w 255"/>
                <a:gd name="T19" fmla="*/ 0 h 18"/>
                <a:gd name="T20" fmla="*/ 0 w 255"/>
                <a:gd name="T21" fmla="*/ 0 h 18"/>
                <a:gd name="T22" fmla="*/ 0 w 255"/>
                <a:gd name="T23" fmla="*/ 0 h 18"/>
                <a:gd name="T24" fmla="*/ 0 w 255"/>
                <a:gd name="T25" fmla="*/ 0 h 18"/>
                <a:gd name="T26" fmla="*/ 0 w 255"/>
                <a:gd name="T27" fmla="*/ 0 h 18"/>
                <a:gd name="T28" fmla="*/ 0 w 255"/>
                <a:gd name="T29" fmla="*/ 0 h 18"/>
                <a:gd name="T30" fmla="*/ 0 w 255"/>
                <a:gd name="T31" fmla="*/ 0 h 18"/>
                <a:gd name="T32" fmla="*/ 0 w 255"/>
                <a:gd name="T33" fmla="*/ 0 h 18"/>
                <a:gd name="T34" fmla="*/ 0 w 255"/>
                <a:gd name="T35" fmla="*/ 0 h 18"/>
                <a:gd name="T36" fmla="*/ 0 w 255"/>
                <a:gd name="T37" fmla="*/ 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5"/>
                <a:gd name="T58" fmla="*/ 0 h 18"/>
                <a:gd name="T59" fmla="*/ 255 w 25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5" h="18">
                  <a:moveTo>
                    <a:pt x="0" y="18"/>
                  </a:moveTo>
                  <a:lnTo>
                    <a:pt x="4" y="15"/>
                  </a:lnTo>
                  <a:lnTo>
                    <a:pt x="9" y="13"/>
                  </a:lnTo>
                  <a:lnTo>
                    <a:pt x="13" y="11"/>
                  </a:lnTo>
                  <a:lnTo>
                    <a:pt x="17" y="8"/>
                  </a:lnTo>
                  <a:lnTo>
                    <a:pt x="22" y="6"/>
                  </a:lnTo>
                  <a:lnTo>
                    <a:pt x="27" y="4"/>
                  </a:lnTo>
                  <a:lnTo>
                    <a:pt x="30" y="2"/>
                  </a:lnTo>
                  <a:lnTo>
                    <a:pt x="35" y="0"/>
                  </a:lnTo>
                  <a:lnTo>
                    <a:pt x="220" y="0"/>
                  </a:lnTo>
                  <a:lnTo>
                    <a:pt x="224" y="2"/>
                  </a:lnTo>
                  <a:lnTo>
                    <a:pt x="229" y="4"/>
                  </a:lnTo>
                  <a:lnTo>
                    <a:pt x="233" y="6"/>
                  </a:lnTo>
                  <a:lnTo>
                    <a:pt x="237" y="8"/>
                  </a:lnTo>
                  <a:lnTo>
                    <a:pt x="242" y="11"/>
                  </a:lnTo>
                  <a:lnTo>
                    <a:pt x="247" y="13"/>
                  </a:lnTo>
                  <a:lnTo>
                    <a:pt x="250" y="15"/>
                  </a:lnTo>
                  <a:lnTo>
                    <a:pt x="255" y="18"/>
                  </a:lnTo>
                  <a:lnTo>
                    <a:pt x="0" y="18"/>
                  </a:lnTo>
                  <a:close/>
                </a:path>
              </a:pathLst>
            </a:custGeom>
            <a:solidFill>
              <a:srgbClr val="F7F7F7"/>
            </a:solidFill>
            <a:ln w="9525">
              <a:noFill/>
              <a:round/>
              <a:headEnd/>
              <a:tailEnd/>
            </a:ln>
          </p:spPr>
          <p:txBody>
            <a:bodyPr/>
            <a:lstStyle/>
            <a:p>
              <a:endParaRPr lang="ru-RU"/>
            </a:p>
          </p:txBody>
        </p:sp>
        <p:sp>
          <p:nvSpPr>
            <p:cNvPr id="14392" name="Freeform 654"/>
            <p:cNvSpPr>
              <a:spLocks/>
            </p:cNvSpPr>
            <p:nvPr/>
          </p:nvSpPr>
          <p:spPr bwMode="auto">
            <a:xfrm>
              <a:off x="4328" y="459"/>
              <a:ext cx="31" cy="4"/>
            </a:xfrm>
            <a:custGeom>
              <a:avLst/>
              <a:gdLst>
                <a:gd name="T0" fmla="*/ 0 w 185"/>
                <a:gd name="T1" fmla="*/ 0 h 19"/>
                <a:gd name="T2" fmla="*/ 0 w 185"/>
                <a:gd name="T3" fmla="*/ 0 h 19"/>
                <a:gd name="T4" fmla="*/ 0 w 185"/>
                <a:gd name="T5" fmla="*/ 0 h 19"/>
                <a:gd name="T6" fmla="*/ 0 w 185"/>
                <a:gd name="T7" fmla="*/ 0 h 19"/>
                <a:gd name="T8" fmla="*/ 0 w 185"/>
                <a:gd name="T9" fmla="*/ 0 h 19"/>
                <a:gd name="T10" fmla="*/ 0 w 185"/>
                <a:gd name="T11" fmla="*/ 0 h 19"/>
                <a:gd name="T12" fmla="*/ 0 w 185"/>
                <a:gd name="T13" fmla="*/ 0 h 19"/>
                <a:gd name="T14" fmla="*/ 0 w 185"/>
                <a:gd name="T15" fmla="*/ 0 h 19"/>
                <a:gd name="T16" fmla="*/ 0 w 185"/>
                <a:gd name="T17" fmla="*/ 0 h 19"/>
                <a:gd name="T18" fmla="*/ 0 w 185"/>
                <a:gd name="T19" fmla="*/ 0 h 19"/>
                <a:gd name="T20" fmla="*/ 0 w 185"/>
                <a:gd name="T21" fmla="*/ 0 h 19"/>
                <a:gd name="T22" fmla="*/ 0 w 185"/>
                <a:gd name="T23" fmla="*/ 0 h 19"/>
                <a:gd name="T24" fmla="*/ 0 w 185"/>
                <a:gd name="T25" fmla="*/ 0 h 19"/>
                <a:gd name="T26" fmla="*/ 0 w 185"/>
                <a:gd name="T27" fmla="*/ 0 h 19"/>
                <a:gd name="T28" fmla="*/ 0 w 185"/>
                <a:gd name="T29" fmla="*/ 0 h 19"/>
                <a:gd name="T30" fmla="*/ 0 w 185"/>
                <a:gd name="T31" fmla="*/ 0 h 19"/>
                <a:gd name="T32" fmla="*/ 0 w 185"/>
                <a:gd name="T33" fmla="*/ 0 h 19"/>
                <a:gd name="T34" fmla="*/ 0 w 185"/>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5"/>
                <a:gd name="T55" fmla="*/ 0 h 19"/>
                <a:gd name="T56" fmla="*/ 185 w 185"/>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5" h="19">
                  <a:moveTo>
                    <a:pt x="0" y="19"/>
                  </a:moveTo>
                  <a:lnTo>
                    <a:pt x="11" y="15"/>
                  </a:lnTo>
                  <a:lnTo>
                    <a:pt x="21" y="11"/>
                  </a:lnTo>
                  <a:lnTo>
                    <a:pt x="33" y="7"/>
                  </a:lnTo>
                  <a:lnTo>
                    <a:pt x="45" y="4"/>
                  </a:lnTo>
                  <a:lnTo>
                    <a:pt x="56" y="3"/>
                  </a:lnTo>
                  <a:lnTo>
                    <a:pt x="67" y="1"/>
                  </a:lnTo>
                  <a:lnTo>
                    <a:pt x="80" y="0"/>
                  </a:lnTo>
                  <a:lnTo>
                    <a:pt x="92" y="0"/>
                  </a:lnTo>
                  <a:lnTo>
                    <a:pt x="104" y="0"/>
                  </a:lnTo>
                  <a:lnTo>
                    <a:pt x="117" y="1"/>
                  </a:lnTo>
                  <a:lnTo>
                    <a:pt x="129" y="3"/>
                  </a:lnTo>
                  <a:lnTo>
                    <a:pt x="141" y="4"/>
                  </a:lnTo>
                  <a:lnTo>
                    <a:pt x="151" y="7"/>
                  </a:lnTo>
                  <a:lnTo>
                    <a:pt x="163" y="11"/>
                  </a:lnTo>
                  <a:lnTo>
                    <a:pt x="174" y="15"/>
                  </a:lnTo>
                  <a:lnTo>
                    <a:pt x="185" y="19"/>
                  </a:lnTo>
                  <a:lnTo>
                    <a:pt x="0" y="19"/>
                  </a:lnTo>
                  <a:close/>
                </a:path>
              </a:pathLst>
            </a:custGeom>
            <a:solidFill>
              <a:srgbClr val="FFFFFF"/>
            </a:solidFill>
            <a:ln w="9525">
              <a:noFill/>
              <a:round/>
              <a:headEnd/>
              <a:tailEnd/>
            </a:ln>
          </p:spPr>
          <p:txBody>
            <a:bodyPr/>
            <a:lstStyle/>
            <a:p>
              <a:endParaRPr lang="ru-RU"/>
            </a:p>
          </p:txBody>
        </p:sp>
        <p:sp>
          <p:nvSpPr>
            <p:cNvPr id="14393" name="Freeform 655"/>
            <p:cNvSpPr>
              <a:spLocks/>
            </p:cNvSpPr>
            <p:nvPr/>
          </p:nvSpPr>
          <p:spPr bwMode="auto">
            <a:xfrm>
              <a:off x="4343" y="459"/>
              <a:ext cx="36" cy="37"/>
            </a:xfrm>
            <a:custGeom>
              <a:avLst/>
              <a:gdLst>
                <a:gd name="T0" fmla="*/ 0 w 215"/>
                <a:gd name="T1" fmla="*/ 0 h 185"/>
                <a:gd name="T2" fmla="*/ 0 w 215"/>
                <a:gd name="T3" fmla="*/ 0 h 185"/>
                <a:gd name="T4" fmla="*/ 0 w 215"/>
                <a:gd name="T5" fmla="*/ 0 h 185"/>
                <a:gd name="T6" fmla="*/ 0 w 215"/>
                <a:gd name="T7" fmla="*/ 0 h 185"/>
                <a:gd name="T8" fmla="*/ 0 w 215"/>
                <a:gd name="T9" fmla="*/ 0 h 185"/>
                <a:gd name="T10" fmla="*/ 0 w 215"/>
                <a:gd name="T11" fmla="*/ 0 h 185"/>
                <a:gd name="T12" fmla="*/ 0 w 215"/>
                <a:gd name="T13" fmla="*/ 0 h 185"/>
                <a:gd name="T14" fmla="*/ 0 w 215"/>
                <a:gd name="T15" fmla="*/ 0 h 185"/>
                <a:gd name="T16" fmla="*/ 0 w 215"/>
                <a:gd name="T17" fmla="*/ 0 h 185"/>
                <a:gd name="T18" fmla="*/ 0 w 215"/>
                <a:gd name="T19" fmla="*/ 0 h 185"/>
                <a:gd name="T20" fmla="*/ 0 w 215"/>
                <a:gd name="T21" fmla="*/ 0 h 185"/>
                <a:gd name="T22" fmla="*/ 0 w 215"/>
                <a:gd name="T23" fmla="*/ 0 h 185"/>
                <a:gd name="T24" fmla="*/ 0 w 215"/>
                <a:gd name="T25" fmla="*/ 0 h 185"/>
                <a:gd name="T26" fmla="*/ 0 w 215"/>
                <a:gd name="T27" fmla="*/ 0 h 185"/>
                <a:gd name="T28" fmla="*/ 0 w 215"/>
                <a:gd name="T29" fmla="*/ 0 h 185"/>
                <a:gd name="T30" fmla="*/ 0 w 215"/>
                <a:gd name="T31" fmla="*/ 0 h 185"/>
                <a:gd name="T32" fmla="*/ 0 w 215"/>
                <a:gd name="T33" fmla="*/ 0 h 185"/>
                <a:gd name="T34" fmla="*/ 0 w 215"/>
                <a:gd name="T35" fmla="*/ 0 h 185"/>
                <a:gd name="T36" fmla="*/ 0 w 215"/>
                <a:gd name="T37" fmla="*/ 0 h 185"/>
                <a:gd name="T38" fmla="*/ 0 w 215"/>
                <a:gd name="T39" fmla="*/ 0 h 185"/>
                <a:gd name="T40" fmla="*/ 0 w 215"/>
                <a:gd name="T41" fmla="*/ 0 h 185"/>
                <a:gd name="T42" fmla="*/ 0 w 215"/>
                <a:gd name="T43" fmla="*/ 0 h 185"/>
                <a:gd name="T44" fmla="*/ 0 w 215"/>
                <a:gd name="T45" fmla="*/ 0 h 185"/>
                <a:gd name="T46" fmla="*/ 0 w 215"/>
                <a:gd name="T47" fmla="*/ 0 h 185"/>
                <a:gd name="T48" fmla="*/ 0 w 215"/>
                <a:gd name="T49" fmla="*/ 0 h 185"/>
                <a:gd name="T50" fmla="*/ 0 w 215"/>
                <a:gd name="T51" fmla="*/ 0 h 185"/>
                <a:gd name="T52" fmla="*/ 0 w 215"/>
                <a:gd name="T53" fmla="*/ 0 h 185"/>
                <a:gd name="T54" fmla="*/ 0 w 215"/>
                <a:gd name="T55" fmla="*/ 0 h 185"/>
                <a:gd name="T56" fmla="*/ 0 w 215"/>
                <a:gd name="T57" fmla="*/ 0 h 185"/>
                <a:gd name="T58" fmla="*/ 0 w 215"/>
                <a:gd name="T59" fmla="*/ 0 h 185"/>
                <a:gd name="T60" fmla="*/ 0 w 215"/>
                <a:gd name="T61" fmla="*/ 0 h 185"/>
                <a:gd name="T62" fmla="*/ 0 w 215"/>
                <a:gd name="T63" fmla="*/ 0 h 185"/>
                <a:gd name="T64" fmla="*/ 0 w 215"/>
                <a:gd name="T65" fmla="*/ 0 h 185"/>
                <a:gd name="T66" fmla="*/ 0 w 215"/>
                <a:gd name="T67" fmla="*/ 0 h 185"/>
                <a:gd name="T68" fmla="*/ 0 w 215"/>
                <a:gd name="T69" fmla="*/ 0 h 185"/>
                <a:gd name="T70" fmla="*/ 0 w 215"/>
                <a:gd name="T71" fmla="*/ 0 h 185"/>
                <a:gd name="T72" fmla="*/ 0 w 215"/>
                <a:gd name="T73" fmla="*/ 0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5"/>
                <a:gd name="T112" fmla="*/ 0 h 185"/>
                <a:gd name="T113" fmla="*/ 215 w 215"/>
                <a:gd name="T114" fmla="*/ 185 h 1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5" h="185">
                  <a:moveTo>
                    <a:pt x="215" y="185"/>
                  </a:moveTo>
                  <a:lnTo>
                    <a:pt x="215" y="185"/>
                  </a:lnTo>
                  <a:lnTo>
                    <a:pt x="213" y="167"/>
                  </a:lnTo>
                  <a:lnTo>
                    <a:pt x="210" y="148"/>
                  </a:lnTo>
                  <a:lnTo>
                    <a:pt x="205" y="131"/>
                  </a:lnTo>
                  <a:lnTo>
                    <a:pt x="198" y="113"/>
                  </a:lnTo>
                  <a:lnTo>
                    <a:pt x="188" y="96"/>
                  </a:lnTo>
                  <a:lnTo>
                    <a:pt x="178" y="82"/>
                  </a:lnTo>
                  <a:lnTo>
                    <a:pt x="166" y="68"/>
                  </a:lnTo>
                  <a:lnTo>
                    <a:pt x="152" y="54"/>
                  </a:lnTo>
                  <a:lnTo>
                    <a:pt x="136" y="42"/>
                  </a:lnTo>
                  <a:lnTo>
                    <a:pt x="120" y="32"/>
                  </a:lnTo>
                  <a:lnTo>
                    <a:pt x="103" y="23"/>
                  </a:lnTo>
                  <a:lnTo>
                    <a:pt x="84" y="15"/>
                  </a:lnTo>
                  <a:lnTo>
                    <a:pt x="63" y="8"/>
                  </a:lnTo>
                  <a:lnTo>
                    <a:pt x="43" y="4"/>
                  </a:lnTo>
                  <a:lnTo>
                    <a:pt x="22" y="1"/>
                  </a:lnTo>
                  <a:lnTo>
                    <a:pt x="0" y="0"/>
                  </a:lnTo>
                  <a:lnTo>
                    <a:pt x="0" y="2"/>
                  </a:lnTo>
                  <a:lnTo>
                    <a:pt x="22" y="3"/>
                  </a:lnTo>
                  <a:lnTo>
                    <a:pt x="43" y="6"/>
                  </a:lnTo>
                  <a:lnTo>
                    <a:pt x="63" y="11"/>
                  </a:lnTo>
                  <a:lnTo>
                    <a:pt x="82" y="17"/>
                  </a:lnTo>
                  <a:lnTo>
                    <a:pt x="101" y="25"/>
                  </a:lnTo>
                  <a:lnTo>
                    <a:pt x="117" y="34"/>
                  </a:lnTo>
                  <a:lnTo>
                    <a:pt x="134" y="44"/>
                  </a:lnTo>
                  <a:lnTo>
                    <a:pt x="149" y="56"/>
                  </a:lnTo>
                  <a:lnTo>
                    <a:pt x="164" y="70"/>
                  </a:lnTo>
                  <a:lnTo>
                    <a:pt x="175" y="84"/>
                  </a:lnTo>
                  <a:lnTo>
                    <a:pt x="186" y="98"/>
                  </a:lnTo>
                  <a:lnTo>
                    <a:pt x="196" y="115"/>
                  </a:lnTo>
                  <a:lnTo>
                    <a:pt x="203" y="131"/>
                  </a:lnTo>
                  <a:lnTo>
                    <a:pt x="207" y="148"/>
                  </a:lnTo>
                  <a:lnTo>
                    <a:pt x="211" y="167"/>
                  </a:lnTo>
                  <a:lnTo>
                    <a:pt x="212" y="185"/>
                  </a:lnTo>
                  <a:lnTo>
                    <a:pt x="215" y="185"/>
                  </a:lnTo>
                  <a:close/>
                </a:path>
              </a:pathLst>
            </a:custGeom>
            <a:solidFill>
              <a:srgbClr val="000000"/>
            </a:solidFill>
            <a:ln w="9525">
              <a:noFill/>
              <a:round/>
              <a:headEnd/>
              <a:tailEnd/>
            </a:ln>
          </p:spPr>
          <p:txBody>
            <a:bodyPr/>
            <a:lstStyle/>
            <a:p>
              <a:endParaRPr lang="ru-RU"/>
            </a:p>
          </p:txBody>
        </p:sp>
        <p:sp>
          <p:nvSpPr>
            <p:cNvPr id="14394" name="Freeform 656"/>
            <p:cNvSpPr>
              <a:spLocks/>
            </p:cNvSpPr>
            <p:nvPr/>
          </p:nvSpPr>
          <p:spPr bwMode="auto">
            <a:xfrm>
              <a:off x="4343" y="496"/>
              <a:ext cx="36" cy="37"/>
            </a:xfrm>
            <a:custGeom>
              <a:avLst/>
              <a:gdLst>
                <a:gd name="T0" fmla="*/ 0 w 215"/>
                <a:gd name="T1" fmla="*/ 0 h 186"/>
                <a:gd name="T2" fmla="*/ 0 w 215"/>
                <a:gd name="T3" fmla="*/ 0 h 186"/>
                <a:gd name="T4" fmla="*/ 0 w 215"/>
                <a:gd name="T5" fmla="*/ 0 h 186"/>
                <a:gd name="T6" fmla="*/ 0 w 215"/>
                <a:gd name="T7" fmla="*/ 0 h 186"/>
                <a:gd name="T8" fmla="*/ 0 w 215"/>
                <a:gd name="T9" fmla="*/ 0 h 186"/>
                <a:gd name="T10" fmla="*/ 0 w 215"/>
                <a:gd name="T11" fmla="*/ 0 h 186"/>
                <a:gd name="T12" fmla="*/ 0 w 215"/>
                <a:gd name="T13" fmla="*/ 0 h 186"/>
                <a:gd name="T14" fmla="*/ 0 w 215"/>
                <a:gd name="T15" fmla="*/ 0 h 186"/>
                <a:gd name="T16" fmla="*/ 0 w 215"/>
                <a:gd name="T17" fmla="*/ 0 h 186"/>
                <a:gd name="T18" fmla="*/ 0 w 215"/>
                <a:gd name="T19" fmla="*/ 0 h 186"/>
                <a:gd name="T20" fmla="*/ 0 w 215"/>
                <a:gd name="T21" fmla="*/ 0 h 186"/>
                <a:gd name="T22" fmla="*/ 0 w 215"/>
                <a:gd name="T23" fmla="*/ 0 h 186"/>
                <a:gd name="T24" fmla="*/ 0 w 215"/>
                <a:gd name="T25" fmla="*/ 0 h 186"/>
                <a:gd name="T26" fmla="*/ 0 w 215"/>
                <a:gd name="T27" fmla="*/ 0 h 186"/>
                <a:gd name="T28" fmla="*/ 0 w 215"/>
                <a:gd name="T29" fmla="*/ 0 h 186"/>
                <a:gd name="T30" fmla="*/ 0 w 215"/>
                <a:gd name="T31" fmla="*/ 0 h 186"/>
                <a:gd name="T32" fmla="*/ 0 w 215"/>
                <a:gd name="T33" fmla="*/ 0 h 186"/>
                <a:gd name="T34" fmla="*/ 0 w 215"/>
                <a:gd name="T35" fmla="*/ 0 h 186"/>
                <a:gd name="T36" fmla="*/ 0 w 215"/>
                <a:gd name="T37" fmla="*/ 0 h 186"/>
                <a:gd name="T38" fmla="*/ 0 w 215"/>
                <a:gd name="T39" fmla="*/ 0 h 186"/>
                <a:gd name="T40" fmla="*/ 0 w 215"/>
                <a:gd name="T41" fmla="*/ 0 h 186"/>
                <a:gd name="T42" fmla="*/ 0 w 215"/>
                <a:gd name="T43" fmla="*/ 0 h 186"/>
                <a:gd name="T44" fmla="*/ 0 w 215"/>
                <a:gd name="T45" fmla="*/ 0 h 186"/>
                <a:gd name="T46" fmla="*/ 0 w 215"/>
                <a:gd name="T47" fmla="*/ 0 h 186"/>
                <a:gd name="T48" fmla="*/ 0 w 215"/>
                <a:gd name="T49" fmla="*/ 0 h 186"/>
                <a:gd name="T50" fmla="*/ 0 w 215"/>
                <a:gd name="T51" fmla="*/ 0 h 186"/>
                <a:gd name="T52" fmla="*/ 0 w 215"/>
                <a:gd name="T53" fmla="*/ 0 h 186"/>
                <a:gd name="T54" fmla="*/ 0 w 215"/>
                <a:gd name="T55" fmla="*/ 0 h 186"/>
                <a:gd name="T56" fmla="*/ 0 w 215"/>
                <a:gd name="T57" fmla="*/ 0 h 186"/>
                <a:gd name="T58" fmla="*/ 0 w 215"/>
                <a:gd name="T59" fmla="*/ 0 h 186"/>
                <a:gd name="T60" fmla="*/ 0 w 215"/>
                <a:gd name="T61" fmla="*/ 0 h 186"/>
                <a:gd name="T62" fmla="*/ 0 w 215"/>
                <a:gd name="T63" fmla="*/ 0 h 186"/>
                <a:gd name="T64" fmla="*/ 0 w 215"/>
                <a:gd name="T65" fmla="*/ 0 h 186"/>
                <a:gd name="T66" fmla="*/ 0 w 215"/>
                <a:gd name="T67" fmla="*/ 0 h 186"/>
                <a:gd name="T68" fmla="*/ 0 w 215"/>
                <a:gd name="T69" fmla="*/ 0 h 186"/>
                <a:gd name="T70" fmla="*/ 0 w 215"/>
                <a:gd name="T71" fmla="*/ 0 h 186"/>
                <a:gd name="T72" fmla="*/ 0 w 215"/>
                <a:gd name="T73" fmla="*/ 0 h 18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5"/>
                <a:gd name="T112" fmla="*/ 0 h 186"/>
                <a:gd name="T113" fmla="*/ 215 w 215"/>
                <a:gd name="T114" fmla="*/ 186 h 18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5" h="186">
                  <a:moveTo>
                    <a:pt x="0" y="186"/>
                  </a:moveTo>
                  <a:lnTo>
                    <a:pt x="0" y="186"/>
                  </a:lnTo>
                  <a:lnTo>
                    <a:pt x="22" y="184"/>
                  </a:lnTo>
                  <a:lnTo>
                    <a:pt x="43" y="181"/>
                  </a:lnTo>
                  <a:lnTo>
                    <a:pt x="63" y="176"/>
                  </a:lnTo>
                  <a:lnTo>
                    <a:pt x="84" y="170"/>
                  </a:lnTo>
                  <a:lnTo>
                    <a:pt x="103" y="162"/>
                  </a:lnTo>
                  <a:lnTo>
                    <a:pt x="120" y="153"/>
                  </a:lnTo>
                  <a:lnTo>
                    <a:pt x="136" y="143"/>
                  </a:lnTo>
                  <a:lnTo>
                    <a:pt x="152" y="131"/>
                  </a:lnTo>
                  <a:lnTo>
                    <a:pt x="166" y="117"/>
                  </a:lnTo>
                  <a:lnTo>
                    <a:pt x="178" y="103"/>
                  </a:lnTo>
                  <a:lnTo>
                    <a:pt x="188" y="89"/>
                  </a:lnTo>
                  <a:lnTo>
                    <a:pt x="198" y="72"/>
                  </a:lnTo>
                  <a:lnTo>
                    <a:pt x="205" y="54"/>
                  </a:lnTo>
                  <a:lnTo>
                    <a:pt x="210" y="37"/>
                  </a:lnTo>
                  <a:lnTo>
                    <a:pt x="213" y="18"/>
                  </a:lnTo>
                  <a:lnTo>
                    <a:pt x="215" y="0"/>
                  </a:lnTo>
                  <a:lnTo>
                    <a:pt x="212" y="0"/>
                  </a:lnTo>
                  <a:lnTo>
                    <a:pt x="211" y="18"/>
                  </a:lnTo>
                  <a:lnTo>
                    <a:pt x="207" y="37"/>
                  </a:lnTo>
                  <a:lnTo>
                    <a:pt x="203" y="54"/>
                  </a:lnTo>
                  <a:lnTo>
                    <a:pt x="196" y="70"/>
                  </a:lnTo>
                  <a:lnTo>
                    <a:pt x="186" y="87"/>
                  </a:lnTo>
                  <a:lnTo>
                    <a:pt x="175" y="101"/>
                  </a:lnTo>
                  <a:lnTo>
                    <a:pt x="164" y="115"/>
                  </a:lnTo>
                  <a:lnTo>
                    <a:pt x="149" y="129"/>
                  </a:lnTo>
                  <a:lnTo>
                    <a:pt x="134" y="141"/>
                  </a:lnTo>
                  <a:lnTo>
                    <a:pt x="117" y="151"/>
                  </a:lnTo>
                  <a:lnTo>
                    <a:pt x="101" y="160"/>
                  </a:lnTo>
                  <a:lnTo>
                    <a:pt x="82" y="168"/>
                  </a:lnTo>
                  <a:lnTo>
                    <a:pt x="63" y="174"/>
                  </a:lnTo>
                  <a:lnTo>
                    <a:pt x="43" y="179"/>
                  </a:lnTo>
                  <a:lnTo>
                    <a:pt x="22" y="182"/>
                  </a:lnTo>
                  <a:lnTo>
                    <a:pt x="0" y="182"/>
                  </a:lnTo>
                  <a:lnTo>
                    <a:pt x="0" y="186"/>
                  </a:lnTo>
                  <a:close/>
                </a:path>
              </a:pathLst>
            </a:custGeom>
            <a:solidFill>
              <a:srgbClr val="000000"/>
            </a:solidFill>
            <a:ln w="9525">
              <a:noFill/>
              <a:round/>
              <a:headEnd/>
              <a:tailEnd/>
            </a:ln>
          </p:spPr>
          <p:txBody>
            <a:bodyPr/>
            <a:lstStyle/>
            <a:p>
              <a:endParaRPr lang="ru-RU"/>
            </a:p>
          </p:txBody>
        </p:sp>
        <p:sp>
          <p:nvSpPr>
            <p:cNvPr id="14395" name="Freeform 657"/>
            <p:cNvSpPr>
              <a:spLocks/>
            </p:cNvSpPr>
            <p:nvPr/>
          </p:nvSpPr>
          <p:spPr bwMode="auto">
            <a:xfrm>
              <a:off x="4307" y="496"/>
              <a:ext cx="36" cy="37"/>
            </a:xfrm>
            <a:custGeom>
              <a:avLst/>
              <a:gdLst>
                <a:gd name="T0" fmla="*/ 0 w 215"/>
                <a:gd name="T1" fmla="*/ 0 h 186"/>
                <a:gd name="T2" fmla="*/ 0 w 215"/>
                <a:gd name="T3" fmla="*/ 0 h 186"/>
                <a:gd name="T4" fmla="*/ 0 w 215"/>
                <a:gd name="T5" fmla="*/ 0 h 186"/>
                <a:gd name="T6" fmla="*/ 0 w 215"/>
                <a:gd name="T7" fmla="*/ 0 h 186"/>
                <a:gd name="T8" fmla="*/ 0 w 215"/>
                <a:gd name="T9" fmla="*/ 0 h 186"/>
                <a:gd name="T10" fmla="*/ 0 w 215"/>
                <a:gd name="T11" fmla="*/ 0 h 186"/>
                <a:gd name="T12" fmla="*/ 0 w 215"/>
                <a:gd name="T13" fmla="*/ 0 h 186"/>
                <a:gd name="T14" fmla="*/ 0 w 215"/>
                <a:gd name="T15" fmla="*/ 0 h 186"/>
                <a:gd name="T16" fmla="*/ 0 w 215"/>
                <a:gd name="T17" fmla="*/ 0 h 186"/>
                <a:gd name="T18" fmla="*/ 0 w 215"/>
                <a:gd name="T19" fmla="*/ 0 h 186"/>
                <a:gd name="T20" fmla="*/ 0 w 215"/>
                <a:gd name="T21" fmla="*/ 0 h 186"/>
                <a:gd name="T22" fmla="*/ 0 w 215"/>
                <a:gd name="T23" fmla="*/ 0 h 186"/>
                <a:gd name="T24" fmla="*/ 0 w 215"/>
                <a:gd name="T25" fmla="*/ 0 h 186"/>
                <a:gd name="T26" fmla="*/ 0 w 215"/>
                <a:gd name="T27" fmla="*/ 0 h 186"/>
                <a:gd name="T28" fmla="*/ 0 w 215"/>
                <a:gd name="T29" fmla="*/ 0 h 186"/>
                <a:gd name="T30" fmla="*/ 0 w 215"/>
                <a:gd name="T31" fmla="*/ 0 h 186"/>
                <a:gd name="T32" fmla="*/ 0 w 215"/>
                <a:gd name="T33" fmla="*/ 0 h 186"/>
                <a:gd name="T34" fmla="*/ 0 w 215"/>
                <a:gd name="T35" fmla="*/ 0 h 186"/>
                <a:gd name="T36" fmla="*/ 0 w 215"/>
                <a:gd name="T37" fmla="*/ 0 h 186"/>
                <a:gd name="T38" fmla="*/ 0 w 215"/>
                <a:gd name="T39" fmla="*/ 0 h 186"/>
                <a:gd name="T40" fmla="*/ 0 w 215"/>
                <a:gd name="T41" fmla="*/ 0 h 186"/>
                <a:gd name="T42" fmla="*/ 0 w 215"/>
                <a:gd name="T43" fmla="*/ 0 h 186"/>
                <a:gd name="T44" fmla="*/ 0 w 215"/>
                <a:gd name="T45" fmla="*/ 0 h 186"/>
                <a:gd name="T46" fmla="*/ 0 w 215"/>
                <a:gd name="T47" fmla="*/ 0 h 186"/>
                <a:gd name="T48" fmla="*/ 0 w 215"/>
                <a:gd name="T49" fmla="*/ 0 h 186"/>
                <a:gd name="T50" fmla="*/ 0 w 215"/>
                <a:gd name="T51" fmla="*/ 0 h 186"/>
                <a:gd name="T52" fmla="*/ 0 w 215"/>
                <a:gd name="T53" fmla="*/ 0 h 186"/>
                <a:gd name="T54" fmla="*/ 0 w 215"/>
                <a:gd name="T55" fmla="*/ 0 h 186"/>
                <a:gd name="T56" fmla="*/ 0 w 215"/>
                <a:gd name="T57" fmla="*/ 0 h 186"/>
                <a:gd name="T58" fmla="*/ 0 w 215"/>
                <a:gd name="T59" fmla="*/ 0 h 186"/>
                <a:gd name="T60" fmla="*/ 0 w 215"/>
                <a:gd name="T61" fmla="*/ 0 h 186"/>
                <a:gd name="T62" fmla="*/ 0 w 215"/>
                <a:gd name="T63" fmla="*/ 0 h 186"/>
                <a:gd name="T64" fmla="*/ 0 w 215"/>
                <a:gd name="T65" fmla="*/ 0 h 186"/>
                <a:gd name="T66" fmla="*/ 0 w 215"/>
                <a:gd name="T67" fmla="*/ 0 h 186"/>
                <a:gd name="T68" fmla="*/ 0 w 215"/>
                <a:gd name="T69" fmla="*/ 0 h 186"/>
                <a:gd name="T70" fmla="*/ 0 w 215"/>
                <a:gd name="T71" fmla="*/ 0 h 186"/>
                <a:gd name="T72" fmla="*/ 0 w 215"/>
                <a:gd name="T73" fmla="*/ 0 h 18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5"/>
                <a:gd name="T112" fmla="*/ 0 h 186"/>
                <a:gd name="T113" fmla="*/ 215 w 215"/>
                <a:gd name="T114" fmla="*/ 186 h 18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5" h="186">
                  <a:moveTo>
                    <a:pt x="0" y="0"/>
                  </a:moveTo>
                  <a:lnTo>
                    <a:pt x="0" y="0"/>
                  </a:lnTo>
                  <a:lnTo>
                    <a:pt x="2" y="18"/>
                  </a:lnTo>
                  <a:lnTo>
                    <a:pt x="6" y="37"/>
                  </a:lnTo>
                  <a:lnTo>
                    <a:pt x="11" y="54"/>
                  </a:lnTo>
                  <a:lnTo>
                    <a:pt x="18" y="72"/>
                  </a:lnTo>
                  <a:lnTo>
                    <a:pt x="27" y="89"/>
                  </a:lnTo>
                  <a:lnTo>
                    <a:pt x="38" y="103"/>
                  </a:lnTo>
                  <a:lnTo>
                    <a:pt x="50" y="117"/>
                  </a:lnTo>
                  <a:lnTo>
                    <a:pt x="64" y="131"/>
                  </a:lnTo>
                  <a:lnTo>
                    <a:pt x="79" y="143"/>
                  </a:lnTo>
                  <a:lnTo>
                    <a:pt x="96" y="153"/>
                  </a:lnTo>
                  <a:lnTo>
                    <a:pt x="112" y="162"/>
                  </a:lnTo>
                  <a:lnTo>
                    <a:pt x="131" y="170"/>
                  </a:lnTo>
                  <a:lnTo>
                    <a:pt x="153" y="176"/>
                  </a:lnTo>
                  <a:lnTo>
                    <a:pt x="173" y="181"/>
                  </a:lnTo>
                  <a:lnTo>
                    <a:pt x="194" y="184"/>
                  </a:lnTo>
                  <a:lnTo>
                    <a:pt x="215" y="186"/>
                  </a:lnTo>
                  <a:lnTo>
                    <a:pt x="215" y="182"/>
                  </a:lnTo>
                  <a:lnTo>
                    <a:pt x="194" y="182"/>
                  </a:lnTo>
                  <a:lnTo>
                    <a:pt x="173" y="179"/>
                  </a:lnTo>
                  <a:lnTo>
                    <a:pt x="153" y="174"/>
                  </a:lnTo>
                  <a:lnTo>
                    <a:pt x="134" y="168"/>
                  </a:lnTo>
                  <a:lnTo>
                    <a:pt x="115" y="160"/>
                  </a:lnTo>
                  <a:lnTo>
                    <a:pt x="98" y="151"/>
                  </a:lnTo>
                  <a:lnTo>
                    <a:pt x="82" y="141"/>
                  </a:lnTo>
                  <a:lnTo>
                    <a:pt x="66" y="129"/>
                  </a:lnTo>
                  <a:lnTo>
                    <a:pt x="52" y="115"/>
                  </a:lnTo>
                  <a:lnTo>
                    <a:pt x="40" y="101"/>
                  </a:lnTo>
                  <a:lnTo>
                    <a:pt x="30" y="87"/>
                  </a:lnTo>
                  <a:lnTo>
                    <a:pt x="20" y="70"/>
                  </a:lnTo>
                  <a:lnTo>
                    <a:pt x="13" y="54"/>
                  </a:lnTo>
                  <a:lnTo>
                    <a:pt x="8" y="37"/>
                  </a:lnTo>
                  <a:lnTo>
                    <a:pt x="5" y="18"/>
                  </a:lnTo>
                  <a:lnTo>
                    <a:pt x="5" y="0"/>
                  </a:lnTo>
                  <a:lnTo>
                    <a:pt x="0" y="0"/>
                  </a:lnTo>
                  <a:close/>
                </a:path>
              </a:pathLst>
            </a:custGeom>
            <a:solidFill>
              <a:srgbClr val="000000"/>
            </a:solidFill>
            <a:ln w="9525">
              <a:noFill/>
              <a:round/>
              <a:headEnd/>
              <a:tailEnd/>
            </a:ln>
          </p:spPr>
          <p:txBody>
            <a:bodyPr/>
            <a:lstStyle/>
            <a:p>
              <a:endParaRPr lang="ru-RU"/>
            </a:p>
          </p:txBody>
        </p:sp>
        <p:sp>
          <p:nvSpPr>
            <p:cNvPr id="14396" name="Freeform 658"/>
            <p:cNvSpPr>
              <a:spLocks/>
            </p:cNvSpPr>
            <p:nvPr/>
          </p:nvSpPr>
          <p:spPr bwMode="auto">
            <a:xfrm>
              <a:off x="4307" y="459"/>
              <a:ext cx="36" cy="37"/>
            </a:xfrm>
            <a:custGeom>
              <a:avLst/>
              <a:gdLst>
                <a:gd name="T0" fmla="*/ 0 w 215"/>
                <a:gd name="T1" fmla="*/ 0 h 185"/>
                <a:gd name="T2" fmla="*/ 0 w 215"/>
                <a:gd name="T3" fmla="*/ 0 h 185"/>
                <a:gd name="T4" fmla="*/ 0 w 215"/>
                <a:gd name="T5" fmla="*/ 0 h 185"/>
                <a:gd name="T6" fmla="*/ 0 w 215"/>
                <a:gd name="T7" fmla="*/ 0 h 185"/>
                <a:gd name="T8" fmla="*/ 0 w 215"/>
                <a:gd name="T9" fmla="*/ 0 h 185"/>
                <a:gd name="T10" fmla="*/ 0 w 215"/>
                <a:gd name="T11" fmla="*/ 0 h 185"/>
                <a:gd name="T12" fmla="*/ 0 w 215"/>
                <a:gd name="T13" fmla="*/ 0 h 185"/>
                <a:gd name="T14" fmla="*/ 0 w 215"/>
                <a:gd name="T15" fmla="*/ 0 h 185"/>
                <a:gd name="T16" fmla="*/ 0 w 215"/>
                <a:gd name="T17" fmla="*/ 0 h 185"/>
                <a:gd name="T18" fmla="*/ 0 w 215"/>
                <a:gd name="T19" fmla="*/ 0 h 185"/>
                <a:gd name="T20" fmla="*/ 0 w 215"/>
                <a:gd name="T21" fmla="*/ 0 h 185"/>
                <a:gd name="T22" fmla="*/ 0 w 215"/>
                <a:gd name="T23" fmla="*/ 0 h 185"/>
                <a:gd name="T24" fmla="*/ 0 w 215"/>
                <a:gd name="T25" fmla="*/ 0 h 185"/>
                <a:gd name="T26" fmla="*/ 0 w 215"/>
                <a:gd name="T27" fmla="*/ 0 h 185"/>
                <a:gd name="T28" fmla="*/ 0 w 215"/>
                <a:gd name="T29" fmla="*/ 0 h 185"/>
                <a:gd name="T30" fmla="*/ 0 w 215"/>
                <a:gd name="T31" fmla="*/ 0 h 185"/>
                <a:gd name="T32" fmla="*/ 0 w 215"/>
                <a:gd name="T33" fmla="*/ 0 h 185"/>
                <a:gd name="T34" fmla="*/ 0 w 215"/>
                <a:gd name="T35" fmla="*/ 0 h 185"/>
                <a:gd name="T36" fmla="*/ 0 w 215"/>
                <a:gd name="T37" fmla="*/ 0 h 185"/>
                <a:gd name="T38" fmla="*/ 0 w 215"/>
                <a:gd name="T39" fmla="*/ 0 h 185"/>
                <a:gd name="T40" fmla="*/ 0 w 215"/>
                <a:gd name="T41" fmla="*/ 0 h 185"/>
                <a:gd name="T42" fmla="*/ 0 w 215"/>
                <a:gd name="T43" fmla="*/ 0 h 185"/>
                <a:gd name="T44" fmla="*/ 0 w 215"/>
                <a:gd name="T45" fmla="*/ 0 h 185"/>
                <a:gd name="T46" fmla="*/ 0 w 215"/>
                <a:gd name="T47" fmla="*/ 0 h 185"/>
                <a:gd name="T48" fmla="*/ 0 w 215"/>
                <a:gd name="T49" fmla="*/ 0 h 185"/>
                <a:gd name="T50" fmla="*/ 0 w 215"/>
                <a:gd name="T51" fmla="*/ 0 h 185"/>
                <a:gd name="T52" fmla="*/ 0 w 215"/>
                <a:gd name="T53" fmla="*/ 0 h 185"/>
                <a:gd name="T54" fmla="*/ 0 w 215"/>
                <a:gd name="T55" fmla="*/ 0 h 185"/>
                <a:gd name="T56" fmla="*/ 0 w 215"/>
                <a:gd name="T57" fmla="*/ 0 h 185"/>
                <a:gd name="T58" fmla="*/ 0 w 215"/>
                <a:gd name="T59" fmla="*/ 0 h 185"/>
                <a:gd name="T60" fmla="*/ 0 w 215"/>
                <a:gd name="T61" fmla="*/ 0 h 185"/>
                <a:gd name="T62" fmla="*/ 0 w 215"/>
                <a:gd name="T63" fmla="*/ 0 h 185"/>
                <a:gd name="T64" fmla="*/ 0 w 215"/>
                <a:gd name="T65" fmla="*/ 0 h 185"/>
                <a:gd name="T66" fmla="*/ 0 w 215"/>
                <a:gd name="T67" fmla="*/ 0 h 185"/>
                <a:gd name="T68" fmla="*/ 0 w 215"/>
                <a:gd name="T69" fmla="*/ 0 h 185"/>
                <a:gd name="T70" fmla="*/ 0 w 215"/>
                <a:gd name="T71" fmla="*/ 0 h 185"/>
                <a:gd name="T72" fmla="*/ 0 w 215"/>
                <a:gd name="T73" fmla="*/ 0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5"/>
                <a:gd name="T112" fmla="*/ 0 h 185"/>
                <a:gd name="T113" fmla="*/ 215 w 215"/>
                <a:gd name="T114" fmla="*/ 185 h 1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5" h="185">
                  <a:moveTo>
                    <a:pt x="215" y="0"/>
                  </a:moveTo>
                  <a:lnTo>
                    <a:pt x="215" y="0"/>
                  </a:lnTo>
                  <a:lnTo>
                    <a:pt x="194" y="1"/>
                  </a:lnTo>
                  <a:lnTo>
                    <a:pt x="173" y="4"/>
                  </a:lnTo>
                  <a:lnTo>
                    <a:pt x="153" y="8"/>
                  </a:lnTo>
                  <a:lnTo>
                    <a:pt x="131" y="15"/>
                  </a:lnTo>
                  <a:lnTo>
                    <a:pt x="112" y="23"/>
                  </a:lnTo>
                  <a:lnTo>
                    <a:pt x="96" y="32"/>
                  </a:lnTo>
                  <a:lnTo>
                    <a:pt x="79" y="42"/>
                  </a:lnTo>
                  <a:lnTo>
                    <a:pt x="64" y="54"/>
                  </a:lnTo>
                  <a:lnTo>
                    <a:pt x="50" y="68"/>
                  </a:lnTo>
                  <a:lnTo>
                    <a:pt x="38" y="82"/>
                  </a:lnTo>
                  <a:lnTo>
                    <a:pt x="27" y="96"/>
                  </a:lnTo>
                  <a:lnTo>
                    <a:pt x="18" y="113"/>
                  </a:lnTo>
                  <a:lnTo>
                    <a:pt x="11" y="131"/>
                  </a:lnTo>
                  <a:lnTo>
                    <a:pt x="6" y="148"/>
                  </a:lnTo>
                  <a:lnTo>
                    <a:pt x="2" y="167"/>
                  </a:lnTo>
                  <a:lnTo>
                    <a:pt x="0" y="185"/>
                  </a:lnTo>
                  <a:lnTo>
                    <a:pt x="5" y="185"/>
                  </a:lnTo>
                  <a:lnTo>
                    <a:pt x="5" y="167"/>
                  </a:lnTo>
                  <a:lnTo>
                    <a:pt x="8" y="148"/>
                  </a:lnTo>
                  <a:lnTo>
                    <a:pt x="13" y="131"/>
                  </a:lnTo>
                  <a:lnTo>
                    <a:pt x="20" y="115"/>
                  </a:lnTo>
                  <a:lnTo>
                    <a:pt x="30" y="98"/>
                  </a:lnTo>
                  <a:lnTo>
                    <a:pt x="40" y="84"/>
                  </a:lnTo>
                  <a:lnTo>
                    <a:pt x="52" y="70"/>
                  </a:lnTo>
                  <a:lnTo>
                    <a:pt x="66" y="56"/>
                  </a:lnTo>
                  <a:lnTo>
                    <a:pt x="82" y="44"/>
                  </a:lnTo>
                  <a:lnTo>
                    <a:pt x="98" y="34"/>
                  </a:lnTo>
                  <a:lnTo>
                    <a:pt x="115" y="25"/>
                  </a:lnTo>
                  <a:lnTo>
                    <a:pt x="134" y="17"/>
                  </a:lnTo>
                  <a:lnTo>
                    <a:pt x="153" y="11"/>
                  </a:lnTo>
                  <a:lnTo>
                    <a:pt x="173" y="6"/>
                  </a:lnTo>
                  <a:lnTo>
                    <a:pt x="194" y="3"/>
                  </a:lnTo>
                  <a:lnTo>
                    <a:pt x="215" y="2"/>
                  </a:lnTo>
                  <a:lnTo>
                    <a:pt x="215" y="0"/>
                  </a:lnTo>
                  <a:close/>
                </a:path>
              </a:pathLst>
            </a:custGeom>
            <a:solidFill>
              <a:srgbClr val="000000"/>
            </a:solidFill>
            <a:ln w="9525">
              <a:noFill/>
              <a:round/>
              <a:headEnd/>
              <a:tailEnd/>
            </a:ln>
          </p:spPr>
          <p:txBody>
            <a:bodyPr/>
            <a:lstStyle/>
            <a:p>
              <a:endParaRPr lang="ru-RU"/>
            </a:p>
          </p:txBody>
        </p:sp>
        <p:sp>
          <p:nvSpPr>
            <p:cNvPr id="14397" name="Freeform 659"/>
            <p:cNvSpPr>
              <a:spLocks/>
            </p:cNvSpPr>
            <p:nvPr/>
          </p:nvSpPr>
          <p:spPr bwMode="auto">
            <a:xfrm>
              <a:off x="4331" y="522"/>
              <a:ext cx="24" cy="3"/>
            </a:xfrm>
            <a:custGeom>
              <a:avLst/>
              <a:gdLst>
                <a:gd name="T0" fmla="*/ 0 w 147"/>
                <a:gd name="T1" fmla="*/ 0 h 14"/>
                <a:gd name="T2" fmla="*/ 0 w 147"/>
                <a:gd name="T3" fmla="*/ 0 h 14"/>
                <a:gd name="T4" fmla="*/ 0 w 147"/>
                <a:gd name="T5" fmla="*/ 0 h 14"/>
                <a:gd name="T6" fmla="*/ 0 w 147"/>
                <a:gd name="T7" fmla="*/ 0 h 14"/>
                <a:gd name="T8" fmla="*/ 0 w 147"/>
                <a:gd name="T9" fmla="*/ 0 h 14"/>
                <a:gd name="T10" fmla="*/ 0 w 147"/>
                <a:gd name="T11" fmla="*/ 0 h 14"/>
                <a:gd name="T12" fmla="*/ 0 w 147"/>
                <a:gd name="T13" fmla="*/ 0 h 14"/>
                <a:gd name="T14" fmla="*/ 0 w 147"/>
                <a:gd name="T15" fmla="*/ 0 h 14"/>
                <a:gd name="T16" fmla="*/ 0 w 147"/>
                <a:gd name="T17" fmla="*/ 0 h 14"/>
                <a:gd name="T18" fmla="*/ 0 w 147"/>
                <a:gd name="T19" fmla="*/ 0 h 14"/>
                <a:gd name="T20" fmla="*/ 0 w 147"/>
                <a:gd name="T21" fmla="*/ 0 h 14"/>
                <a:gd name="T22" fmla="*/ 0 w 147"/>
                <a:gd name="T23" fmla="*/ 0 h 14"/>
                <a:gd name="T24" fmla="*/ 0 w 147"/>
                <a:gd name="T25" fmla="*/ 0 h 14"/>
                <a:gd name="T26" fmla="*/ 0 w 147"/>
                <a:gd name="T27" fmla="*/ 0 h 14"/>
                <a:gd name="T28" fmla="*/ 0 w 147"/>
                <a:gd name="T29" fmla="*/ 0 h 14"/>
                <a:gd name="T30" fmla="*/ 0 w 147"/>
                <a:gd name="T31" fmla="*/ 0 h 14"/>
                <a:gd name="T32" fmla="*/ 0 w 147"/>
                <a:gd name="T33" fmla="*/ 0 h 14"/>
                <a:gd name="T34" fmla="*/ 0 w 147"/>
                <a:gd name="T35" fmla="*/ 0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7"/>
                <a:gd name="T55" fmla="*/ 0 h 14"/>
                <a:gd name="T56" fmla="*/ 147 w 147"/>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7" h="14">
                  <a:moveTo>
                    <a:pt x="0" y="0"/>
                  </a:moveTo>
                  <a:lnTo>
                    <a:pt x="8" y="3"/>
                  </a:lnTo>
                  <a:lnTo>
                    <a:pt x="18" y="6"/>
                  </a:lnTo>
                  <a:lnTo>
                    <a:pt x="26" y="8"/>
                  </a:lnTo>
                  <a:lnTo>
                    <a:pt x="35" y="10"/>
                  </a:lnTo>
                  <a:lnTo>
                    <a:pt x="45" y="12"/>
                  </a:lnTo>
                  <a:lnTo>
                    <a:pt x="54" y="13"/>
                  </a:lnTo>
                  <a:lnTo>
                    <a:pt x="64" y="14"/>
                  </a:lnTo>
                  <a:lnTo>
                    <a:pt x="73" y="14"/>
                  </a:lnTo>
                  <a:lnTo>
                    <a:pt x="83" y="14"/>
                  </a:lnTo>
                  <a:lnTo>
                    <a:pt x="92" y="13"/>
                  </a:lnTo>
                  <a:lnTo>
                    <a:pt x="102" y="12"/>
                  </a:lnTo>
                  <a:lnTo>
                    <a:pt x="111" y="10"/>
                  </a:lnTo>
                  <a:lnTo>
                    <a:pt x="120" y="8"/>
                  </a:lnTo>
                  <a:lnTo>
                    <a:pt x="129" y="6"/>
                  </a:lnTo>
                  <a:lnTo>
                    <a:pt x="138" y="3"/>
                  </a:lnTo>
                  <a:lnTo>
                    <a:pt x="147" y="0"/>
                  </a:lnTo>
                  <a:lnTo>
                    <a:pt x="0" y="0"/>
                  </a:lnTo>
                  <a:close/>
                </a:path>
              </a:pathLst>
            </a:custGeom>
            <a:solidFill>
              <a:srgbClr val="FFFFFF"/>
            </a:solidFill>
            <a:ln w="9525">
              <a:noFill/>
              <a:round/>
              <a:headEnd/>
              <a:tailEnd/>
            </a:ln>
          </p:spPr>
          <p:txBody>
            <a:bodyPr/>
            <a:lstStyle/>
            <a:p>
              <a:endParaRPr lang="ru-RU"/>
            </a:p>
          </p:txBody>
        </p:sp>
        <p:sp>
          <p:nvSpPr>
            <p:cNvPr id="14398" name="Freeform 660"/>
            <p:cNvSpPr>
              <a:spLocks/>
            </p:cNvSpPr>
            <p:nvPr/>
          </p:nvSpPr>
          <p:spPr bwMode="auto">
            <a:xfrm>
              <a:off x="4326" y="519"/>
              <a:ext cx="34" cy="3"/>
            </a:xfrm>
            <a:custGeom>
              <a:avLst/>
              <a:gdLst>
                <a:gd name="T0" fmla="*/ 0 w 201"/>
                <a:gd name="T1" fmla="*/ 0 h 15"/>
                <a:gd name="T2" fmla="*/ 0 w 201"/>
                <a:gd name="T3" fmla="*/ 0 h 15"/>
                <a:gd name="T4" fmla="*/ 0 w 201"/>
                <a:gd name="T5" fmla="*/ 0 h 15"/>
                <a:gd name="T6" fmla="*/ 0 w 201"/>
                <a:gd name="T7" fmla="*/ 0 h 15"/>
                <a:gd name="T8" fmla="*/ 0 w 201"/>
                <a:gd name="T9" fmla="*/ 0 h 15"/>
                <a:gd name="T10" fmla="*/ 0 w 201"/>
                <a:gd name="T11" fmla="*/ 0 h 15"/>
                <a:gd name="T12" fmla="*/ 0 w 201"/>
                <a:gd name="T13" fmla="*/ 0 h 15"/>
                <a:gd name="T14" fmla="*/ 0 w 201"/>
                <a:gd name="T15" fmla="*/ 0 h 15"/>
                <a:gd name="T16" fmla="*/ 0 w 201"/>
                <a:gd name="T17" fmla="*/ 0 h 15"/>
                <a:gd name="T18" fmla="*/ 0 w 201"/>
                <a:gd name="T19" fmla="*/ 0 h 15"/>
                <a:gd name="T20" fmla="*/ 0 w 201"/>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
                <a:gd name="T35" fmla="*/ 201 w 201"/>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
                  <a:moveTo>
                    <a:pt x="27" y="15"/>
                  </a:moveTo>
                  <a:lnTo>
                    <a:pt x="20" y="12"/>
                  </a:lnTo>
                  <a:lnTo>
                    <a:pt x="13" y="7"/>
                  </a:lnTo>
                  <a:lnTo>
                    <a:pt x="5" y="4"/>
                  </a:lnTo>
                  <a:lnTo>
                    <a:pt x="0" y="0"/>
                  </a:lnTo>
                  <a:lnTo>
                    <a:pt x="201" y="0"/>
                  </a:lnTo>
                  <a:lnTo>
                    <a:pt x="195" y="4"/>
                  </a:lnTo>
                  <a:lnTo>
                    <a:pt x="188" y="7"/>
                  </a:lnTo>
                  <a:lnTo>
                    <a:pt x="181" y="12"/>
                  </a:lnTo>
                  <a:lnTo>
                    <a:pt x="174" y="15"/>
                  </a:lnTo>
                  <a:lnTo>
                    <a:pt x="27" y="15"/>
                  </a:lnTo>
                  <a:close/>
                </a:path>
              </a:pathLst>
            </a:custGeom>
            <a:solidFill>
              <a:srgbClr val="F9F9F9"/>
            </a:solidFill>
            <a:ln w="9525">
              <a:noFill/>
              <a:round/>
              <a:headEnd/>
              <a:tailEnd/>
            </a:ln>
          </p:spPr>
          <p:txBody>
            <a:bodyPr/>
            <a:lstStyle/>
            <a:p>
              <a:endParaRPr lang="ru-RU"/>
            </a:p>
          </p:txBody>
        </p:sp>
        <p:sp>
          <p:nvSpPr>
            <p:cNvPr id="14399" name="Freeform 661"/>
            <p:cNvSpPr>
              <a:spLocks/>
            </p:cNvSpPr>
            <p:nvPr/>
          </p:nvSpPr>
          <p:spPr bwMode="auto">
            <a:xfrm>
              <a:off x="4323" y="516"/>
              <a:ext cx="40" cy="3"/>
            </a:xfrm>
            <a:custGeom>
              <a:avLst/>
              <a:gdLst>
                <a:gd name="T0" fmla="*/ 0 w 239"/>
                <a:gd name="T1" fmla="*/ 0 h 14"/>
                <a:gd name="T2" fmla="*/ 0 w 239"/>
                <a:gd name="T3" fmla="*/ 0 h 14"/>
                <a:gd name="T4" fmla="*/ 0 w 239"/>
                <a:gd name="T5" fmla="*/ 0 h 14"/>
                <a:gd name="T6" fmla="*/ 0 w 239"/>
                <a:gd name="T7" fmla="*/ 0 h 14"/>
                <a:gd name="T8" fmla="*/ 0 w 239"/>
                <a:gd name="T9" fmla="*/ 0 h 14"/>
                <a:gd name="T10" fmla="*/ 0 w 239"/>
                <a:gd name="T11" fmla="*/ 0 h 14"/>
                <a:gd name="T12" fmla="*/ 0 w 239"/>
                <a:gd name="T13" fmla="*/ 0 h 14"/>
                <a:gd name="T14" fmla="*/ 0 w 239"/>
                <a:gd name="T15" fmla="*/ 0 h 14"/>
                <a:gd name="T16" fmla="*/ 0 w 239"/>
                <a:gd name="T17" fmla="*/ 0 h 14"/>
                <a:gd name="T18" fmla="*/ 0 w 239"/>
                <a:gd name="T19" fmla="*/ 0 h 14"/>
                <a:gd name="T20" fmla="*/ 0 w 239"/>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9"/>
                <a:gd name="T34" fmla="*/ 0 h 14"/>
                <a:gd name="T35" fmla="*/ 239 w 239"/>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9" h="14">
                  <a:moveTo>
                    <a:pt x="19" y="14"/>
                  </a:moveTo>
                  <a:lnTo>
                    <a:pt x="14" y="11"/>
                  </a:lnTo>
                  <a:lnTo>
                    <a:pt x="9" y="7"/>
                  </a:lnTo>
                  <a:lnTo>
                    <a:pt x="4" y="4"/>
                  </a:lnTo>
                  <a:lnTo>
                    <a:pt x="0" y="0"/>
                  </a:lnTo>
                  <a:lnTo>
                    <a:pt x="239" y="0"/>
                  </a:lnTo>
                  <a:lnTo>
                    <a:pt x="234" y="4"/>
                  </a:lnTo>
                  <a:lnTo>
                    <a:pt x="229" y="7"/>
                  </a:lnTo>
                  <a:lnTo>
                    <a:pt x="224" y="11"/>
                  </a:lnTo>
                  <a:lnTo>
                    <a:pt x="220" y="14"/>
                  </a:lnTo>
                  <a:lnTo>
                    <a:pt x="19" y="14"/>
                  </a:lnTo>
                  <a:close/>
                </a:path>
              </a:pathLst>
            </a:custGeom>
            <a:solidFill>
              <a:srgbClr val="EFEFEF"/>
            </a:solidFill>
            <a:ln w="9525">
              <a:noFill/>
              <a:round/>
              <a:headEnd/>
              <a:tailEnd/>
            </a:ln>
          </p:spPr>
          <p:txBody>
            <a:bodyPr/>
            <a:lstStyle/>
            <a:p>
              <a:endParaRPr lang="ru-RU"/>
            </a:p>
          </p:txBody>
        </p:sp>
        <p:sp>
          <p:nvSpPr>
            <p:cNvPr id="14400" name="Freeform 662"/>
            <p:cNvSpPr>
              <a:spLocks/>
            </p:cNvSpPr>
            <p:nvPr/>
          </p:nvSpPr>
          <p:spPr bwMode="auto">
            <a:xfrm>
              <a:off x="4321" y="513"/>
              <a:ext cx="45" cy="3"/>
            </a:xfrm>
            <a:custGeom>
              <a:avLst/>
              <a:gdLst>
                <a:gd name="T0" fmla="*/ 0 w 270"/>
                <a:gd name="T1" fmla="*/ 0 h 15"/>
                <a:gd name="T2" fmla="*/ 0 w 270"/>
                <a:gd name="T3" fmla="*/ 0 h 15"/>
                <a:gd name="T4" fmla="*/ 0 w 270"/>
                <a:gd name="T5" fmla="*/ 0 h 15"/>
                <a:gd name="T6" fmla="*/ 0 w 270"/>
                <a:gd name="T7" fmla="*/ 0 h 15"/>
                <a:gd name="T8" fmla="*/ 0 w 270"/>
                <a:gd name="T9" fmla="*/ 0 h 15"/>
                <a:gd name="T10" fmla="*/ 0 w 270"/>
                <a:gd name="T11" fmla="*/ 0 h 15"/>
                <a:gd name="T12" fmla="*/ 0 w 270"/>
                <a:gd name="T13" fmla="*/ 0 h 15"/>
                <a:gd name="T14" fmla="*/ 0 w 270"/>
                <a:gd name="T15" fmla="*/ 0 h 15"/>
                <a:gd name="T16" fmla="*/ 0 w 270"/>
                <a:gd name="T17" fmla="*/ 0 h 15"/>
                <a:gd name="T18" fmla="*/ 0 w 270"/>
                <a:gd name="T19" fmla="*/ 0 h 15"/>
                <a:gd name="T20" fmla="*/ 0 w 270"/>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0"/>
                <a:gd name="T34" fmla="*/ 0 h 15"/>
                <a:gd name="T35" fmla="*/ 270 w 270"/>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0" h="15">
                  <a:moveTo>
                    <a:pt x="16" y="15"/>
                  </a:moveTo>
                  <a:lnTo>
                    <a:pt x="11" y="12"/>
                  </a:lnTo>
                  <a:lnTo>
                    <a:pt x="7" y="8"/>
                  </a:lnTo>
                  <a:lnTo>
                    <a:pt x="4" y="4"/>
                  </a:lnTo>
                  <a:lnTo>
                    <a:pt x="0" y="0"/>
                  </a:lnTo>
                  <a:lnTo>
                    <a:pt x="270" y="0"/>
                  </a:lnTo>
                  <a:lnTo>
                    <a:pt x="266" y="4"/>
                  </a:lnTo>
                  <a:lnTo>
                    <a:pt x="263" y="8"/>
                  </a:lnTo>
                  <a:lnTo>
                    <a:pt x="259" y="12"/>
                  </a:lnTo>
                  <a:lnTo>
                    <a:pt x="255" y="15"/>
                  </a:lnTo>
                  <a:lnTo>
                    <a:pt x="16" y="15"/>
                  </a:lnTo>
                  <a:close/>
                </a:path>
              </a:pathLst>
            </a:custGeom>
            <a:solidFill>
              <a:srgbClr val="E5E5E5"/>
            </a:solidFill>
            <a:ln w="9525">
              <a:noFill/>
              <a:round/>
              <a:headEnd/>
              <a:tailEnd/>
            </a:ln>
          </p:spPr>
          <p:txBody>
            <a:bodyPr/>
            <a:lstStyle/>
            <a:p>
              <a:endParaRPr lang="ru-RU"/>
            </a:p>
          </p:txBody>
        </p:sp>
        <p:sp>
          <p:nvSpPr>
            <p:cNvPr id="14401" name="Freeform 663"/>
            <p:cNvSpPr>
              <a:spLocks/>
            </p:cNvSpPr>
            <p:nvPr/>
          </p:nvSpPr>
          <p:spPr bwMode="auto">
            <a:xfrm>
              <a:off x="4319" y="510"/>
              <a:ext cx="48" cy="3"/>
            </a:xfrm>
            <a:custGeom>
              <a:avLst/>
              <a:gdLst>
                <a:gd name="T0" fmla="*/ 0 w 291"/>
                <a:gd name="T1" fmla="*/ 0 h 15"/>
                <a:gd name="T2" fmla="*/ 0 w 291"/>
                <a:gd name="T3" fmla="*/ 0 h 15"/>
                <a:gd name="T4" fmla="*/ 0 w 291"/>
                <a:gd name="T5" fmla="*/ 0 h 15"/>
                <a:gd name="T6" fmla="*/ 0 w 291"/>
                <a:gd name="T7" fmla="*/ 0 h 15"/>
                <a:gd name="T8" fmla="*/ 0 w 291"/>
                <a:gd name="T9" fmla="*/ 0 h 15"/>
                <a:gd name="T10" fmla="*/ 0 w 291"/>
                <a:gd name="T11" fmla="*/ 0 h 15"/>
                <a:gd name="T12" fmla="*/ 0 w 291"/>
                <a:gd name="T13" fmla="*/ 0 h 15"/>
                <a:gd name="T14" fmla="*/ 0 w 291"/>
                <a:gd name="T15" fmla="*/ 0 h 15"/>
                <a:gd name="T16" fmla="*/ 0 w 291"/>
                <a:gd name="T17" fmla="*/ 0 h 15"/>
                <a:gd name="T18" fmla="*/ 0 w 291"/>
                <a:gd name="T19" fmla="*/ 0 h 15"/>
                <a:gd name="T20" fmla="*/ 0 w 291"/>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1"/>
                <a:gd name="T34" fmla="*/ 0 h 15"/>
                <a:gd name="T35" fmla="*/ 291 w 291"/>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1" h="15">
                  <a:moveTo>
                    <a:pt x="10" y="15"/>
                  </a:moveTo>
                  <a:lnTo>
                    <a:pt x="8" y="12"/>
                  </a:lnTo>
                  <a:lnTo>
                    <a:pt x="4" y="8"/>
                  </a:lnTo>
                  <a:lnTo>
                    <a:pt x="2" y="4"/>
                  </a:lnTo>
                  <a:lnTo>
                    <a:pt x="0" y="0"/>
                  </a:lnTo>
                  <a:lnTo>
                    <a:pt x="291" y="0"/>
                  </a:lnTo>
                  <a:lnTo>
                    <a:pt x="288" y="4"/>
                  </a:lnTo>
                  <a:lnTo>
                    <a:pt x="286" y="8"/>
                  </a:lnTo>
                  <a:lnTo>
                    <a:pt x="282" y="12"/>
                  </a:lnTo>
                  <a:lnTo>
                    <a:pt x="280" y="15"/>
                  </a:lnTo>
                  <a:lnTo>
                    <a:pt x="10" y="15"/>
                  </a:lnTo>
                  <a:close/>
                </a:path>
              </a:pathLst>
            </a:custGeom>
            <a:solidFill>
              <a:srgbClr val="DBDBDB"/>
            </a:solidFill>
            <a:ln w="9525">
              <a:noFill/>
              <a:round/>
              <a:headEnd/>
              <a:tailEnd/>
            </a:ln>
          </p:spPr>
          <p:txBody>
            <a:bodyPr/>
            <a:lstStyle/>
            <a:p>
              <a:endParaRPr lang="ru-RU"/>
            </a:p>
          </p:txBody>
        </p:sp>
        <p:sp>
          <p:nvSpPr>
            <p:cNvPr id="14402" name="Freeform 664"/>
            <p:cNvSpPr>
              <a:spLocks/>
            </p:cNvSpPr>
            <p:nvPr/>
          </p:nvSpPr>
          <p:spPr bwMode="auto">
            <a:xfrm>
              <a:off x="4317" y="508"/>
              <a:ext cx="52" cy="2"/>
            </a:xfrm>
            <a:custGeom>
              <a:avLst/>
              <a:gdLst>
                <a:gd name="T0" fmla="*/ 0 w 310"/>
                <a:gd name="T1" fmla="*/ 0 h 14"/>
                <a:gd name="T2" fmla="*/ 0 w 310"/>
                <a:gd name="T3" fmla="*/ 0 h 14"/>
                <a:gd name="T4" fmla="*/ 0 w 310"/>
                <a:gd name="T5" fmla="*/ 0 h 14"/>
                <a:gd name="T6" fmla="*/ 0 w 310"/>
                <a:gd name="T7" fmla="*/ 0 h 14"/>
                <a:gd name="T8" fmla="*/ 0 w 310"/>
                <a:gd name="T9" fmla="*/ 0 h 14"/>
                <a:gd name="T10" fmla="*/ 0 w 310"/>
                <a:gd name="T11" fmla="*/ 0 h 14"/>
                <a:gd name="T12" fmla="*/ 0 w 310"/>
                <a:gd name="T13" fmla="*/ 0 h 14"/>
                <a:gd name="T14" fmla="*/ 0 w 310"/>
                <a:gd name="T15" fmla="*/ 0 h 14"/>
                <a:gd name="T16" fmla="*/ 0 w 310"/>
                <a:gd name="T17" fmla="*/ 0 h 14"/>
                <a:gd name="T18" fmla="*/ 0 w 310"/>
                <a:gd name="T19" fmla="*/ 0 h 14"/>
                <a:gd name="T20" fmla="*/ 0 w 310"/>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0"/>
                <a:gd name="T34" fmla="*/ 0 h 14"/>
                <a:gd name="T35" fmla="*/ 310 w 310"/>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0" h="14">
                  <a:moveTo>
                    <a:pt x="10" y="14"/>
                  </a:moveTo>
                  <a:lnTo>
                    <a:pt x="7" y="11"/>
                  </a:lnTo>
                  <a:lnTo>
                    <a:pt x="5" y="7"/>
                  </a:lnTo>
                  <a:lnTo>
                    <a:pt x="2" y="4"/>
                  </a:lnTo>
                  <a:lnTo>
                    <a:pt x="0" y="0"/>
                  </a:lnTo>
                  <a:lnTo>
                    <a:pt x="310" y="0"/>
                  </a:lnTo>
                  <a:lnTo>
                    <a:pt x="308" y="4"/>
                  </a:lnTo>
                  <a:lnTo>
                    <a:pt x="305" y="7"/>
                  </a:lnTo>
                  <a:lnTo>
                    <a:pt x="303" y="11"/>
                  </a:lnTo>
                  <a:lnTo>
                    <a:pt x="301" y="14"/>
                  </a:lnTo>
                  <a:lnTo>
                    <a:pt x="10" y="14"/>
                  </a:lnTo>
                  <a:close/>
                </a:path>
              </a:pathLst>
            </a:custGeom>
            <a:solidFill>
              <a:srgbClr val="D1D1D1"/>
            </a:solidFill>
            <a:ln w="9525">
              <a:noFill/>
              <a:round/>
              <a:headEnd/>
              <a:tailEnd/>
            </a:ln>
          </p:spPr>
          <p:txBody>
            <a:bodyPr/>
            <a:lstStyle/>
            <a:p>
              <a:endParaRPr lang="ru-RU"/>
            </a:p>
          </p:txBody>
        </p:sp>
        <p:sp>
          <p:nvSpPr>
            <p:cNvPr id="14403" name="Freeform 665"/>
            <p:cNvSpPr>
              <a:spLocks/>
            </p:cNvSpPr>
            <p:nvPr/>
          </p:nvSpPr>
          <p:spPr bwMode="auto">
            <a:xfrm>
              <a:off x="4316" y="505"/>
              <a:ext cx="54" cy="3"/>
            </a:xfrm>
            <a:custGeom>
              <a:avLst/>
              <a:gdLst>
                <a:gd name="T0" fmla="*/ 0 w 322"/>
                <a:gd name="T1" fmla="*/ 0 h 15"/>
                <a:gd name="T2" fmla="*/ 0 w 322"/>
                <a:gd name="T3" fmla="*/ 0 h 15"/>
                <a:gd name="T4" fmla="*/ 0 w 322"/>
                <a:gd name="T5" fmla="*/ 0 h 15"/>
                <a:gd name="T6" fmla="*/ 0 w 322"/>
                <a:gd name="T7" fmla="*/ 0 h 15"/>
                <a:gd name="T8" fmla="*/ 0 w 322"/>
                <a:gd name="T9" fmla="*/ 0 h 15"/>
                <a:gd name="T10" fmla="*/ 0 w 322"/>
                <a:gd name="T11" fmla="*/ 0 h 15"/>
                <a:gd name="T12" fmla="*/ 0 w 322"/>
                <a:gd name="T13" fmla="*/ 0 h 15"/>
                <a:gd name="T14" fmla="*/ 0 w 322"/>
                <a:gd name="T15" fmla="*/ 0 h 15"/>
                <a:gd name="T16" fmla="*/ 0 w 322"/>
                <a:gd name="T17" fmla="*/ 0 h 15"/>
                <a:gd name="T18" fmla="*/ 0 w 322"/>
                <a:gd name="T19" fmla="*/ 0 h 15"/>
                <a:gd name="T20" fmla="*/ 0 w 322"/>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2"/>
                <a:gd name="T34" fmla="*/ 0 h 15"/>
                <a:gd name="T35" fmla="*/ 322 w 322"/>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2" h="15">
                  <a:moveTo>
                    <a:pt x="6" y="15"/>
                  </a:moveTo>
                  <a:lnTo>
                    <a:pt x="5" y="11"/>
                  </a:lnTo>
                  <a:lnTo>
                    <a:pt x="3" y="7"/>
                  </a:lnTo>
                  <a:lnTo>
                    <a:pt x="1" y="4"/>
                  </a:lnTo>
                  <a:lnTo>
                    <a:pt x="0" y="0"/>
                  </a:lnTo>
                  <a:lnTo>
                    <a:pt x="322" y="0"/>
                  </a:lnTo>
                  <a:lnTo>
                    <a:pt x="321" y="4"/>
                  </a:lnTo>
                  <a:lnTo>
                    <a:pt x="320" y="7"/>
                  </a:lnTo>
                  <a:lnTo>
                    <a:pt x="317" y="11"/>
                  </a:lnTo>
                  <a:lnTo>
                    <a:pt x="316" y="15"/>
                  </a:lnTo>
                  <a:lnTo>
                    <a:pt x="6" y="15"/>
                  </a:lnTo>
                  <a:close/>
                </a:path>
              </a:pathLst>
            </a:custGeom>
            <a:solidFill>
              <a:srgbClr val="C6C6C6"/>
            </a:solidFill>
            <a:ln w="9525">
              <a:noFill/>
              <a:round/>
              <a:headEnd/>
              <a:tailEnd/>
            </a:ln>
          </p:spPr>
          <p:txBody>
            <a:bodyPr/>
            <a:lstStyle/>
            <a:p>
              <a:endParaRPr lang="ru-RU"/>
            </a:p>
          </p:txBody>
        </p:sp>
        <p:sp>
          <p:nvSpPr>
            <p:cNvPr id="14404" name="Freeform 666"/>
            <p:cNvSpPr>
              <a:spLocks/>
            </p:cNvSpPr>
            <p:nvPr/>
          </p:nvSpPr>
          <p:spPr bwMode="auto">
            <a:xfrm>
              <a:off x="4315" y="502"/>
              <a:ext cx="56" cy="3"/>
            </a:xfrm>
            <a:custGeom>
              <a:avLst/>
              <a:gdLst>
                <a:gd name="T0" fmla="*/ 0 w 332"/>
                <a:gd name="T1" fmla="*/ 0 h 14"/>
                <a:gd name="T2" fmla="*/ 0 w 332"/>
                <a:gd name="T3" fmla="*/ 0 h 14"/>
                <a:gd name="T4" fmla="*/ 0 w 332"/>
                <a:gd name="T5" fmla="*/ 0 h 14"/>
                <a:gd name="T6" fmla="*/ 0 w 332"/>
                <a:gd name="T7" fmla="*/ 0 h 14"/>
                <a:gd name="T8" fmla="*/ 0 w 332"/>
                <a:gd name="T9" fmla="*/ 0 h 14"/>
                <a:gd name="T10" fmla="*/ 0 w 332"/>
                <a:gd name="T11" fmla="*/ 0 h 14"/>
                <a:gd name="T12" fmla="*/ 0 w 332"/>
                <a:gd name="T13" fmla="*/ 0 h 14"/>
                <a:gd name="T14" fmla="*/ 0 w 332"/>
                <a:gd name="T15" fmla="*/ 0 h 14"/>
                <a:gd name="T16" fmla="*/ 0 w 332"/>
                <a:gd name="T17" fmla="*/ 0 h 14"/>
                <a:gd name="T18" fmla="*/ 0 w 332"/>
                <a:gd name="T19" fmla="*/ 0 h 14"/>
                <a:gd name="T20" fmla="*/ 0 w 332"/>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
                <a:gd name="T34" fmla="*/ 0 h 14"/>
                <a:gd name="T35" fmla="*/ 332 w 332"/>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 h="14">
                  <a:moveTo>
                    <a:pt x="5" y="14"/>
                  </a:moveTo>
                  <a:lnTo>
                    <a:pt x="4" y="10"/>
                  </a:lnTo>
                  <a:lnTo>
                    <a:pt x="3" y="7"/>
                  </a:lnTo>
                  <a:lnTo>
                    <a:pt x="2" y="4"/>
                  </a:lnTo>
                  <a:lnTo>
                    <a:pt x="0" y="0"/>
                  </a:lnTo>
                  <a:lnTo>
                    <a:pt x="332" y="0"/>
                  </a:lnTo>
                  <a:lnTo>
                    <a:pt x="331" y="4"/>
                  </a:lnTo>
                  <a:lnTo>
                    <a:pt x="329" y="7"/>
                  </a:lnTo>
                  <a:lnTo>
                    <a:pt x="328" y="10"/>
                  </a:lnTo>
                  <a:lnTo>
                    <a:pt x="327" y="14"/>
                  </a:lnTo>
                  <a:lnTo>
                    <a:pt x="5" y="14"/>
                  </a:lnTo>
                  <a:close/>
                </a:path>
              </a:pathLst>
            </a:custGeom>
            <a:solidFill>
              <a:srgbClr val="BCBCBC"/>
            </a:solidFill>
            <a:ln w="9525">
              <a:noFill/>
              <a:round/>
              <a:headEnd/>
              <a:tailEnd/>
            </a:ln>
          </p:spPr>
          <p:txBody>
            <a:bodyPr/>
            <a:lstStyle/>
            <a:p>
              <a:endParaRPr lang="ru-RU"/>
            </a:p>
          </p:txBody>
        </p:sp>
        <p:sp>
          <p:nvSpPr>
            <p:cNvPr id="14405" name="Freeform 667"/>
            <p:cNvSpPr>
              <a:spLocks/>
            </p:cNvSpPr>
            <p:nvPr/>
          </p:nvSpPr>
          <p:spPr bwMode="auto">
            <a:xfrm>
              <a:off x="4315" y="499"/>
              <a:ext cx="56" cy="3"/>
            </a:xfrm>
            <a:custGeom>
              <a:avLst/>
              <a:gdLst>
                <a:gd name="T0" fmla="*/ 0 w 336"/>
                <a:gd name="T1" fmla="*/ 0 h 15"/>
                <a:gd name="T2" fmla="*/ 0 w 336"/>
                <a:gd name="T3" fmla="*/ 0 h 15"/>
                <a:gd name="T4" fmla="*/ 0 w 336"/>
                <a:gd name="T5" fmla="*/ 0 h 15"/>
                <a:gd name="T6" fmla="*/ 0 w 336"/>
                <a:gd name="T7" fmla="*/ 0 h 15"/>
                <a:gd name="T8" fmla="*/ 0 w 336"/>
                <a:gd name="T9" fmla="*/ 0 h 15"/>
                <a:gd name="T10" fmla="*/ 0 w 336"/>
                <a:gd name="T11" fmla="*/ 0 h 15"/>
                <a:gd name="T12" fmla="*/ 0 w 336"/>
                <a:gd name="T13" fmla="*/ 0 h 15"/>
                <a:gd name="T14" fmla="*/ 0 w 336"/>
                <a:gd name="T15" fmla="*/ 0 h 15"/>
                <a:gd name="T16" fmla="*/ 0 w 336"/>
                <a:gd name="T17" fmla="*/ 0 h 15"/>
                <a:gd name="T18" fmla="*/ 0 w 336"/>
                <a:gd name="T19" fmla="*/ 0 h 15"/>
                <a:gd name="T20" fmla="*/ 0 w 336"/>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6"/>
                <a:gd name="T34" fmla="*/ 0 h 15"/>
                <a:gd name="T35" fmla="*/ 336 w 336"/>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6" h="15">
                  <a:moveTo>
                    <a:pt x="2" y="15"/>
                  </a:moveTo>
                  <a:lnTo>
                    <a:pt x="1" y="10"/>
                  </a:lnTo>
                  <a:lnTo>
                    <a:pt x="1" y="7"/>
                  </a:lnTo>
                  <a:lnTo>
                    <a:pt x="0" y="4"/>
                  </a:lnTo>
                  <a:lnTo>
                    <a:pt x="0" y="0"/>
                  </a:lnTo>
                  <a:lnTo>
                    <a:pt x="336" y="0"/>
                  </a:lnTo>
                  <a:lnTo>
                    <a:pt x="336" y="4"/>
                  </a:lnTo>
                  <a:lnTo>
                    <a:pt x="335" y="7"/>
                  </a:lnTo>
                  <a:lnTo>
                    <a:pt x="335" y="10"/>
                  </a:lnTo>
                  <a:lnTo>
                    <a:pt x="334" y="15"/>
                  </a:lnTo>
                  <a:lnTo>
                    <a:pt x="2" y="15"/>
                  </a:lnTo>
                  <a:close/>
                </a:path>
              </a:pathLst>
            </a:custGeom>
            <a:solidFill>
              <a:srgbClr val="B2B2B2"/>
            </a:solidFill>
            <a:ln w="9525">
              <a:noFill/>
              <a:round/>
              <a:headEnd/>
              <a:tailEnd/>
            </a:ln>
          </p:spPr>
          <p:txBody>
            <a:bodyPr/>
            <a:lstStyle/>
            <a:p>
              <a:endParaRPr lang="ru-RU"/>
            </a:p>
          </p:txBody>
        </p:sp>
        <p:sp>
          <p:nvSpPr>
            <p:cNvPr id="14406" name="Freeform 668"/>
            <p:cNvSpPr>
              <a:spLocks/>
            </p:cNvSpPr>
            <p:nvPr/>
          </p:nvSpPr>
          <p:spPr bwMode="auto">
            <a:xfrm>
              <a:off x="4315" y="496"/>
              <a:ext cx="56" cy="3"/>
            </a:xfrm>
            <a:custGeom>
              <a:avLst/>
              <a:gdLst>
                <a:gd name="T0" fmla="*/ 0 w 338"/>
                <a:gd name="T1" fmla="*/ 0 h 15"/>
                <a:gd name="T2" fmla="*/ 0 w 338"/>
                <a:gd name="T3" fmla="*/ 0 h 15"/>
                <a:gd name="T4" fmla="*/ 0 w 338"/>
                <a:gd name="T5" fmla="*/ 0 h 15"/>
                <a:gd name="T6" fmla="*/ 0 w 338"/>
                <a:gd name="T7" fmla="*/ 0 h 15"/>
                <a:gd name="T8" fmla="*/ 0 w 338"/>
                <a:gd name="T9" fmla="*/ 0 h 15"/>
                <a:gd name="T10" fmla="*/ 0 w 338"/>
                <a:gd name="T11" fmla="*/ 0 h 15"/>
                <a:gd name="T12" fmla="*/ 0 w 338"/>
                <a:gd name="T13" fmla="*/ 0 h 15"/>
                <a:gd name="T14" fmla="*/ 0 w 338"/>
                <a:gd name="T15" fmla="*/ 0 h 15"/>
                <a:gd name="T16" fmla="*/ 0 w 338"/>
                <a:gd name="T17" fmla="*/ 0 h 15"/>
                <a:gd name="T18" fmla="*/ 0 w 338"/>
                <a:gd name="T19" fmla="*/ 0 h 15"/>
                <a:gd name="T20" fmla="*/ 0 w 338"/>
                <a:gd name="T21" fmla="*/ 0 h 15"/>
                <a:gd name="T22" fmla="*/ 0 w 338"/>
                <a:gd name="T23" fmla="*/ 0 h 15"/>
                <a:gd name="T24" fmla="*/ 0 w 338"/>
                <a:gd name="T25" fmla="*/ 0 h 15"/>
                <a:gd name="T26" fmla="*/ 0 w 338"/>
                <a:gd name="T27" fmla="*/ 0 h 15"/>
                <a:gd name="T28" fmla="*/ 0 w 338"/>
                <a:gd name="T29" fmla="*/ 0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8"/>
                <a:gd name="T46" fmla="*/ 0 h 15"/>
                <a:gd name="T47" fmla="*/ 338 w 338"/>
                <a:gd name="T48" fmla="*/ 15 h 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8" h="15">
                  <a:moveTo>
                    <a:pt x="1" y="15"/>
                  </a:moveTo>
                  <a:lnTo>
                    <a:pt x="0" y="11"/>
                  </a:lnTo>
                  <a:lnTo>
                    <a:pt x="0" y="7"/>
                  </a:lnTo>
                  <a:lnTo>
                    <a:pt x="0" y="4"/>
                  </a:lnTo>
                  <a:lnTo>
                    <a:pt x="0" y="0"/>
                  </a:lnTo>
                  <a:lnTo>
                    <a:pt x="338" y="0"/>
                  </a:lnTo>
                  <a:lnTo>
                    <a:pt x="338" y="4"/>
                  </a:lnTo>
                  <a:lnTo>
                    <a:pt x="338" y="7"/>
                  </a:lnTo>
                  <a:lnTo>
                    <a:pt x="338" y="11"/>
                  </a:lnTo>
                  <a:lnTo>
                    <a:pt x="337" y="15"/>
                  </a:lnTo>
                  <a:lnTo>
                    <a:pt x="1" y="15"/>
                  </a:lnTo>
                  <a:close/>
                </a:path>
              </a:pathLst>
            </a:custGeom>
            <a:solidFill>
              <a:srgbClr val="A8A8A8"/>
            </a:solidFill>
            <a:ln w="9525">
              <a:noFill/>
              <a:round/>
              <a:headEnd/>
              <a:tailEnd/>
            </a:ln>
          </p:spPr>
          <p:txBody>
            <a:bodyPr/>
            <a:lstStyle/>
            <a:p>
              <a:endParaRPr lang="ru-RU"/>
            </a:p>
          </p:txBody>
        </p:sp>
        <p:sp>
          <p:nvSpPr>
            <p:cNvPr id="14407" name="Freeform 669"/>
            <p:cNvSpPr>
              <a:spLocks/>
            </p:cNvSpPr>
            <p:nvPr/>
          </p:nvSpPr>
          <p:spPr bwMode="auto">
            <a:xfrm>
              <a:off x="4315" y="493"/>
              <a:ext cx="56" cy="3"/>
            </a:xfrm>
            <a:custGeom>
              <a:avLst/>
              <a:gdLst>
                <a:gd name="T0" fmla="*/ 0 w 338"/>
                <a:gd name="T1" fmla="*/ 0 h 14"/>
                <a:gd name="T2" fmla="*/ 0 w 338"/>
                <a:gd name="T3" fmla="*/ 0 h 14"/>
                <a:gd name="T4" fmla="*/ 0 w 338"/>
                <a:gd name="T5" fmla="*/ 0 h 14"/>
                <a:gd name="T6" fmla="*/ 0 w 338"/>
                <a:gd name="T7" fmla="*/ 0 h 14"/>
                <a:gd name="T8" fmla="*/ 0 w 338"/>
                <a:gd name="T9" fmla="*/ 0 h 14"/>
                <a:gd name="T10" fmla="*/ 0 w 338"/>
                <a:gd name="T11" fmla="*/ 0 h 14"/>
                <a:gd name="T12" fmla="*/ 0 w 338"/>
                <a:gd name="T13" fmla="*/ 0 h 14"/>
                <a:gd name="T14" fmla="*/ 0 w 338"/>
                <a:gd name="T15" fmla="*/ 0 h 14"/>
                <a:gd name="T16" fmla="*/ 0 w 338"/>
                <a:gd name="T17" fmla="*/ 0 h 14"/>
                <a:gd name="T18" fmla="*/ 0 w 338"/>
                <a:gd name="T19" fmla="*/ 0 h 14"/>
                <a:gd name="T20" fmla="*/ 0 w 338"/>
                <a:gd name="T21" fmla="*/ 0 h 14"/>
                <a:gd name="T22" fmla="*/ 0 w 338"/>
                <a:gd name="T23" fmla="*/ 0 h 14"/>
                <a:gd name="T24" fmla="*/ 0 w 338"/>
                <a:gd name="T25" fmla="*/ 0 h 14"/>
                <a:gd name="T26" fmla="*/ 0 w 338"/>
                <a:gd name="T27" fmla="*/ 0 h 14"/>
                <a:gd name="T28" fmla="*/ 0 w 338"/>
                <a:gd name="T29" fmla="*/ 0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8"/>
                <a:gd name="T46" fmla="*/ 0 h 14"/>
                <a:gd name="T47" fmla="*/ 338 w 33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8" h="14">
                  <a:moveTo>
                    <a:pt x="0" y="14"/>
                  </a:moveTo>
                  <a:lnTo>
                    <a:pt x="0" y="14"/>
                  </a:lnTo>
                  <a:lnTo>
                    <a:pt x="0" y="10"/>
                  </a:lnTo>
                  <a:lnTo>
                    <a:pt x="0" y="7"/>
                  </a:lnTo>
                  <a:lnTo>
                    <a:pt x="0" y="4"/>
                  </a:lnTo>
                  <a:lnTo>
                    <a:pt x="1" y="0"/>
                  </a:lnTo>
                  <a:lnTo>
                    <a:pt x="337" y="0"/>
                  </a:lnTo>
                  <a:lnTo>
                    <a:pt x="338" y="4"/>
                  </a:lnTo>
                  <a:lnTo>
                    <a:pt x="338" y="7"/>
                  </a:lnTo>
                  <a:lnTo>
                    <a:pt x="338" y="10"/>
                  </a:lnTo>
                  <a:lnTo>
                    <a:pt x="338" y="14"/>
                  </a:lnTo>
                  <a:lnTo>
                    <a:pt x="0" y="14"/>
                  </a:lnTo>
                  <a:close/>
                </a:path>
              </a:pathLst>
            </a:custGeom>
            <a:solidFill>
              <a:srgbClr val="9E9E9E"/>
            </a:solidFill>
            <a:ln w="9525">
              <a:noFill/>
              <a:round/>
              <a:headEnd/>
              <a:tailEnd/>
            </a:ln>
          </p:spPr>
          <p:txBody>
            <a:bodyPr/>
            <a:lstStyle/>
            <a:p>
              <a:endParaRPr lang="ru-RU"/>
            </a:p>
          </p:txBody>
        </p:sp>
        <p:sp>
          <p:nvSpPr>
            <p:cNvPr id="14408" name="Freeform 670"/>
            <p:cNvSpPr>
              <a:spLocks/>
            </p:cNvSpPr>
            <p:nvPr/>
          </p:nvSpPr>
          <p:spPr bwMode="auto">
            <a:xfrm>
              <a:off x="4315" y="490"/>
              <a:ext cx="56" cy="3"/>
            </a:xfrm>
            <a:custGeom>
              <a:avLst/>
              <a:gdLst>
                <a:gd name="T0" fmla="*/ 0 w 336"/>
                <a:gd name="T1" fmla="*/ 0 h 15"/>
                <a:gd name="T2" fmla="*/ 0 w 336"/>
                <a:gd name="T3" fmla="*/ 0 h 15"/>
                <a:gd name="T4" fmla="*/ 0 w 336"/>
                <a:gd name="T5" fmla="*/ 0 h 15"/>
                <a:gd name="T6" fmla="*/ 0 w 336"/>
                <a:gd name="T7" fmla="*/ 0 h 15"/>
                <a:gd name="T8" fmla="*/ 0 w 336"/>
                <a:gd name="T9" fmla="*/ 0 h 15"/>
                <a:gd name="T10" fmla="*/ 0 w 336"/>
                <a:gd name="T11" fmla="*/ 0 h 15"/>
                <a:gd name="T12" fmla="*/ 0 w 336"/>
                <a:gd name="T13" fmla="*/ 0 h 15"/>
                <a:gd name="T14" fmla="*/ 0 w 336"/>
                <a:gd name="T15" fmla="*/ 0 h 15"/>
                <a:gd name="T16" fmla="*/ 0 w 336"/>
                <a:gd name="T17" fmla="*/ 0 h 15"/>
                <a:gd name="T18" fmla="*/ 0 w 336"/>
                <a:gd name="T19" fmla="*/ 0 h 15"/>
                <a:gd name="T20" fmla="*/ 0 w 336"/>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6"/>
                <a:gd name="T34" fmla="*/ 0 h 15"/>
                <a:gd name="T35" fmla="*/ 336 w 336"/>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6" h="15">
                  <a:moveTo>
                    <a:pt x="0" y="15"/>
                  </a:moveTo>
                  <a:lnTo>
                    <a:pt x="0" y="11"/>
                  </a:lnTo>
                  <a:lnTo>
                    <a:pt x="1" y="8"/>
                  </a:lnTo>
                  <a:lnTo>
                    <a:pt x="1" y="4"/>
                  </a:lnTo>
                  <a:lnTo>
                    <a:pt x="2" y="0"/>
                  </a:lnTo>
                  <a:lnTo>
                    <a:pt x="334" y="0"/>
                  </a:lnTo>
                  <a:lnTo>
                    <a:pt x="335" y="4"/>
                  </a:lnTo>
                  <a:lnTo>
                    <a:pt x="335" y="8"/>
                  </a:lnTo>
                  <a:lnTo>
                    <a:pt x="336" y="11"/>
                  </a:lnTo>
                  <a:lnTo>
                    <a:pt x="336" y="15"/>
                  </a:lnTo>
                  <a:lnTo>
                    <a:pt x="0" y="15"/>
                  </a:lnTo>
                  <a:close/>
                </a:path>
              </a:pathLst>
            </a:custGeom>
            <a:solidFill>
              <a:srgbClr val="939393"/>
            </a:solidFill>
            <a:ln w="9525">
              <a:noFill/>
              <a:round/>
              <a:headEnd/>
              <a:tailEnd/>
            </a:ln>
          </p:spPr>
          <p:txBody>
            <a:bodyPr/>
            <a:lstStyle/>
            <a:p>
              <a:endParaRPr lang="ru-RU"/>
            </a:p>
          </p:txBody>
        </p:sp>
        <p:sp>
          <p:nvSpPr>
            <p:cNvPr id="14409" name="Freeform 671"/>
            <p:cNvSpPr>
              <a:spLocks/>
            </p:cNvSpPr>
            <p:nvPr/>
          </p:nvSpPr>
          <p:spPr bwMode="auto">
            <a:xfrm>
              <a:off x="4315" y="487"/>
              <a:ext cx="56" cy="3"/>
            </a:xfrm>
            <a:custGeom>
              <a:avLst/>
              <a:gdLst>
                <a:gd name="T0" fmla="*/ 0 w 332"/>
                <a:gd name="T1" fmla="*/ 0 h 15"/>
                <a:gd name="T2" fmla="*/ 0 w 332"/>
                <a:gd name="T3" fmla="*/ 0 h 15"/>
                <a:gd name="T4" fmla="*/ 0 w 332"/>
                <a:gd name="T5" fmla="*/ 0 h 15"/>
                <a:gd name="T6" fmla="*/ 0 w 332"/>
                <a:gd name="T7" fmla="*/ 0 h 15"/>
                <a:gd name="T8" fmla="*/ 0 w 332"/>
                <a:gd name="T9" fmla="*/ 0 h 15"/>
                <a:gd name="T10" fmla="*/ 0 w 332"/>
                <a:gd name="T11" fmla="*/ 0 h 15"/>
                <a:gd name="T12" fmla="*/ 0 w 332"/>
                <a:gd name="T13" fmla="*/ 0 h 15"/>
                <a:gd name="T14" fmla="*/ 0 w 332"/>
                <a:gd name="T15" fmla="*/ 0 h 15"/>
                <a:gd name="T16" fmla="*/ 0 w 332"/>
                <a:gd name="T17" fmla="*/ 0 h 15"/>
                <a:gd name="T18" fmla="*/ 0 w 332"/>
                <a:gd name="T19" fmla="*/ 0 h 15"/>
                <a:gd name="T20" fmla="*/ 0 w 332"/>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
                <a:gd name="T34" fmla="*/ 0 h 15"/>
                <a:gd name="T35" fmla="*/ 332 w 332"/>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 h="15">
                  <a:moveTo>
                    <a:pt x="0" y="15"/>
                  </a:moveTo>
                  <a:lnTo>
                    <a:pt x="2" y="11"/>
                  </a:lnTo>
                  <a:lnTo>
                    <a:pt x="3" y="7"/>
                  </a:lnTo>
                  <a:lnTo>
                    <a:pt x="4" y="4"/>
                  </a:lnTo>
                  <a:lnTo>
                    <a:pt x="5" y="0"/>
                  </a:lnTo>
                  <a:lnTo>
                    <a:pt x="327" y="0"/>
                  </a:lnTo>
                  <a:lnTo>
                    <a:pt x="328" y="4"/>
                  </a:lnTo>
                  <a:lnTo>
                    <a:pt x="329" y="7"/>
                  </a:lnTo>
                  <a:lnTo>
                    <a:pt x="331" y="11"/>
                  </a:lnTo>
                  <a:lnTo>
                    <a:pt x="332" y="15"/>
                  </a:lnTo>
                  <a:lnTo>
                    <a:pt x="0" y="15"/>
                  </a:lnTo>
                  <a:close/>
                </a:path>
              </a:pathLst>
            </a:custGeom>
            <a:solidFill>
              <a:srgbClr val="898989"/>
            </a:solidFill>
            <a:ln w="9525">
              <a:noFill/>
              <a:round/>
              <a:headEnd/>
              <a:tailEnd/>
            </a:ln>
          </p:spPr>
          <p:txBody>
            <a:bodyPr/>
            <a:lstStyle/>
            <a:p>
              <a:endParaRPr lang="ru-RU"/>
            </a:p>
          </p:txBody>
        </p:sp>
        <p:sp>
          <p:nvSpPr>
            <p:cNvPr id="14410" name="Freeform 672"/>
            <p:cNvSpPr>
              <a:spLocks/>
            </p:cNvSpPr>
            <p:nvPr/>
          </p:nvSpPr>
          <p:spPr bwMode="auto">
            <a:xfrm>
              <a:off x="4316" y="484"/>
              <a:ext cx="54" cy="3"/>
            </a:xfrm>
            <a:custGeom>
              <a:avLst/>
              <a:gdLst>
                <a:gd name="T0" fmla="*/ 0 w 322"/>
                <a:gd name="T1" fmla="*/ 0 h 14"/>
                <a:gd name="T2" fmla="*/ 0 w 322"/>
                <a:gd name="T3" fmla="*/ 0 h 14"/>
                <a:gd name="T4" fmla="*/ 0 w 322"/>
                <a:gd name="T5" fmla="*/ 0 h 14"/>
                <a:gd name="T6" fmla="*/ 0 w 322"/>
                <a:gd name="T7" fmla="*/ 0 h 14"/>
                <a:gd name="T8" fmla="*/ 0 w 322"/>
                <a:gd name="T9" fmla="*/ 0 h 14"/>
                <a:gd name="T10" fmla="*/ 0 w 322"/>
                <a:gd name="T11" fmla="*/ 0 h 14"/>
                <a:gd name="T12" fmla="*/ 0 w 322"/>
                <a:gd name="T13" fmla="*/ 0 h 14"/>
                <a:gd name="T14" fmla="*/ 0 w 322"/>
                <a:gd name="T15" fmla="*/ 0 h 14"/>
                <a:gd name="T16" fmla="*/ 0 w 322"/>
                <a:gd name="T17" fmla="*/ 0 h 14"/>
                <a:gd name="T18" fmla="*/ 0 w 322"/>
                <a:gd name="T19" fmla="*/ 0 h 14"/>
                <a:gd name="T20" fmla="*/ 0 w 322"/>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2"/>
                <a:gd name="T34" fmla="*/ 0 h 14"/>
                <a:gd name="T35" fmla="*/ 322 w 322"/>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2" h="14">
                  <a:moveTo>
                    <a:pt x="0" y="14"/>
                  </a:moveTo>
                  <a:lnTo>
                    <a:pt x="1" y="10"/>
                  </a:lnTo>
                  <a:lnTo>
                    <a:pt x="3" y="7"/>
                  </a:lnTo>
                  <a:lnTo>
                    <a:pt x="5" y="4"/>
                  </a:lnTo>
                  <a:lnTo>
                    <a:pt x="6" y="0"/>
                  </a:lnTo>
                  <a:lnTo>
                    <a:pt x="316" y="0"/>
                  </a:lnTo>
                  <a:lnTo>
                    <a:pt x="317" y="4"/>
                  </a:lnTo>
                  <a:lnTo>
                    <a:pt x="320" y="7"/>
                  </a:lnTo>
                  <a:lnTo>
                    <a:pt x="321" y="10"/>
                  </a:lnTo>
                  <a:lnTo>
                    <a:pt x="322" y="14"/>
                  </a:lnTo>
                  <a:lnTo>
                    <a:pt x="0" y="14"/>
                  </a:lnTo>
                  <a:close/>
                </a:path>
              </a:pathLst>
            </a:custGeom>
            <a:solidFill>
              <a:srgbClr val="7F7F7F"/>
            </a:solidFill>
            <a:ln w="9525">
              <a:noFill/>
              <a:round/>
              <a:headEnd/>
              <a:tailEnd/>
            </a:ln>
          </p:spPr>
          <p:txBody>
            <a:bodyPr/>
            <a:lstStyle/>
            <a:p>
              <a:endParaRPr lang="ru-RU"/>
            </a:p>
          </p:txBody>
        </p:sp>
        <p:sp>
          <p:nvSpPr>
            <p:cNvPr id="14411" name="Freeform 673"/>
            <p:cNvSpPr>
              <a:spLocks/>
            </p:cNvSpPr>
            <p:nvPr/>
          </p:nvSpPr>
          <p:spPr bwMode="auto">
            <a:xfrm>
              <a:off x="4317" y="481"/>
              <a:ext cx="52" cy="3"/>
            </a:xfrm>
            <a:custGeom>
              <a:avLst/>
              <a:gdLst>
                <a:gd name="T0" fmla="*/ 0 w 310"/>
                <a:gd name="T1" fmla="*/ 0 h 14"/>
                <a:gd name="T2" fmla="*/ 0 w 310"/>
                <a:gd name="T3" fmla="*/ 0 h 14"/>
                <a:gd name="T4" fmla="*/ 0 w 310"/>
                <a:gd name="T5" fmla="*/ 0 h 14"/>
                <a:gd name="T6" fmla="*/ 0 w 310"/>
                <a:gd name="T7" fmla="*/ 0 h 14"/>
                <a:gd name="T8" fmla="*/ 0 w 310"/>
                <a:gd name="T9" fmla="*/ 0 h 14"/>
                <a:gd name="T10" fmla="*/ 0 w 310"/>
                <a:gd name="T11" fmla="*/ 0 h 14"/>
                <a:gd name="T12" fmla="*/ 0 w 310"/>
                <a:gd name="T13" fmla="*/ 0 h 14"/>
                <a:gd name="T14" fmla="*/ 0 w 310"/>
                <a:gd name="T15" fmla="*/ 0 h 14"/>
                <a:gd name="T16" fmla="*/ 0 w 310"/>
                <a:gd name="T17" fmla="*/ 0 h 14"/>
                <a:gd name="T18" fmla="*/ 0 w 310"/>
                <a:gd name="T19" fmla="*/ 0 h 14"/>
                <a:gd name="T20" fmla="*/ 0 w 310"/>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0"/>
                <a:gd name="T34" fmla="*/ 0 h 14"/>
                <a:gd name="T35" fmla="*/ 310 w 310"/>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0" h="14">
                  <a:moveTo>
                    <a:pt x="0" y="14"/>
                  </a:moveTo>
                  <a:lnTo>
                    <a:pt x="2" y="10"/>
                  </a:lnTo>
                  <a:lnTo>
                    <a:pt x="4" y="7"/>
                  </a:lnTo>
                  <a:lnTo>
                    <a:pt x="6" y="3"/>
                  </a:lnTo>
                  <a:lnTo>
                    <a:pt x="8" y="0"/>
                  </a:lnTo>
                  <a:lnTo>
                    <a:pt x="302" y="0"/>
                  </a:lnTo>
                  <a:lnTo>
                    <a:pt x="304" y="3"/>
                  </a:lnTo>
                  <a:lnTo>
                    <a:pt x="307" y="7"/>
                  </a:lnTo>
                  <a:lnTo>
                    <a:pt x="308" y="10"/>
                  </a:lnTo>
                  <a:lnTo>
                    <a:pt x="310" y="14"/>
                  </a:lnTo>
                  <a:lnTo>
                    <a:pt x="0" y="14"/>
                  </a:lnTo>
                  <a:close/>
                </a:path>
              </a:pathLst>
            </a:custGeom>
            <a:solidFill>
              <a:srgbClr val="757575"/>
            </a:solidFill>
            <a:ln w="9525">
              <a:noFill/>
              <a:round/>
              <a:headEnd/>
              <a:tailEnd/>
            </a:ln>
          </p:spPr>
          <p:txBody>
            <a:bodyPr/>
            <a:lstStyle/>
            <a:p>
              <a:endParaRPr lang="ru-RU"/>
            </a:p>
          </p:txBody>
        </p:sp>
        <p:sp>
          <p:nvSpPr>
            <p:cNvPr id="14412" name="Freeform 674"/>
            <p:cNvSpPr>
              <a:spLocks/>
            </p:cNvSpPr>
            <p:nvPr/>
          </p:nvSpPr>
          <p:spPr bwMode="auto">
            <a:xfrm>
              <a:off x="4319" y="478"/>
              <a:ext cx="48" cy="3"/>
            </a:xfrm>
            <a:custGeom>
              <a:avLst/>
              <a:gdLst>
                <a:gd name="T0" fmla="*/ 0 w 294"/>
                <a:gd name="T1" fmla="*/ 0 h 16"/>
                <a:gd name="T2" fmla="*/ 0 w 294"/>
                <a:gd name="T3" fmla="*/ 0 h 16"/>
                <a:gd name="T4" fmla="*/ 0 w 294"/>
                <a:gd name="T5" fmla="*/ 0 h 16"/>
                <a:gd name="T6" fmla="*/ 0 w 294"/>
                <a:gd name="T7" fmla="*/ 0 h 16"/>
                <a:gd name="T8" fmla="*/ 0 w 294"/>
                <a:gd name="T9" fmla="*/ 0 h 16"/>
                <a:gd name="T10" fmla="*/ 0 w 294"/>
                <a:gd name="T11" fmla="*/ 0 h 16"/>
                <a:gd name="T12" fmla="*/ 0 w 294"/>
                <a:gd name="T13" fmla="*/ 0 h 16"/>
                <a:gd name="T14" fmla="*/ 0 w 294"/>
                <a:gd name="T15" fmla="*/ 0 h 16"/>
                <a:gd name="T16" fmla="*/ 0 w 294"/>
                <a:gd name="T17" fmla="*/ 0 h 16"/>
                <a:gd name="T18" fmla="*/ 0 w 294"/>
                <a:gd name="T19" fmla="*/ 0 h 16"/>
                <a:gd name="T20" fmla="*/ 0 w 294"/>
                <a:gd name="T21" fmla="*/ 0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4"/>
                <a:gd name="T34" fmla="*/ 0 h 16"/>
                <a:gd name="T35" fmla="*/ 294 w 294"/>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4" h="16">
                  <a:moveTo>
                    <a:pt x="0" y="16"/>
                  </a:moveTo>
                  <a:lnTo>
                    <a:pt x="3" y="11"/>
                  </a:lnTo>
                  <a:lnTo>
                    <a:pt x="6" y="7"/>
                  </a:lnTo>
                  <a:lnTo>
                    <a:pt x="9" y="3"/>
                  </a:lnTo>
                  <a:lnTo>
                    <a:pt x="12" y="0"/>
                  </a:lnTo>
                  <a:lnTo>
                    <a:pt x="282" y="0"/>
                  </a:lnTo>
                  <a:lnTo>
                    <a:pt x="286" y="3"/>
                  </a:lnTo>
                  <a:lnTo>
                    <a:pt x="288" y="7"/>
                  </a:lnTo>
                  <a:lnTo>
                    <a:pt x="292" y="11"/>
                  </a:lnTo>
                  <a:lnTo>
                    <a:pt x="294" y="16"/>
                  </a:lnTo>
                  <a:lnTo>
                    <a:pt x="0" y="16"/>
                  </a:lnTo>
                  <a:close/>
                </a:path>
              </a:pathLst>
            </a:custGeom>
            <a:solidFill>
              <a:srgbClr val="6B6B6B"/>
            </a:solidFill>
            <a:ln w="9525">
              <a:noFill/>
              <a:round/>
              <a:headEnd/>
              <a:tailEnd/>
            </a:ln>
          </p:spPr>
          <p:txBody>
            <a:bodyPr/>
            <a:lstStyle/>
            <a:p>
              <a:endParaRPr lang="ru-RU"/>
            </a:p>
          </p:txBody>
        </p:sp>
        <p:sp>
          <p:nvSpPr>
            <p:cNvPr id="14413" name="Freeform 675"/>
            <p:cNvSpPr>
              <a:spLocks/>
            </p:cNvSpPr>
            <p:nvPr/>
          </p:nvSpPr>
          <p:spPr bwMode="auto">
            <a:xfrm>
              <a:off x="4321" y="475"/>
              <a:ext cx="45" cy="3"/>
            </a:xfrm>
            <a:custGeom>
              <a:avLst/>
              <a:gdLst>
                <a:gd name="T0" fmla="*/ 0 w 270"/>
                <a:gd name="T1" fmla="*/ 0 h 14"/>
                <a:gd name="T2" fmla="*/ 0 w 270"/>
                <a:gd name="T3" fmla="*/ 0 h 14"/>
                <a:gd name="T4" fmla="*/ 0 w 270"/>
                <a:gd name="T5" fmla="*/ 0 h 14"/>
                <a:gd name="T6" fmla="*/ 0 w 270"/>
                <a:gd name="T7" fmla="*/ 0 h 14"/>
                <a:gd name="T8" fmla="*/ 0 w 270"/>
                <a:gd name="T9" fmla="*/ 0 h 14"/>
                <a:gd name="T10" fmla="*/ 0 w 270"/>
                <a:gd name="T11" fmla="*/ 0 h 14"/>
                <a:gd name="T12" fmla="*/ 0 w 270"/>
                <a:gd name="T13" fmla="*/ 0 h 14"/>
                <a:gd name="T14" fmla="*/ 0 w 270"/>
                <a:gd name="T15" fmla="*/ 0 h 14"/>
                <a:gd name="T16" fmla="*/ 0 w 270"/>
                <a:gd name="T17" fmla="*/ 0 h 14"/>
                <a:gd name="T18" fmla="*/ 0 w 270"/>
                <a:gd name="T19" fmla="*/ 0 h 14"/>
                <a:gd name="T20" fmla="*/ 0 w 270"/>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0"/>
                <a:gd name="T34" fmla="*/ 0 h 14"/>
                <a:gd name="T35" fmla="*/ 270 w 270"/>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0" h="14">
                  <a:moveTo>
                    <a:pt x="0" y="14"/>
                  </a:moveTo>
                  <a:lnTo>
                    <a:pt x="4" y="10"/>
                  </a:lnTo>
                  <a:lnTo>
                    <a:pt x="7" y="7"/>
                  </a:lnTo>
                  <a:lnTo>
                    <a:pt x="11" y="3"/>
                  </a:lnTo>
                  <a:lnTo>
                    <a:pt x="14" y="0"/>
                  </a:lnTo>
                  <a:lnTo>
                    <a:pt x="256" y="0"/>
                  </a:lnTo>
                  <a:lnTo>
                    <a:pt x="259" y="3"/>
                  </a:lnTo>
                  <a:lnTo>
                    <a:pt x="263" y="7"/>
                  </a:lnTo>
                  <a:lnTo>
                    <a:pt x="266" y="10"/>
                  </a:lnTo>
                  <a:lnTo>
                    <a:pt x="270" y="14"/>
                  </a:lnTo>
                  <a:lnTo>
                    <a:pt x="0" y="14"/>
                  </a:lnTo>
                  <a:close/>
                </a:path>
              </a:pathLst>
            </a:custGeom>
            <a:solidFill>
              <a:srgbClr val="606060"/>
            </a:solidFill>
            <a:ln w="9525">
              <a:noFill/>
              <a:round/>
              <a:headEnd/>
              <a:tailEnd/>
            </a:ln>
          </p:spPr>
          <p:txBody>
            <a:bodyPr/>
            <a:lstStyle/>
            <a:p>
              <a:endParaRPr lang="ru-RU"/>
            </a:p>
          </p:txBody>
        </p:sp>
        <p:sp>
          <p:nvSpPr>
            <p:cNvPr id="14414" name="Freeform 676"/>
            <p:cNvSpPr>
              <a:spLocks/>
            </p:cNvSpPr>
            <p:nvPr/>
          </p:nvSpPr>
          <p:spPr bwMode="auto">
            <a:xfrm>
              <a:off x="4323" y="473"/>
              <a:ext cx="40" cy="2"/>
            </a:xfrm>
            <a:custGeom>
              <a:avLst/>
              <a:gdLst>
                <a:gd name="T0" fmla="*/ 0 w 242"/>
                <a:gd name="T1" fmla="*/ 0 h 14"/>
                <a:gd name="T2" fmla="*/ 0 w 242"/>
                <a:gd name="T3" fmla="*/ 0 h 14"/>
                <a:gd name="T4" fmla="*/ 0 w 242"/>
                <a:gd name="T5" fmla="*/ 0 h 14"/>
                <a:gd name="T6" fmla="*/ 0 w 242"/>
                <a:gd name="T7" fmla="*/ 0 h 14"/>
                <a:gd name="T8" fmla="*/ 0 w 242"/>
                <a:gd name="T9" fmla="*/ 0 h 14"/>
                <a:gd name="T10" fmla="*/ 0 w 242"/>
                <a:gd name="T11" fmla="*/ 0 h 14"/>
                <a:gd name="T12" fmla="*/ 0 w 242"/>
                <a:gd name="T13" fmla="*/ 0 h 14"/>
                <a:gd name="T14" fmla="*/ 0 w 242"/>
                <a:gd name="T15" fmla="*/ 0 h 14"/>
                <a:gd name="T16" fmla="*/ 0 w 242"/>
                <a:gd name="T17" fmla="*/ 0 h 14"/>
                <a:gd name="T18" fmla="*/ 0 w 242"/>
                <a:gd name="T19" fmla="*/ 0 h 14"/>
                <a:gd name="T20" fmla="*/ 0 w 242"/>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2"/>
                <a:gd name="T34" fmla="*/ 0 h 14"/>
                <a:gd name="T35" fmla="*/ 242 w 242"/>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2" h="14">
                  <a:moveTo>
                    <a:pt x="0" y="14"/>
                  </a:moveTo>
                  <a:lnTo>
                    <a:pt x="5" y="10"/>
                  </a:lnTo>
                  <a:lnTo>
                    <a:pt x="10" y="7"/>
                  </a:lnTo>
                  <a:lnTo>
                    <a:pt x="15" y="3"/>
                  </a:lnTo>
                  <a:lnTo>
                    <a:pt x="19" y="0"/>
                  </a:lnTo>
                  <a:lnTo>
                    <a:pt x="223" y="0"/>
                  </a:lnTo>
                  <a:lnTo>
                    <a:pt x="228" y="3"/>
                  </a:lnTo>
                  <a:lnTo>
                    <a:pt x="232" y="7"/>
                  </a:lnTo>
                  <a:lnTo>
                    <a:pt x="237" y="10"/>
                  </a:lnTo>
                  <a:lnTo>
                    <a:pt x="242" y="14"/>
                  </a:lnTo>
                  <a:lnTo>
                    <a:pt x="0" y="14"/>
                  </a:lnTo>
                  <a:close/>
                </a:path>
              </a:pathLst>
            </a:custGeom>
            <a:solidFill>
              <a:srgbClr val="565656"/>
            </a:solidFill>
            <a:ln w="9525">
              <a:noFill/>
              <a:round/>
              <a:headEnd/>
              <a:tailEnd/>
            </a:ln>
          </p:spPr>
          <p:txBody>
            <a:bodyPr/>
            <a:lstStyle/>
            <a:p>
              <a:endParaRPr lang="ru-RU"/>
            </a:p>
          </p:txBody>
        </p:sp>
        <p:sp>
          <p:nvSpPr>
            <p:cNvPr id="14415" name="Freeform 677"/>
            <p:cNvSpPr>
              <a:spLocks/>
            </p:cNvSpPr>
            <p:nvPr/>
          </p:nvSpPr>
          <p:spPr bwMode="auto">
            <a:xfrm>
              <a:off x="4326" y="469"/>
              <a:ext cx="34" cy="4"/>
            </a:xfrm>
            <a:custGeom>
              <a:avLst/>
              <a:gdLst>
                <a:gd name="T0" fmla="*/ 0 w 204"/>
                <a:gd name="T1" fmla="*/ 0 h 16"/>
                <a:gd name="T2" fmla="*/ 0 w 204"/>
                <a:gd name="T3" fmla="*/ 0 h 16"/>
                <a:gd name="T4" fmla="*/ 0 w 204"/>
                <a:gd name="T5" fmla="*/ 0 h 16"/>
                <a:gd name="T6" fmla="*/ 0 w 204"/>
                <a:gd name="T7" fmla="*/ 0 h 16"/>
                <a:gd name="T8" fmla="*/ 0 w 204"/>
                <a:gd name="T9" fmla="*/ 0 h 16"/>
                <a:gd name="T10" fmla="*/ 0 w 204"/>
                <a:gd name="T11" fmla="*/ 0 h 16"/>
                <a:gd name="T12" fmla="*/ 0 w 204"/>
                <a:gd name="T13" fmla="*/ 0 h 16"/>
                <a:gd name="T14" fmla="*/ 0 w 204"/>
                <a:gd name="T15" fmla="*/ 0 h 16"/>
                <a:gd name="T16" fmla="*/ 0 w 204"/>
                <a:gd name="T17" fmla="*/ 0 h 16"/>
                <a:gd name="T18" fmla="*/ 0 w 204"/>
                <a:gd name="T19" fmla="*/ 0 h 16"/>
                <a:gd name="T20" fmla="*/ 0 w 204"/>
                <a:gd name="T21" fmla="*/ 0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4"/>
                <a:gd name="T34" fmla="*/ 0 h 16"/>
                <a:gd name="T35" fmla="*/ 204 w 204"/>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4" h="16">
                  <a:moveTo>
                    <a:pt x="0" y="16"/>
                  </a:moveTo>
                  <a:lnTo>
                    <a:pt x="7" y="12"/>
                  </a:lnTo>
                  <a:lnTo>
                    <a:pt x="15" y="7"/>
                  </a:lnTo>
                  <a:lnTo>
                    <a:pt x="22" y="3"/>
                  </a:lnTo>
                  <a:lnTo>
                    <a:pt x="29" y="0"/>
                  </a:lnTo>
                  <a:lnTo>
                    <a:pt x="176" y="0"/>
                  </a:lnTo>
                  <a:lnTo>
                    <a:pt x="183" y="3"/>
                  </a:lnTo>
                  <a:lnTo>
                    <a:pt x="190" y="7"/>
                  </a:lnTo>
                  <a:lnTo>
                    <a:pt x="197" y="12"/>
                  </a:lnTo>
                  <a:lnTo>
                    <a:pt x="204" y="16"/>
                  </a:lnTo>
                  <a:lnTo>
                    <a:pt x="0" y="16"/>
                  </a:lnTo>
                  <a:close/>
                </a:path>
              </a:pathLst>
            </a:custGeom>
            <a:solidFill>
              <a:srgbClr val="4F4F4F"/>
            </a:solidFill>
            <a:ln w="9525">
              <a:noFill/>
              <a:round/>
              <a:headEnd/>
              <a:tailEnd/>
            </a:ln>
          </p:spPr>
          <p:txBody>
            <a:bodyPr/>
            <a:lstStyle/>
            <a:p>
              <a:endParaRPr lang="ru-RU"/>
            </a:p>
          </p:txBody>
        </p:sp>
        <p:sp>
          <p:nvSpPr>
            <p:cNvPr id="14416" name="Freeform 678"/>
            <p:cNvSpPr>
              <a:spLocks/>
            </p:cNvSpPr>
            <p:nvPr/>
          </p:nvSpPr>
          <p:spPr bwMode="auto">
            <a:xfrm>
              <a:off x="4331" y="467"/>
              <a:ext cx="24" cy="2"/>
            </a:xfrm>
            <a:custGeom>
              <a:avLst/>
              <a:gdLst>
                <a:gd name="T0" fmla="*/ 0 w 147"/>
                <a:gd name="T1" fmla="*/ 0 h 14"/>
                <a:gd name="T2" fmla="*/ 0 w 147"/>
                <a:gd name="T3" fmla="*/ 0 h 14"/>
                <a:gd name="T4" fmla="*/ 0 w 147"/>
                <a:gd name="T5" fmla="*/ 0 h 14"/>
                <a:gd name="T6" fmla="*/ 0 w 147"/>
                <a:gd name="T7" fmla="*/ 0 h 14"/>
                <a:gd name="T8" fmla="*/ 0 w 147"/>
                <a:gd name="T9" fmla="*/ 0 h 14"/>
                <a:gd name="T10" fmla="*/ 0 w 147"/>
                <a:gd name="T11" fmla="*/ 0 h 14"/>
                <a:gd name="T12" fmla="*/ 0 w 147"/>
                <a:gd name="T13" fmla="*/ 0 h 14"/>
                <a:gd name="T14" fmla="*/ 0 w 147"/>
                <a:gd name="T15" fmla="*/ 0 h 14"/>
                <a:gd name="T16" fmla="*/ 0 w 147"/>
                <a:gd name="T17" fmla="*/ 0 h 14"/>
                <a:gd name="T18" fmla="*/ 0 w 147"/>
                <a:gd name="T19" fmla="*/ 0 h 14"/>
                <a:gd name="T20" fmla="*/ 0 w 147"/>
                <a:gd name="T21" fmla="*/ 0 h 14"/>
                <a:gd name="T22" fmla="*/ 0 w 147"/>
                <a:gd name="T23" fmla="*/ 0 h 14"/>
                <a:gd name="T24" fmla="*/ 0 w 147"/>
                <a:gd name="T25" fmla="*/ 0 h 14"/>
                <a:gd name="T26" fmla="*/ 0 w 147"/>
                <a:gd name="T27" fmla="*/ 0 h 14"/>
                <a:gd name="T28" fmla="*/ 0 w 147"/>
                <a:gd name="T29" fmla="*/ 0 h 14"/>
                <a:gd name="T30" fmla="*/ 0 w 147"/>
                <a:gd name="T31" fmla="*/ 0 h 14"/>
                <a:gd name="T32" fmla="*/ 0 w 147"/>
                <a:gd name="T33" fmla="*/ 0 h 14"/>
                <a:gd name="T34" fmla="*/ 0 w 147"/>
                <a:gd name="T35" fmla="*/ 0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7"/>
                <a:gd name="T55" fmla="*/ 0 h 14"/>
                <a:gd name="T56" fmla="*/ 147 w 147"/>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7" h="14">
                  <a:moveTo>
                    <a:pt x="0" y="14"/>
                  </a:moveTo>
                  <a:lnTo>
                    <a:pt x="8" y="11"/>
                  </a:lnTo>
                  <a:lnTo>
                    <a:pt x="18" y="8"/>
                  </a:lnTo>
                  <a:lnTo>
                    <a:pt x="26" y="6"/>
                  </a:lnTo>
                  <a:lnTo>
                    <a:pt x="35" y="4"/>
                  </a:lnTo>
                  <a:lnTo>
                    <a:pt x="45" y="2"/>
                  </a:lnTo>
                  <a:lnTo>
                    <a:pt x="54" y="1"/>
                  </a:lnTo>
                  <a:lnTo>
                    <a:pt x="64" y="0"/>
                  </a:lnTo>
                  <a:lnTo>
                    <a:pt x="73" y="0"/>
                  </a:lnTo>
                  <a:lnTo>
                    <a:pt x="83" y="0"/>
                  </a:lnTo>
                  <a:lnTo>
                    <a:pt x="92" y="1"/>
                  </a:lnTo>
                  <a:lnTo>
                    <a:pt x="102" y="2"/>
                  </a:lnTo>
                  <a:lnTo>
                    <a:pt x="111" y="4"/>
                  </a:lnTo>
                  <a:lnTo>
                    <a:pt x="120" y="6"/>
                  </a:lnTo>
                  <a:lnTo>
                    <a:pt x="129" y="8"/>
                  </a:lnTo>
                  <a:lnTo>
                    <a:pt x="138" y="11"/>
                  </a:lnTo>
                  <a:lnTo>
                    <a:pt x="147" y="14"/>
                  </a:lnTo>
                  <a:lnTo>
                    <a:pt x="0" y="14"/>
                  </a:lnTo>
                  <a:close/>
                </a:path>
              </a:pathLst>
            </a:custGeom>
            <a:solidFill>
              <a:srgbClr val="424242"/>
            </a:solidFill>
            <a:ln w="9525">
              <a:noFill/>
              <a:round/>
              <a:headEnd/>
              <a:tailEnd/>
            </a:ln>
          </p:spPr>
          <p:txBody>
            <a:bodyPr/>
            <a:lstStyle/>
            <a:p>
              <a:endParaRPr lang="ru-RU"/>
            </a:p>
          </p:txBody>
        </p:sp>
        <p:sp>
          <p:nvSpPr>
            <p:cNvPr id="14417" name="Freeform 679"/>
            <p:cNvSpPr>
              <a:spLocks/>
            </p:cNvSpPr>
            <p:nvPr/>
          </p:nvSpPr>
          <p:spPr bwMode="auto">
            <a:xfrm>
              <a:off x="4343" y="466"/>
              <a:ext cx="28" cy="30"/>
            </a:xfrm>
            <a:custGeom>
              <a:avLst/>
              <a:gdLst>
                <a:gd name="T0" fmla="*/ 0 w 171"/>
                <a:gd name="T1" fmla="*/ 0 h 147"/>
                <a:gd name="T2" fmla="*/ 0 w 171"/>
                <a:gd name="T3" fmla="*/ 0 h 147"/>
                <a:gd name="T4" fmla="*/ 0 w 171"/>
                <a:gd name="T5" fmla="*/ 0 h 147"/>
                <a:gd name="T6" fmla="*/ 0 w 171"/>
                <a:gd name="T7" fmla="*/ 0 h 147"/>
                <a:gd name="T8" fmla="*/ 0 w 171"/>
                <a:gd name="T9" fmla="*/ 0 h 147"/>
                <a:gd name="T10" fmla="*/ 0 w 171"/>
                <a:gd name="T11" fmla="*/ 0 h 147"/>
                <a:gd name="T12" fmla="*/ 0 w 171"/>
                <a:gd name="T13" fmla="*/ 0 h 147"/>
                <a:gd name="T14" fmla="*/ 0 w 171"/>
                <a:gd name="T15" fmla="*/ 0 h 147"/>
                <a:gd name="T16" fmla="*/ 0 w 171"/>
                <a:gd name="T17" fmla="*/ 0 h 147"/>
                <a:gd name="T18" fmla="*/ 0 w 171"/>
                <a:gd name="T19" fmla="*/ 0 h 147"/>
                <a:gd name="T20" fmla="*/ 0 w 171"/>
                <a:gd name="T21" fmla="*/ 0 h 147"/>
                <a:gd name="T22" fmla="*/ 0 w 171"/>
                <a:gd name="T23" fmla="*/ 0 h 147"/>
                <a:gd name="T24" fmla="*/ 0 w 171"/>
                <a:gd name="T25" fmla="*/ 0 h 147"/>
                <a:gd name="T26" fmla="*/ 0 w 171"/>
                <a:gd name="T27" fmla="*/ 0 h 147"/>
                <a:gd name="T28" fmla="*/ 0 w 171"/>
                <a:gd name="T29" fmla="*/ 0 h 147"/>
                <a:gd name="T30" fmla="*/ 0 w 171"/>
                <a:gd name="T31" fmla="*/ 0 h 147"/>
                <a:gd name="T32" fmla="*/ 0 w 171"/>
                <a:gd name="T33" fmla="*/ 0 h 147"/>
                <a:gd name="T34" fmla="*/ 0 w 171"/>
                <a:gd name="T35" fmla="*/ 0 h 147"/>
                <a:gd name="T36" fmla="*/ 0 w 171"/>
                <a:gd name="T37" fmla="*/ 0 h 147"/>
                <a:gd name="T38" fmla="*/ 0 w 171"/>
                <a:gd name="T39" fmla="*/ 0 h 147"/>
                <a:gd name="T40" fmla="*/ 0 w 171"/>
                <a:gd name="T41" fmla="*/ 0 h 1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1"/>
                <a:gd name="T64" fmla="*/ 0 h 147"/>
                <a:gd name="T65" fmla="*/ 171 w 171"/>
                <a:gd name="T66" fmla="*/ 147 h 1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1" h="147">
                  <a:moveTo>
                    <a:pt x="171" y="147"/>
                  </a:moveTo>
                  <a:lnTo>
                    <a:pt x="171" y="147"/>
                  </a:lnTo>
                  <a:lnTo>
                    <a:pt x="167" y="117"/>
                  </a:lnTo>
                  <a:lnTo>
                    <a:pt x="158" y="89"/>
                  </a:lnTo>
                  <a:lnTo>
                    <a:pt x="142" y="64"/>
                  </a:lnTo>
                  <a:lnTo>
                    <a:pt x="121" y="43"/>
                  </a:lnTo>
                  <a:lnTo>
                    <a:pt x="96" y="25"/>
                  </a:lnTo>
                  <a:lnTo>
                    <a:pt x="68" y="11"/>
                  </a:lnTo>
                  <a:lnTo>
                    <a:pt x="34" y="3"/>
                  </a:lnTo>
                  <a:lnTo>
                    <a:pt x="0" y="0"/>
                  </a:lnTo>
                  <a:lnTo>
                    <a:pt x="0" y="2"/>
                  </a:lnTo>
                  <a:lnTo>
                    <a:pt x="34" y="5"/>
                  </a:lnTo>
                  <a:lnTo>
                    <a:pt x="65" y="13"/>
                  </a:lnTo>
                  <a:lnTo>
                    <a:pt x="94" y="27"/>
                  </a:lnTo>
                  <a:lnTo>
                    <a:pt x="118" y="45"/>
                  </a:lnTo>
                  <a:lnTo>
                    <a:pt x="140" y="66"/>
                  </a:lnTo>
                  <a:lnTo>
                    <a:pt x="155" y="91"/>
                  </a:lnTo>
                  <a:lnTo>
                    <a:pt x="165" y="117"/>
                  </a:lnTo>
                  <a:lnTo>
                    <a:pt x="168" y="147"/>
                  </a:lnTo>
                  <a:lnTo>
                    <a:pt x="171" y="147"/>
                  </a:lnTo>
                  <a:close/>
                </a:path>
              </a:pathLst>
            </a:custGeom>
            <a:solidFill>
              <a:srgbClr val="000000"/>
            </a:solidFill>
            <a:ln w="9525">
              <a:noFill/>
              <a:round/>
              <a:headEnd/>
              <a:tailEnd/>
            </a:ln>
          </p:spPr>
          <p:txBody>
            <a:bodyPr/>
            <a:lstStyle/>
            <a:p>
              <a:endParaRPr lang="ru-RU"/>
            </a:p>
          </p:txBody>
        </p:sp>
        <p:sp>
          <p:nvSpPr>
            <p:cNvPr id="14418" name="Freeform 680"/>
            <p:cNvSpPr>
              <a:spLocks/>
            </p:cNvSpPr>
            <p:nvPr/>
          </p:nvSpPr>
          <p:spPr bwMode="auto">
            <a:xfrm>
              <a:off x="4343" y="496"/>
              <a:ext cx="28" cy="29"/>
            </a:xfrm>
            <a:custGeom>
              <a:avLst/>
              <a:gdLst>
                <a:gd name="T0" fmla="*/ 0 w 171"/>
                <a:gd name="T1" fmla="*/ 0 h 148"/>
                <a:gd name="T2" fmla="*/ 0 w 171"/>
                <a:gd name="T3" fmla="*/ 0 h 148"/>
                <a:gd name="T4" fmla="*/ 0 w 171"/>
                <a:gd name="T5" fmla="*/ 0 h 148"/>
                <a:gd name="T6" fmla="*/ 0 w 171"/>
                <a:gd name="T7" fmla="*/ 0 h 148"/>
                <a:gd name="T8" fmla="*/ 0 w 171"/>
                <a:gd name="T9" fmla="*/ 0 h 148"/>
                <a:gd name="T10" fmla="*/ 0 w 171"/>
                <a:gd name="T11" fmla="*/ 0 h 148"/>
                <a:gd name="T12" fmla="*/ 0 w 171"/>
                <a:gd name="T13" fmla="*/ 0 h 148"/>
                <a:gd name="T14" fmla="*/ 0 w 171"/>
                <a:gd name="T15" fmla="*/ 0 h 148"/>
                <a:gd name="T16" fmla="*/ 0 w 171"/>
                <a:gd name="T17" fmla="*/ 0 h 148"/>
                <a:gd name="T18" fmla="*/ 0 w 171"/>
                <a:gd name="T19" fmla="*/ 0 h 148"/>
                <a:gd name="T20" fmla="*/ 0 w 171"/>
                <a:gd name="T21" fmla="*/ 0 h 148"/>
                <a:gd name="T22" fmla="*/ 0 w 171"/>
                <a:gd name="T23" fmla="*/ 0 h 148"/>
                <a:gd name="T24" fmla="*/ 0 w 171"/>
                <a:gd name="T25" fmla="*/ 0 h 148"/>
                <a:gd name="T26" fmla="*/ 0 w 171"/>
                <a:gd name="T27" fmla="*/ 0 h 148"/>
                <a:gd name="T28" fmla="*/ 0 w 171"/>
                <a:gd name="T29" fmla="*/ 0 h 148"/>
                <a:gd name="T30" fmla="*/ 0 w 171"/>
                <a:gd name="T31" fmla="*/ 0 h 148"/>
                <a:gd name="T32" fmla="*/ 0 w 171"/>
                <a:gd name="T33" fmla="*/ 0 h 148"/>
                <a:gd name="T34" fmla="*/ 0 w 171"/>
                <a:gd name="T35" fmla="*/ 0 h 148"/>
                <a:gd name="T36" fmla="*/ 0 w 171"/>
                <a:gd name="T37" fmla="*/ 0 h 148"/>
                <a:gd name="T38" fmla="*/ 0 w 171"/>
                <a:gd name="T39" fmla="*/ 0 h 148"/>
                <a:gd name="T40" fmla="*/ 0 w 171"/>
                <a:gd name="T41" fmla="*/ 0 h 1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1"/>
                <a:gd name="T64" fmla="*/ 0 h 148"/>
                <a:gd name="T65" fmla="*/ 171 w 171"/>
                <a:gd name="T66" fmla="*/ 148 h 1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1" h="148">
                  <a:moveTo>
                    <a:pt x="0" y="148"/>
                  </a:moveTo>
                  <a:lnTo>
                    <a:pt x="0" y="148"/>
                  </a:lnTo>
                  <a:lnTo>
                    <a:pt x="34" y="144"/>
                  </a:lnTo>
                  <a:lnTo>
                    <a:pt x="68" y="136"/>
                  </a:lnTo>
                  <a:lnTo>
                    <a:pt x="96" y="122"/>
                  </a:lnTo>
                  <a:lnTo>
                    <a:pt x="121" y="104"/>
                  </a:lnTo>
                  <a:lnTo>
                    <a:pt x="142" y="83"/>
                  </a:lnTo>
                  <a:lnTo>
                    <a:pt x="158" y="58"/>
                  </a:lnTo>
                  <a:lnTo>
                    <a:pt x="167" y="30"/>
                  </a:lnTo>
                  <a:lnTo>
                    <a:pt x="171" y="0"/>
                  </a:lnTo>
                  <a:lnTo>
                    <a:pt x="168" y="0"/>
                  </a:lnTo>
                  <a:lnTo>
                    <a:pt x="165" y="30"/>
                  </a:lnTo>
                  <a:lnTo>
                    <a:pt x="155" y="56"/>
                  </a:lnTo>
                  <a:lnTo>
                    <a:pt x="140" y="81"/>
                  </a:lnTo>
                  <a:lnTo>
                    <a:pt x="118" y="102"/>
                  </a:lnTo>
                  <a:lnTo>
                    <a:pt x="94" y="120"/>
                  </a:lnTo>
                  <a:lnTo>
                    <a:pt x="65" y="134"/>
                  </a:lnTo>
                  <a:lnTo>
                    <a:pt x="34" y="142"/>
                  </a:lnTo>
                  <a:lnTo>
                    <a:pt x="0" y="144"/>
                  </a:lnTo>
                  <a:lnTo>
                    <a:pt x="0" y="148"/>
                  </a:lnTo>
                  <a:close/>
                </a:path>
              </a:pathLst>
            </a:custGeom>
            <a:solidFill>
              <a:srgbClr val="000000"/>
            </a:solidFill>
            <a:ln w="9525">
              <a:noFill/>
              <a:round/>
              <a:headEnd/>
              <a:tailEnd/>
            </a:ln>
          </p:spPr>
          <p:txBody>
            <a:bodyPr/>
            <a:lstStyle/>
            <a:p>
              <a:endParaRPr lang="ru-RU"/>
            </a:p>
          </p:txBody>
        </p:sp>
        <p:sp>
          <p:nvSpPr>
            <p:cNvPr id="14419" name="Freeform 681"/>
            <p:cNvSpPr>
              <a:spLocks/>
            </p:cNvSpPr>
            <p:nvPr/>
          </p:nvSpPr>
          <p:spPr bwMode="auto">
            <a:xfrm>
              <a:off x="4314" y="496"/>
              <a:ext cx="29" cy="29"/>
            </a:xfrm>
            <a:custGeom>
              <a:avLst/>
              <a:gdLst>
                <a:gd name="T0" fmla="*/ 0 w 171"/>
                <a:gd name="T1" fmla="*/ 0 h 148"/>
                <a:gd name="T2" fmla="*/ 0 w 171"/>
                <a:gd name="T3" fmla="*/ 0 h 148"/>
                <a:gd name="T4" fmla="*/ 0 w 171"/>
                <a:gd name="T5" fmla="*/ 0 h 148"/>
                <a:gd name="T6" fmla="*/ 0 w 171"/>
                <a:gd name="T7" fmla="*/ 0 h 148"/>
                <a:gd name="T8" fmla="*/ 0 w 171"/>
                <a:gd name="T9" fmla="*/ 0 h 148"/>
                <a:gd name="T10" fmla="*/ 0 w 171"/>
                <a:gd name="T11" fmla="*/ 0 h 148"/>
                <a:gd name="T12" fmla="*/ 0 w 171"/>
                <a:gd name="T13" fmla="*/ 0 h 148"/>
                <a:gd name="T14" fmla="*/ 0 w 171"/>
                <a:gd name="T15" fmla="*/ 0 h 148"/>
                <a:gd name="T16" fmla="*/ 0 w 171"/>
                <a:gd name="T17" fmla="*/ 0 h 148"/>
                <a:gd name="T18" fmla="*/ 0 w 171"/>
                <a:gd name="T19" fmla="*/ 0 h 148"/>
                <a:gd name="T20" fmla="*/ 0 w 171"/>
                <a:gd name="T21" fmla="*/ 0 h 148"/>
                <a:gd name="T22" fmla="*/ 0 w 171"/>
                <a:gd name="T23" fmla="*/ 0 h 148"/>
                <a:gd name="T24" fmla="*/ 0 w 171"/>
                <a:gd name="T25" fmla="*/ 0 h 148"/>
                <a:gd name="T26" fmla="*/ 0 w 171"/>
                <a:gd name="T27" fmla="*/ 0 h 148"/>
                <a:gd name="T28" fmla="*/ 0 w 171"/>
                <a:gd name="T29" fmla="*/ 0 h 148"/>
                <a:gd name="T30" fmla="*/ 0 w 171"/>
                <a:gd name="T31" fmla="*/ 0 h 148"/>
                <a:gd name="T32" fmla="*/ 0 w 171"/>
                <a:gd name="T33" fmla="*/ 0 h 148"/>
                <a:gd name="T34" fmla="*/ 0 w 171"/>
                <a:gd name="T35" fmla="*/ 0 h 148"/>
                <a:gd name="T36" fmla="*/ 0 w 171"/>
                <a:gd name="T37" fmla="*/ 0 h 148"/>
                <a:gd name="T38" fmla="*/ 0 w 171"/>
                <a:gd name="T39" fmla="*/ 0 h 148"/>
                <a:gd name="T40" fmla="*/ 0 w 171"/>
                <a:gd name="T41" fmla="*/ 0 h 1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1"/>
                <a:gd name="T64" fmla="*/ 0 h 148"/>
                <a:gd name="T65" fmla="*/ 171 w 171"/>
                <a:gd name="T66" fmla="*/ 148 h 1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1" h="148">
                  <a:moveTo>
                    <a:pt x="0" y="0"/>
                  </a:moveTo>
                  <a:lnTo>
                    <a:pt x="0" y="0"/>
                  </a:lnTo>
                  <a:lnTo>
                    <a:pt x="4" y="30"/>
                  </a:lnTo>
                  <a:lnTo>
                    <a:pt x="14" y="58"/>
                  </a:lnTo>
                  <a:lnTo>
                    <a:pt x="29" y="83"/>
                  </a:lnTo>
                  <a:lnTo>
                    <a:pt x="50" y="104"/>
                  </a:lnTo>
                  <a:lnTo>
                    <a:pt x="75" y="122"/>
                  </a:lnTo>
                  <a:lnTo>
                    <a:pt x="104" y="136"/>
                  </a:lnTo>
                  <a:lnTo>
                    <a:pt x="137" y="144"/>
                  </a:lnTo>
                  <a:lnTo>
                    <a:pt x="171" y="148"/>
                  </a:lnTo>
                  <a:lnTo>
                    <a:pt x="171" y="144"/>
                  </a:lnTo>
                  <a:lnTo>
                    <a:pt x="137" y="142"/>
                  </a:lnTo>
                  <a:lnTo>
                    <a:pt x="106" y="134"/>
                  </a:lnTo>
                  <a:lnTo>
                    <a:pt x="78" y="120"/>
                  </a:lnTo>
                  <a:lnTo>
                    <a:pt x="53" y="102"/>
                  </a:lnTo>
                  <a:lnTo>
                    <a:pt x="31" y="81"/>
                  </a:lnTo>
                  <a:lnTo>
                    <a:pt x="16" y="56"/>
                  </a:lnTo>
                  <a:lnTo>
                    <a:pt x="7" y="30"/>
                  </a:lnTo>
                  <a:lnTo>
                    <a:pt x="4" y="0"/>
                  </a:lnTo>
                  <a:lnTo>
                    <a:pt x="0" y="0"/>
                  </a:lnTo>
                  <a:close/>
                </a:path>
              </a:pathLst>
            </a:custGeom>
            <a:solidFill>
              <a:srgbClr val="000000"/>
            </a:solidFill>
            <a:ln w="9525">
              <a:noFill/>
              <a:round/>
              <a:headEnd/>
              <a:tailEnd/>
            </a:ln>
          </p:spPr>
          <p:txBody>
            <a:bodyPr/>
            <a:lstStyle/>
            <a:p>
              <a:endParaRPr lang="ru-RU"/>
            </a:p>
          </p:txBody>
        </p:sp>
        <p:sp>
          <p:nvSpPr>
            <p:cNvPr id="14420" name="Freeform 682"/>
            <p:cNvSpPr>
              <a:spLocks/>
            </p:cNvSpPr>
            <p:nvPr/>
          </p:nvSpPr>
          <p:spPr bwMode="auto">
            <a:xfrm>
              <a:off x="4314" y="466"/>
              <a:ext cx="29" cy="30"/>
            </a:xfrm>
            <a:custGeom>
              <a:avLst/>
              <a:gdLst>
                <a:gd name="T0" fmla="*/ 0 w 171"/>
                <a:gd name="T1" fmla="*/ 0 h 147"/>
                <a:gd name="T2" fmla="*/ 0 w 171"/>
                <a:gd name="T3" fmla="*/ 0 h 147"/>
                <a:gd name="T4" fmla="*/ 0 w 171"/>
                <a:gd name="T5" fmla="*/ 0 h 147"/>
                <a:gd name="T6" fmla="*/ 0 w 171"/>
                <a:gd name="T7" fmla="*/ 0 h 147"/>
                <a:gd name="T8" fmla="*/ 0 w 171"/>
                <a:gd name="T9" fmla="*/ 0 h 147"/>
                <a:gd name="T10" fmla="*/ 0 w 171"/>
                <a:gd name="T11" fmla="*/ 0 h 147"/>
                <a:gd name="T12" fmla="*/ 0 w 171"/>
                <a:gd name="T13" fmla="*/ 0 h 147"/>
                <a:gd name="T14" fmla="*/ 0 w 171"/>
                <a:gd name="T15" fmla="*/ 0 h 147"/>
                <a:gd name="T16" fmla="*/ 0 w 171"/>
                <a:gd name="T17" fmla="*/ 0 h 147"/>
                <a:gd name="T18" fmla="*/ 0 w 171"/>
                <a:gd name="T19" fmla="*/ 0 h 147"/>
                <a:gd name="T20" fmla="*/ 0 w 171"/>
                <a:gd name="T21" fmla="*/ 0 h 147"/>
                <a:gd name="T22" fmla="*/ 0 w 171"/>
                <a:gd name="T23" fmla="*/ 0 h 147"/>
                <a:gd name="T24" fmla="*/ 0 w 171"/>
                <a:gd name="T25" fmla="*/ 0 h 147"/>
                <a:gd name="T26" fmla="*/ 0 w 171"/>
                <a:gd name="T27" fmla="*/ 0 h 147"/>
                <a:gd name="T28" fmla="*/ 0 w 171"/>
                <a:gd name="T29" fmla="*/ 0 h 147"/>
                <a:gd name="T30" fmla="*/ 0 w 171"/>
                <a:gd name="T31" fmla="*/ 0 h 147"/>
                <a:gd name="T32" fmla="*/ 0 w 171"/>
                <a:gd name="T33" fmla="*/ 0 h 147"/>
                <a:gd name="T34" fmla="*/ 0 w 171"/>
                <a:gd name="T35" fmla="*/ 0 h 147"/>
                <a:gd name="T36" fmla="*/ 0 w 171"/>
                <a:gd name="T37" fmla="*/ 0 h 147"/>
                <a:gd name="T38" fmla="*/ 0 w 171"/>
                <a:gd name="T39" fmla="*/ 0 h 147"/>
                <a:gd name="T40" fmla="*/ 0 w 171"/>
                <a:gd name="T41" fmla="*/ 0 h 1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1"/>
                <a:gd name="T64" fmla="*/ 0 h 147"/>
                <a:gd name="T65" fmla="*/ 171 w 171"/>
                <a:gd name="T66" fmla="*/ 147 h 1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1" h="147">
                  <a:moveTo>
                    <a:pt x="171" y="0"/>
                  </a:moveTo>
                  <a:lnTo>
                    <a:pt x="171" y="0"/>
                  </a:lnTo>
                  <a:lnTo>
                    <a:pt x="137" y="3"/>
                  </a:lnTo>
                  <a:lnTo>
                    <a:pt x="104" y="11"/>
                  </a:lnTo>
                  <a:lnTo>
                    <a:pt x="75" y="25"/>
                  </a:lnTo>
                  <a:lnTo>
                    <a:pt x="50" y="43"/>
                  </a:lnTo>
                  <a:lnTo>
                    <a:pt x="29" y="64"/>
                  </a:lnTo>
                  <a:lnTo>
                    <a:pt x="14" y="89"/>
                  </a:lnTo>
                  <a:lnTo>
                    <a:pt x="4" y="117"/>
                  </a:lnTo>
                  <a:lnTo>
                    <a:pt x="0" y="147"/>
                  </a:lnTo>
                  <a:lnTo>
                    <a:pt x="4" y="147"/>
                  </a:lnTo>
                  <a:lnTo>
                    <a:pt x="7" y="117"/>
                  </a:lnTo>
                  <a:lnTo>
                    <a:pt x="16" y="91"/>
                  </a:lnTo>
                  <a:lnTo>
                    <a:pt x="31" y="66"/>
                  </a:lnTo>
                  <a:lnTo>
                    <a:pt x="53" y="45"/>
                  </a:lnTo>
                  <a:lnTo>
                    <a:pt x="78" y="27"/>
                  </a:lnTo>
                  <a:lnTo>
                    <a:pt x="106" y="13"/>
                  </a:lnTo>
                  <a:lnTo>
                    <a:pt x="137" y="5"/>
                  </a:lnTo>
                  <a:lnTo>
                    <a:pt x="171" y="2"/>
                  </a:lnTo>
                  <a:lnTo>
                    <a:pt x="171" y="0"/>
                  </a:lnTo>
                  <a:close/>
                </a:path>
              </a:pathLst>
            </a:custGeom>
            <a:solidFill>
              <a:srgbClr val="000000"/>
            </a:solidFill>
            <a:ln w="9525">
              <a:noFill/>
              <a:round/>
              <a:headEnd/>
              <a:tailEnd/>
            </a:ln>
          </p:spPr>
          <p:txBody>
            <a:bodyPr/>
            <a:lstStyle/>
            <a:p>
              <a:endParaRPr lang="ru-RU"/>
            </a:p>
          </p:txBody>
        </p:sp>
        <p:sp>
          <p:nvSpPr>
            <p:cNvPr id="14421" name="Freeform 683"/>
            <p:cNvSpPr>
              <a:spLocks/>
            </p:cNvSpPr>
            <p:nvPr/>
          </p:nvSpPr>
          <p:spPr bwMode="auto">
            <a:xfrm>
              <a:off x="4247" y="386"/>
              <a:ext cx="192" cy="64"/>
            </a:xfrm>
            <a:custGeom>
              <a:avLst/>
              <a:gdLst>
                <a:gd name="T0" fmla="*/ 0 w 1153"/>
                <a:gd name="T1" fmla="*/ 0 h 318"/>
                <a:gd name="T2" fmla="*/ 0 w 1153"/>
                <a:gd name="T3" fmla="*/ 0 h 318"/>
                <a:gd name="T4" fmla="*/ 0 w 1153"/>
                <a:gd name="T5" fmla="*/ 0 h 318"/>
                <a:gd name="T6" fmla="*/ 0 w 1153"/>
                <a:gd name="T7" fmla="*/ 0 h 318"/>
                <a:gd name="T8" fmla="*/ 0 w 1153"/>
                <a:gd name="T9" fmla="*/ 0 h 318"/>
                <a:gd name="T10" fmla="*/ 0 w 1153"/>
                <a:gd name="T11" fmla="*/ 0 h 318"/>
                <a:gd name="T12" fmla="*/ 0 w 1153"/>
                <a:gd name="T13" fmla="*/ 0 h 318"/>
                <a:gd name="T14" fmla="*/ 0 w 1153"/>
                <a:gd name="T15" fmla="*/ 0 h 318"/>
                <a:gd name="T16" fmla="*/ 0 w 1153"/>
                <a:gd name="T17" fmla="*/ 0 h 318"/>
                <a:gd name="T18" fmla="*/ 0 w 1153"/>
                <a:gd name="T19" fmla="*/ 0 h 318"/>
                <a:gd name="T20" fmla="*/ 0 w 1153"/>
                <a:gd name="T21" fmla="*/ 0 h 318"/>
                <a:gd name="T22" fmla="*/ 0 w 1153"/>
                <a:gd name="T23" fmla="*/ 0 h 318"/>
                <a:gd name="T24" fmla="*/ 0 w 1153"/>
                <a:gd name="T25" fmla="*/ 0 h 318"/>
                <a:gd name="T26" fmla="*/ 0 w 1153"/>
                <a:gd name="T27" fmla="*/ 0 h 318"/>
                <a:gd name="T28" fmla="*/ 0 w 1153"/>
                <a:gd name="T29" fmla="*/ 0 h 318"/>
                <a:gd name="T30" fmla="*/ 0 w 1153"/>
                <a:gd name="T31" fmla="*/ 0 h 318"/>
                <a:gd name="T32" fmla="*/ 0 w 1153"/>
                <a:gd name="T33" fmla="*/ 0 h 318"/>
                <a:gd name="T34" fmla="*/ 0 w 1153"/>
                <a:gd name="T35" fmla="*/ 0 h 318"/>
                <a:gd name="T36" fmla="*/ 0 w 1153"/>
                <a:gd name="T37" fmla="*/ 0 h 318"/>
                <a:gd name="T38" fmla="*/ 0 w 1153"/>
                <a:gd name="T39" fmla="*/ 0 h 318"/>
                <a:gd name="T40" fmla="*/ 0 w 1153"/>
                <a:gd name="T41" fmla="*/ 0 h 318"/>
                <a:gd name="T42" fmla="*/ 0 w 1153"/>
                <a:gd name="T43" fmla="*/ 0 h 318"/>
                <a:gd name="T44" fmla="*/ 0 w 1153"/>
                <a:gd name="T45" fmla="*/ 0 h 318"/>
                <a:gd name="T46" fmla="*/ 0 w 1153"/>
                <a:gd name="T47" fmla="*/ 0 h 318"/>
                <a:gd name="T48" fmla="*/ 0 w 1153"/>
                <a:gd name="T49" fmla="*/ 0 h 318"/>
                <a:gd name="T50" fmla="*/ 0 w 1153"/>
                <a:gd name="T51" fmla="*/ 0 h 318"/>
                <a:gd name="T52" fmla="*/ 0 w 1153"/>
                <a:gd name="T53" fmla="*/ 0 h 318"/>
                <a:gd name="T54" fmla="*/ 0 w 1153"/>
                <a:gd name="T55" fmla="*/ 0 h 318"/>
                <a:gd name="T56" fmla="*/ 0 w 1153"/>
                <a:gd name="T57" fmla="*/ 0 h 318"/>
                <a:gd name="T58" fmla="*/ 0 w 1153"/>
                <a:gd name="T59" fmla="*/ 0 h 318"/>
                <a:gd name="T60" fmla="*/ 0 w 1153"/>
                <a:gd name="T61" fmla="*/ 0 h 318"/>
                <a:gd name="T62" fmla="*/ 0 w 1153"/>
                <a:gd name="T63" fmla="*/ 0 h 3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53"/>
                <a:gd name="T97" fmla="*/ 0 h 318"/>
                <a:gd name="T98" fmla="*/ 1153 w 1153"/>
                <a:gd name="T99" fmla="*/ 318 h 3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53" h="318">
                  <a:moveTo>
                    <a:pt x="0" y="318"/>
                  </a:moveTo>
                  <a:lnTo>
                    <a:pt x="25" y="285"/>
                  </a:lnTo>
                  <a:lnTo>
                    <a:pt x="51" y="252"/>
                  </a:lnTo>
                  <a:lnTo>
                    <a:pt x="79" y="222"/>
                  </a:lnTo>
                  <a:lnTo>
                    <a:pt x="109" y="194"/>
                  </a:lnTo>
                  <a:lnTo>
                    <a:pt x="140" y="168"/>
                  </a:lnTo>
                  <a:lnTo>
                    <a:pt x="173" y="144"/>
                  </a:lnTo>
                  <a:lnTo>
                    <a:pt x="207" y="122"/>
                  </a:lnTo>
                  <a:lnTo>
                    <a:pt x="243" y="102"/>
                  </a:lnTo>
                  <a:lnTo>
                    <a:pt x="279" y="85"/>
                  </a:lnTo>
                  <a:lnTo>
                    <a:pt x="317" y="68"/>
                  </a:lnTo>
                  <a:lnTo>
                    <a:pt x="356" y="55"/>
                  </a:lnTo>
                  <a:lnTo>
                    <a:pt x="395" y="44"/>
                  </a:lnTo>
                  <a:lnTo>
                    <a:pt x="434" y="35"/>
                  </a:lnTo>
                  <a:lnTo>
                    <a:pt x="476" y="29"/>
                  </a:lnTo>
                  <a:lnTo>
                    <a:pt x="516" y="24"/>
                  </a:lnTo>
                  <a:lnTo>
                    <a:pt x="558" y="21"/>
                  </a:lnTo>
                  <a:lnTo>
                    <a:pt x="599" y="21"/>
                  </a:lnTo>
                  <a:lnTo>
                    <a:pt x="640" y="24"/>
                  </a:lnTo>
                  <a:lnTo>
                    <a:pt x="681" y="29"/>
                  </a:lnTo>
                  <a:lnTo>
                    <a:pt x="722" y="36"/>
                  </a:lnTo>
                  <a:lnTo>
                    <a:pt x="762" y="46"/>
                  </a:lnTo>
                  <a:lnTo>
                    <a:pt x="803" y="57"/>
                  </a:lnTo>
                  <a:lnTo>
                    <a:pt x="843" y="72"/>
                  </a:lnTo>
                  <a:lnTo>
                    <a:pt x="882" y="89"/>
                  </a:lnTo>
                  <a:lnTo>
                    <a:pt x="920" y="108"/>
                  </a:lnTo>
                  <a:lnTo>
                    <a:pt x="956" y="131"/>
                  </a:lnTo>
                  <a:lnTo>
                    <a:pt x="993" y="155"/>
                  </a:lnTo>
                  <a:lnTo>
                    <a:pt x="1027" y="183"/>
                  </a:lnTo>
                  <a:lnTo>
                    <a:pt x="1062" y="212"/>
                  </a:lnTo>
                  <a:lnTo>
                    <a:pt x="1094" y="245"/>
                  </a:lnTo>
                  <a:lnTo>
                    <a:pt x="1124" y="281"/>
                  </a:lnTo>
                  <a:lnTo>
                    <a:pt x="1153" y="318"/>
                  </a:lnTo>
                  <a:lnTo>
                    <a:pt x="1128" y="281"/>
                  </a:lnTo>
                  <a:lnTo>
                    <a:pt x="1101" y="245"/>
                  </a:lnTo>
                  <a:lnTo>
                    <a:pt x="1072" y="211"/>
                  </a:lnTo>
                  <a:lnTo>
                    <a:pt x="1042" y="181"/>
                  </a:lnTo>
                  <a:lnTo>
                    <a:pt x="1008" y="152"/>
                  </a:lnTo>
                  <a:lnTo>
                    <a:pt x="974" y="126"/>
                  </a:lnTo>
                  <a:lnTo>
                    <a:pt x="939" y="102"/>
                  </a:lnTo>
                  <a:lnTo>
                    <a:pt x="902" y="81"/>
                  </a:lnTo>
                  <a:lnTo>
                    <a:pt x="864" y="62"/>
                  </a:lnTo>
                  <a:lnTo>
                    <a:pt x="825" y="46"/>
                  </a:lnTo>
                  <a:lnTo>
                    <a:pt x="785" y="33"/>
                  </a:lnTo>
                  <a:lnTo>
                    <a:pt x="745" y="20"/>
                  </a:lnTo>
                  <a:lnTo>
                    <a:pt x="703" y="12"/>
                  </a:lnTo>
                  <a:lnTo>
                    <a:pt x="662" y="5"/>
                  </a:lnTo>
                  <a:lnTo>
                    <a:pt x="620" y="1"/>
                  </a:lnTo>
                  <a:lnTo>
                    <a:pt x="579" y="0"/>
                  </a:lnTo>
                  <a:lnTo>
                    <a:pt x="532" y="1"/>
                  </a:lnTo>
                  <a:lnTo>
                    <a:pt x="485" y="6"/>
                  </a:lnTo>
                  <a:lnTo>
                    <a:pt x="440" y="13"/>
                  </a:lnTo>
                  <a:lnTo>
                    <a:pt x="397" y="24"/>
                  </a:lnTo>
                  <a:lnTo>
                    <a:pt x="354" y="37"/>
                  </a:lnTo>
                  <a:lnTo>
                    <a:pt x="313" y="51"/>
                  </a:lnTo>
                  <a:lnTo>
                    <a:pt x="272" y="69"/>
                  </a:lnTo>
                  <a:lnTo>
                    <a:pt x="234" y="89"/>
                  </a:lnTo>
                  <a:lnTo>
                    <a:pt x="198" y="111"/>
                  </a:lnTo>
                  <a:lnTo>
                    <a:pt x="163" y="136"/>
                  </a:lnTo>
                  <a:lnTo>
                    <a:pt x="130" y="162"/>
                  </a:lnTo>
                  <a:lnTo>
                    <a:pt x="100" y="190"/>
                  </a:lnTo>
                  <a:lnTo>
                    <a:pt x="71" y="219"/>
                  </a:lnTo>
                  <a:lnTo>
                    <a:pt x="45" y="251"/>
                  </a:lnTo>
                  <a:lnTo>
                    <a:pt x="21" y="284"/>
                  </a:lnTo>
                  <a:lnTo>
                    <a:pt x="0" y="318"/>
                  </a:lnTo>
                  <a:close/>
                </a:path>
              </a:pathLst>
            </a:custGeom>
            <a:solidFill>
              <a:srgbClr val="828282"/>
            </a:solidFill>
            <a:ln w="9525">
              <a:noFill/>
              <a:round/>
              <a:headEnd/>
              <a:tailEnd/>
            </a:ln>
          </p:spPr>
          <p:txBody>
            <a:bodyPr/>
            <a:lstStyle/>
            <a:p>
              <a:endParaRPr lang="ru-RU"/>
            </a:p>
          </p:txBody>
        </p:sp>
        <p:sp>
          <p:nvSpPr>
            <p:cNvPr id="14422" name="Freeform 684"/>
            <p:cNvSpPr>
              <a:spLocks/>
            </p:cNvSpPr>
            <p:nvPr/>
          </p:nvSpPr>
          <p:spPr bwMode="auto">
            <a:xfrm>
              <a:off x="4247" y="390"/>
              <a:ext cx="193" cy="60"/>
            </a:xfrm>
            <a:custGeom>
              <a:avLst/>
              <a:gdLst>
                <a:gd name="T0" fmla="*/ 0 w 1155"/>
                <a:gd name="T1" fmla="*/ 0 h 299"/>
                <a:gd name="T2" fmla="*/ 0 w 1155"/>
                <a:gd name="T3" fmla="*/ 0 h 299"/>
                <a:gd name="T4" fmla="*/ 0 w 1155"/>
                <a:gd name="T5" fmla="*/ 0 h 299"/>
                <a:gd name="T6" fmla="*/ 0 w 1155"/>
                <a:gd name="T7" fmla="*/ 0 h 299"/>
                <a:gd name="T8" fmla="*/ 0 w 1155"/>
                <a:gd name="T9" fmla="*/ 0 h 299"/>
                <a:gd name="T10" fmla="*/ 0 w 1155"/>
                <a:gd name="T11" fmla="*/ 0 h 299"/>
                <a:gd name="T12" fmla="*/ 0 w 1155"/>
                <a:gd name="T13" fmla="*/ 0 h 299"/>
                <a:gd name="T14" fmla="*/ 0 w 1155"/>
                <a:gd name="T15" fmla="*/ 0 h 299"/>
                <a:gd name="T16" fmla="*/ 0 w 1155"/>
                <a:gd name="T17" fmla="*/ 0 h 299"/>
                <a:gd name="T18" fmla="*/ 0 w 1155"/>
                <a:gd name="T19" fmla="*/ 0 h 299"/>
                <a:gd name="T20" fmla="*/ 0 w 1155"/>
                <a:gd name="T21" fmla="*/ 0 h 299"/>
                <a:gd name="T22" fmla="*/ 0 w 1155"/>
                <a:gd name="T23" fmla="*/ 0 h 299"/>
                <a:gd name="T24" fmla="*/ 0 w 1155"/>
                <a:gd name="T25" fmla="*/ 0 h 299"/>
                <a:gd name="T26" fmla="*/ 0 w 1155"/>
                <a:gd name="T27" fmla="*/ 0 h 299"/>
                <a:gd name="T28" fmla="*/ 0 w 1155"/>
                <a:gd name="T29" fmla="*/ 0 h 299"/>
                <a:gd name="T30" fmla="*/ 0 w 1155"/>
                <a:gd name="T31" fmla="*/ 0 h 299"/>
                <a:gd name="T32" fmla="*/ 0 w 1155"/>
                <a:gd name="T33" fmla="*/ 0 h 299"/>
                <a:gd name="T34" fmla="*/ 0 w 1155"/>
                <a:gd name="T35" fmla="*/ 0 h 299"/>
                <a:gd name="T36" fmla="*/ 0 w 1155"/>
                <a:gd name="T37" fmla="*/ 0 h 299"/>
                <a:gd name="T38" fmla="*/ 0 w 1155"/>
                <a:gd name="T39" fmla="*/ 0 h 299"/>
                <a:gd name="T40" fmla="*/ 0 w 1155"/>
                <a:gd name="T41" fmla="*/ 0 h 299"/>
                <a:gd name="T42" fmla="*/ 0 w 1155"/>
                <a:gd name="T43" fmla="*/ 0 h 299"/>
                <a:gd name="T44" fmla="*/ 0 w 1155"/>
                <a:gd name="T45" fmla="*/ 0 h 299"/>
                <a:gd name="T46" fmla="*/ 0 w 1155"/>
                <a:gd name="T47" fmla="*/ 0 h 299"/>
                <a:gd name="T48" fmla="*/ 0 w 1155"/>
                <a:gd name="T49" fmla="*/ 0 h 299"/>
                <a:gd name="T50" fmla="*/ 0 w 1155"/>
                <a:gd name="T51" fmla="*/ 0 h 299"/>
                <a:gd name="T52" fmla="*/ 0 w 1155"/>
                <a:gd name="T53" fmla="*/ 0 h 299"/>
                <a:gd name="T54" fmla="*/ 0 w 1155"/>
                <a:gd name="T55" fmla="*/ 0 h 299"/>
                <a:gd name="T56" fmla="*/ 0 w 1155"/>
                <a:gd name="T57" fmla="*/ 0 h 299"/>
                <a:gd name="T58" fmla="*/ 0 w 1155"/>
                <a:gd name="T59" fmla="*/ 0 h 299"/>
                <a:gd name="T60" fmla="*/ 0 w 1155"/>
                <a:gd name="T61" fmla="*/ 0 h 299"/>
                <a:gd name="T62" fmla="*/ 0 w 1155"/>
                <a:gd name="T63" fmla="*/ 0 h 299"/>
                <a:gd name="T64" fmla="*/ 0 w 1155"/>
                <a:gd name="T65" fmla="*/ 0 h 299"/>
                <a:gd name="T66" fmla="*/ 0 w 1155"/>
                <a:gd name="T67" fmla="*/ 0 h 2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55"/>
                <a:gd name="T103" fmla="*/ 0 h 299"/>
                <a:gd name="T104" fmla="*/ 1155 w 1155"/>
                <a:gd name="T105" fmla="*/ 299 h 2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55" h="299">
                  <a:moveTo>
                    <a:pt x="1153" y="299"/>
                  </a:moveTo>
                  <a:lnTo>
                    <a:pt x="1155" y="297"/>
                  </a:lnTo>
                  <a:lnTo>
                    <a:pt x="1127" y="260"/>
                  </a:lnTo>
                  <a:lnTo>
                    <a:pt x="1096" y="224"/>
                  </a:lnTo>
                  <a:lnTo>
                    <a:pt x="1064" y="191"/>
                  </a:lnTo>
                  <a:lnTo>
                    <a:pt x="1030" y="162"/>
                  </a:lnTo>
                  <a:lnTo>
                    <a:pt x="995" y="134"/>
                  </a:lnTo>
                  <a:lnTo>
                    <a:pt x="959" y="110"/>
                  </a:lnTo>
                  <a:lnTo>
                    <a:pt x="922" y="87"/>
                  </a:lnTo>
                  <a:lnTo>
                    <a:pt x="884" y="68"/>
                  </a:lnTo>
                  <a:lnTo>
                    <a:pt x="845" y="51"/>
                  </a:lnTo>
                  <a:lnTo>
                    <a:pt x="805" y="36"/>
                  </a:lnTo>
                  <a:lnTo>
                    <a:pt x="763" y="25"/>
                  </a:lnTo>
                  <a:lnTo>
                    <a:pt x="723" y="15"/>
                  </a:lnTo>
                  <a:lnTo>
                    <a:pt x="682" y="8"/>
                  </a:lnTo>
                  <a:lnTo>
                    <a:pt x="641" y="2"/>
                  </a:lnTo>
                  <a:lnTo>
                    <a:pt x="600" y="0"/>
                  </a:lnTo>
                  <a:lnTo>
                    <a:pt x="559" y="0"/>
                  </a:lnTo>
                  <a:lnTo>
                    <a:pt x="517" y="2"/>
                  </a:lnTo>
                  <a:lnTo>
                    <a:pt x="477" y="8"/>
                  </a:lnTo>
                  <a:lnTo>
                    <a:pt x="435" y="14"/>
                  </a:lnTo>
                  <a:lnTo>
                    <a:pt x="396" y="23"/>
                  </a:lnTo>
                  <a:lnTo>
                    <a:pt x="356" y="34"/>
                  </a:lnTo>
                  <a:lnTo>
                    <a:pt x="317" y="47"/>
                  </a:lnTo>
                  <a:lnTo>
                    <a:pt x="279" y="64"/>
                  </a:lnTo>
                  <a:lnTo>
                    <a:pt x="243" y="81"/>
                  </a:lnTo>
                  <a:lnTo>
                    <a:pt x="207" y="101"/>
                  </a:lnTo>
                  <a:lnTo>
                    <a:pt x="173" y="123"/>
                  </a:lnTo>
                  <a:lnTo>
                    <a:pt x="140" y="147"/>
                  </a:lnTo>
                  <a:lnTo>
                    <a:pt x="109" y="173"/>
                  </a:lnTo>
                  <a:lnTo>
                    <a:pt x="79" y="201"/>
                  </a:lnTo>
                  <a:lnTo>
                    <a:pt x="51" y="231"/>
                  </a:lnTo>
                  <a:lnTo>
                    <a:pt x="25" y="264"/>
                  </a:lnTo>
                  <a:lnTo>
                    <a:pt x="0" y="297"/>
                  </a:lnTo>
                  <a:lnTo>
                    <a:pt x="2" y="299"/>
                  </a:lnTo>
                  <a:lnTo>
                    <a:pt x="27" y="266"/>
                  </a:lnTo>
                  <a:lnTo>
                    <a:pt x="53" y="233"/>
                  </a:lnTo>
                  <a:lnTo>
                    <a:pt x="82" y="203"/>
                  </a:lnTo>
                  <a:lnTo>
                    <a:pt x="111" y="175"/>
                  </a:lnTo>
                  <a:lnTo>
                    <a:pt x="142" y="149"/>
                  </a:lnTo>
                  <a:lnTo>
                    <a:pt x="175" y="125"/>
                  </a:lnTo>
                  <a:lnTo>
                    <a:pt x="209" y="103"/>
                  </a:lnTo>
                  <a:lnTo>
                    <a:pt x="245" y="83"/>
                  </a:lnTo>
                  <a:lnTo>
                    <a:pt x="282" y="66"/>
                  </a:lnTo>
                  <a:lnTo>
                    <a:pt x="320" y="49"/>
                  </a:lnTo>
                  <a:lnTo>
                    <a:pt x="359" y="36"/>
                  </a:lnTo>
                  <a:lnTo>
                    <a:pt x="396" y="25"/>
                  </a:lnTo>
                  <a:lnTo>
                    <a:pt x="435" y="16"/>
                  </a:lnTo>
                  <a:lnTo>
                    <a:pt x="477" y="10"/>
                  </a:lnTo>
                  <a:lnTo>
                    <a:pt x="517" y="5"/>
                  </a:lnTo>
                  <a:lnTo>
                    <a:pt x="559" y="2"/>
                  </a:lnTo>
                  <a:lnTo>
                    <a:pt x="600" y="2"/>
                  </a:lnTo>
                  <a:lnTo>
                    <a:pt x="641" y="5"/>
                  </a:lnTo>
                  <a:lnTo>
                    <a:pt x="682" y="10"/>
                  </a:lnTo>
                  <a:lnTo>
                    <a:pt x="723" y="17"/>
                  </a:lnTo>
                  <a:lnTo>
                    <a:pt x="763" y="27"/>
                  </a:lnTo>
                  <a:lnTo>
                    <a:pt x="802" y="38"/>
                  </a:lnTo>
                  <a:lnTo>
                    <a:pt x="843" y="54"/>
                  </a:lnTo>
                  <a:lnTo>
                    <a:pt x="882" y="70"/>
                  </a:lnTo>
                  <a:lnTo>
                    <a:pt x="920" y="89"/>
                  </a:lnTo>
                  <a:lnTo>
                    <a:pt x="956" y="112"/>
                  </a:lnTo>
                  <a:lnTo>
                    <a:pt x="993" y="136"/>
                  </a:lnTo>
                  <a:lnTo>
                    <a:pt x="1027" y="164"/>
                  </a:lnTo>
                  <a:lnTo>
                    <a:pt x="1062" y="193"/>
                  </a:lnTo>
                  <a:lnTo>
                    <a:pt x="1093" y="226"/>
                  </a:lnTo>
                  <a:lnTo>
                    <a:pt x="1124" y="262"/>
                  </a:lnTo>
                  <a:lnTo>
                    <a:pt x="1153" y="299"/>
                  </a:lnTo>
                  <a:lnTo>
                    <a:pt x="1155" y="297"/>
                  </a:lnTo>
                  <a:lnTo>
                    <a:pt x="1153" y="299"/>
                  </a:lnTo>
                  <a:close/>
                </a:path>
              </a:pathLst>
            </a:custGeom>
            <a:solidFill>
              <a:srgbClr val="000000"/>
            </a:solidFill>
            <a:ln w="9525">
              <a:noFill/>
              <a:round/>
              <a:headEnd/>
              <a:tailEnd/>
            </a:ln>
          </p:spPr>
          <p:txBody>
            <a:bodyPr/>
            <a:lstStyle/>
            <a:p>
              <a:endParaRPr lang="ru-RU"/>
            </a:p>
          </p:txBody>
        </p:sp>
        <p:sp>
          <p:nvSpPr>
            <p:cNvPr id="14423" name="Freeform 685"/>
            <p:cNvSpPr>
              <a:spLocks/>
            </p:cNvSpPr>
            <p:nvPr/>
          </p:nvSpPr>
          <p:spPr bwMode="auto">
            <a:xfrm>
              <a:off x="4344" y="386"/>
              <a:ext cx="96" cy="64"/>
            </a:xfrm>
            <a:custGeom>
              <a:avLst/>
              <a:gdLst>
                <a:gd name="T0" fmla="*/ 0 w 575"/>
                <a:gd name="T1" fmla="*/ 0 h 321"/>
                <a:gd name="T2" fmla="*/ 0 w 575"/>
                <a:gd name="T3" fmla="*/ 0 h 321"/>
                <a:gd name="T4" fmla="*/ 0 w 575"/>
                <a:gd name="T5" fmla="*/ 0 h 321"/>
                <a:gd name="T6" fmla="*/ 0 w 575"/>
                <a:gd name="T7" fmla="*/ 0 h 321"/>
                <a:gd name="T8" fmla="*/ 0 w 575"/>
                <a:gd name="T9" fmla="*/ 0 h 321"/>
                <a:gd name="T10" fmla="*/ 0 w 575"/>
                <a:gd name="T11" fmla="*/ 0 h 321"/>
                <a:gd name="T12" fmla="*/ 0 w 575"/>
                <a:gd name="T13" fmla="*/ 0 h 321"/>
                <a:gd name="T14" fmla="*/ 0 w 575"/>
                <a:gd name="T15" fmla="*/ 0 h 321"/>
                <a:gd name="T16" fmla="*/ 0 w 575"/>
                <a:gd name="T17" fmla="*/ 0 h 321"/>
                <a:gd name="T18" fmla="*/ 0 w 575"/>
                <a:gd name="T19" fmla="*/ 0 h 321"/>
                <a:gd name="T20" fmla="*/ 0 w 575"/>
                <a:gd name="T21" fmla="*/ 0 h 321"/>
                <a:gd name="T22" fmla="*/ 0 w 575"/>
                <a:gd name="T23" fmla="*/ 0 h 321"/>
                <a:gd name="T24" fmla="*/ 0 w 575"/>
                <a:gd name="T25" fmla="*/ 0 h 321"/>
                <a:gd name="T26" fmla="*/ 0 w 575"/>
                <a:gd name="T27" fmla="*/ 0 h 321"/>
                <a:gd name="T28" fmla="*/ 0 w 575"/>
                <a:gd name="T29" fmla="*/ 0 h 321"/>
                <a:gd name="T30" fmla="*/ 0 w 575"/>
                <a:gd name="T31" fmla="*/ 0 h 321"/>
                <a:gd name="T32" fmla="*/ 0 w 575"/>
                <a:gd name="T33" fmla="*/ 0 h 321"/>
                <a:gd name="T34" fmla="*/ 0 w 575"/>
                <a:gd name="T35" fmla="*/ 0 h 321"/>
                <a:gd name="T36" fmla="*/ 0 w 575"/>
                <a:gd name="T37" fmla="*/ 0 h 321"/>
                <a:gd name="T38" fmla="*/ 0 w 575"/>
                <a:gd name="T39" fmla="*/ 0 h 321"/>
                <a:gd name="T40" fmla="*/ 0 w 575"/>
                <a:gd name="T41" fmla="*/ 0 h 321"/>
                <a:gd name="T42" fmla="*/ 0 w 575"/>
                <a:gd name="T43" fmla="*/ 0 h 321"/>
                <a:gd name="T44" fmla="*/ 0 w 575"/>
                <a:gd name="T45" fmla="*/ 0 h 321"/>
                <a:gd name="T46" fmla="*/ 0 w 575"/>
                <a:gd name="T47" fmla="*/ 0 h 321"/>
                <a:gd name="T48" fmla="*/ 0 w 575"/>
                <a:gd name="T49" fmla="*/ 0 h 321"/>
                <a:gd name="T50" fmla="*/ 0 w 575"/>
                <a:gd name="T51" fmla="*/ 0 h 321"/>
                <a:gd name="T52" fmla="*/ 0 w 575"/>
                <a:gd name="T53" fmla="*/ 0 h 321"/>
                <a:gd name="T54" fmla="*/ 0 w 575"/>
                <a:gd name="T55" fmla="*/ 0 h 321"/>
                <a:gd name="T56" fmla="*/ 0 w 575"/>
                <a:gd name="T57" fmla="*/ 0 h 321"/>
                <a:gd name="T58" fmla="*/ 0 w 575"/>
                <a:gd name="T59" fmla="*/ 0 h 321"/>
                <a:gd name="T60" fmla="*/ 0 w 575"/>
                <a:gd name="T61" fmla="*/ 0 h 321"/>
                <a:gd name="T62" fmla="*/ 0 w 575"/>
                <a:gd name="T63" fmla="*/ 0 h 321"/>
                <a:gd name="T64" fmla="*/ 0 w 575"/>
                <a:gd name="T65" fmla="*/ 0 h 321"/>
                <a:gd name="T66" fmla="*/ 0 w 575"/>
                <a:gd name="T67" fmla="*/ 0 h 321"/>
                <a:gd name="T68" fmla="*/ 0 w 575"/>
                <a:gd name="T69" fmla="*/ 0 h 321"/>
                <a:gd name="T70" fmla="*/ 0 w 575"/>
                <a:gd name="T71" fmla="*/ 0 h 321"/>
                <a:gd name="T72" fmla="*/ 0 w 575"/>
                <a:gd name="T73" fmla="*/ 0 h 3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75"/>
                <a:gd name="T112" fmla="*/ 0 h 321"/>
                <a:gd name="T113" fmla="*/ 575 w 575"/>
                <a:gd name="T114" fmla="*/ 321 h 32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75" h="321">
                  <a:moveTo>
                    <a:pt x="0" y="4"/>
                  </a:moveTo>
                  <a:lnTo>
                    <a:pt x="0" y="4"/>
                  </a:lnTo>
                  <a:lnTo>
                    <a:pt x="41" y="4"/>
                  </a:lnTo>
                  <a:lnTo>
                    <a:pt x="83" y="8"/>
                  </a:lnTo>
                  <a:lnTo>
                    <a:pt x="124" y="15"/>
                  </a:lnTo>
                  <a:lnTo>
                    <a:pt x="166" y="23"/>
                  </a:lnTo>
                  <a:lnTo>
                    <a:pt x="205" y="36"/>
                  </a:lnTo>
                  <a:lnTo>
                    <a:pt x="245" y="49"/>
                  </a:lnTo>
                  <a:lnTo>
                    <a:pt x="284" y="65"/>
                  </a:lnTo>
                  <a:lnTo>
                    <a:pt x="322" y="84"/>
                  </a:lnTo>
                  <a:lnTo>
                    <a:pt x="358" y="105"/>
                  </a:lnTo>
                  <a:lnTo>
                    <a:pt x="394" y="129"/>
                  </a:lnTo>
                  <a:lnTo>
                    <a:pt x="428" y="155"/>
                  </a:lnTo>
                  <a:lnTo>
                    <a:pt x="461" y="184"/>
                  </a:lnTo>
                  <a:lnTo>
                    <a:pt x="492" y="214"/>
                  </a:lnTo>
                  <a:lnTo>
                    <a:pt x="521" y="248"/>
                  </a:lnTo>
                  <a:lnTo>
                    <a:pt x="548" y="284"/>
                  </a:lnTo>
                  <a:lnTo>
                    <a:pt x="573" y="321"/>
                  </a:lnTo>
                  <a:lnTo>
                    <a:pt x="575" y="319"/>
                  </a:lnTo>
                  <a:lnTo>
                    <a:pt x="550" y="282"/>
                  </a:lnTo>
                  <a:lnTo>
                    <a:pt x="523" y="246"/>
                  </a:lnTo>
                  <a:lnTo>
                    <a:pt x="495" y="212"/>
                  </a:lnTo>
                  <a:lnTo>
                    <a:pt x="464" y="182"/>
                  </a:lnTo>
                  <a:lnTo>
                    <a:pt x="431" y="153"/>
                  </a:lnTo>
                  <a:lnTo>
                    <a:pt x="396" y="127"/>
                  </a:lnTo>
                  <a:lnTo>
                    <a:pt x="361" y="103"/>
                  </a:lnTo>
                  <a:lnTo>
                    <a:pt x="324" y="82"/>
                  </a:lnTo>
                  <a:lnTo>
                    <a:pt x="286" y="63"/>
                  </a:lnTo>
                  <a:lnTo>
                    <a:pt x="247" y="47"/>
                  </a:lnTo>
                  <a:lnTo>
                    <a:pt x="207" y="34"/>
                  </a:lnTo>
                  <a:lnTo>
                    <a:pt x="166" y="21"/>
                  </a:lnTo>
                  <a:lnTo>
                    <a:pt x="124" y="13"/>
                  </a:lnTo>
                  <a:lnTo>
                    <a:pt x="83" y="6"/>
                  </a:lnTo>
                  <a:lnTo>
                    <a:pt x="41" y="2"/>
                  </a:lnTo>
                  <a:lnTo>
                    <a:pt x="0" y="0"/>
                  </a:lnTo>
                  <a:lnTo>
                    <a:pt x="0" y="4"/>
                  </a:lnTo>
                  <a:close/>
                </a:path>
              </a:pathLst>
            </a:custGeom>
            <a:solidFill>
              <a:srgbClr val="000000"/>
            </a:solidFill>
            <a:ln w="9525">
              <a:noFill/>
              <a:round/>
              <a:headEnd/>
              <a:tailEnd/>
            </a:ln>
          </p:spPr>
          <p:txBody>
            <a:bodyPr/>
            <a:lstStyle/>
            <a:p>
              <a:endParaRPr lang="ru-RU"/>
            </a:p>
          </p:txBody>
        </p:sp>
        <p:sp>
          <p:nvSpPr>
            <p:cNvPr id="14424" name="Freeform 686"/>
            <p:cNvSpPr>
              <a:spLocks/>
            </p:cNvSpPr>
            <p:nvPr/>
          </p:nvSpPr>
          <p:spPr bwMode="auto">
            <a:xfrm>
              <a:off x="4247" y="386"/>
              <a:ext cx="97" cy="64"/>
            </a:xfrm>
            <a:custGeom>
              <a:avLst/>
              <a:gdLst>
                <a:gd name="T0" fmla="*/ 0 w 580"/>
                <a:gd name="T1" fmla="*/ 0 h 321"/>
                <a:gd name="T2" fmla="*/ 0 w 580"/>
                <a:gd name="T3" fmla="*/ 0 h 321"/>
                <a:gd name="T4" fmla="*/ 0 w 580"/>
                <a:gd name="T5" fmla="*/ 0 h 321"/>
                <a:gd name="T6" fmla="*/ 0 w 580"/>
                <a:gd name="T7" fmla="*/ 0 h 321"/>
                <a:gd name="T8" fmla="*/ 0 w 580"/>
                <a:gd name="T9" fmla="*/ 0 h 321"/>
                <a:gd name="T10" fmla="*/ 0 w 580"/>
                <a:gd name="T11" fmla="*/ 0 h 321"/>
                <a:gd name="T12" fmla="*/ 0 w 580"/>
                <a:gd name="T13" fmla="*/ 0 h 321"/>
                <a:gd name="T14" fmla="*/ 0 w 580"/>
                <a:gd name="T15" fmla="*/ 0 h 321"/>
                <a:gd name="T16" fmla="*/ 0 w 580"/>
                <a:gd name="T17" fmla="*/ 0 h 321"/>
                <a:gd name="T18" fmla="*/ 0 w 580"/>
                <a:gd name="T19" fmla="*/ 0 h 321"/>
                <a:gd name="T20" fmla="*/ 0 w 580"/>
                <a:gd name="T21" fmla="*/ 0 h 321"/>
                <a:gd name="T22" fmla="*/ 0 w 580"/>
                <a:gd name="T23" fmla="*/ 0 h 321"/>
                <a:gd name="T24" fmla="*/ 0 w 580"/>
                <a:gd name="T25" fmla="*/ 0 h 321"/>
                <a:gd name="T26" fmla="*/ 0 w 580"/>
                <a:gd name="T27" fmla="*/ 0 h 321"/>
                <a:gd name="T28" fmla="*/ 0 w 580"/>
                <a:gd name="T29" fmla="*/ 0 h 321"/>
                <a:gd name="T30" fmla="*/ 0 w 580"/>
                <a:gd name="T31" fmla="*/ 0 h 321"/>
                <a:gd name="T32" fmla="*/ 0 w 580"/>
                <a:gd name="T33" fmla="*/ 0 h 321"/>
                <a:gd name="T34" fmla="*/ 0 w 580"/>
                <a:gd name="T35" fmla="*/ 0 h 321"/>
                <a:gd name="T36" fmla="*/ 0 w 580"/>
                <a:gd name="T37" fmla="*/ 0 h 321"/>
                <a:gd name="T38" fmla="*/ 0 w 580"/>
                <a:gd name="T39" fmla="*/ 0 h 321"/>
                <a:gd name="T40" fmla="*/ 0 w 580"/>
                <a:gd name="T41" fmla="*/ 0 h 321"/>
                <a:gd name="T42" fmla="*/ 0 w 580"/>
                <a:gd name="T43" fmla="*/ 0 h 321"/>
                <a:gd name="T44" fmla="*/ 0 w 580"/>
                <a:gd name="T45" fmla="*/ 0 h 321"/>
                <a:gd name="T46" fmla="*/ 0 w 580"/>
                <a:gd name="T47" fmla="*/ 0 h 321"/>
                <a:gd name="T48" fmla="*/ 0 w 580"/>
                <a:gd name="T49" fmla="*/ 0 h 321"/>
                <a:gd name="T50" fmla="*/ 0 w 580"/>
                <a:gd name="T51" fmla="*/ 0 h 321"/>
                <a:gd name="T52" fmla="*/ 0 w 580"/>
                <a:gd name="T53" fmla="*/ 0 h 321"/>
                <a:gd name="T54" fmla="*/ 0 w 580"/>
                <a:gd name="T55" fmla="*/ 0 h 321"/>
                <a:gd name="T56" fmla="*/ 0 w 580"/>
                <a:gd name="T57" fmla="*/ 0 h 321"/>
                <a:gd name="T58" fmla="*/ 0 w 580"/>
                <a:gd name="T59" fmla="*/ 0 h 321"/>
                <a:gd name="T60" fmla="*/ 0 w 580"/>
                <a:gd name="T61" fmla="*/ 0 h 321"/>
                <a:gd name="T62" fmla="*/ 0 w 580"/>
                <a:gd name="T63" fmla="*/ 0 h 321"/>
                <a:gd name="T64" fmla="*/ 0 w 580"/>
                <a:gd name="T65" fmla="*/ 0 h 321"/>
                <a:gd name="T66" fmla="*/ 0 w 580"/>
                <a:gd name="T67" fmla="*/ 0 h 321"/>
                <a:gd name="T68" fmla="*/ 0 w 580"/>
                <a:gd name="T69" fmla="*/ 0 h 321"/>
                <a:gd name="T70" fmla="*/ 0 w 580"/>
                <a:gd name="T71" fmla="*/ 0 h 321"/>
                <a:gd name="T72" fmla="*/ 0 w 580"/>
                <a:gd name="T73" fmla="*/ 0 h 3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80"/>
                <a:gd name="T112" fmla="*/ 0 h 321"/>
                <a:gd name="T113" fmla="*/ 580 w 580"/>
                <a:gd name="T114" fmla="*/ 321 h 32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80" h="321">
                  <a:moveTo>
                    <a:pt x="0" y="319"/>
                  </a:moveTo>
                  <a:lnTo>
                    <a:pt x="2" y="321"/>
                  </a:lnTo>
                  <a:lnTo>
                    <a:pt x="24" y="287"/>
                  </a:lnTo>
                  <a:lnTo>
                    <a:pt x="47" y="254"/>
                  </a:lnTo>
                  <a:lnTo>
                    <a:pt x="73" y="222"/>
                  </a:lnTo>
                  <a:lnTo>
                    <a:pt x="102" y="193"/>
                  </a:lnTo>
                  <a:lnTo>
                    <a:pt x="133" y="165"/>
                  </a:lnTo>
                  <a:lnTo>
                    <a:pt x="166" y="139"/>
                  </a:lnTo>
                  <a:lnTo>
                    <a:pt x="200" y="114"/>
                  </a:lnTo>
                  <a:lnTo>
                    <a:pt x="237" y="92"/>
                  </a:lnTo>
                  <a:lnTo>
                    <a:pt x="275" y="72"/>
                  </a:lnTo>
                  <a:lnTo>
                    <a:pt x="315" y="54"/>
                  </a:lnTo>
                  <a:lnTo>
                    <a:pt x="356" y="40"/>
                  </a:lnTo>
                  <a:lnTo>
                    <a:pt x="398" y="27"/>
                  </a:lnTo>
                  <a:lnTo>
                    <a:pt x="441" y="16"/>
                  </a:lnTo>
                  <a:lnTo>
                    <a:pt x="486" y="9"/>
                  </a:lnTo>
                  <a:lnTo>
                    <a:pt x="533" y="4"/>
                  </a:lnTo>
                  <a:lnTo>
                    <a:pt x="580" y="4"/>
                  </a:lnTo>
                  <a:lnTo>
                    <a:pt x="580" y="0"/>
                  </a:lnTo>
                  <a:lnTo>
                    <a:pt x="533" y="2"/>
                  </a:lnTo>
                  <a:lnTo>
                    <a:pt x="486" y="7"/>
                  </a:lnTo>
                  <a:lnTo>
                    <a:pt x="441" y="14"/>
                  </a:lnTo>
                  <a:lnTo>
                    <a:pt x="398" y="24"/>
                  </a:lnTo>
                  <a:lnTo>
                    <a:pt x="354" y="38"/>
                  </a:lnTo>
                  <a:lnTo>
                    <a:pt x="312" y="52"/>
                  </a:lnTo>
                  <a:lnTo>
                    <a:pt x="272" y="70"/>
                  </a:lnTo>
                  <a:lnTo>
                    <a:pt x="234" y="90"/>
                  </a:lnTo>
                  <a:lnTo>
                    <a:pt x="198" y="112"/>
                  </a:lnTo>
                  <a:lnTo>
                    <a:pt x="163" y="137"/>
                  </a:lnTo>
                  <a:lnTo>
                    <a:pt x="130" y="163"/>
                  </a:lnTo>
                  <a:lnTo>
                    <a:pt x="99" y="191"/>
                  </a:lnTo>
                  <a:lnTo>
                    <a:pt x="71" y="220"/>
                  </a:lnTo>
                  <a:lnTo>
                    <a:pt x="45" y="252"/>
                  </a:lnTo>
                  <a:lnTo>
                    <a:pt x="21" y="285"/>
                  </a:lnTo>
                  <a:lnTo>
                    <a:pt x="0" y="319"/>
                  </a:lnTo>
                  <a:lnTo>
                    <a:pt x="2" y="321"/>
                  </a:lnTo>
                  <a:lnTo>
                    <a:pt x="0" y="319"/>
                  </a:lnTo>
                  <a:close/>
                </a:path>
              </a:pathLst>
            </a:custGeom>
            <a:solidFill>
              <a:srgbClr val="000000"/>
            </a:solidFill>
            <a:ln w="9525">
              <a:noFill/>
              <a:round/>
              <a:headEnd/>
              <a:tailEnd/>
            </a:ln>
          </p:spPr>
          <p:txBody>
            <a:bodyPr/>
            <a:lstStyle/>
            <a:p>
              <a:endParaRPr lang="ru-RU"/>
            </a:p>
          </p:txBody>
        </p:sp>
        <p:sp>
          <p:nvSpPr>
            <p:cNvPr id="14425" name="Freeform 687"/>
            <p:cNvSpPr>
              <a:spLocks/>
            </p:cNvSpPr>
            <p:nvPr/>
          </p:nvSpPr>
          <p:spPr bwMode="auto">
            <a:xfrm>
              <a:off x="5047" y="305"/>
              <a:ext cx="2" cy="2"/>
            </a:xfrm>
            <a:custGeom>
              <a:avLst/>
              <a:gdLst>
                <a:gd name="T0" fmla="*/ 0 w 10"/>
                <a:gd name="T1" fmla="*/ 0 h 9"/>
                <a:gd name="T2" fmla="*/ 0 w 10"/>
                <a:gd name="T3" fmla="*/ 0 h 9"/>
                <a:gd name="T4" fmla="*/ 0 w 10"/>
                <a:gd name="T5" fmla="*/ 0 h 9"/>
                <a:gd name="T6" fmla="*/ 0 w 10"/>
                <a:gd name="T7" fmla="*/ 0 h 9"/>
                <a:gd name="T8" fmla="*/ 0 w 10"/>
                <a:gd name="T9" fmla="*/ 0 h 9"/>
                <a:gd name="T10" fmla="*/ 0 w 10"/>
                <a:gd name="T11" fmla="*/ 0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10" y="1"/>
                  </a:moveTo>
                  <a:lnTo>
                    <a:pt x="5" y="0"/>
                  </a:lnTo>
                  <a:lnTo>
                    <a:pt x="1" y="2"/>
                  </a:lnTo>
                  <a:lnTo>
                    <a:pt x="0" y="5"/>
                  </a:lnTo>
                  <a:lnTo>
                    <a:pt x="2" y="9"/>
                  </a:lnTo>
                  <a:lnTo>
                    <a:pt x="10" y="1"/>
                  </a:lnTo>
                  <a:close/>
                </a:path>
              </a:pathLst>
            </a:custGeom>
            <a:solidFill>
              <a:srgbClr val="000000"/>
            </a:solidFill>
            <a:ln w="9525">
              <a:noFill/>
              <a:round/>
              <a:headEnd/>
              <a:tailEnd/>
            </a:ln>
          </p:spPr>
          <p:txBody>
            <a:bodyPr/>
            <a:lstStyle/>
            <a:p>
              <a:endParaRPr lang="ru-RU"/>
            </a:p>
          </p:txBody>
        </p:sp>
        <p:sp>
          <p:nvSpPr>
            <p:cNvPr id="14426" name="Freeform 688"/>
            <p:cNvSpPr>
              <a:spLocks/>
            </p:cNvSpPr>
            <p:nvPr/>
          </p:nvSpPr>
          <p:spPr bwMode="auto">
            <a:xfrm>
              <a:off x="5048" y="306"/>
              <a:ext cx="32" cy="230"/>
            </a:xfrm>
            <a:custGeom>
              <a:avLst/>
              <a:gdLst>
                <a:gd name="T0" fmla="*/ 0 w 197"/>
                <a:gd name="T1" fmla="*/ 0 h 1152"/>
                <a:gd name="T2" fmla="*/ 0 w 197"/>
                <a:gd name="T3" fmla="*/ 0 h 1152"/>
                <a:gd name="T4" fmla="*/ 0 w 197"/>
                <a:gd name="T5" fmla="*/ 0 h 1152"/>
                <a:gd name="T6" fmla="*/ 0 w 197"/>
                <a:gd name="T7" fmla="*/ 0 h 1152"/>
                <a:gd name="T8" fmla="*/ 0 w 197"/>
                <a:gd name="T9" fmla="*/ 0 h 1152"/>
                <a:gd name="T10" fmla="*/ 0 w 197"/>
                <a:gd name="T11" fmla="*/ 0 h 1152"/>
                <a:gd name="T12" fmla="*/ 0 w 197"/>
                <a:gd name="T13" fmla="*/ 0 h 1152"/>
                <a:gd name="T14" fmla="*/ 0 w 197"/>
                <a:gd name="T15" fmla="*/ 0 h 1152"/>
                <a:gd name="T16" fmla="*/ 0 w 197"/>
                <a:gd name="T17" fmla="*/ 0 h 1152"/>
                <a:gd name="T18" fmla="*/ 0 w 197"/>
                <a:gd name="T19" fmla="*/ 0 h 1152"/>
                <a:gd name="T20" fmla="*/ 0 w 197"/>
                <a:gd name="T21" fmla="*/ 0 h 1152"/>
                <a:gd name="T22" fmla="*/ 0 w 197"/>
                <a:gd name="T23" fmla="*/ 0 h 1152"/>
                <a:gd name="T24" fmla="*/ 0 w 197"/>
                <a:gd name="T25" fmla="*/ 0 h 1152"/>
                <a:gd name="T26" fmla="*/ 0 w 197"/>
                <a:gd name="T27" fmla="*/ 0 h 1152"/>
                <a:gd name="T28" fmla="*/ 0 w 197"/>
                <a:gd name="T29" fmla="*/ 0 h 1152"/>
                <a:gd name="T30" fmla="*/ 0 w 197"/>
                <a:gd name="T31" fmla="*/ 0 h 1152"/>
                <a:gd name="T32" fmla="*/ 0 w 197"/>
                <a:gd name="T33" fmla="*/ 0 h 1152"/>
                <a:gd name="T34" fmla="*/ 0 w 197"/>
                <a:gd name="T35" fmla="*/ 0 h 1152"/>
                <a:gd name="T36" fmla="*/ 0 w 197"/>
                <a:gd name="T37" fmla="*/ 0 h 1152"/>
                <a:gd name="T38" fmla="*/ 0 w 197"/>
                <a:gd name="T39" fmla="*/ 0 h 1152"/>
                <a:gd name="T40" fmla="*/ 0 w 197"/>
                <a:gd name="T41" fmla="*/ 0 h 1152"/>
                <a:gd name="T42" fmla="*/ 0 w 197"/>
                <a:gd name="T43" fmla="*/ 0 h 1152"/>
                <a:gd name="T44" fmla="*/ 0 w 197"/>
                <a:gd name="T45" fmla="*/ 0 h 1152"/>
                <a:gd name="T46" fmla="*/ 0 w 197"/>
                <a:gd name="T47" fmla="*/ 0 h 1152"/>
                <a:gd name="T48" fmla="*/ 0 w 197"/>
                <a:gd name="T49" fmla="*/ 0 h 1152"/>
                <a:gd name="T50" fmla="*/ 0 w 197"/>
                <a:gd name="T51" fmla="*/ 0 h 1152"/>
                <a:gd name="T52" fmla="*/ 0 w 197"/>
                <a:gd name="T53" fmla="*/ 0 h 1152"/>
                <a:gd name="T54" fmla="*/ 0 w 197"/>
                <a:gd name="T55" fmla="*/ 0 h 1152"/>
                <a:gd name="T56" fmla="*/ 0 w 197"/>
                <a:gd name="T57" fmla="*/ 0 h 1152"/>
                <a:gd name="T58" fmla="*/ 0 w 197"/>
                <a:gd name="T59" fmla="*/ 0 h 1152"/>
                <a:gd name="T60" fmla="*/ 0 w 197"/>
                <a:gd name="T61" fmla="*/ 0 h 1152"/>
                <a:gd name="T62" fmla="*/ 0 w 197"/>
                <a:gd name="T63" fmla="*/ 0 h 1152"/>
                <a:gd name="T64" fmla="*/ 0 w 197"/>
                <a:gd name="T65" fmla="*/ 0 h 11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7"/>
                <a:gd name="T100" fmla="*/ 0 h 1152"/>
                <a:gd name="T101" fmla="*/ 197 w 197"/>
                <a:gd name="T102" fmla="*/ 1152 h 11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7" h="1152">
                  <a:moveTo>
                    <a:pt x="68" y="1152"/>
                  </a:moveTo>
                  <a:lnTo>
                    <a:pt x="68" y="1136"/>
                  </a:lnTo>
                  <a:lnTo>
                    <a:pt x="70" y="1116"/>
                  </a:lnTo>
                  <a:lnTo>
                    <a:pt x="74" y="1094"/>
                  </a:lnTo>
                  <a:lnTo>
                    <a:pt x="80" y="1068"/>
                  </a:lnTo>
                  <a:lnTo>
                    <a:pt x="86" y="1040"/>
                  </a:lnTo>
                  <a:lnTo>
                    <a:pt x="94" y="1009"/>
                  </a:lnTo>
                  <a:lnTo>
                    <a:pt x="102" y="975"/>
                  </a:lnTo>
                  <a:lnTo>
                    <a:pt x="111" y="941"/>
                  </a:lnTo>
                  <a:lnTo>
                    <a:pt x="120" y="904"/>
                  </a:lnTo>
                  <a:lnTo>
                    <a:pt x="128" y="865"/>
                  </a:lnTo>
                  <a:lnTo>
                    <a:pt x="140" y="825"/>
                  </a:lnTo>
                  <a:lnTo>
                    <a:pt x="150" y="784"/>
                  </a:lnTo>
                  <a:lnTo>
                    <a:pt x="159" y="742"/>
                  </a:lnTo>
                  <a:lnTo>
                    <a:pt x="167" y="698"/>
                  </a:lnTo>
                  <a:lnTo>
                    <a:pt x="176" y="654"/>
                  </a:lnTo>
                  <a:lnTo>
                    <a:pt x="183" y="610"/>
                  </a:lnTo>
                  <a:lnTo>
                    <a:pt x="189" y="564"/>
                  </a:lnTo>
                  <a:lnTo>
                    <a:pt x="193" y="520"/>
                  </a:lnTo>
                  <a:lnTo>
                    <a:pt x="196" y="476"/>
                  </a:lnTo>
                  <a:lnTo>
                    <a:pt x="197" y="432"/>
                  </a:lnTo>
                  <a:lnTo>
                    <a:pt x="197" y="388"/>
                  </a:lnTo>
                  <a:lnTo>
                    <a:pt x="195" y="345"/>
                  </a:lnTo>
                  <a:lnTo>
                    <a:pt x="190" y="302"/>
                  </a:lnTo>
                  <a:lnTo>
                    <a:pt x="182" y="262"/>
                  </a:lnTo>
                  <a:lnTo>
                    <a:pt x="171" y="222"/>
                  </a:lnTo>
                  <a:lnTo>
                    <a:pt x="158" y="184"/>
                  </a:lnTo>
                  <a:lnTo>
                    <a:pt x="141" y="148"/>
                  </a:lnTo>
                  <a:lnTo>
                    <a:pt x="122" y="114"/>
                  </a:lnTo>
                  <a:lnTo>
                    <a:pt x="100" y="82"/>
                  </a:lnTo>
                  <a:lnTo>
                    <a:pt x="73" y="52"/>
                  </a:lnTo>
                  <a:lnTo>
                    <a:pt x="42" y="26"/>
                  </a:lnTo>
                  <a:lnTo>
                    <a:pt x="8" y="0"/>
                  </a:lnTo>
                  <a:lnTo>
                    <a:pt x="0" y="8"/>
                  </a:lnTo>
                  <a:lnTo>
                    <a:pt x="35" y="32"/>
                  </a:lnTo>
                  <a:lnTo>
                    <a:pt x="66" y="58"/>
                  </a:lnTo>
                  <a:lnTo>
                    <a:pt x="90" y="88"/>
                  </a:lnTo>
                  <a:lnTo>
                    <a:pt x="113" y="118"/>
                  </a:lnTo>
                  <a:lnTo>
                    <a:pt x="132" y="152"/>
                  </a:lnTo>
                  <a:lnTo>
                    <a:pt x="148" y="188"/>
                  </a:lnTo>
                  <a:lnTo>
                    <a:pt x="161" y="225"/>
                  </a:lnTo>
                  <a:lnTo>
                    <a:pt x="170" y="264"/>
                  </a:lnTo>
                  <a:lnTo>
                    <a:pt x="178" y="304"/>
                  </a:lnTo>
                  <a:lnTo>
                    <a:pt x="183" y="345"/>
                  </a:lnTo>
                  <a:lnTo>
                    <a:pt x="185" y="388"/>
                  </a:lnTo>
                  <a:lnTo>
                    <a:pt x="185" y="432"/>
                  </a:lnTo>
                  <a:lnTo>
                    <a:pt x="184" y="476"/>
                  </a:lnTo>
                  <a:lnTo>
                    <a:pt x="182" y="520"/>
                  </a:lnTo>
                  <a:lnTo>
                    <a:pt x="177" y="564"/>
                  </a:lnTo>
                  <a:lnTo>
                    <a:pt x="171" y="608"/>
                  </a:lnTo>
                  <a:lnTo>
                    <a:pt x="164" y="652"/>
                  </a:lnTo>
                  <a:lnTo>
                    <a:pt x="156" y="696"/>
                  </a:lnTo>
                  <a:lnTo>
                    <a:pt x="147" y="740"/>
                  </a:lnTo>
                  <a:lnTo>
                    <a:pt x="138" y="782"/>
                  </a:lnTo>
                  <a:lnTo>
                    <a:pt x="128" y="823"/>
                  </a:lnTo>
                  <a:lnTo>
                    <a:pt x="119" y="863"/>
                  </a:lnTo>
                  <a:lnTo>
                    <a:pt x="108" y="902"/>
                  </a:lnTo>
                  <a:lnTo>
                    <a:pt x="99" y="939"/>
                  </a:lnTo>
                  <a:lnTo>
                    <a:pt x="90" y="973"/>
                  </a:lnTo>
                  <a:lnTo>
                    <a:pt x="82" y="1007"/>
                  </a:lnTo>
                  <a:lnTo>
                    <a:pt x="74" y="1038"/>
                  </a:lnTo>
                  <a:lnTo>
                    <a:pt x="68" y="1066"/>
                  </a:lnTo>
                  <a:lnTo>
                    <a:pt x="62" y="1092"/>
                  </a:lnTo>
                  <a:lnTo>
                    <a:pt x="58" y="1114"/>
                  </a:lnTo>
                  <a:lnTo>
                    <a:pt x="56" y="1136"/>
                  </a:lnTo>
                  <a:lnTo>
                    <a:pt x="56" y="1152"/>
                  </a:lnTo>
                  <a:lnTo>
                    <a:pt x="68" y="1152"/>
                  </a:lnTo>
                  <a:close/>
                </a:path>
              </a:pathLst>
            </a:custGeom>
            <a:solidFill>
              <a:srgbClr val="000000"/>
            </a:solidFill>
            <a:ln w="9525">
              <a:noFill/>
              <a:round/>
              <a:headEnd/>
              <a:tailEnd/>
            </a:ln>
          </p:spPr>
          <p:txBody>
            <a:bodyPr/>
            <a:lstStyle/>
            <a:p>
              <a:endParaRPr lang="ru-RU"/>
            </a:p>
          </p:txBody>
        </p:sp>
        <p:sp>
          <p:nvSpPr>
            <p:cNvPr id="14427" name="Freeform 689"/>
            <p:cNvSpPr>
              <a:spLocks/>
            </p:cNvSpPr>
            <p:nvPr/>
          </p:nvSpPr>
          <p:spPr bwMode="auto">
            <a:xfrm>
              <a:off x="5047" y="306"/>
              <a:ext cx="2" cy="1"/>
            </a:xfrm>
            <a:custGeom>
              <a:avLst/>
              <a:gdLst>
                <a:gd name="T0" fmla="*/ 0 w 12"/>
                <a:gd name="T1" fmla="*/ 0 h 4"/>
                <a:gd name="T2" fmla="*/ 0 w 12"/>
                <a:gd name="T3" fmla="*/ 0 h 4"/>
                <a:gd name="T4" fmla="*/ 0 w 12"/>
                <a:gd name="T5" fmla="*/ 0 h 4"/>
                <a:gd name="T6" fmla="*/ 0 w 12"/>
                <a:gd name="T7" fmla="*/ 0 h 4"/>
                <a:gd name="T8" fmla="*/ 0 w 12"/>
                <a:gd name="T9" fmla="*/ 0 h 4"/>
                <a:gd name="T10" fmla="*/ 0 w 12"/>
                <a:gd name="T11" fmla="*/ 0 h 4"/>
                <a:gd name="T12" fmla="*/ 0 60000 65536"/>
                <a:gd name="T13" fmla="*/ 0 60000 65536"/>
                <a:gd name="T14" fmla="*/ 0 60000 65536"/>
                <a:gd name="T15" fmla="*/ 0 60000 65536"/>
                <a:gd name="T16" fmla="*/ 0 60000 65536"/>
                <a:gd name="T17" fmla="*/ 0 60000 65536"/>
                <a:gd name="T18" fmla="*/ 0 w 12"/>
                <a:gd name="T19" fmla="*/ 0 h 4"/>
                <a:gd name="T20" fmla="*/ 12 w 12"/>
                <a:gd name="T21" fmla="*/ 4 h 4"/>
              </a:gdLst>
              <a:ahLst/>
              <a:cxnLst>
                <a:cxn ang="T12">
                  <a:pos x="T0" y="T1"/>
                </a:cxn>
                <a:cxn ang="T13">
                  <a:pos x="T2" y="T3"/>
                </a:cxn>
                <a:cxn ang="T14">
                  <a:pos x="T4" y="T5"/>
                </a:cxn>
                <a:cxn ang="T15">
                  <a:pos x="T6" y="T7"/>
                </a:cxn>
                <a:cxn ang="T16">
                  <a:pos x="T8" y="T9"/>
                </a:cxn>
                <a:cxn ang="T17">
                  <a:pos x="T10" y="T11"/>
                </a:cxn>
              </a:cxnLst>
              <a:rect l="T18" t="T19" r="T20" b="T21"/>
              <a:pathLst>
                <a:path w="12" h="4">
                  <a:moveTo>
                    <a:pt x="0" y="0"/>
                  </a:moveTo>
                  <a:lnTo>
                    <a:pt x="2" y="3"/>
                  </a:lnTo>
                  <a:lnTo>
                    <a:pt x="6" y="4"/>
                  </a:lnTo>
                  <a:lnTo>
                    <a:pt x="10" y="3"/>
                  </a:lnTo>
                  <a:lnTo>
                    <a:pt x="12" y="0"/>
                  </a:lnTo>
                  <a:lnTo>
                    <a:pt x="0" y="0"/>
                  </a:lnTo>
                  <a:close/>
                </a:path>
              </a:pathLst>
            </a:custGeom>
            <a:solidFill>
              <a:srgbClr val="000000"/>
            </a:solidFill>
            <a:ln w="9525">
              <a:noFill/>
              <a:round/>
              <a:headEnd/>
              <a:tailEnd/>
            </a:ln>
          </p:spPr>
          <p:txBody>
            <a:bodyPr/>
            <a:lstStyle/>
            <a:p>
              <a:endParaRPr lang="ru-RU"/>
            </a:p>
          </p:txBody>
        </p:sp>
        <p:sp>
          <p:nvSpPr>
            <p:cNvPr id="14428" name="Freeform 690"/>
            <p:cNvSpPr>
              <a:spLocks/>
            </p:cNvSpPr>
            <p:nvPr/>
          </p:nvSpPr>
          <p:spPr bwMode="auto">
            <a:xfrm>
              <a:off x="4625" y="292"/>
              <a:ext cx="2" cy="2"/>
            </a:xfrm>
            <a:custGeom>
              <a:avLst/>
              <a:gdLst>
                <a:gd name="T0" fmla="*/ 0 w 10"/>
                <a:gd name="T1" fmla="*/ 0 h 6"/>
                <a:gd name="T2" fmla="*/ 0 w 10"/>
                <a:gd name="T3" fmla="*/ 0 h 6"/>
                <a:gd name="T4" fmla="*/ 0 w 10"/>
                <a:gd name="T5" fmla="*/ 0 h 6"/>
                <a:gd name="T6" fmla="*/ 0 w 10"/>
                <a:gd name="T7" fmla="*/ 0 h 6"/>
                <a:gd name="T8" fmla="*/ 0 w 10"/>
                <a:gd name="T9" fmla="*/ 0 h 6"/>
                <a:gd name="T10" fmla="*/ 0 w 10"/>
                <a:gd name="T11" fmla="*/ 0 h 6"/>
                <a:gd name="T12" fmla="*/ 0 60000 65536"/>
                <a:gd name="T13" fmla="*/ 0 60000 65536"/>
                <a:gd name="T14" fmla="*/ 0 60000 65536"/>
                <a:gd name="T15" fmla="*/ 0 60000 65536"/>
                <a:gd name="T16" fmla="*/ 0 60000 65536"/>
                <a:gd name="T17" fmla="*/ 0 60000 65536"/>
                <a:gd name="T18" fmla="*/ 0 w 10"/>
                <a:gd name="T19" fmla="*/ 0 h 6"/>
                <a:gd name="T20" fmla="*/ 10 w 10"/>
                <a:gd name="T21" fmla="*/ 6 h 6"/>
              </a:gdLst>
              <a:ahLst/>
              <a:cxnLst>
                <a:cxn ang="T12">
                  <a:pos x="T0" y="T1"/>
                </a:cxn>
                <a:cxn ang="T13">
                  <a:pos x="T2" y="T3"/>
                </a:cxn>
                <a:cxn ang="T14">
                  <a:pos x="T4" y="T5"/>
                </a:cxn>
                <a:cxn ang="T15">
                  <a:pos x="T6" y="T7"/>
                </a:cxn>
                <a:cxn ang="T16">
                  <a:pos x="T8" y="T9"/>
                </a:cxn>
                <a:cxn ang="T17">
                  <a:pos x="T10" y="T11"/>
                </a:cxn>
              </a:cxnLst>
              <a:rect l="T18" t="T19" r="T20" b="T21"/>
              <a:pathLst>
                <a:path w="10" h="6">
                  <a:moveTo>
                    <a:pt x="10" y="6"/>
                  </a:moveTo>
                  <a:lnTo>
                    <a:pt x="10" y="3"/>
                  </a:lnTo>
                  <a:lnTo>
                    <a:pt x="8" y="0"/>
                  </a:lnTo>
                  <a:lnTo>
                    <a:pt x="3" y="0"/>
                  </a:lnTo>
                  <a:lnTo>
                    <a:pt x="0" y="2"/>
                  </a:lnTo>
                  <a:lnTo>
                    <a:pt x="10" y="6"/>
                  </a:lnTo>
                  <a:close/>
                </a:path>
              </a:pathLst>
            </a:custGeom>
            <a:solidFill>
              <a:srgbClr val="000000"/>
            </a:solidFill>
            <a:ln w="9525">
              <a:noFill/>
              <a:round/>
              <a:headEnd/>
              <a:tailEnd/>
            </a:ln>
          </p:spPr>
          <p:txBody>
            <a:bodyPr/>
            <a:lstStyle/>
            <a:p>
              <a:endParaRPr lang="ru-RU"/>
            </a:p>
          </p:txBody>
        </p:sp>
        <p:sp>
          <p:nvSpPr>
            <p:cNvPr id="14429" name="Freeform 691"/>
            <p:cNvSpPr>
              <a:spLocks/>
            </p:cNvSpPr>
            <p:nvPr/>
          </p:nvSpPr>
          <p:spPr bwMode="auto">
            <a:xfrm>
              <a:off x="4609" y="293"/>
              <a:ext cx="25" cy="205"/>
            </a:xfrm>
            <a:custGeom>
              <a:avLst/>
              <a:gdLst>
                <a:gd name="T0" fmla="*/ 0 w 153"/>
                <a:gd name="T1" fmla="*/ 0 h 1024"/>
                <a:gd name="T2" fmla="*/ 0 w 153"/>
                <a:gd name="T3" fmla="*/ 0 h 1024"/>
                <a:gd name="T4" fmla="*/ 0 w 153"/>
                <a:gd name="T5" fmla="*/ 0 h 1024"/>
                <a:gd name="T6" fmla="*/ 0 w 153"/>
                <a:gd name="T7" fmla="*/ 0 h 1024"/>
                <a:gd name="T8" fmla="*/ 0 w 153"/>
                <a:gd name="T9" fmla="*/ 0 h 1024"/>
                <a:gd name="T10" fmla="*/ 0 w 153"/>
                <a:gd name="T11" fmla="*/ 0 h 1024"/>
                <a:gd name="T12" fmla="*/ 0 w 153"/>
                <a:gd name="T13" fmla="*/ 0 h 1024"/>
                <a:gd name="T14" fmla="*/ 0 w 153"/>
                <a:gd name="T15" fmla="*/ 0 h 1024"/>
                <a:gd name="T16" fmla="*/ 0 w 153"/>
                <a:gd name="T17" fmla="*/ 0 h 1024"/>
                <a:gd name="T18" fmla="*/ 0 w 153"/>
                <a:gd name="T19" fmla="*/ 0 h 1024"/>
                <a:gd name="T20" fmla="*/ 0 w 153"/>
                <a:gd name="T21" fmla="*/ 0 h 1024"/>
                <a:gd name="T22" fmla="*/ 0 w 153"/>
                <a:gd name="T23" fmla="*/ 0 h 1024"/>
                <a:gd name="T24" fmla="*/ 0 w 153"/>
                <a:gd name="T25" fmla="*/ 0 h 1024"/>
                <a:gd name="T26" fmla="*/ 0 w 153"/>
                <a:gd name="T27" fmla="*/ 0 h 1024"/>
                <a:gd name="T28" fmla="*/ 0 w 153"/>
                <a:gd name="T29" fmla="*/ 0 h 1024"/>
                <a:gd name="T30" fmla="*/ 0 w 153"/>
                <a:gd name="T31" fmla="*/ 0 h 1024"/>
                <a:gd name="T32" fmla="*/ 0 w 153"/>
                <a:gd name="T33" fmla="*/ 0 h 1024"/>
                <a:gd name="T34" fmla="*/ 0 w 153"/>
                <a:gd name="T35" fmla="*/ 0 h 1024"/>
                <a:gd name="T36" fmla="*/ 0 w 153"/>
                <a:gd name="T37" fmla="*/ 0 h 1024"/>
                <a:gd name="T38" fmla="*/ 0 w 153"/>
                <a:gd name="T39" fmla="*/ 0 h 1024"/>
                <a:gd name="T40" fmla="*/ 0 w 153"/>
                <a:gd name="T41" fmla="*/ 0 h 1024"/>
                <a:gd name="T42" fmla="*/ 0 w 153"/>
                <a:gd name="T43" fmla="*/ 0 h 1024"/>
                <a:gd name="T44" fmla="*/ 0 w 153"/>
                <a:gd name="T45" fmla="*/ 0 h 1024"/>
                <a:gd name="T46" fmla="*/ 0 w 153"/>
                <a:gd name="T47" fmla="*/ 0 h 1024"/>
                <a:gd name="T48" fmla="*/ 0 w 153"/>
                <a:gd name="T49" fmla="*/ 0 h 1024"/>
                <a:gd name="T50" fmla="*/ 0 w 153"/>
                <a:gd name="T51" fmla="*/ 0 h 1024"/>
                <a:gd name="T52" fmla="*/ 0 w 153"/>
                <a:gd name="T53" fmla="*/ 0 h 1024"/>
                <a:gd name="T54" fmla="*/ 0 w 153"/>
                <a:gd name="T55" fmla="*/ 0 h 1024"/>
                <a:gd name="T56" fmla="*/ 0 w 153"/>
                <a:gd name="T57" fmla="*/ 0 h 1024"/>
                <a:gd name="T58" fmla="*/ 0 w 153"/>
                <a:gd name="T59" fmla="*/ 0 h 1024"/>
                <a:gd name="T60" fmla="*/ 0 w 153"/>
                <a:gd name="T61" fmla="*/ 0 h 1024"/>
                <a:gd name="T62" fmla="*/ 0 w 153"/>
                <a:gd name="T63" fmla="*/ 0 h 1024"/>
                <a:gd name="T64" fmla="*/ 0 w 153"/>
                <a:gd name="T65" fmla="*/ 0 h 1024"/>
                <a:gd name="T66" fmla="*/ 0 w 153"/>
                <a:gd name="T67" fmla="*/ 0 h 1024"/>
                <a:gd name="T68" fmla="*/ 0 w 153"/>
                <a:gd name="T69" fmla="*/ 0 h 1024"/>
                <a:gd name="T70" fmla="*/ 0 w 153"/>
                <a:gd name="T71" fmla="*/ 0 h 1024"/>
                <a:gd name="T72" fmla="*/ 0 w 153"/>
                <a:gd name="T73" fmla="*/ 0 h 10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1024"/>
                <a:gd name="T113" fmla="*/ 153 w 153"/>
                <a:gd name="T114" fmla="*/ 1024 h 10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1024">
                  <a:moveTo>
                    <a:pt x="153" y="1017"/>
                  </a:moveTo>
                  <a:lnTo>
                    <a:pt x="153" y="1018"/>
                  </a:lnTo>
                  <a:lnTo>
                    <a:pt x="141" y="994"/>
                  </a:lnTo>
                  <a:lnTo>
                    <a:pt x="129" y="968"/>
                  </a:lnTo>
                  <a:lnTo>
                    <a:pt x="117" y="941"/>
                  </a:lnTo>
                  <a:lnTo>
                    <a:pt x="106" y="914"/>
                  </a:lnTo>
                  <a:lnTo>
                    <a:pt x="95" y="887"/>
                  </a:lnTo>
                  <a:lnTo>
                    <a:pt x="85" y="858"/>
                  </a:lnTo>
                  <a:lnTo>
                    <a:pt x="75" y="828"/>
                  </a:lnTo>
                  <a:lnTo>
                    <a:pt x="66" y="798"/>
                  </a:lnTo>
                  <a:lnTo>
                    <a:pt x="57" y="767"/>
                  </a:lnTo>
                  <a:lnTo>
                    <a:pt x="50" y="735"/>
                  </a:lnTo>
                  <a:lnTo>
                    <a:pt x="43" y="703"/>
                  </a:lnTo>
                  <a:lnTo>
                    <a:pt x="36" y="670"/>
                  </a:lnTo>
                  <a:lnTo>
                    <a:pt x="30" y="636"/>
                  </a:lnTo>
                  <a:lnTo>
                    <a:pt x="25" y="604"/>
                  </a:lnTo>
                  <a:lnTo>
                    <a:pt x="20" y="571"/>
                  </a:lnTo>
                  <a:lnTo>
                    <a:pt x="17" y="536"/>
                  </a:lnTo>
                  <a:lnTo>
                    <a:pt x="14" y="503"/>
                  </a:lnTo>
                  <a:lnTo>
                    <a:pt x="13" y="468"/>
                  </a:lnTo>
                  <a:lnTo>
                    <a:pt x="12" y="433"/>
                  </a:lnTo>
                  <a:lnTo>
                    <a:pt x="12" y="399"/>
                  </a:lnTo>
                  <a:lnTo>
                    <a:pt x="13" y="364"/>
                  </a:lnTo>
                  <a:lnTo>
                    <a:pt x="16" y="330"/>
                  </a:lnTo>
                  <a:lnTo>
                    <a:pt x="19" y="296"/>
                  </a:lnTo>
                  <a:lnTo>
                    <a:pt x="24" y="263"/>
                  </a:lnTo>
                  <a:lnTo>
                    <a:pt x="30" y="228"/>
                  </a:lnTo>
                  <a:lnTo>
                    <a:pt x="37" y="195"/>
                  </a:lnTo>
                  <a:lnTo>
                    <a:pt x="45" y="162"/>
                  </a:lnTo>
                  <a:lnTo>
                    <a:pt x="55" y="129"/>
                  </a:lnTo>
                  <a:lnTo>
                    <a:pt x="65" y="97"/>
                  </a:lnTo>
                  <a:lnTo>
                    <a:pt x="78" y="66"/>
                  </a:lnTo>
                  <a:lnTo>
                    <a:pt x="93" y="34"/>
                  </a:lnTo>
                  <a:lnTo>
                    <a:pt x="108" y="4"/>
                  </a:lnTo>
                  <a:lnTo>
                    <a:pt x="98" y="0"/>
                  </a:lnTo>
                  <a:lnTo>
                    <a:pt x="83" y="30"/>
                  </a:lnTo>
                  <a:lnTo>
                    <a:pt x="69" y="62"/>
                  </a:lnTo>
                  <a:lnTo>
                    <a:pt x="56" y="95"/>
                  </a:lnTo>
                  <a:lnTo>
                    <a:pt x="45" y="127"/>
                  </a:lnTo>
                  <a:lnTo>
                    <a:pt x="36" y="160"/>
                  </a:lnTo>
                  <a:lnTo>
                    <a:pt x="25" y="193"/>
                  </a:lnTo>
                  <a:lnTo>
                    <a:pt x="18" y="226"/>
                  </a:lnTo>
                  <a:lnTo>
                    <a:pt x="12" y="261"/>
                  </a:lnTo>
                  <a:lnTo>
                    <a:pt x="7" y="296"/>
                  </a:lnTo>
                  <a:lnTo>
                    <a:pt x="4" y="330"/>
                  </a:lnTo>
                  <a:lnTo>
                    <a:pt x="1" y="364"/>
                  </a:lnTo>
                  <a:lnTo>
                    <a:pt x="0" y="399"/>
                  </a:lnTo>
                  <a:lnTo>
                    <a:pt x="0" y="433"/>
                  </a:lnTo>
                  <a:lnTo>
                    <a:pt x="1" y="468"/>
                  </a:lnTo>
                  <a:lnTo>
                    <a:pt x="3" y="503"/>
                  </a:lnTo>
                  <a:lnTo>
                    <a:pt x="5" y="536"/>
                  </a:lnTo>
                  <a:lnTo>
                    <a:pt x="8" y="571"/>
                  </a:lnTo>
                  <a:lnTo>
                    <a:pt x="13" y="606"/>
                  </a:lnTo>
                  <a:lnTo>
                    <a:pt x="18" y="638"/>
                  </a:lnTo>
                  <a:lnTo>
                    <a:pt x="24" y="672"/>
                  </a:lnTo>
                  <a:lnTo>
                    <a:pt x="31" y="705"/>
                  </a:lnTo>
                  <a:lnTo>
                    <a:pt x="38" y="737"/>
                  </a:lnTo>
                  <a:lnTo>
                    <a:pt x="48" y="769"/>
                  </a:lnTo>
                  <a:lnTo>
                    <a:pt x="57" y="800"/>
                  </a:lnTo>
                  <a:lnTo>
                    <a:pt x="65" y="830"/>
                  </a:lnTo>
                  <a:lnTo>
                    <a:pt x="76" y="860"/>
                  </a:lnTo>
                  <a:lnTo>
                    <a:pt x="85" y="889"/>
                  </a:lnTo>
                  <a:lnTo>
                    <a:pt x="96" y="918"/>
                  </a:lnTo>
                  <a:lnTo>
                    <a:pt x="108" y="946"/>
                  </a:lnTo>
                  <a:lnTo>
                    <a:pt x="120" y="972"/>
                  </a:lnTo>
                  <a:lnTo>
                    <a:pt x="132" y="998"/>
                  </a:lnTo>
                  <a:lnTo>
                    <a:pt x="143" y="1022"/>
                  </a:lnTo>
                  <a:lnTo>
                    <a:pt x="143" y="1023"/>
                  </a:lnTo>
                  <a:lnTo>
                    <a:pt x="143" y="1022"/>
                  </a:lnTo>
                  <a:lnTo>
                    <a:pt x="146" y="1024"/>
                  </a:lnTo>
                  <a:lnTo>
                    <a:pt x="150" y="1024"/>
                  </a:lnTo>
                  <a:lnTo>
                    <a:pt x="153" y="1021"/>
                  </a:lnTo>
                  <a:lnTo>
                    <a:pt x="153" y="1018"/>
                  </a:lnTo>
                  <a:lnTo>
                    <a:pt x="153" y="1017"/>
                  </a:lnTo>
                  <a:close/>
                </a:path>
              </a:pathLst>
            </a:custGeom>
            <a:solidFill>
              <a:srgbClr val="000000"/>
            </a:solidFill>
            <a:ln w="9525">
              <a:noFill/>
              <a:round/>
              <a:headEnd/>
              <a:tailEnd/>
            </a:ln>
          </p:spPr>
          <p:txBody>
            <a:bodyPr/>
            <a:lstStyle/>
            <a:p>
              <a:endParaRPr lang="ru-RU"/>
            </a:p>
          </p:txBody>
        </p:sp>
        <p:sp>
          <p:nvSpPr>
            <p:cNvPr id="14430" name="Freeform 692"/>
            <p:cNvSpPr>
              <a:spLocks/>
            </p:cNvSpPr>
            <p:nvPr/>
          </p:nvSpPr>
          <p:spPr bwMode="auto">
            <a:xfrm>
              <a:off x="4633" y="496"/>
              <a:ext cx="13" cy="7"/>
            </a:xfrm>
            <a:custGeom>
              <a:avLst/>
              <a:gdLst>
                <a:gd name="T0" fmla="*/ 0 w 81"/>
                <a:gd name="T1" fmla="*/ 0 h 32"/>
                <a:gd name="T2" fmla="*/ 0 w 81"/>
                <a:gd name="T3" fmla="*/ 0 h 32"/>
                <a:gd name="T4" fmla="*/ 0 w 81"/>
                <a:gd name="T5" fmla="*/ 0 h 32"/>
                <a:gd name="T6" fmla="*/ 0 w 81"/>
                <a:gd name="T7" fmla="*/ 0 h 32"/>
                <a:gd name="T8" fmla="*/ 0 w 81"/>
                <a:gd name="T9" fmla="*/ 0 h 32"/>
                <a:gd name="T10" fmla="*/ 0 w 81"/>
                <a:gd name="T11" fmla="*/ 0 h 32"/>
                <a:gd name="T12" fmla="*/ 0 w 81"/>
                <a:gd name="T13" fmla="*/ 0 h 32"/>
                <a:gd name="T14" fmla="*/ 0 w 81"/>
                <a:gd name="T15" fmla="*/ 0 h 32"/>
                <a:gd name="T16" fmla="*/ 0 w 81"/>
                <a:gd name="T17" fmla="*/ 0 h 32"/>
                <a:gd name="T18" fmla="*/ 0 w 81"/>
                <a:gd name="T19" fmla="*/ 0 h 32"/>
                <a:gd name="T20" fmla="*/ 0 w 81"/>
                <a:gd name="T21" fmla="*/ 0 h 32"/>
                <a:gd name="T22" fmla="*/ 0 w 81"/>
                <a:gd name="T23" fmla="*/ 0 h 32"/>
                <a:gd name="T24" fmla="*/ 0 w 81"/>
                <a:gd name="T25" fmla="*/ 0 h 32"/>
                <a:gd name="T26" fmla="*/ 0 w 81"/>
                <a:gd name="T27" fmla="*/ 0 h 32"/>
                <a:gd name="T28" fmla="*/ 0 w 81"/>
                <a:gd name="T29" fmla="*/ 0 h 32"/>
                <a:gd name="T30" fmla="*/ 0 w 81"/>
                <a:gd name="T31" fmla="*/ 0 h 32"/>
                <a:gd name="T32" fmla="*/ 0 w 81"/>
                <a:gd name="T33" fmla="*/ 0 h 32"/>
                <a:gd name="T34" fmla="*/ 0 w 81"/>
                <a:gd name="T35" fmla="*/ 0 h 32"/>
                <a:gd name="T36" fmla="*/ 0 w 81"/>
                <a:gd name="T37" fmla="*/ 0 h 32"/>
                <a:gd name="T38" fmla="*/ 0 w 81"/>
                <a:gd name="T39" fmla="*/ 0 h 32"/>
                <a:gd name="T40" fmla="*/ 0 w 81"/>
                <a:gd name="T41" fmla="*/ 0 h 32"/>
                <a:gd name="T42" fmla="*/ 0 w 81"/>
                <a:gd name="T43" fmla="*/ 0 h 32"/>
                <a:gd name="T44" fmla="*/ 0 w 81"/>
                <a:gd name="T45" fmla="*/ 0 h 32"/>
                <a:gd name="T46" fmla="*/ 0 w 81"/>
                <a:gd name="T47" fmla="*/ 0 h 32"/>
                <a:gd name="T48" fmla="*/ 0 w 81"/>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1"/>
                <a:gd name="T76" fmla="*/ 0 h 32"/>
                <a:gd name="T77" fmla="*/ 81 w 81"/>
                <a:gd name="T78" fmla="*/ 32 h 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1" h="32">
                  <a:moveTo>
                    <a:pt x="75" y="21"/>
                  </a:moveTo>
                  <a:lnTo>
                    <a:pt x="75" y="21"/>
                  </a:lnTo>
                  <a:lnTo>
                    <a:pt x="64" y="21"/>
                  </a:lnTo>
                  <a:lnTo>
                    <a:pt x="55" y="20"/>
                  </a:lnTo>
                  <a:lnTo>
                    <a:pt x="45" y="19"/>
                  </a:lnTo>
                  <a:lnTo>
                    <a:pt x="37" y="16"/>
                  </a:lnTo>
                  <a:lnTo>
                    <a:pt x="28" y="13"/>
                  </a:lnTo>
                  <a:lnTo>
                    <a:pt x="21" y="9"/>
                  </a:lnTo>
                  <a:lnTo>
                    <a:pt x="15" y="6"/>
                  </a:lnTo>
                  <a:lnTo>
                    <a:pt x="10" y="0"/>
                  </a:lnTo>
                  <a:lnTo>
                    <a:pt x="0" y="6"/>
                  </a:lnTo>
                  <a:lnTo>
                    <a:pt x="7" y="12"/>
                  </a:lnTo>
                  <a:lnTo>
                    <a:pt x="13" y="17"/>
                  </a:lnTo>
                  <a:lnTo>
                    <a:pt x="23" y="21"/>
                  </a:lnTo>
                  <a:lnTo>
                    <a:pt x="32" y="24"/>
                  </a:lnTo>
                  <a:lnTo>
                    <a:pt x="43" y="28"/>
                  </a:lnTo>
                  <a:lnTo>
                    <a:pt x="52" y="31"/>
                  </a:lnTo>
                  <a:lnTo>
                    <a:pt x="64" y="32"/>
                  </a:lnTo>
                  <a:lnTo>
                    <a:pt x="75" y="32"/>
                  </a:lnTo>
                  <a:lnTo>
                    <a:pt x="78" y="30"/>
                  </a:lnTo>
                  <a:lnTo>
                    <a:pt x="81" y="27"/>
                  </a:lnTo>
                  <a:lnTo>
                    <a:pt x="78" y="23"/>
                  </a:lnTo>
                  <a:lnTo>
                    <a:pt x="75" y="21"/>
                  </a:lnTo>
                  <a:close/>
                </a:path>
              </a:pathLst>
            </a:custGeom>
            <a:solidFill>
              <a:srgbClr val="000000"/>
            </a:solidFill>
            <a:ln w="9525">
              <a:noFill/>
              <a:round/>
              <a:headEnd/>
              <a:tailEnd/>
            </a:ln>
          </p:spPr>
          <p:txBody>
            <a:bodyPr/>
            <a:lstStyle/>
            <a:p>
              <a:endParaRPr lang="ru-RU"/>
            </a:p>
          </p:txBody>
        </p:sp>
        <p:sp>
          <p:nvSpPr>
            <p:cNvPr id="14431" name="Freeform 693"/>
            <p:cNvSpPr>
              <a:spLocks/>
            </p:cNvSpPr>
            <p:nvPr/>
          </p:nvSpPr>
          <p:spPr bwMode="auto">
            <a:xfrm>
              <a:off x="4645" y="500"/>
              <a:ext cx="419" cy="3"/>
            </a:xfrm>
            <a:custGeom>
              <a:avLst/>
              <a:gdLst>
                <a:gd name="T0" fmla="*/ 0 w 2511"/>
                <a:gd name="T1" fmla="*/ 0 h 11"/>
                <a:gd name="T2" fmla="*/ 0 w 2511"/>
                <a:gd name="T3" fmla="*/ 0 h 11"/>
                <a:gd name="T4" fmla="*/ 0 w 2511"/>
                <a:gd name="T5" fmla="*/ 0 h 11"/>
                <a:gd name="T6" fmla="*/ 0 w 2511"/>
                <a:gd name="T7" fmla="*/ 0 h 11"/>
                <a:gd name="T8" fmla="*/ 0 w 2511"/>
                <a:gd name="T9" fmla="*/ 0 h 11"/>
                <a:gd name="T10" fmla="*/ 0 w 2511"/>
                <a:gd name="T11" fmla="*/ 0 h 11"/>
                <a:gd name="T12" fmla="*/ 0 60000 65536"/>
                <a:gd name="T13" fmla="*/ 0 60000 65536"/>
                <a:gd name="T14" fmla="*/ 0 60000 65536"/>
                <a:gd name="T15" fmla="*/ 0 60000 65536"/>
                <a:gd name="T16" fmla="*/ 0 60000 65536"/>
                <a:gd name="T17" fmla="*/ 0 60000 65536"/>
                <a:gd name="T18" fmla="*/ 0 w 2511"/>
                <a:gd name="T19" fmla="*/ 0 h 11"/>
                <a:gd name="T20" fmla="*/ 2511 w 2511"/>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2511" h="11">
                  <a:moveTo>
                    <a:pt x="2511" y="6"/>
                  </a:moveTo>
                  <a:lnTo>
                    <a:pt x="2511" y="0"/>
                  </a:lnTo>
                  <a:lnTo>
                    <a:pt x="0" y="0"/>
                  </a:lnTo>
                  <a:lnTo>
                    <a:pt x="0" y="11"/>
                  </a:lnTo>
                  <a:lnTo>
                    <a:pt x="2511" y="11"/>
                  </a:lnTo>
                  <a:lnTo>
                    <a:pt x="2511" y="6"/>
                  </a:lnTo>
                  <a:close/>
                </a:path>
              </a:pathLst>
            </a:custGeom>
            <a:solidFill>
              <a:srgbClr val="000000"/>
            </a:solidFill>
            <a:ln w="9525">
              <a:noFill/>
              <a:round/>
              <a:headEnd/>
              <a:tailEnd/>
            </a:ln>
          </p:spPr>
          <p:txBody>
            <a:bodyPr/>
            <a:lstStyle/>
            <a:p>
              <a:endParaRPr lang="ru-RU"/>
            </a:p>
          </p:txBody>
        </p:sp>
        <p:sp>
          <p:nvSpPr>
            <p:cNvPr id="14432" name="Freeform 694"/>
            <p:cNvSpPr>
              <a:spLocks/>
            </p:cNvSpPr>
            <p:nvPr/>
          </p:nvSpPr>
          <p:spPr bwMode="auto">
            <a:xfrm>
              <a:off x="5064" y="500"/>
              <a:ext cx="1" cy="3"/>
            </a:xfrm>
            <a:custGeom>
              <a:avLst/>
              <a:gdLst>
                <a:gd name="T0" fmla="*/ 0 w 6"/>
                <a:gd name="T1" fmla="*/ 0 h 11"/>
                <a:gd name="T2" fmla="*/ 0 w 6"/>
                <a:gd name="T3" fmla="*/ 0 h 11"/>
                <a:gd name="T4" fmla="*/ 0 w 6"/>
                <a:gd name="T5" fmla="*/ 0 h 11"/>
                <a:gd name="T6" fmla="*/ 0 w 6"/>
                <a:gd name="T7" fmla="*/ 0 h 11"/>
                <a:gd name="T8" fmla="*/ 0 w 6"/>
                <a:gd name="T9" fmla="*/ 0 h 11"/>
                <a:gd name="T10" fmla="*/ 0 w 6"/>
                <a:gd name="T11" fmla="*/ 0 h 11"/>
                <a:gd name="T12" fmla="*/ 0 60000 65536"/>
                <a:gd name="T13" fmla="*/ 0 60000 65536"/>
                <a:gd name="T14" fmla="*/ 0 60000 65536"/>
                <a:gd name="T15" fmla="*/ 0 60000 65536"/>
                <a:gd name="T16" fmla="*/ 0 60000 65536"/>
                <a:gd name="T17" fmla="*/ 0 60000 65536"/>
                <a:gd name="T18" fmla="*/ 0 w 6"/>
                <a:gd name="T19" fmla="*/ 0 h 11"/>
                <a:gd name="T20" fmla="*/ 6 w 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6" h="11">
                  <a:moveTo>
                    <a:pt x="0" y="11"/>
                  </a:moveTo>
                  <a:lnTo>
                    <a:pt x="4" y="9"/>
                  </a:lnTo>
                  <a:lnTo>
                    <a:pt x="6" y="6"/>
                  </a:lnTo>
                  <a:lnTo>
                    <a:pt x="4" y="2"/>
                  </a:lnTo>
                  <a:lnTo>
                    <a:pt x="0" y="0"/>
                  </a:lnTo>
                  <a:lnTo>
                    <a:pt x="0" y="11"/>
                  </a:lnTo>
                  <a:close/>
                </a:path>
              </a:pathLst>
            </a:custGeom>
            <a:solidFill>
              <a:srgbClr val="000000"/>
            </a:solidFill>
            <a:ln w="9525">
              <a:noFill/>
              <a:round/>
              <a:headEnd/>
              <a:tailEnd/>
            </a:ln>
          </p:spPr>
          <p:txBody>
            <a:bodyPr/>
            <a:lstStyle/>
            <a:p>
              <a:endParaRPr lang="ru-RU"/>
            </a:p>
          </p:txBody>
        </p:sp>
      </p:grpSp>
      <p:graphicFrame>
        <p:nvGraphicFramePr>
          <p:cNvPr id="37626" name="Object 762"/>
          <p:cNvGraphicFramePr>
            <a:graphicFrameLocks noChangeAspect="1"/>
          </p:cNvGraphicFramePr>
          <p:nvPr/>
        </p:nvGraphicFramePr>
        <p:xfrm>
          <a:off x="7283450" y="4114800"/>
          <a:ext cx="1708150" cy="2590800"/>
        </p:xfrm>
        <a:graphic>
          <a:graphicData uri="http://schemas.openxmlformats.org/presentationml/2006/ole">
            <mc:AlternateContent xmlns:mc="http://schemas.openxmlformats.org/markup-compatibility/2006">
              <mc:Choice xmlns:v="urn:schemas-microsoft-com:vml" Requires="v">
                <p:oleObj spid="_x0000_s14354" name="Фотография Photo Editor" r:id="rId3" imgW="3486637" imgH="5285714" progId="">
                  <p:embed/>
                </p:oleObj>
              </mc:Choice>
              <mc:Fallback>
                <p:oleObj name="Фотография Photo Editor" r:id="rId3" imgW="3486637" imgH="5285714" progId="">
                  <p:embed/>
                  <p:pic>
                    <p:nvPicPr>
                      <p:cNvPr id="0" name="Object 7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3450" y="4114800"/>
                        <a:ext cx="170815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500"/>
                            </p:stCondLst>
                            <p:childTnLst>
                              <p:par>
                                <p:cTn id="10" presetID="1" presetClass="entr" presetSubtype="0" fill="hold" grpId="0" nodeType="afterEffect">
                                  <p:stCondLst>
                                    <p:cond delay="1000"/>
                                  </p:stCondLst>
                                  <p:childTnLst>
                                    <p:set>
                                      <p:cBhvr>
                                        <p:cTn id="11" dur="1" fill="hold">
                                          <p:stCondLst>
                                            <p:cond delay="499"/>
                                          </p:stCondLst>
                                        </p:cTn>
                                        <p:tgtEl>
                                          <p:spTgt spid="36867">
                                            <p:txEl>
                                              <p:pRg st="0" end="0"/>
                                            </p:txEl>
                                          </p:spTgt>
                                        </p:tgtEl>
                                        <p:attrNameLst>
                                          <p:attrName>style.visibility</p:attrName>
                                        </p:attrNameLst>
                                      </p:cBhvr>
                                      <p:to>
                                        <p:strVal val="visible"/>
                                      </p:to>
                                    </p:set>
                                  </p:childTnLst>
                                </p:cTn>
                              </p:par>
                            </p:childTnLst>
                          </p:cTn>
                        </p:par>
                        <p:par>
                          <p:cTn id="12" fill="hold" nodeType="afterGroup">
                            <p:stCondLst>
                              <p:cond delay="3000"/>
                            </p:stCondLst>
                            <p:childTnLst>
                              <p:par>
                                <p:cTn id="13" presetID="1" presetClass="entr" presetSubtype="0" fill="hold" grpId="0" nodeType="afterEffect">
                                  <p:stCondLst>
                                    <p:cond delay="1000"/>
                                  </p:stCondLst>
                                  <p:childTnLst>
                                    <p:set>
                                      <p:cBhvr>
                                        <p:cTn id="14" dur="1" fill="hold">
                                          <p:stCondLst>
                                            <p:cond delay="499"/>
                                          </p:stCondLst>
                                        </p:cTn>
                                        <p:tgtEl>
                                          <p:spTgt spid="36867">
                                            <p:txEl>
                                              <p:pRg st="1" end="1"/>
                                            </p:txEl>
                                          </p:spTgt>
                                        </p:tgtEl>
                                        <p:attrNameLst>
                                          <p:attrName>style.visibility</p:attrName>
                                        </p:attrNameLst>
                                      </p:cBhvr>
                                      <p:to>
                                        <p:strVal val="visible"/>
                                      </p:to>
                                    </p:set>
                                  </p:childTnLst>
                                </p:cTn>
                              </p:par>
                            </p:childTnLst>
                          </p:cTn>
                        </p:par>
                        <p:par>
                          <p:cTn id="15" fill="hold" nodeType="afterGroup">
                            <p:stCondLst>
                              <p:cond delay="4500"/>
                            </p:stCondLst>
                            <p:childTnLst>
                              <p:par>
                                <p:cTn id="16" presetID="1" presetClass="entr" presetSubtype="0" fill="hold" grpId="0" nodeType="afterEffect">
                                  <p:stCondLst>
                                    <p:cond delay="1000"/>
                                  </p:stCondLst>
                                  <p:childTnLst>
                                    <p:set>
                                      <p:cBhvr>
                                        <p:cTn id="17" dur="1" fill="hold">
                                          <p:stCondLst>
                                            <p:cond delay="499"/>
                                          </p:stCondLst>
                                        </p:cTn>
                                        <p:tgtEl>
                                          <p:spTgt spid="36867">
                                            <p:txEl>
                                              <p:pRg st="2" end="2"/>
                                            </p:txEl>
                                          </p:spTgt>
                                        </p:tgtEl>
                                        <p:attrNameLst>
                                          <p:attrName>style.visibility</p:attrName>
                                        </p:attrNameLst>
                                      </p:cBhvr>
                                      <p:to>
                                        <p:strVal val="visible"/>
                                      </p:to>
                                    </p:set>
                                  </p:childTnLst>
                                </p:cTn>
                              </p:par>
                            </p:childTnLst>
                          </p:cTn>
                        </p:par>
                        <p:par>
                          <p:cTn id="18" fill="hold" nodeType="afterGroup">
                            <p:stCondLst>
                              <p:cond delay="6000"/>
                            </p:stCondLst>
                            <p:childTnLst>
                              <p:par>
                                <p:cTn id="19" presetID="1" presetClass="entr" presetSubtype="0" fill="hold" grpId="0" nodeType="afterEffect">
                                  <p:stCondLst>
                                    <p:cond delay="1000"/>
                                  </p:stCondLst>
                                  <p:childTnLst>
                                    <p:set>
                                      <p:cBhvr>
                                        <p:cTn id="20" dur="1" fill="hold">
                                          <p:stCondLst>
                                            <p:cond delay="499"/>
                                          </p:stCondLst>
                                        </p:cTn>
                                        <p:tgtEl>
                                          <p:spTgt spid="36867">
                                            <p:txEl>
                                              <p:pRg st="3" end="3"/>
                                            </p:txEl>
                                          </p:spTgt>
                                        </p:tgtEl>
                                        <p:attrNameLst>
                                          <p:attrName>style.visibility</p:attrName>
                                        </p:attrNameLst>
                                      </p:cBhvr>
                                      <p:to>
                                        <p:strVal val="visible"/>
                                      </p:to>
                                    </p:set>
                                  </p:childTnLst>
                                </p:cTn>
                              </p:par>
                            </p:childTnLst>
                          </p:cTn>
                        </p:par>
                        <p:par>
                          <p:cTn id="21" fill="hold" nodeType="afterGroup">
                            <p:stCondLst>
                              <p:cond delay="7500"/>
                            </p:stCondLst>
                            <p:childTnLst>
                              <p:par>
                                <p:cTn id="22" presetID="1" presetClass="entr" presetSubtype="0" fill="hold" grpId="0" nodeType="afterEffect">
                                  <p:stCondLst>
                                    <p:cond delay="1000"/>
                                  </p:stCondLst>
                                  <p:childTnLst>
                                    <p:set>
                                      <p:cBhvr>
                                        <p:cTn id="23" dur="1" fill="hold">
                                          <p:stCondLst>
                                            <p:cond delay="499"/>
                                          </p:stCondLst>
                                        </p:cTn>
                                        <p:tgtEl>
                                          <p:spTgt spid="36867">
                                            <p:txEl>
                                              <p:pRg st="4" end="4"/>
                                            </p:txEl>
                                          </p:spTgt>
                                        </p:tgtEl>
                                        <p:attrNameLst>
                                          <p:attrName>style.visibility</p:attrName>
                                        </p:attrNameLst>
                                      </p:cBhvr>
                                      <p:to>
                                        <p:strVal val="visible"/>
                                      </p:to>
                                    </p:set>
                                  </p:childTnLst>
                                </p:cTn>
                              </p:par>
                            </p:childTnLst>
                          </p:cTn>
                        </p:par>
                        <p:par>
                          <p:cTn id="24" fill="hold" nodeType="afterGroup">
                            <p:stCondLst>
                              <p:cond delay="9000"/>
                            </p:stCondLst>
                            <p:childTnLst>
                              <p:par>
                                <p:cTn id="25" presetID="1" presetClass="entr" presetSubtype="0" fill="hold" grpId="0" nodeType="afterEffect">
                                  <p:stCondLst>
                                    <p:cond delay="1000"/>
                                  </p:stCondLst>
                                  <p:childTnLst>
                                    <p:set>
                                      <p:cBhvr>
                                        <p:cTn id="26" dur="1" fill="hold">
                                          <p:stCondLst>
                                            <p:cond delay="499"/>
                                          </p:stCondLst>
                                        </p:cTn>
                                        <p:tgtEl>
                                          <p:spTgt spid="36867">
                                            <p:txEl>
                                              <p:pRg st="5" end="5"/>
                                            </p:txEl>
                                          </p:spTgt>
                                        </p:tgtEl>
                                        <p:attrNameLst>
                                          <p:attrName>style.visibility</p:attrName>
                                        </p:attrNameLst>
                                      </p:cBhvr>
                                      <p:to>
                                        <p:strVal val="visible"/>
                                      </p:to>
                                    </p:set>
                                  </p:childTnLst>
                                </p:cTn>
                              </p:par>
                            </p:childTnLst>
                          </p:cTn>
                        </p:par>
                        <p:par>
                          <p:cTn id="27" fill="hold" nodeType="afterGroup">
                            <p:stCondLst>
                              <p:cond delay="10500"/>
                            </p:stCondLst>
                            <p:childTnLst>
                              <p:par>
                                <p:cTn id="28" presetID="1" presetClass="entr" presetSubtype="0" fill="hold" grpId="0" nodeType="afterEffect">
                                  <p:stCondLst>
                                    <p:cond delay="1000"/>
                                  </p:stCondLst>
                                  <p:childTnLst>
                                    <p:set>
                                      <p:cBhvr>
                                        <p:cTn id="29" dur="1" fill="hold">
                                          <p:stCondLst>
                                            <p:cond delay="499"/>
                                          </p:stCondLst>
                                        </p:cTn>
                                        <p:tgtEl>
                                          <p:spTgt spid="36867">
                                            <p:txEl>
                                              <p:pRg st="6" end="6"/>
                                            </p:txEl>
                                          </p:spTgt>
                                        </p:tgtEl>
                                        <p:attrNameLst>
                                          <p:attrName>style.visibility</p:attrName>
                                        </p:attrNameLst>
                                      </p:cBhvr>
                                      <p:to>
                                        <p:strVal val="visible"/>
                                      </p:to>
                                    </p:set>
                                  </p:childTnLst>
                                </p:cTn>
                              </p:par>
                            </p:childTnLst>
                          </p:cTn>
                        </p:par>
                        <p:par>
                          <p:cTn id="30" fill="hold" nodeType="afterGroup">
                            <p:stCondLst>
                              <p:cond delay="12000"/>
                            </p:stCondLst>
                            <p:childTnLst>
                              <p:par>
                                <p:cTn id="31" presetID="1" presetClass="entr" presetSubtype="0" fill="hold" grpId="0" nodeType="afterEffect">
                                  <p:stCondLst>
                                    <p:cond delay="1000"/>
                                  </p:stCondLst>
                                  <p:childTnLst>
                                    <p:set>
                                      <p:cBhvr>
                                        <p:cTn id="32" dur="1" fill="hold">
                                          <p:stCondLst>
                                            <p:cond delay="499"/>
                                          </p:stCondLst>
                                        </p:cTn>
                                        <p:tgtEl>
                                          <p:spTgt spid="36867">
                                            <p:txEl>
                                              <p:pRg st="7" end="7"/>
                                            </p:txEl>
                                          </p:spTgt>
                                        </p:tgtEl>
                                        <p:attrNameLst>
                                          <p:attrName>style.visibility</p:attrName>
                                        </p:attrNameLst>
                                      </p:cBhvr>
                                      <p:to>
                                        <p:strVal val="visible"/>
                                      </p:to>
                                    </p:set>
                                  </p:childTnLst>
                                </p:cTn>
                              </p:par>
                            </p:childTnLst>
                          </p:cTn>
                        </p:par>
                        <p:par>
                          <p:cTn id="33" fill="hold" nodeType="afterGroup">
                            <p:stCondLst>
                              <p:cond delay="13500"/>
                            </p:stCondLst>
                            <p:childTnLst>
                              <p:par>
                                <p:cTn id="34" presetID="1" presetClass="entr" presetSubtype="0" fill="hold" grpId="0" nodeType="afterEffect">
                                  <p:stCondLst>
                                    <p:cond delay="1000"/>
                                  </p:stCondLst>
                                  <p:childTnLst>
                                    <p:set>
                                      <p:cBhvr>
                                        <p:cTn id="35" dur="1" fill="hold">
                                          <p:stCondLst>
                                            <p:cond delay="499"/>
                                          </p:stCondLst>
                                        </p:cTn>
                                        <p:tgtEl>
                                          <p:spTgt spid="36867">
                                            <p:txEl>
                                              <p:pRg st="8" end="8"/>
                                            </p:txEl>
                                          </p:spTgt>
                                        </p:tgtEl>
                                        <p:attrNameLst>
                                          <p:attrName>style.visibility</p:attrName>
                                        </p:attrNameLst>
                                      </p:cBhvr>
                                      <p:to>
                                        <p:strVal val="visible"/>
                                      </p:to>
                                    </p:set>
                                  </p:childTnLst>
                                </p:cTn>
                              </p:par>
                            </p:childTnLst>
                          </p:cTn>
                        </p:par>
                        <p:par>
                          <p:cTn id="36" fill="hold" nodeType="afterGroup">
                            <p:stCondLst>
                              <p:cond delay="15000"/>
                            </p:stCondLst>
                            <p:childTnLst>
                              <p:par>
                                <p:cTn id="37" presetID="1" presetClass="entr" presetSubtype="0" fill="hold" grpId="0" nodeType="afterEffect">
                                  <p:stCondLst>
                                    <p:cond delay="1000"/>
                                  </p:stCondLst>
                                  <p:childTnLst>
                                    <p:set>
                                      <p:cBhvr>
                                        <p:cTn id="38" dur="1" fill="hold">
                                          <p:stCondLst>
                                            <p:cond delay="499"/>
                                          </p:stCondLst>
                                        </p:cTn>
                                        <p:tgtEl>
                                          <p:spTgt spid="36867">
                                            <p:txEl>
                                              <p:pRg st="9" end="9"/>
                                            </p:txEl>
                                          </p:spTgt>
                                        </p:tgtEl>
                                        <p:attrNameLst>
                                          <p:attrName>style.visibility</p:attrName>
                                        </p:attrNameLst>
                                      </p:cBhvr>
                                      <p:to>
                                        <p:strVal val="visible"/>
                                      </p:to>
                                    </p:set>
                                  </p:childTnLst>
                                </p:cTn>
                              </p:par>
                            </p:childTnLst>
                          </p:cTn>
                        </p:par>
                        <p:par>
                          <p:cTn id="39" fill="hold" nodeType="afterGroup">
                            <p:stCondLst>
                              <p:cond delay="16500"/>
                            </p:stCondLst>
                            <p:childTnLst>
                              <p:par>
                                <p:cTn id="40" presetID="1" presetClass="entr" presetSubtype="0" fill="hold" nodeType="afterEffect">
                                  <p:stCondLst>
                                    <p:cond delay="1000"/>
                                  </p:stCondLst>
                                  <p:childTnLst>
                                    <p:set>
                                      <p:cBhvr>
                                        <p:cTn id="41" dur="1" fill="hold">
                                          <p:stCondLst>
                                            <p:cond delay="499"/>
                                          </p:stCondLst>
                                        </p:cTn>
                                        <p:tgtEl>
                                          <p:spTgt spid="376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advAuto="100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Номер слайда 5"/>
          <p:cNvSpPr>
            <a:spLocks noGrp="1"/>
          </p:cNvSpPr>
          <p:nvPr>
            <p:ph type="sldNum" sz="quarter" idx="12"/>
          </p:nvPr>
        </p:nvSpPr>
        <p:spPr>
          <a:noFill/>
          <a:ln>
            <a:miter lim="800000"/>
            <a:headEnd/>
            <a:tailEnd/>
          </a:ln>
        </p:spPr>
        <p:txBody>
          <a:bodyPr/>
          <a:lstStyle/>
          <a:p>
            <a:fld id="{CAFD1F20-6C78-4B08-96EE-CBE8445DBF5B}" type="slidenum">
              <a:rPr lang="ru-RU" smtClean="0"/>
              <a:pPr/>
              <a:t>44</a:t>
            </a:fld>
            <a:endParaRPr lang="ru-RU" smtClean="0"/>
          </a:p>
        </p:txBody>
      </p:sp>
      <p:sp>
        <p:nvSpPr>
          <p:cNvPr id="37890" name="Rectangle 2"/>
          <p:cNvSpPr>
            <a:spLocks noGrp="1" noChangeArrowheads="1"/>
          </p:cNvSpPr>
          <p:nvPr>
            <p:ph type="title"/>
          </p:nvPr>
        </p:nvSpPr>
        <p:spPr>
          <a:xfrm>
            <a:off x="685800" y="152400"/>
            <a:ext cx="7772400" cy="990600"/>
          </a:xfrm>
        </p:spPr>
        <p:txBody>
          <a:bodyPr/>
          <a:lstStyle/>
          <a:p>
            <a:pPr eaLnBrk="1" hangingPunct="1">
              <a:defRPr/>
            </a:pPr>
            <a:r>
              <a:rPr lang="ru-RU" sz="3200" b="1" dirty="0" smtClean="0">
                <a:solidFill>
                  <a:schemeClr val="accent6"/>
                </a:solidFill>
                <a:effectLst>
                  <a:outerShdw blurRad="38100" dist="38100" dir="2700000" algn="tl">
                    <a:srgbClr val="C0C0C0"/>
                  </a:outerShdw>
                </a:effectLst>
              </a:rPr>
              <a:t>Номинальный ВВП</a:t>
            </a:r>
            <a:r>
              <a:rPr lang="en-US" sz="3200" b="1" dirty="0" smtClean="0">
                <a:solidFill>
                  <a:schemeClr val="accent6"/>
                </a:solidFill>
                <a:effectLst>
                  <a:outerShdw blurRad="38100" dist="38100" dir="2700000" algn="tl">
                    <a:srgbClr val="C0C0C0"/>
                  </a:outerShdw>
                </a:effectLst>
              </a:rPr>
              <a:t> </a:t>
            </a:r>
            <a:r>
              <a:rPr lang="ru-RU" sz="3200" b="1" dirty="0" smtClean="0">
                <a:solidFill>
                  <a:schemeClr val="accent6"/>
                </a:solidFill>
                <a:effectLst>
                  <a:outerShdw blurRad="38100" dist="38100" dir="2700000" algn="tl">
                    <a:srgbClr val="C0C0C0"/>
                  </a:outerShdw>
                </a:effectLst>
              </a:rPr>
              <a:t>и</a:t>
            </a:r>
            <a:r>
              <a:rPr lang="en-US" sz="3200" b="1" dirty="0" smtClean="0">
                <a:solidFill>
                  <a:schemeClr val="accent6"/>
                </a:solidFill>
                <a:effectLst>
                  <a:outerShdw blurRad="38100" dist="38100" dir="2700000" algn="tl">
                    <a:srgbClr val="C0C0C0"/>
                  </a:outerShdw>
                </a:effectLst>
              </a:rPr>
              <a:t> </a:t>
            </a:r>
            <a:r>
              <a:rPr lang="ru-RU" sz="3200" b="1" dirty="0" smtClean="0">
                <a:solidFill>
                  <a:schemeClr val="accent6"/>
                </a:solidFill>
                <a:effectLst>
                  <a:outerShdw blurRad="38100" dist="38100" dir="2700000" algn="tl">
                    <a:srgbClr val="C0C0C0"/>
                  </a:outerShdw>
                </a:effectLst>
              </a:rPr>
              <a:t>Реальный ВВП</a:t>
            </a:r>
          </a:p>
        </p:txBody>
      </p:sp>
      <p:sp>
        <p:nvSpPr>
          <p:cNvPr id="37891" name="Rectangle 3"/>
          <p:cNvSpPr>
            <a:spLocks noGrp="1" noChangeArrowheads="1"/>
          </p:cNvSpPr>
          <p:nvPr>
            <p:ph type="body" idx="1"/>
          </p:nvPr>
        </p:nvSpPr>
        <p:spPr>
          <a:xfrm>
            <a:off x="228600" y="1371600"/>
            <a:ext cx="8686800" cy="5029200"/>
          </a:xfrm>
          <a:extLst/>
        </p:spPr>
        <p:txBody>
          <a:bodyPr/>
          <a:lstStyle/>
          <a:p>
            <a:pPr algn="just" eaLnBrk="1" hangingPunct="1">
              <a:lnSpc>
                <a:spcPct val="90000"/>
              </a:lnSpc>
              <a:buFontTx/>
              <a:buNone/>
              <a:defRPr/>
            </a:pPr>
            <a:r>
              <a:rPr lang="ru-RU" sz="2400" b="1" smtClean="0">
                <a:solidFill>
                  <a:srgbClr val="FF0066"/>
                </a:solidFill>
                <a:effectLst>
                  <a:outerShdw blurRad="38100" dist="38100" dir="2700000" algn="tl">
                    <a:srgbClr val="C0C0C0"/>
                  </a:outerShdw>
                </a:effectLst>
              </a:rPr>
              <a:t>Номинальный</a:t>
            </a:r>
            <a:r>
              <a:rPr lang="en-GB" sz="2400" b="1" smtClean="0">
                <a:solidFill>
                  <a:srgbClr val="FF0066"/>
                </a:solidFill>
                <a:effectLst>
                  <a:outerShdw blurRad="38100" dist="38100" dir="2700000" algn="tl">
                    <a:srgbClr val="C0C0C0"/>
                  </a:outerShdw>
                </a:effectLst>
                <a:cs typeface="Times New Roman" pitchFamily="18" charset="0"/>
              </a:rPr>
              <a:t> </a:t>
            </a:r>
            <a:r>
              <a:rPr lang="ru-RU" sz="2400" smtClean="0"/>
              <a:t>ВВП</a:t>
            </a:r>
            <a:r>
              <a:rPr lang="en-GB" sz="2400" b="1" smtClean="0">
                <a:cs typeface="Times New Roman" pitchFamily="18" charset="0"/>
              </a:rPr>
              <a:t> </a:t>
            </a:r>
            <a:r>
              <a:rPr lang="ru-RU" sz="2400" b="1" smtClean="0"/>
              <a:t>– </a:t>
            </a:r>
            <a:r>
              <a:rPr lang="ru-RU" sz="2400" smtClean="0"/>
              <a:t>это ВВП, измеренный в  </a:t>
            </a:r>
            <a:r>
              <a:rPr lang="ru-RU" sz="2400" b="1" smtClean="0">
                <a:solidFill>
                  <a:srgbClr val="FF0066"/>
                </a:solidFill>
                <a:effectLst>
                  <a:outerShdw blurRad="38100" dist="38100" dir="2700000" algn="tl">
                    <a:srgbClr val="C0C0C0"/>
                  </a:outerShdw>
                </a:effectLst>
              </a:rPr>
              <a:t>ценах текущего года</a:t>
            </a:r>
            <a:r>
              <a:rPr lang="en-GB" sz="2400" smtClean="0">
                <a:cs typeface="Times New Roman" pitchFamily="18" charset="0"/>
              </a:rPr>
              <a:t>.</a:t>
            </a:r>
            <a:r>
              <a:rPr lang="ru-RU" sz="2400" smtClean="0"/>
              <a:t> На величину номинального ВВП влияют два фактора</a:t>
            </a:r>
            <a:r>
              <a:rPr lang="en-US" sz="2400" smtClean="0"/>
              <a:t>:</a:t>
            </a:r>
          </a:p>
          <a:p>
            <a:pPr algn="just" eaLnBrk="1" hangingPunct="1">
              <a:lnSpc>
                <a:spcPct val="90000"/>
              </a:lnSpc>
              <a:defRPr/>
            </a:pPr>
            <a:r>
              <a:rPr lang="ru-RU" sz="2400" smtClean="0"/>
              <a:t>изменение величины физического объема выпуска</a:t>
            </a:r>
            <a:r>
              <a:rPr lang="en-US" sz="2400" smtClean="0"/>
              <a:t>;</a:t>
            </a:r>
          </a:p>
          <a:p>
            <a:pPr algn="just" eaLnBrk="1" hangingPunct="1">
              <a:lnSpc>
                <a:spcPct val="90000"/>
              </a:lnSpc>
              <a:defRPr/>
            </a:pPr>
            <a:r>
              <a:rPr lang="ru-RU" sz="2400" smtClean="0"/>
              <a:t>изменение цен </a:t>
            </a:r>
            <a:r>
              <a:rPr lang="en-US" sz="2400" smtClean="0"/>
              <a:t>(</a:t>
            </a:r>
            <a:r>
              <a:rPr lang="ru-RU" sz="2400" smtClean="0"/>
              <a:t>уровень инфляции</a:t>
            </a:r>
            <a:r>
              <a:rPr lang="en-US" sz="2400" smtClean="0"/>
              <a:t>).</a:t>
            </a:r>
          </a:p>
          <a:p>
            <a:pPr algn="just" eaLnBrk="1" hangingPunct="1">
              <a:lnSpc>
                <a:spcPct val="90000"/>
              </a:lnSpc>
              <a:buFontTx/>
              <a:buNone/>
              <a:defRPr/>
            </a:pPr>
            <a:r>
              <a:rPr lang="ru-RU" sz="2400" smtClean="0"/>
              <a:t>Чтобы измерить действительное изменение выпуска экономисты используют показатель реального ВВП</a:t>
            </a:r>
            <a:r>
              <a:rPr lang="en-US" sz="2400" smtClean="0"/>
              <a:t>.</a:t>
            </a:r>
          </a:p>
          <a:p>
            <a:pPr algn="just" eaLnBrk="1" hangingPunct="1">
              <a:lnSpc>
                <a:spcPct val="90000"/>
              </a:lnSpc>
              <a:buFontTx/>
              <a:buNone/>
              <a:defRPr/>
            </a:pPr>
            <a:r>
              <a:rPr lang="ru-RU" sz="2400" b="1" smtClean="0">
                <a:solidFill>
                  <a:srgbClr val="FF0066"/>
                </a:solidFill>
                <a:effectLst>
                  <a:outerShdw blurRad="38100" dist="38100" dir="2700000" algn="tl">
                    <a:srgbClr val="C0C0C0"/>
                  </a:outerShdw>
                </a:effectLst>
              </a:rPr>
              <a:t>Реальный</a:t>
            </a:r>
            <a:r>
              <a:rPr lang="en-GB" sz="2400" b="1" smtClean="0">
                <a:solidFill>
                  <a:srgbClr val="FF0066"/>
                </a:solidFill>
                <a:effectLst>
                  <a:outerShdw blurRad="38100" dist="38100" dir="2700000" algn="tl">
                    <a:srgbClr val="C0C0C0"/>
                  </a:outerShdw>
                </a:effectLst>
                <a:cs typeface="Times New Roman" pitchFamily="18" charset="0"/>
              </a:rPr>
              <a:t> </a:t>
            </a:r>
            <a:r>
              <a:rPr lang="ru-RU" sz="2400" smtClean="0"/>
              <a:t>ВВП</a:t>
            </a:r>
            <a:r>
              <a:rPr lang="en-GB" sz="2400" b="1" smtClean="0">
                <a:cs typeface="Times New Roman" pitchFamily="18" charset="0"/>
              </a:rPr>
              <a:t> </a:t>
            </a:r>
            <a:r>
              <a:rPr lang="ru-RU" sz="2400" b="1" smtClean="0"/>
              <a:t>– </a:t>
            </a:r>
            <a:r>
              <a:rPr lang="ru-RU" sz="2400" smtClean="0"/>
              <a:t>это ВВП, измеренный в  </a:t>
            </a:r>
            <a:r>
              <a:rPr lang="ru-RU" sz="2400" b="1" smtClean="0">
                <a:solidFill>
                  <a:srgbClr val="FF0066"/>
                </a:solidFill>
                <a:effectLst>
                  <a:outerShdw blurRad="38100" dist="38100" dir="2700000" algn="tl">
                    <a:srgbClr val="C0C0C0"/>
                  </a:outerShdw>
                </a:effectLst>
              </a:rPr>
              <a:t>постоянных ценах</a:t>
            </a:r>
            <a:r>
              <a:rPr lang="en-GB" sz="2400" smtClean="0">
                <a:cs typeface="Times New Roman" pitchFamily="18" charset="0"/>
              </a:rPr>
              <a:t>.</a:t>
            </a:r>
          </a:p>
          <a:p>
            <a:pPr algn="ctr" eaLnBrk="1" hangingPunct="1">
              <a:lnSpc>
                <a:spcPct val="90000"/>
              </a:lnSpc>
              <a:buFontTx/>
              <a:buNone/>
              <a:defRPr/>
            </a:pPr>
            <a:r>
              <a:rPr lang="en-GB" sz="2400" smtClean="0">
                <a:cs typeface="Times New Roman" pitchFamily="18" charset="0"/>
              </a:rPr>
              <a:t>	  </a:t>
            </a:r>
            <a:r>
              <a:rPr lang="ru-RU" sz="2400" smtClean="0"/>
              <a:t>Реальный ВВП – это номинальный ВВП, скорректированный на инфляцию.</a:t>
            </a:r>
            <a:endParaRPr lang="en-US" sz="2800" smtClean="0"/>
          </a:p>
          <a:p>
            <a:pPr eaLnBrk="1" hangingPunct="1">
              <a:lnSpc>
                <a:spcPct val="90000"/>
              </a:lnSpc>
              <a:buFontTx/>
              <a:buNone/>
              <a:defRPr/>
            </a:pPr>
            <a:r>
              <a:rPr lang="en-US" sz="2800" smtClean="0"/>
              <a:t>			</a:t>
            </a:r>
            <a:endParaRPr lang="ru-RU" sz="2800" smtClean="0"/>
          </a:p>
          <a:p>
            <a:pPr eaLnBrk="1" hangingPunct="1">
              <a:lnSpc>
                <a:spcPct val="90000"/>
              </a:lnSpc>
              <a:buFontTx/>
              <a:buNone/>
              <a:defRPr/>
            </a:pPr>
            <a:r>
              <a:rPr lang="ru-RU" sz="2800" smtClean="0"/>
              <a:t>		</a:t>
            </a:r>
            <a:r>
              <a:rPr lang="ru-RU" sz="2400" b="1" i="1" smtClean="0">
                <a:solidFill>
                  <a:srgbClr val="FF0066"/>
                </a:solidFill>
                <a:effectLst>
                  <a:outerShdw blurRad="38100" dist="38100" dir="2700000" algn="tl">
                    <a:srgbClr val="C0C0C0"/>
                  </a:outerShdw>
                </a:effectLst>
              </a:rPr>
              <a:t>Реальный ВВП</a:t>
            </a:r>
            <a:r>
              <a:rPr lang="en-US" sz="2800" smtClean="0"/>
              <a:t> = </a:t>
            </a:r>
          </a:p>
          <a:p>
            <a:pPr eaLnBrk="1" hangingPunct="1">
              <a:lnSpc>
                <a:spcPct val="90000"/>
              </a:lnSpc>
              <a:buFontTx/>
              <a:buNone/>
              <a:defRPr/>
            </a:pPr>
            <a:endParaRPr lang="ru-RU" sz="2800" smtClean="0"/>
          </a:p>
        </p:txBody>
      </p:sp>
      <p:graphicFrame>
        <p:nvGraphicFramePr>
          <p:cNvPr id="37892" name="Object 4"/>
          <p:cNvGraphicFramePr>
            <a:graphicFrameLocks noChangeAspect="1"/>
          </p:cNvGraphicFramePr>
          <p:nvPr/>
        </p:nvGraphicFramePr>
        <p:xfrm>
          <a:off x="3708400" y="5084763"/>
          <a:ext cx="3262313" cy="949325"/>
        </p:xfrm>
        <a:graphic>
          <a:graphicData uri="http://schemas.openxmlformats.org/presentationml/2006/ole">
            <mc:AlternateContent xmlns:mc="http://schemas.openxmlformats.org/markup-compatibility/2006">
              <mc:Choice xmlns:v="urn:schemas-microsoft-com:vml" Requires="v">
                <p:oleObj spid="_x0000_s15378" name="Формула" r:id="rId3" imgW="1651000" imgH="482600" progId="Equation.3">
                  <p:embed/>
                </p:oleObj>
              </mc:Choice>
              <mc:Fallback>
                <p:oleObj name="Формула" r:id="rId3" imgW="1651000" imgH="482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5084763"/>
                        <a:ext cx="3262313" cy="949325"/>
                      </a:xfrm>
                      <a:prstGeom prst="rect">
                        <a:avLst/>
                      </a:prstGeom>
                      <a:solidFill>
                        <a:srgbClr val="FF6699"/>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wipe(left)">
                                      <p:cBhvr>
                                        <p:cTn id="7" dur="500"/>
                                        <p:tgtEl>
                                          <p:spTgt spid="37891">
                                            <p:txEl>
                                              <p:pRg st="0" end="0"/>
                                            </p:txEl>
                                          </p:spTgt>
                                        </p:tgtEl>
                                      </p:cBhvr>
                                    </p:animEffect>
                                  </p:childTnLst>
                                </p:cTn>
                              </p:par>
                            </p:childTnLst>
                          </p:cTn>
                        </p:par>
                        <p:par>
                          <p:cTn id="8" fill="hold" nodeType="afterGroup">
                            <p:stCondLst>
                              <p:cond delay="1500"/>
                            </p:stCondLst>
                            <p:childTnLst>
                              <p:par>
                                <p:cTn id="9" presetID="22" presetClass="entr" presetSubtype="8" fill="hold" grpId="0" nodeType="afterEffect">
                                  <p:stCondLst>
                                    <p:cond delay="1000"/>
                                  </p:stCondLst>
                                  <p:childTnLst>
                                    <p:set>
                                      <p:cBhvr>
                                        <p:cTn id="10" dur="1" fill="hold">
                                          <p:stCondLst>
                                            <p:cond delay="0"/>
                                          </p:stCondLst>
                                        </p:cTn>
                                        <p:tgtEl>
                                          <p:spTgt spid="37891">
                                            <p:txEl>
                                              <p:pRg st="1" end="1"/>
                                            </p:txEl>
                                          </p:spTgt>
                                        </p:tgtEl>
                                        <p:attrNameLst>
                                          <p:attrName>style.visibility</p:attrName>
                                        </p:attrNameLst>
                                      </p:cBhvr>
                                      <p:to>
                                        <p:strVal val="visible"/>
                                      </p:to>
                                    </p:set>
                                    <p:animEffect transition="in" filter="wipe(left)">
                                      <p:cBhvr>
                                        <p:cTn id="11" dur="500"/>
                                        <p:tgtEl>
                                          <p:spTgt spid="37891">
                                            <p:txEl>
                                              <p:pRg st="1" end="1"/>
                                            </p:txEl>
                                          </p:spTgt>
                                        </p:tgtEl>
                                      </p:cBhvr>
                                    </p:animEffect>
                                  </p:childTnLst>
                                </p:cTn>
                              </p:par>
                            </p:childTnLst>
                          </p:cTn>
                        </p:par>
                        <p:par>
                          <p:cTn id="12" fill="hold" nodeType="afterGroup">
                            <p:stCondLst>
                              <p:cond delay="3000"/>
                            </p:stCondLst>
                            <p:childTnLst>
                              <p:par>
                                <p:cTn id="13" presetID="22" presetClass="entr" presetSubtype="8" fill="hold" grpId="0" nodeType="afterEffect">
                                  <p:stCondLst>
                                    <p:cond delay="1000"/>
                                  </p:stCondLst>
                                  <p:childTnLst>
                                    <p:set>
                                      <p:cBhvr>
                                        <p:cTn id="14" dur="1" fill="hold">
                                          <p:stCondLst>
                                            <p:cond delay="0"/>
                                          </p:stCondLst>
                                        </p:cTn>
                                        <p:tgtEl>
                                          <p:spTgt spid="37891">
                                            <p:txEl>
                                              <p:pRg st="2" end="2"/>
                                            </p:txEl>
                                          </p:spTgt>
                                        </p:tgtEl>
                                        <p:attrNameLst>
                                          <p:attrName>style.visibility</p:attrName>
                                        </p:attrNameLst>
                                      </p:cBhvr>
                                      <p:to>
                                        <p:strVal val="visible"/>
                                      </p:to>
                                    </p:set>
                                    <p:animEffect transition="in" filter="wipe(left)">
                                      <p:cBhvr>
                                        <p:cTn id="15" dur="500"/>
                                        <p:tgtEl>
                                          <p:spTgt spid="37891">
                                            <p:txEl>
                                              <p:pRg st="2" end="2"/>
                                            </p:txEl>
                                          </p:spTgt>
                                        </p:tgtEl>
                                      </p:cBhvr>
                                    </p:animEffect>
                                  </p:childTnLst>
                                </p:cTn>
                              </p:par>
                            </p:childTnLst>
                          </p:cTn>
                        </p:par>
                        <p:par>
                          <p:cTn id="16" fill="hold" nodeType="afterGroup">
                            <p:stCondLst>
                              <p:cond delay="4500"/>
                            </p:stCondLst>
                            <p:childTnLst>
                              <p:par>
                                <p:cTn id="17" presetID="22" presetClass="entr" presetSubtype="8" fill="hold" grpId="0" nodeType="afterEffect">
                                  <p:stCondLst>
                                    <p:cond delay="1000"/>
                                  </p:stCondLst>
                                  <p:childTnLst>
                                    <p:set>
                                      <p:cBhvr>
                                        <p:cTn id="18" dur="1" fill="hold">
                                          <p:stCondLst>
                                            <p:cond delay="0"/>
                                          </p:stCondLst>
                                        </p:cTn>
                                        <p:tgtEl>
                                          <p:spTgt spid="37891">
                                            <p:txEl>
                                              <p:pRg st="3" end="3"/>
                                            </p:txEl>
                                          </p:spTgt>
                                        </p:tgtEl>
                                        <p:attrNameLst>
                                          <p:attrName>style.visibility</p:attrName>
                                        </p:attrNameLst>
                                      </p:cBhvr>
                                      <p:to>
                                        <p:strVal val="visible"/>
                                      </p:to>
                                    </p:set>
                                    <p:animEffect transition="in" filter="wipe(left)">
                                      <p:cBhvr>
                                        <p:cTn id="19" dur="500"/>
                                        <p:tgtEl>
                                          <p:spTgt spid="37891">
                                            <p:txEl>
                                              <p:pRg st="3" end="3"/>
                                            </p:txEl>
                                          </p:spTgt>
                                        </p:tgtEl>
                                      </p:cBhvr>
                                    </p:animEffect>
                                  </p:childTnLst>
                                </p:cTn>
                              </p:par>
                            </p:childTnLst>
                          </p:cTn>
                        </p:par>
                        <p:par>
                          <p:cTn id="20" fill="hold" nodeType="afterGroup">
                            <p:stCondLst>
                              <p:cond delay="6000"/>
                            </p:stCondLst>
                            <p:childTnLst>
                              <p:par>
                                <p:cTn id="21" presetID="22" presetClass="entr" presetSubtype="8" fill="hold" grpId="0" nodeType="afterEffect">
                                  <p:stCondLst>
                                    <p:cond delay="1000"/>
                                  </p:stCondLst>
                                  <p:childTnLst>
                                    <p:set>
                                      <p:cBhvr>
                                        <p:cTn id="22" dur="1" fill="hold">
                                          <p:stCondLst>
                                            <p:cond delay="0"/>
                                          </p:stCondLst>
                                        </p:cTn>
                                        <p:tgtEl>
                                          <p:spTgt spid="37891">
                                            <p:txEl>
                                              <p:pRg st="4" end="4"/>
                                            </p:txEl>
                                          </p:spTgt>
                                        </p:tgtEl>
                                        <p:attrNameLst>
                                          <p:attrName>style.visibility</p:attrName>
                                        </p:attrNameLst>
                                      </p:cBhvr>
                                      <p:to>
                                        <p:strVal val="visible"/>
                                      </p:to>
                                    </p:set>
                                    <p:animEffect transition="in" filter="wipe(left)">
                                      <p:cBhvr>
                                        <p:cTn id="23" dur="500"/>
                                        <p:tgtEl>
                                          <p:spTgt spid="37891">
                                            <p:txEl>
                                              <p:pRg st="4" end="4"/>
                                            </p:txEl>
                                          </p:spTgt>
                                        </p:tgtEl>
                                      </p:cBhvr>
                                    </p:animEffect>
                                  </p:childTnLst>
                                </p:cTn>
                              </p:par>
                            </p:childTnLst>
                          </p:cTn>
                        </p:par>
                        <p:par>
                          <p:cTn id="24" fill="hold" nodeType="afterGroup">
                            <p:stCondLst>
                              <p:cond delay="7500"/>
                            </p:stCondLst>
                            <p:childTnLst>
                              <p:par>
                                <p:cTn id="25" presetID="22" presetClass="entr" presetSubtype="8" fill="hold" grpId="0" nodeType="afterEffect">
                                  <p:stCondLst>
                                    <p:cond delay="1000"/>
                                  </p:stCondLst>
                                  <p:childTnLst>
                                    <p:set>
                                      <p:cBhvr>
                                        <p:cTn id="26" dur="1" fill="hold">
                                          <p:stCondLst>
                                            <p:cond delay="0"/>
                                          </p:stCondLst>
                                        </p:cTn>
                                        <p:tgtEl>
                                          <p:spTgt spid="37891">
                                            <p:txEl>
                                              <p:pRg st="5" end="5"/>
                                            </p:txEl>
                                          </p:spTgt>
                                        </p:tgtEl>
                                        <p:attrNameLst>
                                          <p:attrName>style.visibility</p:attrName>
                                        </p:attrNameLst>
                                      </p:cBhvr>
                                      <p:to>
                                        <p:strVal val="visible"/>
                                      </p:to>
                                    </p:set>
                                    <p:animEffect transition="in" filter="wipe(left)">
                                      <p:cBhvr>
                                        <p:cTn id="27" dur="500"/>
                                        <p:tgtEl>
                                          <p:spTgt spid="37891">
                                            <p:txEl>
                                              <p:pRg st="5" end="5"/>
                                            </p:txEl>
                                          </p:spTgt>
                                        </p:tgtEl>
                                      </p:cBhvr>
                                    </p:animEffect>
                                  </p:childTnLst>
                                </p:cTn>
                              </p:par>
                            </p:childTnLst>
                          </p:cTn>
                        </p:par>
                        <p:par>
                          <p:cTn id="28" fill="hold" nodeType="afterGroup">
                            <p:stCondLst>
                              <p:cond delay="9000"/>
                            </p:stCondLst>
                            <p:childTnLst>
                              <p:par>
                                <p:cTn id="29" presetID="22" presetClass="entr" presetSubtype="8" fill="hold" grpId="0" nodeType="afterEffect">
                                  <p:stCondLst>
                                    <p:cond delay="1000"/>
                                  </p:stCondLst>
                                  <p:childTnLst>
                                    <p:set>
                                      <p:cBhvr>
                                        <p:cTn id="30" dur="1" fill="hold">
                                          <p:stCondLst>
                                            <p:cond delay="0"/>
                                          </p:stCondLst>
                                        </p:cTn>
                                        <p:tgtEl>
                                          <p:spTgt spid="37891">
                                            <p:txEl>
                                              <p:pRg st="6" end="6"/>
                                            </p:txEl>
                                          </p:spTgt>
                                        </p:tgtEl>
                                        <p:attrNameLst>
                                          <p:attrName>style.visibility</p:attrName>
                                        </p:attrNameLst>
                                      </p:cBhvr>
                                      <p:to>
                                        <p:strVal val="visible"/>
                                      </p:to>
                                    </p:set>
                                    <p:animEffect transition="in" filter="wipe(left)">
                                      <p:cBhvr>
                                        <p:cTn id="31" dur="500"/>
                                        <p:tgtEl>
                                          <p:spTgt spid="37891">
                                            <p:txEl>
                                              <p:pRg st="6" end="6"/>
                                            </p:txEl>
                                          </p:spTgt>
                                        </p:tgtEl>
                                      </p:cBhvr>
                                    </p:animEffect>
                                  </p:childTnLst>
                                </p:cTn>
                              </p:par>
                            </p:childTnLst>
                          </p:cTn>
                        </p:par>
                        <p:par>
                          <p:cTn id="32" fill="hold" nodeType="afterGroup">
                            <p:stCondLst>
                              <p:cond delay="10500"/>
                            </p:stCondLst>
                            <p:childTnLst>
                              <p:par>
                                <p:cTn id="33" presetID="22" presetClass="entr" presetSubtype="8" fill="hold" grpId="0" nodeType="afterEffect">
                                  <p:stCondLst>
                                    <p:cond delay="1000"/>
                                  </p:stCondLst>
                                  <p:childTnLst>
                                    <p:set>
                                      <p:cBhvr>
                                        <p:cTn id="34" dur="1" fill="hold">
                                          <p:stCondLst>
                                            <p:cond delay="0"/>
                                          </p:stCondLst>
                                        </p:cTn>
                                        <p:tgtEl>
                                          <p:spTgt spid="37891">
                                            <p:txEl>
                                              <p:pRg st="7" end="7"/>
                                            </p:txEl>
                                          </p:spTgt>
                                        </p:tgtEl>
                                        <p:attrNameLst>
                                          <p:attrName>style.visibility</p:attrName>
                                        </p:attrNameLst>
                                      </p:cBhvr>
                                      <p:to>
                                        <p:strVal val="visible"/>
                                      </p:to>
                                    </p:set>
                                    <p:animEffect transition="in" filter="wipe(left)">
                                      <p:cBhvr>
                                        <p:cTn id="35" dur="500"/>
                                        <p:tgtEl>
                                          <p:spTgt spid="37891">
                                            <p:txEl>
                                              <p:pRg st="7" end="7"/>
                                            </p:txEl>
                                          </p:spTgt>
                                        </p:tgtEl>
                                      </p:cBhvr>
                                    </p:animEffect>
                                  </p:childTnLst>
                                </p:cTn>
                              </p:par>
                            </p:childTnLst>
                          </p:cTn>
                        </p:par>
                        <p:par>
                          <p:cTn id="36" fill="hold" nodeType="afterGroup">
                            <p:stCondLst>
                              <p:cond delay="12000"/>
                            </p:stCondLst>
                            <p:childTnLst>
                              <p:par>
                                <p:cTn id="37" presetID="1" presetClass="entr" presetSubtype="0" fill="hold" nodeType="afterEffect">
                                  <p:stCondLst>
                                    <p:cond delay="1000"/>
                                  </p:stCondLst>
                                  <p:childTnLst>
                                    <p:set>
                                      <p:cBhvr>
                                        <p:cTn id="38" dur="1" fill="hold">
                                          <p:stCondLst>
                                            <p:cond delay="499"/>
                                          </p:stCondLst>
                                        </p:cTn>
                                        <p:tgtEl>
                                          <p:spTgt spid="378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advAuto="100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Номер слайда 5"/>
          <p:cNvSpPr>
            <a:spLocks noGrp="1"/>
          </p:cNvSpPr>
          <p:nvPr>
            <p:ph type="sldNum" sz="quarter" idx="12"/>
          </p:nvPr>
        </p:nvSpPr>
        <p:spPr>
          <a:noFill/>
          <a:ln>
            <a:miter lim="800000"/>
            <a:headEnd/>
            <a:tailEnd/>
          </a:ln>
        </p:spPr>
        <p:txBody>
          <a:bodyPr/>
          <a:lstStyle/>
          <a:p>
            <a:fld id="{725983F6-A95E-47CF-8E17-FB9C52DE6EBD}" type="slidenum">
              <a:rPr lang="ru-RU" smtClean="0"/>
              <a:pPr/>
              <a:t>45</a:t>
            </a:fld>
            <a:endParaRPr lang="ru-RU" smtClean="0"/>
          </a:p>
        </p:txBody>
      </p:sp>
      <p:sp>
        <p:nvSpPr>
          <p:cNvPr id="38914" name="Rectangle 2"/>
          <p:cNvSpPr>
            <a:spLocks noGrp="1" noChangeArrowheads="1"/>
          </p:cNvSpPr>
          <p:nvPr>
            <p:ph type="title"/>
          </p:nvPr>
        </p:nvSpPr>
        <p:spPr>
          <a:xfrm>
            <a:off x="228600" y="1143000"/>
            <a:ext cx="8229600" cy="1143000"/>
          </a:xfrm>
        </p:spPr>
        <p:txBody>
          <a:bodyPr/>
          <a:lstStyle/>
          <a:p>
            <a:pPr algn="l" eaLnBrk="1" hangingPunct="1"/>
            <a:r>
              <a:rPr lang="ru-RU" sz="2400" u="sng" dirty="0" smtClean="0"/>
              <a:t>Пример</a:t>
            </a:r>
            <a:r>
              <a:rPr lang="en-US" sz="2400" u="sng" dirty="0" smtClean="0"/>
              <a:t/>
            </a:r>
            <a:br>
              <a:rPr lang="en-US" sz="2400" u="sng" dirty="0" smtClean="0"/>
            </a:br>
            <a:r>
              <a:rPr lang="ru-RU" sz="2400" dirty="0" smtClean="0"/>
              <a:t>Предположим, что в экономике производятся только бананы.</a:t>
            </a:r>
            <a:endParaRPr lang="en-US" sz="2400" dirty="0" smtClean="0"/>
          </a:p>
        </p:txBody>
      </p:sp>
      <p:graphicFrame>
        <p:nvGraphicFramePr>
          <p:cNvPr id="38976" name="Group 64"/>
          <p:cNvGraphicFramePr>
            <a:graphicFrameLocks noGrp="1"/>
          </p:cNvGraphicFramePr>
          <p:nvPr>
            <p:ph type="tbl" idx="1"/>
          </p:nvPr>
        </p:nvGraphicFramePr>
        <p:xfrm>
          <a:off x="76200" y="2471738"/>
          <a:ext cx="8991600" cy="2174875"/>
        </p:xfrm>
        <a:graphic>
          <a:graphicData uri="http://schemas.openxmlformats.org/drawingml/2006/table">
            <a:tbl>
              <a:tblPr/>
              <a:tblGrid>
                <a:gridCol w="838200">
                  <a:extLst>
                    <a:ext uri="{9D8B030D-6E8A-4147-A177-3AD203B41FA5}">
                      <a16:colId xmlns:a16="http://schemas.microsoft.com/office/drawing/2014/main" val="20000"/>
                    </a:ext>
                  </a:extLst>
                </a:gridCol>
                <a:gridCol w="1428750">
                  <a:extLst>
                    <a:ext uri="{9D8B030D-6E8A-4147-A177-3AD203B41FA5}">
                      <a16:colId xmlns:a16="http://schemas.microsoft.com/office/drawing/2014/main" val="20001"/>
                    </a:ext>
                  </a:extLst>
                </a:gridCol>
                <a:gridCol w="1466850">
                  <a:extLst>
                    <a:ext uri="{9D8B030D-6E8A-4147-A177-3AD203B41FA5}">
                      <a16:colId xmlns:a16="http://schemas.microsoft.com/office/drawing/2014/main" val="20002"/>
                    </a:ext>
                  </a:extLst>
                </a:gridCol>
                <a:gridCol w="2646363">
                  <a:extLst>
                    <a:ext uri="{9D8B030D-6E8A-4147-A177-3AD203B41FA5}">
                      <a16:colId xmlns:a16="http://schemas.microsoft.com/office/drawing/2014/main" val="20003"/>
                    </a:ext>
                  </a:extLst>
                </a:gridCol>
                <a:gridCol w="2611437">
                  <a:extLst>
                    <a:ext uri="{9D8B030D-6E8A-4147-A177-3AD203B41FA5}">
                      <a16:colId xmlns:a16="http://schemas.microsoft.com/office/drawing/2014/main" val="20004"/>
                    </a:ext>
                  </a:extLst>
                </a:gridCol>
              </a:tblGrid>
              <a:tr h="1031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rPr>
                        <a:t>Год</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   Коли- </a:t>
                      </a:r>
                    </a:p>
                    <a:p>
                      <a:pPr marL="0" marR="0" lvl="0" indent="0" algn="l" defTabSz="914400" rtl="0" eaLnBrk="1" fontAlgn="base" latinLnBrk="0" hangingPunct="1">
                        <a:lnSpc>
                          <a:spcPct val="85000"/>
                        </a:lnSpc>
                        <a:spcBef>
                          <a:spcPct val="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  чество </a:t>
                      </a:r>
                    </a:p>
                    <a:p>
                      <a:pPr marL="0" marR="0" lvl="0" indent="0" algn="l" defTabSz="914400" rtl="0" eaLnBrk="1" fontAlgn="base" latinLnBrk="0" hangingPunct="1">
                        <a:lnSpc>
                          <a:spcPct val="85000"/>
                        </a:lnSpc>
                        <a:spcBef>
                          <a:spcPct val="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       </a:t>
                      </a: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 </a:t>
                      </a: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Q</a:t>
                      </a:r>
                      <a:endPar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10000"/>
                        </a:lnSpc>
                        <a:spcBef>
                          <a:spcPct val="0"/>
                        </a:spcBef>
                        <a:spcAft>
                          <a:spcPct val="0"/>
                        </a:spcAft>
                        <a:buClrTx/>
                        <a:buSzTx/>
                        <a:buFontTx/>
                        <a:buNone/>
                        <a:tabLst/>
                      </a:pPr>
                      <a:r>
                        <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rPr>
                        <a:t>Цена</a:t>
                      </a:r>
                      <a:endParaRPr kumimoji="0" lang="en-US" sz="2400" b="0"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p>
                      <a:pPr marL="0" marR="0" lvl="0" indent="0" algn="ctr" defTabSz="914400" rtl="0" eaLnBrk="1" fontAlgn="base" latinLnBrk="0" hangingPunct="1">
                        <a:lnSpc>
                          <a:spcPct val="11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rPr>
                        <a:t>P</a:t>
                      </a:r>
                      <a:endPar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Номинальный ВВП</a:t>
                      </a:r>
                      <a:endPar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p>
                      <a:pPr marL="0" marR="0" lvl="0" indent="0" algn="ctr"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a:t>
                      </a: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в текущих ценах</a:t>
                      </a: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a:t>
                      </a:r>
                      <a:endPar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Реальный ВВП</a:t>
                      </a: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a:t>
                      </a: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в ценах</a:t>
                      </a: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 200</a:t>
                      </a: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4 г.</a:t>
                      </a: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a:t>
                      </a:r>
                      <a:endPar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200</a:t>
                      </a: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100</a:t>
                      </a: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 </a:t>
                      </a:r>
                      <a:endPar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150</a:t>
                      </a:r>
                      <a:endPar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150 </a:t>
                      </a: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 100=</a:t>
                      </a:r>
                      <a:r>
                        <a:rPr kumimoji="0" lang="en-US" sz="2400" b="1" i="0" u="sng"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15000</a:t>
                      </a:r>
                      <a:endParaRPr kumimoji="0" lang="ru-RU" sz="2400" b="1" i="0" u="sng"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 </a:t>
                      </a: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150 </a:t>
                      </a: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 100= </a:t>
                      </a:r>
                      <a:r>
                        <a:rPr kumimoji="0" lang="en-US" sz="2400" b="1" i="0" u="sng"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15000</a:t>
                      </a:r>
                      <a:endParaRPr kumimoji="0" lang="ru-RU" sz="2400" b="1" i="0" u="sng"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1"/>
                  </a:ext>
                </a:extLst>
              </a:tr>
              <a:tr h="609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200</a:t>
                      </a: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200</a:t>
                      </a:r>
                      <a:endPar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200 </a:t>
                      </a: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 </a:t>
                      </a: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10</a:t>
                      </a: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0 = </a:t>
                      </a:r>
                      <a:r>
                        <a:rPr kumimoji="0" lang="ru-RU" sz="2400" b="1" i="0" u="sng"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20</a:t>
                      </a:r>
                      <a:r>
                        <a:rPr kumimoji="0" lang="en-US" sz="2400" b="1" i="0" u="sng"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000</a:t>
                      </a:r>
                      <a:endParaRPr kumimoji="0" lang="ru-RU" sz="2400" b="1" i="0" u="sng" strike="noStrike" cap="none" normalizeH="0" baseline="0" smtClean="0">
                        <a:ln>
                          <a:noFill/>
                        </a:ln>
                        <a:solidFill>
                          <a:schemeClr val="bg1"/>
                        </a:solidFill>
                        <a:effectLst>
                          <a:outerShdw blurRad="38100" dist="38100" dir="2700000" algn="tl">
                            <a:srgbClr val="000000"/>
                          </a:outerShdw>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rPr>
                        <a:t> </a:t>
                      </a:r>
                      <a:r>
                        <a:rPr kumimoji="0" lang="en-US"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rPr>
                        <a:t>150 </a:t>
                      </a:r>
                      <a:r>
                        <a:rPr kumimoji="0" lang="en-US"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 </a:t>
                      </a:r>
                      <a:r>
                        <a:rPr kumimoji="0" lang="ru-RU"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100</a:t>
                      </a:r>
                      <a:r>
                        <a:rPr kumimoji="0" lang="en-US" sz="2400" b="1" i="0" u="none" strike="noStrike" cap="none" normalizeH="0" baseline="0" dirty="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 = </a:t>
                      </a:r>
                      <a:r>
                        <a:rPr kumimoji="0" lang="en-US" sz="2400" b="1" i="0" u="sng" strike="noStrike" cap="none" normalizeH="0" baseline="0" dirty="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1</a:t>
                      </a:r>
                      <a:r>
                        <a:rPr kumimoji="0" lang="ru-RU" sz="2400" b="1" i="0" u="sng" strike="noStrike" cap="none" normalizeH="0" baseline="0" dirty="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5</a:t>
                      </a:r>
                      <a:r>
                        <a:rPr kumimoji="0" lang="en-US" sz="2400" b="1" i="0" u="sng" strike="noStrike" cap="none" normalizeH="0" baseline="0" dirty="0" smtClean="0">
                          <a:ln>
                            <a:noFill/>
                          </a:ln>
                          <a:solidFill>
                            <a:schemeClr val="bg1"/>
                          </a:solidFill>
                          <a:effectLst>
                            <a:outerShdw blurRad="38100" dist="38100" dir="2700000" algn="tl">
                              <a:srgbClr val="000000"/>
                            </a:outerShdw>
                          </a:effectLst>
                          <a:latin typeface="Times New Roman" pitchFamily="18" charset="0"/>
                          <a:cs typeface="Times New Roman" pitchFamily="18" charset="0"/>
                        </a:rPr>
                        <a:t>000</a:t>
                      </a:r>
                      <a:endParaRPr kumimoji="0" lang="ru-RU" sz="2400" b="1" i="0" u="sng" strike="noStrike" cap="none" normalizeH="0" baseline="0" dirty="0" smtClean="0">
                        <a:ln>
                          <a:noFill/>
                        </a:ln>
                        <a:solidFill>
                          <a:schemeClr val="bg1"/>
                        </a:solidFill>
                        <a:effectLst>
                          <a:outerShdw blurRad="38100" dist="38100" dir="2700000" algn="tl">
                            <a:srgbClr val="000000"/>
                          </a:outerShdw>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2"/>
                  </a:ext>
                </a:extLst>
              </a:tr>
            </a:tbl>
          </a:graphicData>
        </a:graphic>
      </p:graphicFrame>
      <p:sp>
        <p:nvSpPr>
          <p:cNvPr id="38941" name="Line 29"/>
          <p:cNvSpPr>
            <a:spLocks noChangeShapeType="1"/>
          </p:cNvSpPr>
          <p:nvPr/>
        </p:nvSpPr>
        <p:spPr bwMode="auto">
          <a:xfrm>
            <a:off x="76200" y="4038600"/>
            <a:ext cx="9067800" cy="0"/>
          </a:xfrm>
          <a:prstGeom prst="line">
            <a:avLst/>
          </a:prstGeom>
          <a:noFill/>
          <a:ln w="9525">
            <a:solidFill>
              <a:schemeClr val="bg1"/>
            </a:solidFill>
            <a:round/>
            <a:headEnd/>
            <a:tailEnd/>
          </a:ln>
        </p:spPr>
        <p:txBody>
          <a:bodyPr/>
          <a:lstStyle/>
          <a:p>
            <a:endParaRPr lang="ru-RU"/>
          </a:p>
        </p:txBody>
      </p:sp>
      <p:sp>
        <p:nvSpPr>
          <p:cNvPr id="38942" name="Line 30"/>
          <p:cNvSpPr>
            <a:spLocks noChangeShapeType="1"/>
          </p:cNvSpPr>
          <p:nvPr/>
        </p:nvSpPr>
        <p:spPr bwMode="auto">
          <a:xfrm>
            <a:off x="76200" y="3505200"/>
            <a:ext cx="9067800" cy="0"/>
          </a:xfrm>
          <a:prstGeom prst="line">
            <a:avLst/>
          </a:prstGeom>
          <a:noFill/>
          <a:ln w="9525">
            <a:solidFill>
              <a:schemeClr val="bg1"/>
            </a:solidFill>
            <a:round/>
            <a:headEnd/>
            <a:tailEnd/>
          </a:ln>
        </p:spPr>
        <p:txBody>
          <a:bodyPr/>
          <a:lstStyle/>
          <a:p>
            <a:endParaRPr lang="ru-RU"/>
          </a:p>
        </p:txBody>
      </p:sp>
      <p:sp>
        <p:nvSpPr>
          <p:cNvPr id="38943" name="Line 31"/>
          <p:cNvSpPr>
            <a:spLocks noChangeShapeType="1"/>
          </p:cNvSpPr>
          <p:nvPr/>
        </p:nvSpPr>
        <p:spPr bwMode="auto">
          <a:xfrm flipH="1">
            <a:off x="914400" y="2438400"/>
            <a:ext cx="0" cy="2895600"/>
          </a:xfrm>
          <a:prstGeom prst="line">
            <a:avLst/>
          </a:prstGeom>
          <a:noFill/>
          <a:ln w="9525">
            <a:solidFill>
              <a:schemeClr val="bg1"/>
            </a:solidFill>
            <a:round/>
            <a:headEnd/>
            <a:tailEnd/>
          </a:ln>
        </p:spPr>
        <p:txBody>
          <a:bodyPr/>
          <a:lstStyle/>
          <a:p>
            <a:endParaRPr lang="ru-RU"/>
          </a:p>
        </p:txBody>
      </p:sp>
      <p:sp>
        <p:nvSpPr>
          <p:cNvPr id="38944" name="Text Box 32"/>
          <p:cNvSpPr txBox="1">
            <a:spLocks noChangeArrowheads="1"/>
          </p:cNvSpPr>
          <p:nvPr/>
        </p:nvSpPr>
        <p:spPr bwMode="auto">
          <a:xfrm>
            <a:off x="381000" y="5029200"/>
            <a:ext cx="8534400" cy="822325"/>
          </a:xfrm>
          <a:prstGeom prst="rect">
            <a:avLst/>
          </a:prstGeom>
          <a:noFill/>
          <a:ln w="9525">
            <a:noFill/>
            <a:miter lim="800000"/>
            <a:headEnd/>
            <a:tailEnd/>
          </a:ln>
        </p:spPr>
        <p:txBody>
          <a:bodyPr>
            <a:spAutoFit/>
          </a:bodyPr>
          <a:lstStyle/>
          <a:p>
            <a:pPr algn="ctr">
              <a:spcBef>
                <a:spcPct val="50000"/>
              </a:spcBef>
            </a:pPr>
            <a:r>
              <a:rPr lang="en-US"/>
              <a:t>     </a:t>
            </a:r>
            <a:r>
              <a:rPr lang="ru-RU"/>
              <a:t>В</a:t>
            </a:r>
            <a:r>
              <a:rPr lang="en-US"/>
              <a:t> 200</a:t>
            </a:r>
            <a:r>
              <a:rPr lang="ru-RU"/>
              <a:t>5</a:t>
            </a:r>
            <a:r>
              <a:rPr lang="en-US"/>
              <a:t> </a:t>
            </a:r>
            <a:r>
              <a:rPr lang="ru-RU"/>
              <a:t>году реальный ВВП снизился, в то время как номинальный ВВП вырос благодаря росту цен.</a:t>
            </a:r>
          </a:p>
        </p:txBody>
      </p:sp>
      <p:sp>
        <p:nvSpPr>
          <p:cNvPr id="38945" name="Line 33"/>
          <p:cNvSpPr>
            <a:spLocks noChangeShapeType="1"/>
          </p:cNvSpPr>
          <p:nvPr/>
        </p:nvSpPr>
        <p:spPr bwMode="auto">
          <a:xfrm flipH="1">
            <a:off x="2362200" y="1905000"/>
            <a:ext cx="0" cy="2895600"/>
          </a:xfrm>
          <a:prstGeom prst="line">
            <a:avLst/>
          </a:prstGeom>
          <a:noFill/>
          <a:ln w="9525">
            <a:solidFill>
              <a:schemeClr val="bg1"/>
            </a:solidFill>
            <a:round/>
            <a:headEnd/>
            <a:tailEnd/>
          </a:ln>
        </p:spPr>
        <p:txBody>
          <a:bodyPr/>
          <a:lstStyle/>
          <a:p>
            <a:endParaRPr lang="ru-RU"/>
          </a:p>
        </p:txBody>
      </p:sp>
      <p:sp>
        <p:nvSpPr>
          <p:cNvPr id="38946" name="Line 34"/>
          <p:cNvSpPr>
            <a:spLocks noChangeShapeType="1"/>
          </p:cNvSpPr>
          <p:nvPr/>
        </p:nvSpPr>
        <p:spPr bwMode="auto">
          <a:xfrm flipH="1">
            <a:off x="3810000" y="1905000"/>
            <a:ext cx="0" cy="2895600"/>
          </a:xfrm>
          <a:prstGeom prst="line">
            <a:avLst/>
          </a:prstGeom>
          <a:noFill/>
          <a:ln w="9525">
            <a:solidFill>
              <a:schemeClr val="bg1"/>
            </a:solidFill>
            <a:round/>
            <a:headEnd/>
            <a:tailEnd/>
          </a:ln>
        </p:spPr>
        <p:txBody>
          <a:bodyPr/>
          <a:lstStyle/>
          <a:p>
            <a:endParaRPr lang="ru-RU"/>
          </a:p>
        </p:txBody>
      </p:sp>
      <p:sp>
        <p:nvSpPr>
          <p:cNvPr id="38947" name="Line 35"/>
          <p:cNvSpPr>
            <a:spLocks noChangeShapeType="1"/>
          </p:cNvSpPr>
          <p:nvPr/>
        </p:nvSpPr>
        <p:spPr bwMode="auto">
          <a:xfrm flipH="1">
            <a:off x="6477000" y="1905000"/>
            <a:ext cx="0" cy="2895600"/>
          </a:xfrm>
          <a:prstGeom prst="line">
            <a:avLst/>
          </a:prstGeom>
          <a:noFill/>
          <a:ln w="9525">
            <a:solidFill>
              <a:schemeClr val="bg1"/>
            </a:solidFill>
            <a:round/>
            <a:headEnd/>
            <a:tailEnd/>
          </a:ln>
        </p:spPr>
        <p:txBody>
          <a:bodyPr/>
          <a:lstStyle/>
          <a:p>
            <a:endParaRPr lang="ru-RU"/>
          </a:p>
        </p:txBody>
      </p:sp>
      <p:sp>
        <p:nvSpPr>
          <p:cNvPr id="38963" name="Rectangle 51"/>
          <p:cNvSpPr>
            <a:spLocks noChangeArrowheads="1"/>
          </p:cNvSpPr>
          <p:nvPr/>
        </p:nvSpPr>
        <p:spPr bwMode="auto">
          <a:xfrm>
            <a:off x="76200" y="457200"/>
            <a:ext cx="6705600" cy="838200"/>
          </a:xfrm>
          <a:prstGeom prst="rect">
            <a:avLst/>
          </a:prstGeom>
          <a:noFill/>
          <a:ln>
            <a:noFill/>
          </a:ln>
          <a:effectLst/>
          <a:extLst/>
        </p:spPr>
        <p:txBody>
          <a:bodyPr anchor="ctr"/>
          <a:lstStyle/>
          <a:p>
            <a:pPr algn="ctr">
              <a:defRPr/>
            </a:pPr>
            <a:r>
              <a:rPr lang="ru-RU" sz="3200" b="1" dirty="0">
                <a:solidFill>
                  <a:schemeClr val="accent6"/>
                </a:solidFill>
                <a:effectLst>
                  <a:outerShdw blurRad="38100" dist="38100" dir="2700000" algn="tl">
                    <a:srgbClr val="C0C0C0"/>
                  </a:outerShdw>
                </a:effectLst>
              </a:rPr>
              <a:t>Номинальный и</a:t>
            </a:r>
            <a:r>
              <a:rPr lang="en-US" sz="3200" b="1" dirty="0">
                <a:solidFill>
                  <a:schemeClr val="accent6"/>
                </a:solidFill>
                <a:effectLst>
                  <a:outerShdw blurRad="38100" dist="38100" dir="2700000" algn="tl">
                    <a:srgbClr val="C0C0C0"/>
                  </a:outerShdw>
                </a:effectLst>
              </a:rPr>
              <a:t> </a:t>
            </a:r>
            <a:r>
              <a:rPr lang="ru-RU" sz="3200" b="1" dirty="0">
                <a:solidFill>
                  <a:schemeClr val="accent6"/>
                </a:solidFill>
                <a:effectLst>
                  <a:outerShdw blurRad="38100" dist="38100" dir="2700000" algn="tl">
                    <a:srgbClr val="C0C0C0"/>
                  </a:outerShdw>
                </a:effectLst>
              </a:rPr>
              <a:t>Реальный ВВП</a:t>
            </a:r>
          </a:p>
        </p:txBody>
      </p:sp>
      <p:graphicFrame>
        <p:nvGraphicFramePr>
          <p:cNvPr id="38970" name="Object 58"/>
          <p:cNvGraphicFramePr>
            <a:graphicFrameLocks noChangeAspect="1"/>
          </p:cNvGraphicFramePr>
          <p:nvPr/>
        </p:nvGraphicFramePr>
        <p:xfrm>
          <a:off x="6781800" y="228600"/>
          <a:ext cx="2133600" cy="1422400"/>
        </p:xfrm>
        <a:graphic>
          <a:graphicData uri="http://schemas.openxmlformats.org/presentationml/2006/ole">
            <mc:AlternateContent xmlns:mc="http://schemas.openxmlformats.org/markup-compatibility/2006">
              <mc:Choice xmlns:v="urn:schemas-microsoft-com:vml" Requires="v">
                <p:oleObj spid="_x0000_s16402" name="Фотография Photo Editor" r:id="rId3" imgW="1142857" imgH="762106" progId="">
                  <p:embed/>
                </p:oleObj>
              </mc:Choice>
              <mc:Fallback>
                <p:oleObj name="Фотография Photo Editor" r:id="rId3" imgW="1142857" imgH="762106" progId="">
                  <p:embed/>
                  <p:pic>
                    <p:nvPicPr>
                      <p:cNvPr id="0" name="Object 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228600"/>
                        <a:ext cx="2133600" cy="142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38914"/>
                                        </p:tgtEl>
                                        <p:attrNameLst>
                                          <p:attrName>style.visibility</p:attrName>
                                        </p:attrNameLst>
                                      </p:cBhvr>
                                      <p:to>
                                        <p:strVal val="visible"/>
                                      </p:to>
                                    </p:set>
                                  </p:childTnLst>
                                </p:cTn>
                              </p:par>
                            </p:childTnLst>
                          </p:cTn>
                        </p:par>
                        <p:par>
                          <p:cTn id="7" fill="hold" nodeType="afterGroup">
                            <p:stCondLst>
                              <p:cond delay="1500"/>
                            </p:stCondLst>
                            <p:childTnLst>
                              <p:par>
                                <p:cTn id="8" presetID="15" presetClass="entr" presetSubtype="0" fill="hold" nodeType="afterEffect">
                                  <p:stCondLst>
                                    <p:cond delay="1000"/>
                                  </p:stCondLst>
                                  <p:childTnLst>
                                    <p:set>
                                      <p:cBhvr>
                                        <p:cTn id="9" dur="1" fill="hold">
                                          <p:stCondLst>
                                            <p:cond delay="0"/>
                                          </p:stCondLst>
                                        </p:cTn>
                                        <p:tgtEl>
                                          <p:spTgt spid="38970"/>
                                        </p:tgtEl>
                                        <p:attrNameLst>
                                          <p:attrName>style.visibility</p:attrName>
                                        </p:attrNameLst>
                                      </p:cBhvr>
                                      <p:to>
                                        <p:strVal val="visible"/>
                                      </p:to>
                                    </p:set>
                                    <p:anim calcmode="lin" valueType="num">
                                      <p:cBhvr>
                                        <p:cTn id="10" dur="1000" fill="hold"/>
                                        <p:tgtEl>
                                          <p:spTgt spid="38970"/>
                                        </p:tgtEl>
                                        <p:attrNameLst>
                                          <p:attrName>ppt_w</p:attrName>
                                        </p:attrNameLst>
                                      </p:cBhvr>
                                      <p:tavLst>
                                        <p:tav tm="0">
                                          <p:val>
                                            <p:fltVal val="0"/>
                                          </p:val>
                                        </p:tav>
                                        <p:tav tm="100000">
                                          <p:val>
                                            <p:strVal val="#ppt_w"/>
                                          </p:val>
                                        </p:tav>
                                      </p:tavLst>
                                    </p:anim>
                                    <p:anim calcmode="lin" valueType="num">
                                      <p:cBhvr>
                                        <p:cTn id="11" dur="1000" fill="hold"/>
                                        <p:tgtEl>
                                          <p:spTgt spid="38970"/>
                                        </p:tgtEl>
                                        <p:attrNameLst>
                                          <p:attrName>ppt_h</p:attrName>
                                        </p:attrNameLst>
                                      </p:cBhvr>
                                      <p:tavLst>
                                        <p:tav tm="0">
                                          <p:val>
                                            <p:fltVal val="0"/>
                                          </p:val>
                                        </p:tav>
                                        <p:tav tm="100000">
                                          <p:val>
                                            <p:strVal val="#ppt_h"/>
                                          </p:val>
                                        </p:tav>
                                      </p:tavLst>
                                    </p:anim>
                                    <p:anim calcmode="lin" valueType="num">
                                      <p:cBhvr>
                                        <p:cTn id="12" dur="1000" fill="hold"/>
                                        <p:tgtEl>
                                          <p:spTgt spid="38970"/>
                                        </p:tgtEl>
                                        <p:attrNameLst>
                                          <p:attrName>ppt_x</p:attrName>
                                        </p:attrNameLst>
                                      </p:cBhvr>
                                      <p:tavLst>
                                        <p:tav tm="0" fmla="#ppt_x+(cos(-2*pi*(1-$))*-#ppt_x-sin(-2*pi*(1-$))*(1-#ppt_y))*(1-$)">
                                          <p:val>
                                            <p:fltVal val="0"/>
                                          </p:val>
                                        </p:tav>
                                        <p:tav tm="100000">
                                          <p:val>
                                            <p:fltVal val="1"/>
                                          </p:val>
                                        </p:tav>
                                      </p:tavLst>
                                    </p:anim>
                                    <p:anim calcmode="lin" valueType="num">
                                      <p:cBhvr>
                                        <p:cTn id="13" dur="1000" fill="hold"/>
                                        <p:tgtEl>
                                          <p:spTgt spid="389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7" presetClass="entr" presetSubtype="10" fill="hold" nodeType="clickEffect">
                                  <p:stCondLst>
                                    <p:cond delay="0"/>
                                  </p:stCondLst>
                                  <p:childTnLst>
                                    <p:set>
                                      <p:cBhvr>
                                        <p:cTn id="17" dur="1" fill="hold">
                                          <p:stCondLst>
                                            <p:cond delay="0"/>
                                          </p:stCondLst>
                                        </p:cTn>
                                        <p:tgtEl>
                                          <p:spTgt spid="38976"/>
                                        </p:tgtEl>
                                        <p:attrNameLst>
                                          <p:attrName>style.visibility</p:attrName>
                                        </p:attrNameLst>
                                      </p:cBhvr>
                                      <p:to>
                                        <p:strVal val="visible"/>
                                      </p:to>
                                    </p:set>
                                    <p:anim calcmode="lin" valueType="num">
                                      <p:cBhvr>
                                        <p:cTn id="18" dur="500" fill="hold"/>
                                        <p:tgtEl>
                                          <p:spTgt spid="38976"/>
                                        </p:tgtEl>
                                        <p:attrNameLst>
                                          <p:attrName>ppt_w</p:attrName>
                                        </p:attrNameLst>
                                      </p:cBhvr>
                                      <p:tavLst>
                                        <p:tav tm="0">
                                          <p:val>
                                            <p:fltVal val="0"/>
                                          </p:val>
                                        </p:tav>
                                        <p:tav tm="100000">
                                          <p:val>
                                            <p:strVal val="#ppt_w"/>
                                          </p:val>
                                        </p:tav>
                                      </p:tavLst>
                                    </p:anim>
                                    <p:anim calcmode="lin" valueType="num">
                                      <p:cBhvr>
                                        <p:cTn id="19" dur="500" fill="hold"/>
                                        <p:tgtEl>
                                          <p:spTgt spid="38976"/>
                                        </p:tgtEl>
                                        <p:attrNameLst>
                                          <p:attrName>ppt_h</p:attrName>
                                        </p:attrNameLst>
                                      </p:cBhvr>
                                      <p:tavLst>
                                        <p:tav tm="0">
                                          <p:val>
                                            <p:strVal val="#ppt_h"/>
                                          </p:val>
                                        </p:tav>
                                        <p:tav tm="100000">
                                          <p:val>
                                            <p:strVal val="#ppt_h"/>
                                          </p:val>
                                        </p:tav>
                                      </p:tavLst>
                                    </p:anim>
                                  </p:childTnLst>
                                </p:cTn>
                              </p:par>
                            </p:childTnLst>
                          </p:cTn>
                        </p:par>
                        <p:par>
                          <p:cTn id="20" fill="hold" nodeType="afterGroup">
                            <p:stCondLst>
                              <p:cond delay="500"/>
                            </p:stCondLst>
                            <p:childTnLst>
                              <p:par>
                                <p:cTn id="21" presetID="1" presetClass="entr" presetSubtype="0" fill="hold" grpId="0" nodeType="afterEffect">
                                  <p:stCondLst>
                                    <p:cond delay="0"/>
                                  </p:stCondLst>
                                  <p:childTnLst>
                                    <p:set>
                                      <p:cBhvr>
                                        <p:cTn id="22" dur="1" fill="hold">
                                          <p:stCondLst>
                                            <p:cond delay="499"/>
                                          </p:stCondLst>
                                        </p:cTn>
                                        <p:tgtEl>
                                          <p:spTgt spid="38941"/>
                                        </p:tgtEl>
                                        <p:attrNameLst>
                                          <p:attrName>style.visibility</p:attrName>
                                        </p:attrNameLst>
                                      </p:cBhvr>
                                      <p:to>
                                        <p:strVal val="visible"/>
                                      </p:to>
                                    </p:set>
                                  </p:childTnLst>
                                </p:cTn>
                              </p:par>
                            </p:childTnLst>
                          </p:cTn>
                        </p:par>
                        <p:par>
                          <p:cTn id="23" fill="hold" nodeType="afterGroup">
                            <p:stCondLst>
                              <p:cond delay="1000"/>
                            </p:stCondLst>
                            <p:childTnLst>
                              <p:par>
                                <p:cTn id="24" presetID="1" presetClass="entr" presetSubtype="0" fill="hold" grpId="0" nodeType="afterEffect">
                                  <p:stCondLst>
                                    <p:cond delay="0"/>
                                  </p:stCondLst>
                                  <p:childTnLst>
                                    <p:set>
                                      <p:cBhvr>
                                        <p:cTn id="25" dur="1" fill="hold">
                                          <p:stCondLst>
                                            <p:cond delay="499"/>
                                          </p:stCondLst>
                                        </p:cTn>
                                        <p:tgtEl>
                                          <p:spTgt spid="38942"/>
                                        </p:tgtEl>
                                        <p:attrNameLst>
                                          <p:attrName>style.visibility</p:attrName>
                                        </p:attrNameLst>
                                      </p:cBhvr>
                                      <p:to>
                                        <p:strVal val="visible"/>
                                      </p:to>
                                    </p:set>
                                  </p:childTnLst>
                                </p:cTn>
                              </p:par>
                            </p:childTnLst>
                          </p:cTn>
                        </p:par>
                        <p:par>
                          <p:cTn id="26" fill="hold" nodeType="afterGroup">
                            <p:stCondLst>
                              <p:cond delay="1500"/>
                            </p:stCondLst>
                            <p:childTnLst>
                              <p:par>
                                <p:cTn id="27" presetID="1" presetClass="entr" presetSubtype="0" fill="hold" grpId="0" nodeType="afterEffect">
                                  <p:stCondLst>
                                    <p:cond delay="0"/>
                                  </p:stCondLst>
                                  <p:childTnLst>
                                    <p:set>
                                      <p:cBhvr>
                                        <p:cTn id="28" dur="1" fill="hold">
                                          <p:stCondLst>
                                            <p:cond delay="499"/>
                                          </p:stCondLst>
                                        </p:cTn>
                                        <p:tgtEl>
                                          <p:spTgt spid="38943"/>
                                        </p:tgtEl>
                                        <p:attrNameLst>
                                          <p:attrName>style.visibility</p:attrName>
                                        </p:attrNameLst>
                                      </p:cBhvr>
                                      <p:to>
                                        <p:strVal val="visible"/>
                                      </p:to>
                                    </p:set>
                                  </p:childTnLst>
                                </p:cTn>
                              </p:par>
                            </p:childTnLst>
                          </p:cTn>
                        </p:par>
                        <p:par>
                          <p:cTn id="29" fill="hold" nodeType="afterGroup">
                            <p:stCondLst>
                              <p:cond delay="2000"/>
                            </p:stCondLst>
                            <p:childTnLst>
                              <p:par>
                                <p:cTn id="30" presetID="1" presetClass="entr" presetSubtype="0" fill="hold" grpId="0" nodeType="afterEffect">
                                  <p:stCondLst>
                                    <p:cond delay="0"/>
                                  </p:stCondLst>
                                  <p:childTnLst>
                                    <p:set>
                                      <p:cBhvr>
                                        <p:cTn id="31" dur="1" fill="hold">
                                          <p:stCondLst>
                                            <p:cond delay="499"/>
                                          </p:stCondLst>
                                        </p:cTn>
                                        <p:tgtEl>
                                          <p:spTgt spid="38945"/>
                                        </p:tgtEl>
                                        <p:attrNameLst>
                                          <p:attrName>style.visibility</p:attrName>
                                        </p:attrNameLst>
                                      </p:cBhvr>
                                      <p:to>
                                        <p:strVal val="visible"/>
                                      </p:to>
                                    </p:set>
                                  </p:childTnLst>
                                </p:cTn>
                              </p:par>
                            </p:childTnLst>
                          </p:cTn>
                        </p:par>
                        <p:par>
                          <p:cTn id="32" fill="hold" nodeType="afterGroup">
                            <p:stCondLst>
                              <p:cond delay="2500"/>
                            </p:stCondLst>
                            <p:childTnLst>
                              <p:par>
                                <p:cTn id="33" presetID="1" presetClass="entr" presetSubtype="0" fill="hold" grpId="0" nodeType="afterEffect">
                                  <p:stCondLst>
                                    <p:cond delay="0"/>
                                  </p:stCondLst>
                                  <p:childTnLst>
                                    <p:set>
                                      <p:cBhvr>
                                        <p:cTn id="34" dur="1" fill="hold">
                                          <p:stCondLst>
                                            <p:cond delay="499"/>
                                          </p:stCondLst>
                                        </p:cTn>
                                        <p:tgtEl>
                                          <p:spTgt spid="38946"/>
                                        </p:tgtEl>
                                        <p:attrNameLst>
                                          <p:attrName>style.visibility</p:attrName>
                                        </p:attrNameLst>
                                      </p:cBhvr>
                                      <p:to>
                                        <p:strVal val="visible"/>
                                      </p:to>
                                    </p:set>
                                  </p:childTnLst>
                                </p:cTn>
                              </p:par>
                            </p:childTnLst>
                          </p:cTn>
                        </p:par>
                        <p:par>
                          <p:cTn id="35" fill="hold" nodeType="afterGroup">
                            <p:stCondLst>
                              <p:cond delay="3000"/>
                            </p:stCondLst>
                            <p:childTnLst>
                              <p:par>
                                <p:cTn id="36" presetID="1" presetClass="entr" presetSubtype="0" fill="hold" grpId="0" nodeType="afterEffect">
                                  <p:stCondLst>
                                    <p:cond delay="0"/>
                                  </p:stCondLst>
                                  <p:childTnLst>
                                    <p:set>
                                      <p:cBhvr>
                                        <p:cTn id="37" dur="1" fill="hold">
                                          <p:stCondLst>
                                            <p:cond delay="499"/>
                                          </p:stCondLst>
                                        </p:cTn>
                                        <p:tgtEl>
                                          <p:spTgt spid="38947"/>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499"/>
                                          </p:stCondLst>
                                        </p:cTn>
                                        <p:tgtEl>
                                          <p:spTgt spid="389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utoUpdateAnimBg="0"/>
      <p:bldP spid="38941" grpId="0" animBg="1"/>
      <p:bldP spid="38942" grpId="0" animBg="1"/>
      <p:bldP spid="38943" grpId="0" animBg="1"/>
      <p:bldP spid="38944" grpId="0" autoUpdateAnimBg="0"/>
      <p:bldP spid="38945" grpId="0" animBg="1"/>
      <p:bldP spid="38946" grpId="0" animBg="1"/>
      <p:bldP spid="38947"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7" name="Номер слайда 5"/>
          <p:cNvSpPr>
            <a:spLocks noGrp="1"/>
          </p:cNvSpPr>
          <p:nvPr>
            <p:ph type="sldNum" sz="quarter" idx="12"/>
          </p:nvPr>
        </p:nvSpPr>
        <p:spPr>
          <a:noFill/>
          <a:ln>
            <a:miter lim="800000"/>
            <a:headEnd/>
            <a:tailEnd/>
          </a:ln>
        </p:spPr>
        <p:txBody>
          <a:bodyPr/>
          <a:lstStyle/>
          <a:p>
            <a:fld id="{ABA85943-3112-467C-8F6C-F754312B74BA}" type="slidenum">
              <a:rPr lang="ru-RU" smtClean="0"/>
              <a:pPr/>
              <a:t>46</a:t>
            </a:fld>
            <a:endParaRPr lang="ru-RU" smtClean="0"/>
          </a:p>
        </p:txBody>
      </p:sp>
      <p:sp>
        <p:nvSpPr>
          <p:cNvPr id="39938" name="Rectangle 2"/>
          <p:cNvSpPr>
            <a:spLocks noGrp="1" noChangeArrowheads="1"/>
          </p:cNvSpPr>
          <p:nvPr>
            <p:ph type="title"/>
          </p:nvPr>
        </p:nvSpPr>
        <p:spPr>
          <a:xfrm>
            <a:off x="1676400" y="-76200"/>
            <a:ext cx="7848600" cy="914400"/>
          </a:xfrm>
        </p:spPr>
        <p:txBody>
          <a:bodyPr/>
          <a:lstStyle/>
          <a:p>
            <a:pPr algn="l" eaLnBrk="1" hangingPunct="1">
              <a:defRPr/>
            </a:pPr>
            <a:r>
              <a:rPr lang="en-US" sz="3200" b="1" smtClean="0">
                <a:solidFill>
                  <a:srgbClr val="FF6600"/>
                </a:solidFill>
              </a:rPr>
              <a:t>   </a:t>
            </a:r>
            <a:r>
              <a:rPr lang="ru-RU" sz="3200" b="1" smtClean="0">
                <a:solidFill>
                  <a:srgbClr val="FF6600"/>
                </a:solidFill>
                <a:effectLst>
                  <a:outerShdw blurRad="38100" dist="38100" dir="2700000" algn="tl">
                    <a:srgbClr val="C0C0C0"/>
                  </a:outerShdw>
                </a:effectLst>
              </a:rPr>
              <a:t>Номинальный ВВП</a:t>
            </a:r>
            <a:r>
              <a:rPr lang="en-US" sz="3200" b="1" smtClean="0">
                <a:solidFill>
                  <a:schemeClr val="accent2"/>
                </a:solidFill>
                <a:effectLst>
                  <a:outerShdw blurRad="38100" dist="38100" dir="2700000" algn="tl">
                    <a:srgbClr val="C0C0C0"/>
                  </a:outerShdw>
                </a:effectLst>
              </a:rPr>
              <a:t> </a:t>
            </a:r>
            <a:r>
              <a:rPr lang="ru-RU" sz="3200" b="1" smtClean="0">
                <a:solidFill>
                  <a:schemeClr val="accent2"/>
                </a:solidFill>
                <a:effectLst>
                  <a:outerShdw blurRad="38100" dist="38100" dir="2700000" algn="tl">
                    <a:srgbClr val="C0C0C0"/>
                  </a:outerShdw>
                </a:effectLst>
              </a:rPr>
              <a:t>и</a:t>
            </a:r>
            <a:r>
              <a:rPr lang="en-US" sz="3200" b="1" smtClean="0">
                <a:solidFill>
                  <a:schemeClr val="accent2"/>
                </a:solidFill>
                <a:effectLst>
                  <a:outerShdw blurRad="38100" dist="38100" dir="2700000" algn="tl">
                    <a:srgbClr val="C0C0C0"/>
                  </a:outerShdw>
                </a:effectLst>
              </a:rPr>
              <a:t> </a:t>
            </a:r>
            <a:r>
              <a:rPr lang="ru-RU" sz="3200" b="1" smtClean="0">
                <a:solidFill>
                  <a:srgbClr val="FF6600"/>
                </a:solidFill>
                <a:effectLst>
                  <a:outerShdw blurRad="38100" dist="38100" dir="2700000" algn="tl">
                    <a:srgbClr val="C0C0C0"/>
                  </a:outerShdw>
                </a:effectLst>
              </a:rPr>
              <a:t>Реальный ВВП</a:t>
            </a:r>
            <a:endParaRPr lang="ru-RU" sz="3200" b="1" smtClean="0">
              <a:solidFill>
                <a:srgbClr val="FF0066"/>
              </a:solidFill>
              <a:effectLst>
                <a:outerShdw blurRad="38100" dist="38100" dir="2700000" algn="tl">
                  <a:srgbClr val="C0C0C0"/>
                </a:outerShdw>
              </a:effectLst>
            </a:endParaRPr>
          </a:p>
        </p:txBody>
      </p:sp>
      <p:sp>
        <p:nvSpPr>
          <p:cNvPr id="39939" name="Rectangle 3"/>
          <p:cNvSpPr>
            <a:spLocks noGrp="1" noChangeArrowheads="1"/>
          </p:cNvSpPr>
          <p:nvPr>
            <p:ph type="body" idx="1"/>
          </p:nvPr>
        </p:nvSpPr>
        <p:spPr>
          <a:xfrm>
            <a:off x="152400" y="762000"/>
            <a:ext cx="8915400" cy="762000"/>
          </a:xfrm>
        </p:spPr>
        <p:txBody>
          <a:bodyPr/>
          <a:lstStyle/>
          <a:p>
            <a:pPr eaLnBrk="1" hangingPunct="1">
              <a:lnSpc>
                <a:spcPct val="90000"/>
              </a:lnSpc>
              <a:buFontTx/>
              <a:buNone/>
            </a:pPr>
            <a:r>
              <a:rPr lang="en-US" sz="2400" smtClean="0"/>
              <a:t>  </a:t>
            </a:r>
            <a:r>
              <a:rPr lang="ru-RU" sz="2400" smtClean="0"/>
              <a:t>			  Если экономика производит большое количество  </a:t>
            </a:r>
          </a:p>
          <a:p>
            <a:pPr eaLnBrk="1" hangingPunct="1">
              <a:lnSpc>
                <a:spcPct val="90000"/>
              </a:lnSpc>
              <a:buFontTx/>
              <a:buNone/>
            </a:pPr>
            <a:r>
              <a:rPr lang="ru-RU" sz="2400" smtClean="0"/>
              <a:t>                                видов товаров (например, </a:t>
            </a:r>
            <a:r>
              <a:rPr lang="en-US" sz="2400" i="1" smtClean="0"/>
              <a:t>n</a:t>
            </a:r>
            <a:r>
              <a:rPr lang="en-US" sz="2400" smtClean="0"/>
              <a:t> </a:t>
            </a:r>
            <a:r>
              <a:rPr lang="ru-RU" sz="2400" smtClean="0"/>
              <a:t>товаров</a:t>
            </a:r>
            <a:r>
              <a:rPr lang="en-US" sz="2400" smtClean="0"/>
              <a:t>), </a:t>
            </a:r>
            <a:r>
              <a:rPr lang="ru-RU" sz="2400" smtClean="0"/>
              <a:t>то</a:t>
            </a:r>
            <a:endParaRPr lang="en-US" sz="2400" smtClean="0"/>
          </a:p>
          <a:p>
            <a:pPr eaLnBrk="1" hangingPunct="1">
              <a:lnSpc>
                <a:spcPct val="90000"/>
              </a:lnSpc>
              <a:buFontTx/>
              <a:buNone/>
            </a:pPr>
            <a:r>
              <a:rPr lang="en-US" sz="2400" b="1" smtClean="0"/>
              <a:t>  </a:t>
            </a:r>
            <a:endParaRPr lang="en-US" sz="2400" smtClean="0"/>
          </a:p>
          <a:p>
            <a:pPr eaLnBrk="1" hangingPunct="1">
              <a:lnSpc>
                <a:spcPct val="90000"/>
              </a:lnSpc>
              <a:buFontTx/>
              <a:buNone/>
            </a:pPr>
            <a:r>
              <a:rPr lang="en-US" smtClean="0"/>
              <a:t> </a:t>
            </a:r>
            <a:endParaRPr lang="en-US" sz="2400" smtClean="0"/>
          </a:p>
          <a:p>
            <a:pPr eaLnBrk="1" hangingPunct="1">
              <a:lnSpc>
                <a:spcPct val="90000"/>
              </a:lnSpc>
              <a:buFontTx/>
              <a:buNone/>
            </a:pPr>
            <a:endParaRPr lang="ru-RU" sz="2400" smtClean="0"/>
          </a:p>
          <a:p>
            <a:pPr eaLnBrk="1" hangingPunct="1">
              <a:lnSpc>
                <a:spcPct val="90000"/>
              </a:lnSpc>
              <a:buFontTx/>
              <a:buNone/>
            </a:pPr>
            <a:endParaRPr lang="ru-RU" sz="2400" smtClean="0"/>
          </a:p>
        </p:txBody>
      </p:sp>
      <p:sp>
        <p:nvSpPr>
          <p:cNvPr id="39946" name="Text Box 10"/>
          <p:cNvSpPr txBox="1">
            <a:spLocks noChangeArrowheads="1"/>
          </p:cNvSpPr>
          <p:nvPr/>
        </p:nvSpPr>
        <p:spPr bwMode="auto">
          <a:xfrm>
            <a:off x="609600" y="1676400"/>
            <a:ext cx="8229600" cy="1771650"/>
          </a:xfrm>
          <a:prstGeom prst="rect">
            <a:avLst/>
          </a:prstGeom>
          <a:noFill/>
          <a:ln>
            <a:noFill/>
          </a:ln>
          <a:effectLst/>
          <a:extLst/>
        </p:spPr>
        <p:txBody>
          <a:bodyPr>
            <a:spAutoFit/>
          </a:bodyPr>
          <a:lstStyle/>
          <a:p>
            <a:pPr>
              <a:spcBef>
                <a:spcPct val="20000"/>
              </a:spcBef>
              <a:defRPr/>
            </a:pPr>
            <a:r>
              <a:rPr lang="ru-RU" b="1" i="1">
                <a:solidFill>
                  <a:srgbClr val="FF0066"/>
                </a:solidFill>
                <a:effectLst>
                  <a:outerShdw blurRad="38100" dist="38100" dir="2700000" algn="tl">
                    <a:srgbClr val="C0C0C0"/>
                  </a:outerShdw>
                </a:effectLst>
              </a:rPr>
              <a:t>Номинальный </a:t>
            </a:r>
            <a:r>
              <a:rPr lang="ru-RU" b="1">
                <a:solidFill>
                  <a:srgbClr val="FF0066"/>
                </a:solidFill>
                <a:effectLst>
                  <a:outerShdw blurRad="38100" dist="38100" dir="2700000" algn="tl">
                    <a:srgbClr val="C0C0C0"/>
                  </a:outerShdw>
                </a:effectLst>
              </a:rPr>
              <a:t>ВВП = цены текущего года</a:t>
            </a:r>
            <a:r>
              <a:rPr lang="en-US" b="1">
                <a:solidFill>
                  <a:srgbClr val="FF0066"/>
                </a:solidFill>
              </a:rPr>
              <a:t> </a:t>
            </a:r>
            <a:r>
              <a:rPr lang="en-US" b="1">
                <a:solidFill>
                  <a:srgbClr val="FF0066"/>
                </a:solidFill>
                <a:cs typeface="Times New Roman" pitchFamily="18" charset="0"/>
              </a:rPr>
              <a:t>× </a:t>
            </a:r>
            <a:r>
              <a:rPr lang="ru-RU" b="1">
                <a:solidFill>
                  <a:srgbClr val="FF0066"/>
                </a:solidFill>
                <a:effectLst>
                  <a:outerShdw blurRad="38100" dist="38100" dir="2700000" algn="tl">
                    <a:srgbClr val="C0C0C0"/>
                  </a:outerShdw>
                </a:effectLst>
              </a:rPr>
              <a:t>количества   </a:t>
            </a:r>
          </a:p>
          <a:p>
            <a:pPr>
              <a:spcBef>
                <a:spcPct val="20000"/>
              </a:spcBef>
              <a:defRPr/>
            </a:pPr>
            <a:r>
              <a:rPr lang="ru-RU" b="1">
                <a:solidFill>
                  <a:srgbClr val="FF0066"/>
                </a:solidFill>
                <a:effectLst>
                  <a:outerShdw blurRad="38100" dist="38100" dir="2700000" algn="tl">
                    <a:srgbClr val="C0C0C0"/>
                  </a:outerShdw>
                </a:effectLst>
              </a:rPr>
              <a:t>              текущего года</a:t>
            </a:r>
            <a:endParaRPr lang="en-US" b="1" i="1">
              <a:solidFill>
                <a:srgbClr val="FF0066"/>
              </a:solidFill>
              <a:effectLst>
                <a:outerShdw blurRad="38100" dist="38100" dir="2700000" algn="tl">
                  <a:srgbClr val="C0C0C0"/>
                </a:outerShdw>
              </a:effectLst>
              <a:cs typeface="Times New Roman" pitchFamily="18" charset="0"/>
            </a:endParaRPr>
          </a:p>
          <a:p>
            <a:pPr>
              <a:spcBef>
                <a:spcPct val="20000"/>
              </a:spcBef>
              <a:defRPr/>
            </a:pPr>
            <a:r>
              <a:rPr lang="en-US" b="1" i="1">
                <a:solidFill>
                  <a:srgbClr val="FF0066"/>
                </a:solidFill>
                <a:cs typeface="Times New Roman" pitchFamily="18" charset="0"/>
              </a:rPr>
              <a:t>                           </a:t>
            </a:r>
            <a:r>
              <a:rPr lang="en-US">
                <a:cs typeface="Times New Roman" pitchFamily="18" charset="0"/>
              </a:rPr>
              <a:t>                            </a:t>
            </a:r>
          </a:p>
          <a:p>
            <a:pPr>
              <a:spcBef>
                <a:spcPct val="20000"/>
              </a:spcBef>
              <a:defRPr/>
            </a:pPr>
            <a:r>
              <a:rPr lang="en-US">
                <a:cs typeface="Times New Roman" pitchFamily="18" charset="0"/>
              </a:rPr>
              <a:t>                            </a:t>
            </a:r>
            <a:endParaRPr lang="ru-RU">
              <a:cs typeface="Times New Roman" pitchFamily="18" charset="0"/>
            </a:endParaRPr>
          </a:p>
        </p:txBody>
      </p:sp>
      <p:graphicFrame>
        <p:nvGraphicFramePr>
          <p:cNvPr id="39947" name="Object 11"/>
          <p:cNvGraphicFramePr>
            <a:graphicFrameLocks noChangeAspect="1"/>
          </p:cNvGraphicFramePr>
          <p:nvPr/>
        </p:nvGraphicFramePr>
        <p:xfrm>
          <a:off x="4038600" y="2143125"/>
          <a:ext cx="1704975" cy="1009650"/>
        </p:xfrm>
        <a:graphic>
          <a:graphicData uri="http://schemas.openxmlformats.org/presentationml/2006/ole">
            <mc:AlternateContent xmlns:mc="http://schemas.openxmlformats.org/markup-compatibility/2006">
              <mc:Choice xmlns:v="urn:schemas-microsoft-com:vml" Requires="v">
                <p:oleObj spid="_x0000_s17522" name="Формула" r:id="rId3" imgW="622030" imgH="368140" progId="Equation.3">
                  <p:embed/>
                </p:oleObj>
              </mc:Choice>
              <mc:Fallback>
                <p:oleObj name="Формула" r:id="rId3" imgW="622030" imgH="368140" progId="Equation.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2143125"/>
                        <a:ext cx="1704975" cy="1009650"/>
                      </a:xfrm>
                      <a:prstGeom prst="rect">
                        <a:avLst/>
                      </a:prstGeom>
                      <a:solidFill>
                        <a:srgbClr val="FF5050"/>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9948" name="Text Box 12"/>
          <p:cNvSpPr txBox="1">
            <a:spLocks noChangeArrowheads="1"/>
          </p:cNvSpPr>
          <p:nvPr/>
        </p:nvSpPr>
        <p:spPr bwMode="auto">
          <a:xfrm>
            <a:off x="533400" y="2743200"/>
            <a:ext cx="8001000" cy="2319338"/>
          </a:xfrm>
          <a:prstGeom prst="rect">
            <a:avLst/>
          </a:prstGeom>
          <a:noFill/>
          <a:ln>
            <a:noFill/>
          </a:ln>
          <a:effectLst/>
          <a:extLst/>
        </p:spPr>
        <p:txBody>
          <a:bodyPr>
            <a:spAutoFit/>
          </a:bodyPr>
          <a:lstStyle/>
          <a:p>
            <a:pPr>
              <a:spcBef>
                <a:spcPct val="20000"/>
              </a:spcBef>
              <a:defRPr/>
            </a:pPr>
            <a:endParaRPr lang="en-US"/>
          </a:p>
          <a:p>
            <a:pPr>
              <a:spcBef>
                <a:spcPct val="20000"/>
              </a:spcBef>
              <a:defRPr/>
            </a:pPr>
            <a:r>
              <a:rPr lang="ru-RU" b="1" i="1">
                <a:solidFill>
                  <a:srgbClr val="FF0066"/>
                </a:solidFill>
                <a:effectLst>
                  <a:outerShdw blurRad="38100" dist="38100" dir="2700000" algn="tl">
                    <a:srgbClr val="C0C0C0"/>
                  </a:outerShdw>
                </a:effectLst>
              </a:rPr>
              <a:t>  Реальный </a:t>
            </a:r>
            <a:r>
              <a:rPr lang="ru-RU" b="1">
                <a:solidFill>
                  <a:srgbClr val="FF0066"/>
                </a:solidFill>
                <a:effectLst>
                  <a:outerShdw blurRad="38100" dist="38100" dir="2700000" algn="tl">
                    <a:srgbClr val="C0C0C0"/>
                  </a:outerShdw>
                </a:effectLst>
              </a:rPr>
              <a:t>ВВП</a:t>
            </a:r>
            <a:r>
              <a:rPr lang="ru-RU" b="1" i="1">
                <a:solidFill>
                  <a:srgbClr val="FF0066"/>
                </a:solidFill>
                <a:effectLst>
                  <a:outerShdw blurRad="38100" dist="38100" dir="2700000" algn="tl">
                    <a:srgbClr val="C0C0C0"/>
                  </a:outerShdw>
                </a:effectLst>
              </a:rPr>
              <a:t> = </a:t>
            </a:r>
            <a:r>
              <a:rPr lang="ru-RU" b="1">
                <a:solidFill>
                  <a:srgbClr val="FF0066"/>
                </a:solidFill>
                <a:effectLst>
                  <a:outerShdw blurRad="38100" dist="38100" dir="2700000" algn="tl">
                    <a:srgbClr val="C0C0C0"/>
                  </a:outerShdw>
                </a:effectLst>
              </a:rPr>
              <a:t>цены</a:t>
            </a:r>
            <a:r>
              <a:rPr lang="ru-RU" b="1" i="1">
                <a:solidFill>
                  <a:srgbClr val="FF0066"/>
                </a:solidFill>
                <a:effectLst>
                  <a:outerShdw blurRad="38100" dist="38100" dir="2700000" algn="tl">
                    <a:srgbClr val="C0C0C0"/>
                  </a:outerShdw>
                </a:effectLst>
              </a:rPr>
              <a:t> </a:t>
            </a:r>
            <a:r>
              <a:rPr lang="ru-RU" b="1">
                <a:solidFill>
                  <a:srgbClr val="3333CC"/>
                </a:solidFill>
              </a:rPr>
              <a:t>базового</a:t>
            </a:r>
            <a:r>
              <a:rPr lang="en-US" b="1">
                <a:solidFill>
                  <a:srgbClr val="FF0066"/>
                </a:solidFill>
              </a:rPr>
              <a:t> </a:t>
            </a:r>
            <a:r>
              <a:rPr lang="ru-RU" b="1">
                <a:solidFill>
                  <a:srgbClr val="FF0066"/>
                </a:solidFill>
              </a:rPr>
              <a:t>года</a:t>
            </a:r>
            <a:r>
              <a:rPr lang="en-US" b="1">
                <a:solidFill>
                  <a:srgbClr val="FF0066"/>
                </a:solidFill>
              </a:rPr>
              <a:t> </a:t>
            </a:r>
            <a:r>
              <a:rPr lang="en-US" b="1">
                <a:solidFill>
                  <a:srgbClr val="FF0066"/>
                </a:solidFill>
                <a:cs typeface="Times New Roman" pitchFamily="18" charset="0"/>
              </a:rPr>
              <a:t>× </a:t>
            </a:r>
            <a:r>
              <a:rPr lang="ru-RU" b="1">
                <a:solidFill>
                  <a:srgbClr val="FF0066"/>
                </a:solidFill>
                <a:effectLst>
                  <a:outerShdw blurRad="38100" dist="38100" dir="2700000" algn="tl">
                    <a:srgbClr val="C0C0C0"/>
                  </a:outerShdw>
                </a:effectLst>
              </a:rPr>
              <a:t>количества  </a:t>
            </a:r>
          </a:p>
          <a:p>
            <a:pPr>
              <a:spcBef>
                <a:spcPct val="20000"/>
              </a:spcBef>
              <a:defRPr/>
            </a:pPr>
            <a:r>
              <a:rPr lang="ru-RU" b="1">
                <a:solidFill>
                  <a:srgbClr val="FF0066"/>
                </a:solidFill>
                <a:effectLst>
                  <a:outerShdw blurRad="38100" dist="38100" dir="2700000" algn="tl">
                    <a:srgbClr val="C0C0C0"/>
                  </a:outerShdw>
                </a:effectLst>
              </a:rPr>
              <a:t>                текущего года </a:t>
            </a:r>
            <a:endParaRPr lang="en-US" b="1" i="1">
              <a:solidFill>
                <a:srgbClr val="FF0066"/>
              </a:solidFill>
              <a:effectLst>
                <a:outerShdw blurRad="38100" dist="38100" dir="2700000" algn="tl">
                  <a:srgbClr val="C0C0C0"/>
                </a:outerShdw>
              </a:effectLst>
              <a:cs typeface="Times New Roman" pitchFamily="18" charset="0"/>
            </a:endParaRPr>
          </a:p>
          <a:p>
            <a:pPr>
              <a:spcBef>
                <a:spcPct val="20000"/>
              </a:spcBef>
              <a:defRPr/>
            </a:pPr>
            <a:r>
              <a:rPr lang="en-US" b="1">
                <a:solidFill>
                  <a:srgbClr val="FF0066"/>
                </a:solidFill>
                <a:cs typeface="Times New Roman" pitchFamily="18" charset="0"/>
              </a:rPr>
              <a:t>                         </a:t>
            </a:r>
            <a:endParaRPr lang="en-US"/>
          </a:p>
          <a:p>
            <a:pPr>
              <a:spcBef>
                <a:spcPct val="50000"/>
              </a:spcBef>
              <a:defRPr/>
            </a:pPr>
            <a:r>
              <a:rPr lang="en-US"/>
              <a:t> </a:t>
            </a:r>
            <a:endParaRPr lang="ru-RU"/>
          </a:p>
        </p:txBody>
      </p:sp>
      <p:graphicFrame>
        <p:nvGraphicFramePr>
          <p:cNvPr id="39949" name="Object 13"/>
          <p:cNvGraphicFramePr>
            <a:graphicFrameLocks noChangeAspect="1"/>
          </p:cNvGraphicFramePr>
          <p:nvPr/>
        </p:nvGraphicFramePr>
        <p:xfrm>
          <a:off x="4038600" y="3670300"/>
          <a:ext cx="2019300" cy="1016000"/>
        </p:xfrm>
        <a:graphic>
          <a:graphicData uri="http://schemas.openxmlformats.org/presentationml/2006/ole">
            <mc:AlternateContent xmlns:mc="http://schemas.openxmlformats.org/markup-compatibility/2006">
              <mc:Choice xmlns:v="urn:schemas-microsoft-com:vml" Requires="v">
                <p:oleObj spid="_x0000_s17523" name="Формула" r:id="rId5" imgW="634725" imgH="368140" progId="Equation.3">
                  <p:embed/>
                </p:oleObj>
              </mc:Choice>
              <mc:Fallback>
                <p:oleObj name="Формула" r:id="rId5" imgW="634725" imgH="368140" progId="Equation.3">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3670300"/>
                        <a:ext cx="2019300" cy="1016000"/>
                      </a:xfrm>
                      <a:prstGeom prst="rect">
                        <a:avLst/>
                      </a:prstGeom>
                      <a:solidFill>
                        <a:schemeClr val="hlink"/>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9951" name="Text Box 15"/>
          <p:cNvSpPr txBox="1">
            <a:spLocks noChangeArrowheads="1"/>
          </p:cNvSpPr>
          <p:nvPr/>
        </p:nvSpPr>
        <p:spPr bwMode="auto">
          <a:xfrm>
            <a:off x="457200" y="4856163"/>
            <a:ext cx="8458200" cy="2611437"/>
          </a:xfrm>
          <a:prstGeom prst="rect">
            <a:avLst/>
          </a:prstGeom>
          <a:noFill/>
          <a:ln w="9525">
            <a:noFill/>
            <a:miter lim="800000"/>
            <a:headEnd/>
            <a:tailEnd/>
          </a:ln>
        </p:spPr>
        <p:txBody>
          <a:bodyPr>
            <a:spAutoFit/>
          </a:bodyPr>
          <a:lstStyle/>
          <a:p>
            <a:pPr>
              <a:spcBef>
                <a:spcPct val="20000"/>
              </a:spcBef>
            </a:pPr>
            <a:r>
              <a:rPr lang="ru-RU"/>
              <a:t>где </a:t>
            </a:r>
            <a:r>
              <a:rPr lang="en-US"/>
              <a:t>      </a:t>
            </a:r>
            <a:r>
              <a:rPr lang="ru-RU"/>
              <a:t>и</a:t>
            </a:r>
            <a:r>
              <a:rPr lang="en-US"/>
              <a:t>       </a:t>
            </a:r>
            <a:r>
              <a:rPr lang="ru-RU"/>
              <a:t> цены товара </a:t>
            </a:r>
            <a:r>
              <a:rPr lang="en-US"/>
              <a:t> </a:t>
            </a:r>
            <a:r>
              <a:rPr lang="en-US" i="1"/>
              <a:t>i  </a:t>
            </a:r>
            <a:r>
              <a:rPr lang="ru-RU"/>
              <a:t>соответственно в текущем </a:t>
            </a:r>
            <a:r>
              <a:rPr lang="en-US"/>
              <a:t>(</a:t>
            </a:r>
            <a:r>
              <a:rPr lang="en-US" i="1"/>
              <a:t>t</a:t>
            </a:r>
            <a:r>
              <a:rPr lang="en-US"/>
              <a:t>) </a:t>
            </a:r>
            <a:r>
              <a:rPr lang="ru-RU"/>
              <a:t>году и в базовом</a:t>
            </a:r>
            <a:r>
              <a:rPr lang="en-US"/>
              <a:t> (</a:t>
            </a:r>
            <a:r>
              <a:rPr lang="en-US" i="1"/>
              <a:t>0</a:t>
            </a:r>
            <a:r>
              <a:rPr lang="en-US"/>
              <a:t>) </a:t>
            </a:r>
            <a:r>
              <a:rPr lang="ru-RU"/>
              <a:t>году</a:t>
            </a:r>
            <a:r>
              <a:rPr lang="en-US"/>
              <a:t>;       </a:t>
            </a:r>
          </a:p>
          <a:p>
            <a:pPr>
              <a:spcBef>
                <a:spcPct val="20000"/>
              </a:spcBef>
            </a:pPr>
            <a:r>
              <a:rPr lang="en-US"/>
              <a:t>      </a:t>
            </a:r>
            <a:r>
              <a:rPr lang="ru-RU"/>
              <a:t>и</a:t>
            </a:r>
            <a:r>
              <a:rPr lang="en-US"/>
              <a:t>       </a:t>
            </a:r>
            <a:r>
              <a:rPr lang="ru-RU"/>
              <a:t>количества товара </a:t>
            </a:r>
            <a:r>
              <a:rPr lang="en-US"/>
              <a:t> </a:t>
            </a:r>
            <a:r>
              <a:rPr lang="en-US" i="1"/>
              <a:t>i</a:t>
            </a:r>
            <a:r>
              <a:rPr lang="en-US"/>
              <a:t>  </a:t>
            </a:r>
            <a:r>
              <a:rPr lang="ru-RU"/>
              <a:t>произведенные соответственно в текущем </a:t>
            </a:r>
            <a:r>
              <a:rPr lang="en-US"/>
              <a:t>(</a:t>
            </a:r>
            <a:r>
              <a:rPr lang="en-US" i="1"/>
              <a:t>t</a:t>
            </a:r>
            <a:r>
              <a:rPr lang="en-US"/>
              <a:t>) </a:t>
            </a:r>
            <a:r>
              <a:rPr lang="ru-RU"/>
              <a:t>году и в базовом</a:t>
            </a:r>
            <a:r>
              <a:rPr lang="en-US"/>
              <a:t> (</a:t>
            </a:r>
            <a:r>
              <a:rPr lang="en-US" i="1"/>
              <a:t>0</a:t>
            </a:r>
            <a:r>
              <a:rPr lang="en-US"/>
              <a:t>) </a:t>
            </a:r>
            <a:r>
              <a:rPr lang="ru-RU"/>
              <a:t>году</a:t>
            </a:r>
            <a:r>
              <a:rPr lang="en-US"/>
              <a:t>.</a:t>
            </a:r>
          </a:p>
          <a:p>
            <a:pPr>
              <a:spcBef>
                <a:spcPct val="20000"/>
              </a:spcBef>
            </a:pPr>
            <a:endParaRPr lang="en-US"/>
          </a:p>
          <a:p>
            <a:pPr>
              <a:spcBef>
                <a:spcPct val="50000"/>
              </a:spcBef>
            </a:pPr>
            <a:endParaRPr lang="ru-RU"/>
          </a:p>
        </p:txBody>
      </p:sp>
      <p:graphicFrame>
        <p:nvGraphicFramePr>
          <p:cNvPr id="39952" name="Object 16"/>
          <p:cNvGraphicFramePr>
            <a:graphicFrameLocks noChangeAspect="1"/>
          </p:cNvGraphicFramePr>
          <p:nvPr/>
        </p:nvGraphicFramePr>
        <p:xfrm>
          <a:off x="1828800" y="4876800"/>
          <a:ext cx="374650" cy="457200"/>
        </p:xfrm>
        <a:graphic>
          <a:graphicData uri="http://schemas.openxmlformats.org/presentationml/2006/ole">
            <mc:AlternateContent xmlns:mc="http://schemas.openxmlformats.org/markup-compatibility/2006">
              <mc:Choice xmlns:v="urn:schemas-microsoft-com:vml" Requires="v">
                <p:oleObj spid="_x0000_s17524" name="Формула" r:id="rId7" imgW="342751" imgH="418918" progId="Equation.3">
                  <p:embed/>
                </p:oleObj>
              </mc:Choice>
              <mc:Fallback>
                <p:oleObj name="Формула" r:id="rId7" imgW="342751" imgH="418918" progId="Equation.3">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4876800"/>
                        <a:ext cx="374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53" name="Object 17"/>
          <p:cNvGraphicFramePr>
            <a:graphicFrameLocks noChangeAspect="1"/>
          </p:cNvGraphicFramePr>
          <p:nvPr/>
        </p:nvGraphicFramePr>
        <p:xfrm>
          <a:off x="1066800" y="4876800"/>
          <a:ext cx="346075" cy="457200"/>
        </p:xfrm>
        <a:graphic>
          <a:graphicData uri="http://schemas.openxmlformats.org/presentationml/2006/ole">
            <mc:AlternateContent xmlns:mc="http://schemas.openxmlformats.org/markup-compatibility/2006">
              <mc:Choice xmlns:v="urn:schemas-microsoft-com:vml" Requires="v">
                <p:oleObj spid="_x0000_s17525" name="Формула" r:id="rId9" imgW="317362" imgH="418918" progId="Equation.3">
                  <p:embed/>
                </p:oleObj>
              </mc:Choice>
              <mc:Fallback>
                <p:oleObj name="Формула" r:id="rId9" imgW="317362" imgH="418918" progId="Equation.3">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6800" y="4876800"/>
                        <a:ext cx="346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56" name="Object 20"/>
          <p:cNvGraphicFramePr>
            <a:graphicFrameLocks noChangeAspect="1"/>
          </p:cNvGraphicFramePr>
          <p:nvPr/>
        </p:nvGraphicFramePr>
        <p:xfrm>
          <a:off x="1295400" y="5638800"/>
          <a:ext cx="387350" cy="457200"/>
        </p:xfrm>
        <a:graphic>
          <a:graphicData uri="http://schemas.openxmlformats.org/presentationml/2006/ole">
            <mc:AlternateContent xmlns:mc="http://schemas.openxmlformats.org/markup-compatibility/2006">
              <mc:Choice xmlns:v="urn:schemas-microsoft-com:vml" Requires="v">
                <p:oleObj spid="_x0000_s17526" name="Формула" r:id="rId11" imgW="355446" imgH="418918" progId="Equation.3">
                  <p:embed/>
                </p:oleObj>
              </mc:Choice>
              <mc:Fallback>
                <p:oleObj name="Формула" r:id="rId11" imgW="355446" imgH="418918" progId="Equation.3">
                  <p:embed/>
                  <p:pic>
                    <p:nvPicPr>
                      <p:cNvPr id="0" name="Object 2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95400" y="5638800"/>
                        <a:ext cx="38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58" name="Object 22"/>
          <p:cNvGraphicFramePr>
            <a:graphicFrameLocks noChangeAspect="1"/>
          </p:cNvGraphicFramePr>
          <p:nvPr/>
        </p:nvGraphicFramePr>
        <p:xfrm>
          <a:off x="533400" y="5638800"/>
          <a:ext cx="360363" cy="457200"/>
        </p:xfrm>
        <a:graphic>
          <a:graphicData uri="http://schemas.openxmlformats.org/presentationml/2006/ole">
            <mc:AlternateContent xmlns:mc="http://schemas.openxmlformats.org/markup-compatibility/2006">
              <mc:Choice xmlns:v="urn:schemas-microsoft-com:vml" Requires="v">
                <p:oleObj spid="_x0000_s17527" name="Формула" r:id="rId13" imgW="330200" imgH="419100" progId="Equation.3">
                  <p:embed/>
                </p:oleObj>
              </mc:Choice>
              <mc:Fallback>
                <p:oleObj name="Формула" r:id="rId13" imgW="330200" imgH="419100" progId="Equation.3">
                  <p:embed/>
                  <p:pic>
                    <p:nvPicPr>
                      <p:cNvPr id="0" name="Object 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0" y="5638800"/>
                        <a:ext cx="360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30"/>
          <p:cNvGrpSpPr>
            <a:grpSpLocks/>
          </p:cNvGrpSpPr>
          <p:nvPr/>
        </p:nvGrpSpPr>
        <p:grpSpPr bwMode="auto">
          <a:xfrm>
            <a:off x="152400" y="76200"/>
            <a:ext cx="2360613" cy="1746250"/>
            <a:chOff x="96" y="48"/>
            <a:chExt cx="1487" cy="1100"/>
          </a:xfrm>
        </p:grpSpPr>
        <p:pic>
          <p:nvPicPr>
            <p:cNvPr id="17424" name="Picture 25" descr="orange"/>
            <p:cNvPicPr>
              <a:picLocks noChangeAspect="1" noChangeArrowheads="1"/>
            </p:cNvPicPr>
            <p:nvPr/>
          </p:nvPicPr>
          <p:blipFill>
            <a:blip r:embed="rId15" cstate="print"/>
            <a:srcRect/>
            <a:stretch>
              <a:fillRect/>
            </a:stretch>
          </p:blipFill>
          <p:spPr bwMode="auto">
            <a:xfrm>
              <a:off x="672" y="336"/>
              <a:ext cx="432" cy="432"/>
            </a:xfrm>
            <a:prstGeom prst="rect">
              <a:avLst/>
            </a:prstGeom>
            <a:noFill/>
            <a:ln w="9525">
              <a:noFill/>
              <a:miter lim="800000"/>
              <a:headEnd/>
              <a:tailEnd/>
            </a:ln>
          </p:spPr>
        </p:pic>
        <p:pic>
          <p:nvPicPr>
            <p:cNvPr id="17425" name="Picture 26" descr="APPLE"/>
            <p:cNvPicPr>
              <a:picLocks noChangeAspect="1" noChangeArrowheads="1"/>
            </p:cNvPicPr>
            <p:nvPr/>
          </p:nvPicPr>
          <p:blipFill>
            <a:blip r:embed="rId16" cstate="print"/>
            <a:srcRect/>
            <a:stretch>
              <a:fillRect/>
            </a:stretch>
          </p:blipFill>
          <p:spPr bwMode="auto">
            <a:xfrm>
              <a:off x="144" y="48"/>
              <a:ext cx="378" cy="432"/>
            </a:xfrm>
            <a:prstGeom prst="rect">
              <a:avLst/>
            </a:prstGeom>
            <a:noFill/>
            <a:ln w="9525">
              <a:noFill/>
              <a:miter lim="800000"/>
              <a:headEnd/>
              <a:tailEnd/>
            </a:ln>
          </p:spPr>
        </p:pic>
        <p:pic>
          <p:nvPicPr>
            <p:cNvPr id="17426" name="Picture 27"/>
            <p:cNvPicPr>
              <a:picLocks noChangeAspect="1" noChangeArrowheads="1"/>
            </p:cNvPicPr>
            <p:nvPr/>
          </p:nvPicPr>
          <p:blipFill>
            <a:blip r:embed="rId17" cstate="print"/>
            <a:srcRect/>
            <a:stretch>
              <a:fillRect/>
            </a:stretch>
          </p:blipFill>
          <p:spPr bwMode="auto">
            <a:xfrm>
              <a:off x="624" y="48"/>
              <a:ext cx="650" cy="260"/>
            </a:xfrm>
            <a:prstGeom prst="rect">
              <a:avLst/>
            </a:prstGeom>
            <a:noFill/>
            <a:ln w="9525">
              <a:noFill/>
              <a:miter lim="800000"/>
              <a:headEnd/>
              <a:tailEnd/>
            </a:ln>
          </p:spPr>
        </p:pic>
        <p:pic>
          <p:nvPicPr>
            <p:cNvPr id="17427" name="Picture 28"/>
            <p:cNvPicPr>
              <a:picLocks noChangeAspect="1" noChangeArrowheads="1"/>
            </p:cNvPicPr>
            <p:nvPr/>
          </p:nvPicPr>
          <p:blipFill>
            <a:blip r:embed="rId18" cstate="print"/>
            <a:srcRect/>
            <a:stretch>
              <a:fillRect/>
            </a:stretch>
          </p:blipFill>
          <p:spPr bwMode="auto">
            <a:xfrm>
              <a:off x="96" y="480"/>
              <a:ext cx="503" cy="488"/>
            </a:xfrm>
            <a:prstGeom prst="rect">
              <a:avLst/>
            </a:prstGeom>
            <a:noFill/>
            <a:ln w="9525">
              <a:noFill/>
              <a:miter lim="800000"/>
              <a:headEnd/>
              <a:tailEnd/>
            </a:ln>
          </p:spPr>
        </p:pic>
        <p:graphicFrame>
          <p:nvGraphicFramePr>
            <p:cNvPr id="17416" name="Object 29"/>
            <p:cNvGraphicFramePr>
              <a:graphicFrameLocks noChangeAspect="1"/>
            </p:cNvGraphicFramePr>
            <p:nvPr/>
          </p:nvGraphicFramePr>
          <p:xfrm>
            <a:off x="720" y="624"/>
            <a:ext cx="863" cy="524"/>
          </p:xfrm>
          <a:graphic>
            <a:graphicData uri="http://schemas.openxmlformats.org/presentationml/2006/ole">
              <mc:AlternateContent xmlns:mc="http://schemas.openxmlformats.org/markup-compatibility/2006">
                <mc:Choice xmlns:v="urn:schemas-microsoft-com:vml" Requires="v">
                  <p:oleObj spid="_x0000_s17528" name="Clip" r:id="rId19" imgW="5318125" imgH="3086100" progId="">
                    <p:embed/>
                  </p:oleObj>
                </mc:Choice>
                <mc:Fallback>
                  <p:oleObj name="Clip" r:id="rId19" imgW="5318125" imgH="3086100" progId="">
                    <p:embed/>
                    <p:pic>
                      <p:nvPicPr>
                        <p:cNvPr id="0" name="Object 2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20" y="624"/>
                          <a:ext cx="863" cy="5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100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p:cTn id="7" dur="500" fill="hold"/>
                                        <p:tgtEl>
                                          <p:spTgt spid="3993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9939">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9939">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39939">
                                            <p:txEl>
                                              <p:pRg st="0" end="0"/>
                                            </p:txEl>
                                          </p:spTgt>
                                        </p:tgtEl>
                                        <p:attrNameLst>
                                          <p:attrName>ppt_y</p:attrName>
                                        </p:attrNameLst>
                                      </p:cBhvr>
                                      <p:tavLst>
                                        <p:tav tm="0">
                                          <p:val>
                                            <p:fltVal val="0.5"/>
                                          </p:val>
                                        </p:tav>
                                        <p:tav tm="100000">
                                          <p:val>
                                            <p:strVal val="#ppt_y"/>
                                          </p:val>
                                        </p:tav>
                                      </p:tavLst>
                                    </p:anim>
                                  </p:childTnLst>
                                </p:cTn>
                              </p:par>
                            </p:childTnLst>
                          </p:cTn>
                        </p:par>
                        <p:par>
                          <p:cTn id="11" fill="hold" nodeType="afterGroup">
                            <p:stCondLst>
                              <p:cond delay="1500"/>
                            </p:stCondLst>
                            <p:childTnLst>
                              <p:par>
                                <p:cTn id="12" presetID="23" presetClass="entr" presetSubtype="528" fill="hold" grpId="0" nodeType="afterEffect">
                                  <p:stCondLst>
                                    <p:cond delay="1000"/>
                                  </p:stCondLst>
                                  <p:childTnLst>
                                    <p:set>
                                      <p:cBhvr>
                                        <p:cTn id="13" dur="1" fill="hold">
                                          <p:stCondLst>
                                            <p:cond delay="0"/>
                                          </p:stCondLst>
                                        </p:cTn>
                                        <p:tgtEl>
                                          <p:spTgt spid="39939">
                                            <p:txEl>
                                              <p:pRg st="1" end="1"/>
                                            </p:txEl>
                                          </p:spTgt>
                                        </p:tgtEl>
                                        <p:attrNameLst>
                                          <p:attrName>style.visibility</p:attrName>
                                        </p:attrNameLst>
                                      </p:cBhvr>
                                      <p:to>
                                        <p:strVal val="visible"/>
                                      </p:to>
                                    </p:set>
                                    <p:anim calcmode="lin" valueType="num">
                                      <p:cBhvr>
                                        <p:cTn id="14" dur="500" fill="hold"/>
                                        <p:tgtEl>
                                          <p:spTgt spid="3993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9939">
                                            <p:txEl>
                                              <p:pRg st="1" end="1"/>
                                            </p:txEl>
                                          </p:spTgt>
                                        </p:tgtEl>
                                        <p:attrNameLst>
                                          <p:attrName>ppt_h</p:attrName>
                                        </p:attrNameLst>
                                      </p:cBhvr>
                                      <p:tavLst>
                                        <p:tav tm="0">
                                          <p:val>
                                            <p:fltVal val="0"/>
                                          </p:val>
                                        </p:tav>
                                        <p:tav tm="100000">
                                          <p:val>
                                            <p:strVal val="#ppt_h"/>
                                          </p:val>
                                        </p:tav>
                                      </p:tavLst>
                                    </p:anim>
                                    <p:anim calcmode="lin" valueType="num">
                                      <p:cBhvr>
                                        <p:cTn id="16" dur="500" fill="hold"/>
                                        <p:tgtEl>
                                          <p:spTgt spid="39939">
                                            <p:txEl>
                                              <p:pRg st="1" end="1"/>
                                            </p:txEl>
                                          </p:spTgt>
                                        </p:tgtEl>
                                        <p:attrNameLst>
                                          <p:attrName>ppt_x</p:attrName>
                                        </p:attrNameLst>
                                      </p:cBhvr>
                                      <p:tavLst>
                                        <p:tav tm="0">
                                          <p:val>
                                            <p:fltVal val="0.5"/>
                                          </p:val>
                                        </p:tav>
                                        <p:tav tm="100000">
                                          <p:val>
                                            <p:strVal val="#ppt_x"/>
                                          </p:val>
                                        </p:tav>
                                      </p:tavLst>
                                    </p:anim>
                                    <p:anim calcmode="lin" valueType="num">
                                      <p:cBhvr>
                                        <p:cTn id="17" dur="500" fill="hold"/>
                                        <p:tgtEl>
                                          <p:spTgt spid="39939">
                                            <p:txEl>
                                              <p:pRg st="1" end="1"/>
                                            </p:txEl>
                                          </p:spTgt>
                                        </p:tgtEl>
                                        <p:attrNameLst>
                                          <p:attrName>ppt_y</p:attrName>
                                        </p:attrNameLst>
                                      </p:cBhvr>
                                      <p:tavLst>
                                        <p:tav tm="0">
                                          <p:val>
                                            <p:fltVal val="0.5"/>
                                          </p:val>
                                        </p:tav>
                                        <p:tav tm="100000">
                                          <p:val>
                                            <p:strVal val="#ppt_y"/>
                                          </p:val>
                                        </p:tav>
                                      </p:tavLst>
                                    </p:anim>
                                  </p:childTnLst>
                                </p:cTn>
                              </p:par>
                            </p:childTnLst>
                          </p:cTn>
                        </p:par>
                        <p:par>
                          <p:cTn id="18" fill="hold" nodeType="afterGroup">
                            <p:stCondLst>
                              <p:cond delay="3000"/>
                            </p:stCondLst>
                            <p:childTnLst>
                              <p:par>
                                <p:cTn id="19" presetID="23" presetClass="entr" presetSubtype="528" fill="hold" grpId="0" nodeType="afterEffect">
                                  <p:stCondLst>
                                    <p:cond delay="1000"/>
                                  </p:stCondLst>
                                  <p:childTnLst>
                                    <p:set>
                                      <p:cBhvr>
                                        <p:cTn id="20" dur="1" fill="hold">
                                          <p:stCondLst>
                                            <p:cond delay="0"/>
                                          </p:stCondLst>
                                        </p:cTn>
                                        <p:tgtEl>
                                          <p:spTgt spid="39939">
                                            <p:txEl>
                                              <p:pRg st="2" end="2"/>
                                            </p:txEl>
                                          </p:spTgt>
                                        </p:tgtEl>
                                        <p:attrNameLst>
                                          <p:attrName>style.visibility</p:attrName>
                                        </p:attrNameLst>
                                      </p:cBhvr>
                                      <p:to>
                                        <p:strVal val="visible"/>
                                      </p:to>
                                    </p:set>
                                    <p:anim calcmode="lin" valueType="num">
                                      <p:cBhvr>
                                        <p:cTn id="21" dur="500" fill="hold"/>
                                        <p:tgtEl>
                                          <p:spTgt spid="3993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9939">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39939">
                                            <p:txEl>
                                              <p:pRg st="2" end="2"/>
                                            </p:txEl>
                                          </p:spTgt>
                                        </p:tgtEl>
                                        <p:attrNameLst>
                                          <p:attrName>ppt_x</p:attrName>
                                        </p:attrNameLst>
                                      </p:cBhvr>
                                      <p:tavLst>
                                        <p:tav tm="0">
                                          <p:val>
                                            <p:fltVal val="0.5"/>
                                          </p:val>
                                        </p:tav>
                                        <p:tav tm="100000">
                                          <p:val>
                                            <p:strVal val="#ppt_x"/>
                                          </p:val>
                                        </p:tav>
                                      </p:tavLst>
                                    </p:anim>
                                    <p:anim calcmode="lin" valueType="num">
                                      <p:cBhvr>
                                        <p:cTn id="24" dur="500" fill="hold"/>
                                        <p:tgtEl>
                                          <p:spTgt spid="39939">
                                            <p:txEl>
                                              <p:pRg st="2" end="2"/>
                                            </p:txEl>
                                          </p:spTgt>
                                        </p:tgtEl>
                                        <p:attrNameLst>
                                          <p:attrName>ppt_y</p:attrName>
                                        </p:attrNameLst>
                                      </p:cBhvr>
                                      <p:tavLst>
                                        <p:tav tm="0">
                                          <p:val>
                                            <p:fltVal val="0.5"/>
                                          </p:val>
                                        </p:tav>
                                        <p:tav tm="100000">
                                          <p:val>
                                            <p:strVal val="#ppt_y"/>
                                          </p:val>
                                        </p:tav>
                                      </p:tavLst>
                                    </p:anim>
                                  </p:childTnLst>
                                </p:cTn>
                              </p:par>
                            </p:childTnLst>
                          </p:cTn>
                        </p:par>
                        <p:par>
                          <p:cTn id="25" fill="hold" nodeType="afterGroup">
                            <p:stCondLst>
                              <p:cond delay="4500"/>
                            </p:stCondLst>
                            <p:childTnLst>
                              <p:par>
                                <p:cTn id="26" presetID="23" presetClass="entr" presetSubtype="528" fill="hold" grpId="0" nodeType="afterEffect">
                                  <p:stCondLst>
                                    <p:cond delay="1000"/>
                                  </p:stCondLst>
                                  <p:childTnLst>
                                    <p:set>
                                      <p:cBhvr>
                                        <p:cTn id="27" dur="1" fill="hold">
                                          <p:stCondLst>
                                            <p:cond delay="0"/>
                                          </p:stCondLst>
                                        </p:cTn>
                                        <p:tgtEl>
                                          <p:spTgt spid="39939">
                                            <p:txEl>
                                              <p:pRg st="3" end="3"/>
                                            </p:txEl>
                                          </p:spTgt>
                                        </p:tgtEl>
                                        <p:attrNameLst>
                                          <p:attrName>style.visibility</p:attrName>
                                        </p:attrNameLst>
                                      </p:cBhvr>
                                      <p:to>
                                        <p:strVal val="visible"/>
                                      </p:to>
                                    </p:set>
                                    <p:anim calcmode="lin" valueType="num">
                                      <p:cBhvr>
                                        <p:cTn id="28" dur="500" fill="hold"/>
                                        <p:tgtEl>
                                          <p:spTgt spid="39939">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9939">
                                            <p:txEl>
                                              <p:pRg st="3" end="3"/>
                                            </p:txEl>
                                          </p:spTgt>
                                        </p:tgtEl>
                                        <p:attrNameLst>
                                          <p:attrName>ppt_h</p:attrName>
                                        </p:attrNameLst>
                                      </p:cBhvr>
                                      <p:tavLst>
                                        <p:tav tm="0">
                                          <p:val>
                                            <p:fltVal val="0"/>
                                          </p:val>
                                        </p:tav>
                                        <p:tav tm="100000">
                                          <p:val>
                                            <p:strVal val="#ppt_h"/>
                                          </p:val>
                                        </p:tav>
                                      </p:tavLst>
                                    </p:anim>
                                    <p:anim calcmode="lin" valueType="num">
                                      <p:cBhvr>
                                        <p:cTn id="30" dur="500" fill="hold"/>
                                        <p:tgtEl>
                                          <p:spTgt spid="39939">
                                            <p:txEl>
                                              <p:pRg st="3" end="3"/>
                                            </p:txEl>
                                          </p:spTgt>
                                        </p:tgtEl>
                                        <p:attrNameLst>
                                          <p:attrName>ppt_x</p:attrName>
                                        </p:attrNameLst>
                                      </p:cBhvr>
                                      <p:tavLst>
                                        <p:tav tm="0">
                                          <p:val>
                                            <p:fltVal val="0.5"/>
                                          </p:val>
                                        </p:tav>
                                        <p:tav tm="100000">
                                          <p:val>
                                            <p:strVal val="#ppt_x"/>
                                          </p:val>
                                        </p:tav>
                                      </p:tavLst>
                                    </p:anim>
                                    <p:anim calcmode="lin" valueType="num">
                                      <p:cBhvr>
                                        <p:cTn id="31" dur="500" fill="hold"/>
                                        <p:tgtEl>
                                          <p:spTgt spid="39939">
                                            <p:txEl>
                                              <p:pRg st="3" end="3"/>
                                            </p:txEl>
                                          </p:spTgt>
                                        </p:tgtEl>
                                        <p:attrNameLst>
                                          <p:attrName>ppt_y</p:attrName>
                                        </p:attrNameLst>
                                      </p:cBhvr>
                                      <p:tavLst>
                                        <p:tav tm="0">
                                          <p:val>
                                            <p:fltVal val="0.5"/>
                                          </p:val>
                                        </p:tav>
                                        <p:tav tm="100000">
                                          <p:val>
                                            <p:strVal val="#ppt_y"/>
                                          </p:val>
                                        </p:tav>
                                      </p:tavLst>
                                    </p:anim>
                                  </p:childTnLst>
                                </p:cTn>
                              </p:par>
                            </p:childTnLst>
                          </p:cTn>
                        </p:par>
                        <p:par>
                          <p:cTn id="32" fill="hold" nodeType="afterGroup">
                            <p:stCondLst>
                              <p:cond delay="6000"/>
                            </p:stCondLst>
                            <p:childTnLst>
                              <p:par>
                                <p:cTn id="33" presetID="19" presetClass="entr" presetSubtype="10" fill="hold" nodeType="afterEffect">
                                  <p:stCondLst>
                                    <p:cond delay="100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0" fill="hold"/>
                                        <p:tgtEl>
                                          <p:spTgt spid="2"/>
                                        </p:tgtEl>
                                        <p:attrNameLst>
                                          <p:attrName>ppt_w</p:attrName>
                                        </p:attrNameLst>
                                      </p:cBhvr>
                                      <p:tavLst>
                                        <p:tav tm="0" fmla="#ppt_w*sin(2.5*pi*$)">
                                          <p:val>
                                            <p:fltVal val="0"/>
                                          </p:val>
                                        </p:tav>
                                        <p:tav tm="100000">
                                          <p:val>
                                            <p:fltVal val="1"/>
                                          </p:val>
                                        </p:tav>
                                      </p:tavLst>
                                    </p:anim>
                                    <p:anim calcmode="lin" valueType="num">
                                      <p:cBhvr>
                                        <p:cTn id="36" dur="5000" fill="hold"/>
                                        <p:tgtEl>
                                          <p:spTgt spid="2"/>
                                        </p:tgtEl>
                                        <p:attrNameLst>
                                          <p:attrName>ppt_h</p:attrName>
                                        </p:attrNameLst>
                                      </p:cBhvr>
                                      <p:tavLst>
                                        <p:tav tm="0">
                                          <p:val>
                                            <p:strVal val="#ppt_h"/>
                                          </p:val>
                                        </p:tav>
                                        <p:tav tm="100000">
                                          <p:val>
                                            <p:strVal val="#ppt_h"/>
                                          </p:val>
                                        </p:tav>
                                      </p:tavLst>
                                    </p:anim>
                                  </p:childTnLst>
                                </p:cTn>
                              </p:par>
                            </p:childTnLst>
                          </p:cTn>
                        </p:par>
                        <p:par>
                          <p:cTn id="37" fill="hold" nodeType="afterGroup">
                            <p:stCondLst>
                              <p:cond delay="12000"/>
                            </p:stCondLst>
                            <p:childTnLst>
                              <p:par>
                                <p:cTn id="38" presetID="23" presetClass="entr" presetSubtype="528" fill="hold" grpId="0" nodeType="afterEffect">
                                  <p:stCondLst>
                                    <p:cond delay="1000"/>
                                  </p:stCondLst>
                                  <p:childTnLst>
                                    <p:set>
                                      <p:cBhvr>
                                        <p:cTn id="39" dur="1" fill="hold">
                                          <p:stCondLst>
                                            <p:cond delay="0"/>
                                          </p:stCondLst>
                                        </p:cTn>
                                        <p:tgtEl>
                                          <p:spTgt spid="39946"/>
                                        </p:tgtEl>
                                        <p:attrNameLst>
                                          <p:attrName>style.visibility</p:attrName>
                                        </p:attrNameLst>
                                      </p:cBhvr>
                                      <p:to>
                                        <p:strVal val="visible"/>
                                      </p:to>
                                    </p:set>
                                    <p:anim calcmode="lin" valueType="num">
                                      <p:cBhvr>
                                        <p:cTn id="40" dur="500" fill="hold"/>
                                        <p:tgtEl>
                                          <p:spTgt spid="39946"/>
                                        </p:tgtEl>
                                        <p:attrNameLst>
                                          <p:attrName>ppt_w</p:attrName>
                                        </p:attrNameLst>
                                      </p:cBhvr>
                                      <p:tavLst>
                                        <p:tav tm="0">
                                          <p:val>
                                            <p:fltVal val="0"/>
                                          </p:val>
                                        </p:tav>
                                        <p:tav tm="100000">
                                          <p:val>
                                            <p:strVal val="#ppt_w"/>
                                          </p:val>
                                        </p:tav>
                                      </p:tavLst>
                                    </p:anim>
                                    <p:anim calcmode="lin" valueType="num">
                                      <p:cBhvr>
                                        <p:cTn id="41" dur="500" fill="hold"/>
                                        <p:tgtEl>
                                          <p:spTgt spid="39946"/>
                                        </p:tgtEl>
                                        <p:attrNameLst>
                                          <p:attrName>ppt_h</p:attrName>
                                        </p:attrNameLst>
                                      </p:cBhvr>
                                      <p:tavLst>
                                        <p:tav tm="0">
                                          <p:val>
                                            <p:fltVal val="0"/>
                                          </p:val>
                                        </p:tav>
                                        <p:tav tm="100000">
                                          <p:val>
                                            <p:strVal val="#ppt_h"/>
                                          </p:val>
                                        </p:tav>
                                      </p:tavLst>
                                    </p:anim>
                                    <p:anim calcmode="lin" valueType="num">
                                      <p:cBhvr>
                                        <p:cTn id="42" dur="500" fill="hold"/>
                                        <p:tgtEl>
                                          <p:spTgt spid="39946"/>
                                        </p:tgtEl>
                                        <p:attrNameLst>
                                          <p:attrName>ppt_x</p:attrName>
                                        </p:attrNameLst>
                                      </p:cBhvr>
                                      <p:tavLst>
                                        <p:tav tm="0">
                                          <p:val>
                                            <p:fltVal val="0.5"/>
                                          </p:val>
                                        </p:tav>
                                        <p:tav tm="100000">
                                          <p:val>
                                            <p:strVal val="#ppt_x"/>
                                          </p:val>
                                        </p:tav>
                                      </p:tavLst>
                                    </p:anim>
                                    <p:anim calcmode="lin" valueType="num">
                                      <p:cBhvr>
                                        <p:cTn id="43" dur="500" fill="hold"/>
                                        <p:tgtEl>
                                          <p:spTgt spid="39946"/>
                                        </p:tgtEl>
                                        <p:attrNameLst>
                                          <p:attrName>ppt_y</p:attrName>
                                        </p:attrNameLst>
                                      </p:cBhvr>
                                      <p:tavLst>
                                        <p:tav tm="0">
                                          <p:val>
                                            <p:fltVal val="0.5"/>
                                          </p:val>
                                        </p:tav>
                                        <p:tav tm="100000">
                                          <p:val>
                                            <p:strVal val="#ppt_y"/>
                                          </p:val>
                                        </p:tav>
                                      </p:tavLst>
                                    </p:anim>
                                  </p:childTnLst>
                                </p:cTn>
                              </p:par>
                            </p:childTnLst>
                          </p:cTn>
                        </p:par>
                        <p:par>
                          <p:cTn id="44" fill="hold" nodeType="afterGroup">
                            <p:stCondLst>
                              <p:cond delay="13500"/>
                            </p:stCondLst>
                            <p:childTnLst>
                              <p:par>
                                <p:cTn id="45" presetID="23" presetClass="entr" presetSubtype="528" fill="hold" nodeType="afterEffect">
                                  <p:stCondLst>
                                    <p:cond delay="1000"/>
                                  </p:stCondLst>
                                  <p:childTnLst>
                                    <p:set>
                                      <p:cBhvr>
                                        <p:cTn id="46" dur="1" fill="hold">
                                          <p:stCondLst>
                                            <p:cond delay="0"/>
                                          </p:stCondLst>
                                        </p:cTn>
                                        <p:tgtEl>
                                          <p:spTgt spid="39947"/>
                                        </p:tgtEl>
                                        <p:attrNameLst>
                                          <p:attrName>style.visibility</p:attrName>
                                        </p:attrNameLst>
                                      </p:cBhvr>
                                      <p:to>
                                        <p:strVal val="visible"/>
                                      </p:to>
                                    </p:set>
                                    <p:anim calcmode="lin" valueType="num">
                                      <p:cBhvr>
                                        <p:cTn id="47" dur="500" fill="hold"/>
                                        <p:tgtEl>
                                          <p:spTgt spid="39947"/>
                                        </p:tgtEl>
                                        <p:attrNameLst>
                                          <p:attrName>ppt_w</p:attrName>
                                        </p:attrNameLst>
                                      </p:cBhvr>
                                      <p:tavLst>
                                        <p:tav tm="0">
                                          <p:val>
                                            <p:fltVal val="0"/>
                                          </p:val>
                                        </p:tav>
                                        <p:tav tm="100000">
                                          <p:val>
                                            <p:strVal val="#ppt_w"/>
                                          </p:val>
                                        </p:tav>
                                      </p:tavLst>
                                    </p:anim>
                                    <p:anim calcmode="lin" valueType="num">
                                      <p:cBhvr>
                                        <p:cTn id="48" dur="500" fill="hold"/>
                                        <p:tgtEl>
                                          <p:spTgt spid="39947"/>
                                        </p:tgtEl>
                                        <p:attrNameLst>
                                          <p:attrName>ppt_h</p:attrName>
                                        </p:attrNameLst>
                                      </p:cBhvr>
                                      <p:tavLst>
                                        <p:tav tm="0">
                                          <p:val>
                                            <p:fltVal val="0"/>
                                          </p:val>
                                        </p:tav>
                                        <p:tav tm="100000">
                                          <p:val>
                                            <p:strVal val="#ppt_h"/>
                                          </p:val>
                                        </p:tav>
                                      </p:tavLst>
                                    </p:anim>
                                    <p:anim calcmode="lin" valueType="num">
                                      <p:cBhvr>
                                        <p:cTn id="49" dur="500" fill="hold"/>
                                        <p:tgtEl>
                                          <p:spTgt spid="39947"/>
                                        </p:tgtEl>
                                        <p:attrNameLst>
                                          <p:attrName>ppt_x</p:attrName>
                                        </p:attrNameLst>
                                      </p:cBhvr>
                                      <p:tavLst>
                                        <p:tav tm="0">
                                          <p:val>
                                            <p:fltVal val="0.5"/>
                                          </p:val>
                                        </p:tav>
                                        <p:tav tm="100000">
                                          <p:val>
                                            <p:strVal val="#ppt_x"/>
                                          </p:val>
                                        </p:tav>
                                      </p:tavLst>
                                    </p:anim>
                                    <p:anim calcmode="lin" valueType="num">
                                      <p:cBhvr>
                                        <p:cTn id="50" dur="500" fill="hold"/>
                                        <p:tgtEl>
                                          <p:spTgt spid="39947"/>
                                        </p:tgtEl>
                                        <p:attrNameLst>
                                          <p:attrName>ppt_y</p:attrName>
                                        </p:attrNameLst>
                                      </p:cBhvr>
                                      <p:tavLst>
                                        <p:tav tm="0">
                                          <p:val>
                                            <p:fltVal val="0.5"/>
                                          </p:val>
                                        </p:tav>
                                        <p:tav tm="100000">
                                          <p:val>
                                            <p:strVal val="#ppt_y"/>
                                          </p:val>
                                        </p:tav>
                                      </p:tavLst>
                                    </p:anim>
                                  </p:childTnLst>
                                </p:cTn>
                              </p:par>
                            </p:childTnLst>
                          </p:cTn>
                        </p:par>
                        <p:par>
                          <p:cTn id="51" fill="hold" nodeType="afterGroup">
                            <p:stCondLst>
                              <p:cond delay="15000"/>
                            </p:stCondLst>
                            <p:childTnLst>
                              <p:par>
                                <p:cTn id="52" presetID="23" presetClass="entr" presetSubtype="528" fill="hold" grpId="0" nodeType="afterEffect">
                                  <p:stCondLst>
                                    <p:cond delay="1000"/>
                                  </p:stCondLst>
                                  <p:childTnLst>
                                    <p:set>
                                      <p:cBhvr>
                                        <p:cTn id="53" dur="1" fill="hold">
                                          <p:stCondLst>
                                            <p:cond delay="0"/>
                                          </p:stCondLst>
                                        </p:cTn>
                                        <p:tgtEl>
                                          <p:spTgt spid="39948"/>
                                        </p:tgtEl>
                                        <p:attrNameLst>
                                          <p:attrName>style.visibility</p:attrName>
                                        </p:attrNameLst>
                                      </p:cBhvr>
                                      <p:to>
                                        <p:strVal val="visible"/>
                                      </p:to>
                                    </p:set>
                                    <p:anim calcmode="lin" valueType="num">
                                      <p:cBhvr>
                                        <p:cTn id="54" dur="500" fill="hold"/>
                                        <p:tgtEl>
                                          <p:spTgt spid="39948"/>
                                        </p:tgtEl>
                                        <p:attrNameLst>
                                          <p:attrName>ppt_w</p:attrName>
                                        </p:attrNameLst>
                                      </p:cBhvr>
                                      <p:tavLst>
                                        <p:tav tm="0">
                                          <p:val>
                                            <p:fltVal val="0"/>
                                          </p:val>
                                        </p:tav>
                                        <p:tav tm="100000">
                                          <p:val>
                                            <p:strVal val="#ppt_w"/>
                                          </p:val>
                                        </p:tav>
                                      </p:tavLst>
                                    </p:anim>
                                    <p:anim calcmode="lin" valueType="num">
                                      <p:cBhvr>
                                        <p:cTn id="55" dur="500" fill="hold"/>
                                        <p:tgtEl>
                                          <p:spTgt spid="39948"/>
                                        </p:tgtEl>
                                        <p:attrNameLst>
                                          <p:attrName>ppt_h</p:attrName>
                                        </p:attrNameLst>
                                      </p:cBhvr>
                                      <p:tavLst>
                                        <p:tav tm="0">
                                          <p:val>
                                            <p:fltVal val="0"/>
                                          </p:val>
                                        </p:tav>
                                        <p:tav tm="100000">
                                          <p:val>
                                            <p:strVal val="#ppt_h"/>
                                          </p:val>
                                        </p:tav>
                                      </p:tavLst>
                                    </p:anim>
                                    <p:anim calcmode="lin" valueType="num">
                                      <p:cBhvr>
                                        <p:cTn id="56" dur="500" fill="hold"/>
                                        <p:tgtEl>
                                          <p:spTgt spid="39948"/>
                                        </p:tgtEl>
                                        <p:attrNameLst>
                                          <p:attrName>ppt_x</p:attrName>
                                        </p:attrNameLst>
                                      </p:cBhvr>
                                      <p:tavLst>
                                        <p:tav tm="0">
                                          <p:val>
                                            <p:fltVal val="0.5"/>
                                          </p:val>
                                        </p:tav>
                                        <p:tav tm="100000">
                                          <p:val>
                                            <p:strVal val="#ppt_x"/>
                                          </p:val>
                                        </p:tav>
                                      </p:tavLst>
                                    </p:anim>
                                    <p:anim calcmode="lin" valueType="num">
                                      <p:cBhvr>
                                        <p:cTn id="57" dur="500" fill="hold"/>
                                        <p:tgtEl>
                                          <p:spTgt spid="39948"/>
                                        </p:tgtEl>
                                        <p:attrNameLst>
                                          <p:attrName>ppt_y</p:attrName>
                                        </p:attrNameLst>
                                      </p:cBhvr>
                                      <p:tavLst>
                                        <p:tav tm="0">
                                          <p:val>
                                            <p:fltVal val="0.5"/>
                                          </p:val>
                                        </p:tav>
                                        <p:tav tm="100000">
                                          <p:val>
                                            <p:strVal val="#ppt_y"/>
                                          </p:val>
                                        </p:tav>
                                      </p:tavLst>
                                    </p:anim>
                                  </p:childTnLst>
                                </p:cTn>
                              </p:par>
                            </p:childTnLst>
                          </p:cTn>
                        </p:par>
                        <p:par>
                          <p:cTn id="58" fill="hold" nodeType="afterGroup">
                            <p:stCondLst>
                              <p:cond delay="16500"/>
                            </p:stCondLst>
                            <p:childTnLst>
                              <p:par>
                                <p:cTn id="59" presetID="23" presetClass="entr" presetSubtype="528" fill="hold" nodeType="afterEffect">
                                  <p:stCondLst>
                                    <p:cond delay="1000"/>
                                  </p:stCondLst>
                                  <p:childTnLst>
                                    <p:set>
                                      <p:cBhvr>
                                        <p:cTn id="60" dur="1" fill="hold">
                                          <p:stCondLst>
                                            <p:cond delay="0"/>
                                          </p:stCondLst>
                                        </p:cTn>
                                        <p:tgtEl>
                                          <p:spTgt spid="39949"/>
                                        </p:tgtEl>
                                        <p:attrNameLst>
                                          <p:attrName>style.visibility</p:attrName>
                                        </p:attrNameLst>
                                      </p:cBhvr>
                                      <p:to>
                                        <p:strVal val="visible"/>
                                      </p:to>
                                    </p:set>
                                    <p:anim calcmode="lin" valueType="num">
                                      <p:cBhvr>
                                        <p:cTn id="61" dur="500" fill="hold"/>
                                        <p:tgtEl>
                                          <p:spTgt spid="39949"/>
                                        </p:tgtEl>
                                        <p:attrNameLst>
                                          <p:attrName>ppt_w</p:attrName>
                                        </p:attrNameLst>
                                      </p:cBhvr>
                                      <p:tavLst>
                                        <p:tav tm="0">
                                          <p:val>
                                            <p:fltVal val="0"/>
                                          </p:val>
                                        </p:tav>
                                        <p:tav tm="100000">
                                          <p:val>
                                            <p:strVal val="#ppt_w"/>
                                          </p:val>
                                        </p:tav>
                                      </p:tavLst>
                                    </p:anim>
                                    <p:anim calcmode="lin" valueType="num">
                                      <p:cBhvr>
                                        <p:cTn id="62" dur="500" fill="hold"/>
                                        <p:tgtEl>
                                          <p:spTgt spid="39949"/>
                                        </p:tgtEl>
                                        <p:attrNameLst>
                                          <p:attrName>ppt_h</p:attrName>
                                        </p:attrNameLst>
                                      </p:cBhvr>
                                      <p:tavLst>
                                        <p:tav tm="0">
                                          <p:val>
                                            <p:fltVal val="0"/>
                                          </p:val>
                                        </p:tav>
                                        <p:tav tm="100000">
                                          <p:val>
                                            <p:strVal val="#ppt_h"/>
                                          </p:val>
                                        </p:tav>
                                      </p:tavLst>
                                    </p:anim>
                                    <p:anim calcmode="lin" valueType="num">
                                      <p:cBhvr>
                                        <p:cTn id="63" dur="500" fill="hold"/>
                                        <p:tgtEl>
                                          <p:spTgt spid="39949"/>
                                        </p:tgtEl>
                                        <p:attrNameLst>
                                          <p:attrName>ppt_x</p:attrName>
                                        </p:attrNameLst>
                                      </p:cBhvr>
                                      <p:tavLst>
                                        <p:tav tm="0">
                                          <p:val>
                                            <p:fltVal val="0.5"/>
                                          </p:val>
                                        </p:tav>
                                        <p:tav tm="100000">
                                          <p:val>
                                            <p:strVal val="#ppt_x"/>
                                          </p:val>
                                        </p:tav>
                                      </p:tavLst>
                                    </p:anim>
                                    <p:anim calcmode="lin" valueType="num">
                                      <p:cBhvr>
                                        <p:cTn id="64" dur="500" fill="hold"/>
                                        <p:tgtEl>
                                          <p:spTgt spid="39949"/>
                                        </p:tgtEl>
                                        <p:attrNameLst>
                                          <p:attrName>ppt_y</p:attrName>
                                        </p:attrNameLst>
                                      </p:cBhvr>
                                      <p:tavLst>
                                        <p:tav tm="0">
                                          <p:val>
                                            <p:fltVal val="0.5"/>
                                          </p:val>
                                        </p:tav>
                                        <p:tav tm="100000">
                                          <p:val>
                                            <p:strVal val="#ppt_y"/>
                                          </p:val>
                                        </p:tav>
                                      </p:tavLst>
                                    </p:anim>
                                  </p:childTnLst>
                                </p:cTn>
                              </p:par>
                            </p:childTnLst>
                          </p:cTn>
                        </p:par>
                        <p:par>
                          <p:cTn id="65" fill="hold" nodeType="afterGroup">
                            <p:stCondLst>
                              <p:cond delay="18000"/>
                            </p:stCondLst>
                            <p:childTnLst>
                              <p:par>
                                <p:cTn id="66" presetID="23" presetClass="entr" presetSubtype="528" fill="hold" grpId="0" nodeType="afterEffect">
                                  <p:stCondLst>
                                    <p:cond delay="2000"/>
                                  </p:stCondLst>
                                  <p:childTnLst>
                                    <p:set>
                                      <p:cBhvr>
                                        <p:cTn id="67" dur="1" fill="hold">
                                          <p:stCondLst>
                                            <p:cond delay="0"/>
                                          </p:stCondLst>
                                        </p:cTn>
                                        <p:tgtEl>
                                          <p:spTgt spid="39951"/>
                                        </p:tgtEl>
                                        <p:attrNameLst>
                                          <p:attrName>style.visibility</p:attrName>
                                        </p:attrNameLst>
                                      </p:cBhvr>
                                      <p:to>
                                        <p:strVal val="visible"/>
                                      </p:to>
                                    </p:set>
                                    <p:anim calcmode="lin" valueType="num">
                                      <p:cBhvr>
                                        <p:cTn id="68" dur="500" fill="hold"/>
                                        <p:tgtEl>
                                          <p:spTgt spid="39951"/>
                                        </p:tgtEl>
                                        <p:attrNameLst>
                                          <p:attrName>ppt_w</p:attrName>
                                        </p:attrNameLst>
                                      </p:cBhvr>
                                      <p:tavLst>
                                        <p:tav tm="0">
                                          <p:val>
                                            <p:fltVal val="0"/>
                                          </p:val>
                                        </p:tav>
                                        <p:tav tm="100000">
                                          <p:val>
                                            <p:strVal val="#ppt_w"/>
                                          </p:val>
                                        </p:tav>
                                      </p:tavLst>
                                    </p:anim>
                                    <p:anim calcmode="lin" valueType="num">
                                      <p:cBhvr>
                                        <p:cTn id="69" dur="500" fill="hold"/>
                                        <p:tgtEl>
                                          <p:spTgt spid="39951"/>
                                        </p:tgtEl>
                                        <p:attrNameLst>
                                          <p:attrName>ppt_h</p:attrName>
                                        </p:attrNameLst>
                                      </p:cBhvr>
                                      <p:tavLst>
                                        <p:tav tm="0">
                                          <p:val>
                                            <p:fltVal val="0"/>
                                          </p:val>
                                        </p:tav>
                                        <p:tav tm="100000">
                                          <p:val>
                                            <p:strVal val="#ppt_h"/>
                                          </p:val>
                                        </p:tav>
                                      </p:tavLst>
                                    </p:anim>
                                    <p:anim calcmode="lin" valueType="num">
                                      <p:cBhvr>
                                        <p:cTn id="70" dur="500" fill="hold"/>
                                        <p:tgtEl>
                                          <p:spTgt spid="39951"/>
                                        </p:tgtEl>
                                        <p:attrNameLst>
                                          <p:attrName>ppt_x</p:attrName>
                                        </p:attrNameLst>
                                      </p:cBhvr>
                                      <p:tavLst>
                                        <p:tav tm="0">
                                          <p:val>
                                            <p:fltVal val="0.5"/>
                                          </p:val>
                                        </p:tav>
                                        <p:tav tm="100000">
                                          <p:val>
                                            <p:strVal val="#ppt_x"/>
                                          </p:val>
                                        </p:tav>
                                      </p:tavLst>
                                    </p:anim>
                                    <p:anim calcmode="lin" valueType="num">
                                      <p:cBhvr>
                                        <p:cTn id="71" dur="500" fill="hold"/>
                                        <p:tgtEl>
                                          <p:spTgt spid="39951"/>
                                        </p:tgtEl>
                                        <p:attrNameLst>
                                          <p:attrName>ppt_y</p:attrName>
                                        </p:attrNameLst>
                                      </p:cBhvr>
                                      <p:tavLst>
                                        <p:tav tm="0">
                                          <p:val>
                                            <p:fltVal val="0.5"/>
                                          </p:val>
                                        </p:tav>
                                        <p:tav tm="100000">
                                          <p:val>
                                            <p:strVal val="#ppt_y"/>
                                          </p:val>
                                        </p:tav>
                                      </p:tavLst>
                                    </p:anim>
                                  </p:childTnLst>
                                </p:cTn>
                              </p:par>
                            </p:childTnLst>
                          </p:cTn>
                        </p:par>
                        <p:par>
                          <p:cTn id="72" fill="hold" nodeType="afterGroup">
                            <p:stCondLst>
                              <p:cond delay="20500"/>
                            </p:stCondLst>
                            <p:childTnLst>
                              <p:par>
                                <p:cTn id="73" presetID="23" presetClass="entr" presetSubtype="528" fill="hold" nodeType="afterEffect">
                                  <p:stCondLst>
                                    <p:cond delay="0"/>
                                  </p:stCondLst>
                                  <p:childTnLst>
                                    <p:set>
                                      <p:cBhvr>
                                        <p:cTn id="74" dur="1" fill="hold">
                                          <p:stCondLst>
                                            <p:cond delay="0"/>
                                          </p:stCondLst>
                                        </p:cTn>
                                        <p:tgtEl>
                                          <p:spTgt spid="39953"/>
                                        </p:tgtEl>
                                        <p:attrNameLst>
                                          <p:attrName>style.visibility</p:attrName>
                                        </p:attrNameLst>
                                      </p:cBhvr>
                                      <p:to>
                                        <p:strVal val="visible"/>
                                      </p:to>
                                    </p:set>
                                    <p:anim calcmode="lin" valueType="num">
                                      <p:cBhvr>
                                        <p:cTn id="75" dur="500" fill="hold"/>
                                        <p:tgtEl>
                                          <p:spTgt spid="39953"/>
                                        </p:tgtEl>
                                        <p:attrNameLst>
                                          <p:attrName>ppt_w</p:attrName>
                                        </p:attrNameLst>
                                      </p:cBhvr>
                                      <p:tavLst>
                                        <p:tav tm="0">
                                          <p:val>
                                            <p:fltVal val="0"/>
                                          </p:val>
                                        </p:tav>
                                        <p:tav tm="100000">
                                          <p:val>
                                            <p:strVal val="#ppt_w"/>
                                          </p:val>
                                        </p:tav>
                                      </p:tavLst>
                                    </p:anim>
                                    <p:anim calcmode="lin" valueType="num">
                                      <p:cBhvr>
                                        <p:cTn id="76" dur="500" fill="hold"/>
                                        <p:tgtEl>
                                          <p:spTgt spid="39953"/>
                                        </p:tgtEl>
                                        <p:attrNameLst>
                                          <p:attrName>ppt_h</p:attrName>
                                        </p:attrNameLst>
                                      </p:cBhvr>
                                      <p:tavLst>
                                        <p:tav tm="0">
                                          <p:val>
                                            <p:fltVal val="0"/>
                                          </p:val>
                                        </p:tav>
                                        <p:tav tm="100000">
                                          <p:val>
                                            <p:strVal val="#ppt_h"/>
                                          </p:val>
                                        </p:tav>
                                      </p:tavLst>
                                    </p:anim>
                                    <p:anim calcmode="lin" valueType="num">
                                      <p:cBhvr>
                                        <p:cTn id="77" dur="500" fill="hold"/>
                                        <p:tgtEl>
                                          <p:spTgt spid="39953"/>
                                        </p:tgtEl>
                                        <p:attrNameLst>
                                          <p:attrName>ppt_x</p:attrName>
                                        </p:attrNameLst>
                                      </p:cBhvr>
                                      <p:tavLst>
                                        <p:tav tm="0">
                                          <p:val>
                                            <p:fltVal val="0.5"/>
                                          </p:val>
                                        </p:tav>
                                        <p:tav tm="100000">
                                          <p:val>
                                            <p:strVal val="#ppt_x"/>
                                          </p:val>
                                        </p:tav>
                                      </p:tavLst>
                                    </p:anim>
                                    <p:anim calcmode="lin" valueType="num">
                                      <p:cBhvr>
                                        <p:cTn id="78" dur="500" fill="hold"/>
                                        <p:tgtEl>
                                          <p:spTgt spid="39953"/>
                                        </p:tgtEl>
                                        <p:attrNameLst>
                                          <p:attrName>ppt_y</p:attrName>
                                        </p:attrNameLst>
                                      </p:cBhvr>
                                      <p:tavLst>
                                        <p:tav tm="0">
                                          <p:val>
                                            <p:fltVal val="0.5"/>
                                          </p:val>
                                        </p:tav>
                                        <p:tav tm="100000">
                                          <p:val>
                                            <p:strVal val="#ppt_y"/>
                                          </p:val>
                                        </p:tav>
                                      </p:tavLst>
                                    </p:anim>
                                  </p:childTnLst>
                                </p:cTn>
                              </p:par>
                            </p:childTnLst>
                          </p:cTn>
                        </p:par>
                        <p:par>
                          <p:cTn id="79" fill="hold" nodeType="afterGroup">
                            <p:stCondLst>
                              <p:cond delay="21000"/>
                            </p:stCondLst>
                            <p:childTnLst>
                              <p:par>
                                <p:cTn id="80" presetID="23" presetClass="entr" presetSubtype="528" fill="hold" nodeType="afterEffect">
                                  <p:stCondLst>
                                    <p:cond delay="0"/>
                                  </p:stCondLst>
                                  <p:childTnLst>
                                    <p:set>
                                      <p:cBhvr>
                                        <p:cTn id="81" dur="1" fill="hold">
                                          <p:stCondLst>
                                            <p:cond delay="0"/>
                                          </p:stCondLst>
                                        </p:cTn>
                                        <p:tgtEl>
                                          <p:spTgt spid="39952"/>
                                        </p:tgtEl>
                                        <p:attrNameLst>
                                          <p:attrName>style.visibility</p:attrName>
                                        </p:attrNameLst>
                                      </p:cBhvr>
                                      <p:to>
                                        <p:strVal val="visible"/>
                                      </p:to>
                                    </p:set>
                                    <p:anim calcmode="lin" valueType="num">
                                      <p:cBhvr>
                                        <p:cTn id="82" dur="500" fill="hold"/>
                                        <p:tgtEl>
                                          <p:spTgt spid="39952"/>
                                        </p:tgtEl>
                                        <p:attrNameLst>
                                          <p:attrName>ppt_w</p:attrName>
                                        </p:attrNameLst>
                                      </p:cBhvr>
                                      <p:tavLst>
                                        <p:tav tm="0">
                                          <p:val>
                                            <p:fltVal val="0"/>
                                          </p:val>
                                        </p:tav>
                                        <p:tav tm="100000">
                                          <p:val>
                                            <p:strVal val="#ppt_w"/>
                                          </p:val>
                                        </p:tav>
                                      </p:tavLst>
                                    </p:anim>
                                    <p:anim calcmode="lin" valueType="num">
                                      <p:cBhvr>
                                        <p:cTn id="83" dur="500" fill="hold"/>
                                        <p:tgtEl>
                                          <p:spTgt spid="39952"/>
                                        </p:tgtEl>
                                        <p:attrNameLst>
                                          <p:attrName>ppt_h</p:attrName>
                                        </p:attrNameLst>
                                      </p:cBhvr>
                                      <p:tavLst>
                                        <p:tav tm="0">
                                          <p:val>
                                            <p:fltVal val="0"/>
                                          </p:val>
                                        </p:tav>
                                        <p:tav tm="100000">
                                          <p:val>
                                            <p:strVal val="#ppt_h"/>
                                          </p:val>
                                        </p:tav>
                                      </p:tavLst>
                                    </p:anim>
                                    <p:anim calcmode="lin" valueType="num">
                                      <p:cBhvr>
                                        <p:cTn id="84" dur="500" fill="hold"/>
                                        <p:tgtEl>
                                          <p:spTgt spid="39952"/>
                                        </p:tgtEl>
                                        <p:attrNameLst>
                                          <p:attrName>ppt_x</p:attrName>
                                        </p:attrNameLst>
                                      </p:cBhvr>
                                      <p:tavLst>
                                        <p:tav tm="0">
                                          <p:val>
                                            <p:fltVal val="0.5"/>
                                          </p:val>
                                        </p:tav>
                                        <p:tav tm="100000">
                                          <p:val>
                                            <p:strVal val="#ppt_x"/>
                                          </p:val>
                                        </p:tav>
                                      </p:tavLst>
                                    </p:anim>
                                    <p:anim calcmode="lin" valueType="num">
                                      <p:cBhvr>
                                        <p:cTn id="85" dur="500" fill="hold"/>
                                        <p:tgtEl>
                                          <p:spTgt spid="39952"/>
                                        </p:tgtEl>
                                        <p:attrNameLst>
                                          <p:attrName>ppt_y</p:attrName>
                                        </p:attrNameLst>
                                      </p:cBhvr>
                                      <p:tavLst>
                                        <p:tav tm="0">
                                          <p:val>
                                            <p:fltVal val="0.5"/>
                                          </p:val>
                                        </p:tav>
                                        <p:tav tm="100000">
                                          <p:val>
                                            <p:strVal val="#ppt_y"/>
                                          </p:val>
                                        </p:tav>
                                      </p:tavLst>
                                    </p:anim>
                                  </p:childTnLst>
                                </p:cTn>
                              </p:par>
                            </p:childTnLst>
                          </p:cTn>
                        </p:par>
                        <p:par>
                          <p:cTn id="86" fill="hold" nodeType="afterGroup">
                            <p:stCondLst>
                              <p:cond delay="21500"/>
                            </p:stCondLst>
                            <p:childTnLst>
                              <p:par>
                                <p:cTn id="87" presetID="23" presetClass="entr" presetSubtype="528" fill="hold" nodeType="afterEffect">
                                  <p:stCondLst>
                                    <p:cond delay="0"/>
                                  </p:stCondLst>
                                  <p:childTnLst>
                                    <p:set>
                                      <p:cBhvr>
                                        <p:cTn id="88" dur="1" fill="hold">
                                          <p:stCondLst>
                                            <p:cond delay="0"/>
                                          </p:stCondLst>
                                        </p:cTn>
                                        <p:tgtEl>
                                          <p:spTgt spid="39958"/>
                                        </p:tgtEl>
                                        <p:attrNameLst>
                                          <p:attrName>style.visibility</p:attrName>
                                        </p:attrNameLst>
                                      </p:cBhvr>
                                      <p:to>
                                        <p:strVal val="visible"/>
                                      </p:to>
                                    </p:set>
                                    <p:anim calcmode="lin" valueType="num">
                                      <p:cBhvr>
                                        <p:cTn id="89" dur="500" fill="hold"/>
                                        <p:tgtEl>
                                          <p:spTgt spid="39958"/>
                                        </p:tgtEl>
                                        <p:attrNameLst>
                                          <p:attrName>ppt_w</p:attrName>
                                        </p:attrNameLst>
                                      </p:cBhvr>
                                      <p:tavLst>
                                        <p:tav tm="0">
                                          <p:val>
                                            <p:fltVal val="0"/>
                                          </p:val>
                                        </p:tav>
                                        <p:tav tm="100000">
                                          <p:val>
                                            <p:strVal val="#ppt_w"/>
                                          </p:val>
                                        </p:tav>
                                      </p:tavLst>
                                    </p:anim>
                                    <p:anim calcmode="lin" valueType="num">
                                      <p:cBhvr>
                                        <p:cTn id="90" dur="500" fill="hold"/>
                                        <p:tgtEl>
                                          <p:spTgt spid="39958"/>
                                        </p:tgtEl>
                                        <p:attrNameLst>
                                          <p:attrName>ppt_h</p:attrName>
                                        </p:attrNameLst>
                                      </p:cBhvr>
                                      <p:tavLst>
                                        <p:tav tm="0">
                                          <p:val>
                                            <p:fltVal val="0"/>
                                          </p:val>
                                        </p:tav>
                                        <p:tav tm="100000">
                                          <p:val>
                                            <p:strVal val="#ppt_h"/>
                                          </p:val>
                                        </p:tav>
                                      </p:tavLst>
                                    </p:anim>
                                    <p:anim calcmode="lin" valueType="num">
                                      <p:cBhvr>
                                        <p:cTn id="91" dur="500" fill="hold"/>
                                        <p:tgtEl>
                                          <p:spTgt spid="39958"/>
                                        </p:tgtEl>
                                        <p:attrNameLst>
                                          <p:attrName>ppt_x</p:attrName>
                                        </p:attrNameLst>
                                      </p:cBhvr>
                                      <p:tavLst>
                                        <p:tav tm="0">
                                          <p:val>
                                            <p:fltVal val="0.5"/>
                                          </p:val>
                                        </p:tav>
                                        <p:tav tm="100000">
                                          <p:val>
                                            <p:strVal val="#ppt_x"/>
                                          </p:val>
                                        </p:tav>
                                      </p:tavLst>
                                    </p:anim>
                                    <p:anim calcmode="lin" valueType="num">
                                      <p:cBhvr>
                                        <p:cTn id="92" dur="500" fill="hold"/>
                                        <p:tgtEl>
                                          <p:spTgt spid="39958"/>
                                        </p:tgtEl>
                                        <p:attrNameLst>
                                          <p:attrName>ppt_y</p:attrName>
                                        </p:attrNameLst>
                                      </p:cBhvr>
                                      <p:tavLst>
                                        <p:tav tm="0">
                                          <p:val>
                                            <p:fltVal val="0.5"/>
                                          </p:val>
                                        </p:tav>
                                        <p:tav tm="100000">
                                          <p:val>
                                            <p:strVal val="#ppt_y"/>
                                          </p:val>
                                        </p:tav>
                                      </p:tavLst>
                                    </p:anim>
                                  </p:childTnLst>
                                </p:cTn>
                              </p:par>
                            </p:childTnLst>
                          </p:cTn>
                        </p:par>
                        <p:par>
                          <p:cTn id="93" fill="hold" nodeType="afterGroup">
                            <p:stCondLst>
                              <p:cond delay="22000"/>
                            </p:stCondLst>
                            <p:childTnLst>
                              <p:par>
                                <p:cTn id="94" presetID="23" presetClass="entr" presetSubtype="528" fill="hold" nodeType="afterEffect">
                                  <p:stCondLst>
                                    <p:cond delay="0"/>
                                  </p:stCondLst>
                                  <p:childTnLst>
                                    <p:set>
                                      <p:cBhvr>
                                        <p:cTn id="95" dur="1" fill="hold">
                                          <p:stCondLst>
                                            <p:cond delay="0"/>
                                          </p:stCondLst>
                                        </p:cTn>
                                        <p:tgtEl>
                                          <p:spTgt spid="39956"/>
                                        </p:tgtEl>
                                        <p:attrNameLst>
                                          <p:attrName>style.visibility</p:attrName>
                                        </p:attrNameLst>
                                      </p:cBhvr>
                                      <p:to>
                                        <p:strVal val="visible"/>
                                      </p:to>
                                    </p:set>
                                    <p:anim calcmode="lin" valueType="num">
                                      <p:cBhvr>
                                        <p:cTn id="96" dur="500" fill="hold"/>
                                        <p:tgtEl>
                                          <p:spTgt spid="39956"/>
                                        </p:tgtEl>
                                        <p:attrNameLst>
                                          <p:attrName>ppt_w</p:attrName>
                                        </p:attrNameLst>
                                      </p:cBhvr>
                                      <p:tavLst>
                                        <p:tav tm="0">
                                          <p:val>
                                            <p:fltVal val="0"/>
                                          </p:val>
                                        </p:tav>
                                        <p:tav tm="100000">
                                          <p:val>
                                            <p:strVal val="#ppt_w"/>
                                          </p:val>
                                        </p:tav>
                                      </p:tavLst>
                                    </p:anim>
                                    <p:anim calcmode="lin" valueType="num">
                                      <p:cBhvr>
                                        <p:cTn id="97" dur="500" fill="hold"/>
                                        <p:tgtEl>
                                          <p:spTgt spid="39956"/>
                                        </p:tgtEl>
                                        <p:attrNameLst>
                                          <p:attrName>ppt_h</p:attrName>
                                        </p:attrNameLst>
                                      </p:cBhvr>
                                      <p:tavLst>
                                        <p:tav tm="0">
                                          <p:val>
                                            <p:fltVal val="0"/>
                                          </p:val>
                                        </p:tav>
                                        <p:tav tm="100000">
                                          <p:val>
                                            <p:strVal val="#ppt_h"/>
                                          </p:val>
                                        </p:tav>
                                      </p:tavLst>
                                    </p:anim>
                                    <p:anim calcmode="lin" valueType="num">
                                      <p:cBhvr>
                                        <p:cTn id="98" dur="500" fill="hold"/>
                                        <p:tgtEl>
                                          <p:spTgt spid="39956"/>
                                        </p:tgtEl>
                                        <p:attrNameLst>
                                          <p:attrName>ppt_x</p:attrName>
                                        </p:attrNameLst>
                                      </p:cBhvr>
                                      <p:tavLst>
                                        <p:tav tm="0">
                                          <p:val>
                                            <p:fltVal val="0.5"/>
                                          </p:val>
                                        </p:tav>
                                        <p:tav tm="100000">
                                          <p:val>
                                            <p:strVal val="#ppt_x"/>
                                          </p:val>
                                        </p:tav>
                                      </p:tavLst>
                                    </p:anim>
                                    <p:anim calcmode="lin" valueType="num">
                                      <p:cBhvr>
                                        <p:cTn id="99" dur="500" fill="hold"/>
                                        <p:tgtEl>
                                          <p:spTgt spid="3995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advAuto="1000"/>
      <p:bldP spid="39946" grpId="0" autoUpdateAnimBg="0"/>
      <p:bldP spid="39948" grpId="0" autoUpdateAnimBg="0"/>
      <p:bldP spid="39951"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Номер слайда 3"/>
          <p:cNvSpPr>
            <a:spLocks noGrp="1"/>
          </p:cNvSpPr>
          <p:nvPr>
            <p:ph type="sldNum" sz="quarter" idx="12"/>
          </p:nvPr>
        </p:nvSpPr>
        <p:spPr>
          <a:noFill/>
          <a:ln>
            <a:miter lim="800000"/>
            <a:headEnd/>
            <a:tailEnd/>
          </a:ln>
        </p:spPr>
        <p:txBody>
          <a:bodyPr/>
          <a:lstStyle/>
          <a:p>
            <a:fld id="{4C564A34-1503-46C9-8B89-042681AC5DBA}" type="slidenum">
              <a:rPr lang="ru-RU" smtClean="0"/>
              <a:pPr/>
              <a:t>47</a:t>
            </a:fld>
            <a:endParaRPr lang="ru-RU" smtClean="0"/>
          </a:p>
        </p:txBody>
      </p:sp>
      <p:sp>
        <p:nvSpPr>
          <p:cNvPr id="18436" name="Rectangle 2"/>
          <p:cNvSpPr>
            <a:spLocks noGrp="1" noChangeArrowheads="1"/>
          </p:cNvSpPr>
          <p:nvPr/>
        </p:nvSpPr>
        <p:spPr bwMode="auto">
          <a:xfrm>
            <a:off x="685800" y="228600"/>
            <a:ext cx="7772400" cy="1143000"/>
          </a:xfrm>
          <a:prstGeom prst="rect">
            <a:avLst/>
          </a:prstGeom>
          <a:noFill/>
          <a:ln w="9525">
            <a:noFill/>
            <a:miter lim="800000"/>
            <a:headEnd/>
            <a:tailEnd/>
          </a:ln>
        </p:spPr>
        <p:txBody>
          <a:bodyPr anchor="ctr"/>
          <a:lstStyle/>
          <a:p>
            <a:pPr algn="ctr" eaLnBrk="0" hangingPunct="0">
              <a:lnSpc>
                <a:spcPct val="85000"/>
              </a:lnSpc>
            </a:pPr>
            <a:r>
              <a:rPr lang="ru-RU" sz="3200" b="1" dirty="0">
                <a:solidFill>
                  <a:schemeClr val="accent6"/>
                </a:solidFill>
              </a:rPr>
              <a:t>Номинальный и реальный ВВП России, 1995 - 2005</a:t>
            </a:r>
          </a:p>
        </p:txBody>
      </p:sp>
      <p:graphicFrame>
        <p:nvGraphicFramePr>
          <p:cNvPr id="18434" name="Object 4"/>
          <p:cNvGraphicFramePr>
            <a:graphicFrameLocks noChangeAspect="1"/>
          </p:cNvGraphicFramePr>
          <p:nvPr/>
        </p:nvGraphicFramePr>
        <p:xfrm>
          <a:off x="228600" y="1219200"/>
          <a:ext cx="8664575" cy="4924425"/>
        </p:xfrm>
        <a:graphic>
          <a:graphicData uri="http://schemas.openxmlformats.org/presentationml/2006/ole">
            <mc:AlternateContent xmlns:mc="http://schemas.openxmlformats.org/markup-compatibility/2006">
              <mc:Choice xmlns:v="urn:schemas-microsoft-com:vml" Requires="v">
                <p:oleObj spid="_x0000_s18450" r:id="rId3" imgW="8663167" imgH="4925995" progId="Excel.Sheet.8">
                  <p:embed/>
                </p:oleObj>
              </mc:Choice>
              <mc:Fallback>
                <p:oleObj r:id="rId3" imgW="8663167" imgH="4925995"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219200"/>
                        <a:ext cx="8664575" cy="4924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Номер слайда 5"/>
          <p:cNvSpPr>
            <a:spLocks noGrp="1"/>
          </p:cNvSpPr>
          <p:nvPr>
            <p:ph type="sldNum" sz="quarter" idx="12"/>
          </p:nvPr>
        </p:nvSpPr>
        <p:spPr>
          <a:noFill/>
          <a:ln>
            <a:miter lim="800000"/>
            <a:headEnd/>
            <a:tailEnd/>
          </a:ln>
        </p:spPr>
        <p:txBody>
          <a:bodyPr/>
          <a:lstStyle/>
          <a:p>
            <a:fld id="{D3B37B3B-5A83-4AFA-BD0C-E0BC27FA4C91}" type="slidenum">
              <a:rPr lang="ru-RU" smtClean="0"/>
              <a:pPr/>
              <a:t>48</a:t>
            </a:fld>
            <a:endParaRPr lang="ru-RU" smtClean="0"/>
          </a:p>
        </p:txBody>
      </p:sp>
      <p:sp>
        <p:nvSpPr>
          <p:cNvPr id="40962" name="Rectangle 2"/>
          <p:cNvSpPr>
            <a:spLocks noGrp="1" noChangeArrowheads="1"/>
          </p:cNvSpPr>
          <p:nvPr>
            <p:ph type="title"/>
          </p:nvPr>
        </p:nvSpPr>
        <p:spPr>
          <a:xfrm>
            <a:off x="685800" y="609600"/>
            <a:ext cx="7467600" cy="685800"/>
          </a:xfrm>
        </p:spPr>
        <p:txBody>
          <a:bodyPr/>
          <a:lstStyle/>
          <a:p>
            <a:pPr eaLnBrk="1" hangingPunct="1">
              <a:defRPr/>
            </a:pPr>
            <a:r>
              <a:rPr lang="ru-RU" sz="3200" b="1" smtClean="0">
                <a:solidFill>
                  <a:srgbClr val="FF0066"/>
                </a:solidFill>
                <a:effectLst>
                  <a:outerShdw blurRad="38100" dist="38100" dir="2700000" algn="tl">
                    <a:srgbClr val="C0C0C0"/>
                  </a:outerShdw>
                </a:effectLst>
              </a:rPr>
              <a:t>Индексы цен</a:t>
            </a:r>
          </a:p>
        </p:txBody>
      </p:sp>
      <p:sp>
        <p:nvSpPr>
          <p:cNvPr id="40963" name="Rectangle 3"/>
          <p:cNvSpPr>
            <a:spLocks noGrp="1" noChangeArrowheads="1"/>
          </p:cNvSpPr>
          <p:nvPr>
            <p:ph type="body" idx="1"/>
          </p:nvPr>
        </p:nvSpPr>
        <p:spPr>
          <a:xfrm>
            <a:off x="1828800" y="990600"/>
            <a:ext cx="5791200" cy="2590800"/>
          </a:xfrm>
        </p:spPr>
        <p:txBody>
          <a:bodyPr/>
          <a:lstStyle/>
          <a:p>
            <a:pPr eaLnBrk="1" hangingPunct="1">
              <a:lnSpc>
                <a:spcPct val="90000"/>
              </a:lnSpc>
              <a:buFontTx/>
              <a:buNone/>
              <a:defRPr/>
            </a:pPr>
            <a:endParaRPr lang="en-US" sz="2800" smtClean="0"/>
          </a:p>
          <a:p>
            <a:pPr eaLnBrk="1" hangingPunct="1">
              <a:lnSpc>
                <a:spcPct val="90000"/>
              </a:lnSpc>
              <a:spcBef>
                <a:spcPct val="50000"/>
              </a:spcBef>
              <a:buFontTx/>
              <a:buNone/>
              <a:defRPr/>
            </a:pPr>
            <a:r>
              <a:rPr lang="ru-RU" sz="2400" smtClean="0"/>
              <a:t>Измерителями общего уровня цен выступают</a:t>
            </a:r>
            <a:r>
              <a:rPr lang="en-US" sz="2400" smtClean="0"/>
              <a:t>:</a:t>
            </a:r>
          </a:p>
          <a:p>
            <a:pPr eaLnBrk="1" hangingPunct="1">
              <a:lnSpc>
                <a:spcPct val="90000"/>
              </a:lnSpc>
              <a:spcBef>
                <a:spcPct val="50000"/>
              </a:spcBef>
              <a:defRPr/>
            </a:pPr>
            <a:r>
              <a:rPr lang="ru-RU" sz="2400" b="1" smtClean="0">
                <a:solidFill>
                  <a:srgbClr val="FF0066"/>
                </a:solidFill>
                <a:effectLst>
                  <a:outerShdw blurRad="38100" dist="38100" dir="2700000" algn="tl">
                    <a:srgbClr val="C0C0C0"/>
                  </a:outerShdw>
                </a:effectLst>
              </a:rPr>
              <a:t>Индекс потребительских цен</a:t>
            </a:r>
            <a:r>
              <a:rPr lang="en-US" sz="2400" smtClean="0"/>
              <a:t> </a:t>
            </a:r>
            <a:r>
              <a:rPr lang="en-US" sz="2400" b="1" smtClean="0">
                <a:solidFill>
                  <a:srgbClr val="FF0066"/>
                </a:solidFill>
                <a:effectLst>
                  <a:outerShdw blurRad="38100" dist="38100" dir="2700000" algn="tl">
                    <a:srgbClr val="C0C0C0"/>
                  </a:outerShdw>
                </a:effectLst>
              </a:rPr>
              <a:t>– </a:t>
            </a:r>
            <a:r>
              <a:rPr lang="ru-RU" sz="2400" b="1" smtClean="0">
                <a:solidFill>
                  <a:srgbClr val="FF0066"/>
                </a:solidFill>
                <a:effectLst>
                  <a:outerShdw blurRad="38100" dist="38100" dir="2700000" algn="tl">
                    <a:srgbClr val="C0C0C0"/>
                  </a:outerShdw>
                </a:effectLst>
              </a:rPr>
              <a:t>ИПЦ</a:t>
            </a:r>
            <a:r>
              <a:rPr lang="en-US" sz="2400" b="1" smtClean="0">
                <a:solidFill>
                  <a:srgbClr val="FF0066"/>
                </a:solidFill>
                <a:effectLst>
                  <a:outerShdw blurRad="38100" dist="38100" dir="2700000" algn="tl">
                    <a:srgbClr val="C0C0C0"/>
                  </a:outerShdw>
                </a:effectLst>
              </a:rPr>
              <a:t>;</a:t>
            </a:r>
          </a:p>
          <a:p>
            <a:pPr eaLnBrk="1" hangingPunct="1">
              <a:lnSpc>
                <a:spcPct val="90000"/>
              </a:lnSpc>
              <a:spcBef>
                <a:spcPct val="50000"/>
              </a:spcBef>
              <a:defRPr/>
            </a:pPr>
            <a:r>
              <a:rPr lang="ru-RU" sz="2400" b="1" smtClean="0">
                <a:solidFill>
                  <a:srgbClr val="FF0066"/>
                </a:solidFill>
                <a:effectLst>
                  <a:outerShdw blurRad="38100" dist="38100" dir="2700000" algn="tl">
                    <a:srgbClr val="C0C0C0"/>
                  </a:outerShdw>
                </a:effectLst>
              </a:rPr>
              <a:t>Индекс цен производителей</a:t>
            </a:r>
            <a:r>
              <a:rPr lang="en-US" sz="2400" b="1" smtClean="0">
                <a:solidFill>
                  <a:srgbClr val="FF0066"/>
                </a:solidFill>
                <a:effectLst>
                  <a:outerShdw blurRad="38100" dist="38100" dir="2700000" algn="tl">
                    <a:srgbClr val="C0C0C0"/>
                  </a:outerShdw>
                </a:effectLst>
              </a:rPr>
              <a:t> – </a:t>
            </a:r>
            <a:r>
              <a:rPr lang="ru-RU" sz="2400" b="1" smtClean="0">
                <a:solidFill>
                  <a:srgbClr val="FF0066"/>
                </a:solidFill>
                <a:effectLst>
                  <a:outerShdw blurRad="38100" dist="38100" dir="2700000" algn="tl">
                    <a:srgbClr val="C0C0C0"/>
                  </a:outerShdw>
                </a:effectLst>
              </a:rPr>
              <a:t>ИЦП</a:t>
            </a:r>
            <a:r>
              <a:rPr lang="en-US" sz="2400" b="1" smtClean="0">
                <a:solidFill>
                  <a:srgbClr val="FF0066"/>
                </a:solidFill>
                <a:effectLst>
                  <a:outerShdw blurRad="38100" dist="38100" dir="2700000" algn="tl">
                    <a:srgbClr val="C0C0C0"/>
                  </a:outerShdw>
                </a:effectLst>
              </a:rPr>
              <a:t>;</a:t>
            </a:r>
          </a:p>
          <a:p>
            <a:pPr eaLnBrk="1" hangingPunct="1">
              <a:lnSpc>
                <a:spcPct val="90000"/>
              </a:lnSpc>
              <a:spcBef>
                <a:spcPct val="50000"/>
              </a:spcBef>
              <a:defRPr/>
            </a:pPr>
            <a:r>
              <a:rPr lang="ru-RU" sz="2400" b="1" smtClean="0">
                <a:solidFill>
                  <a:srgbClr val="FF0066"/>
                </a:solidFill>
                <a:effectLst>
                  <a:outerShdw blurRad="38100" dist="38100" dir="2700000" algn="tl">
                    <a:srgbClr val="C0C0C0"/>
                  </a:outerShdw>
                </a:effectLst>
              </a:rPr>
              <a:t>Дефлятор ВВП</a:t>
            </a:r>
            <a:r>
              <a:rPr lang="en-US" sz="2400" b="1" smtClean="0">
                <a:solidFill>
                  <a:srgbClr val="FF0066"/>
                </a:solidFill>
                <a:effectLst>
                  <a:outerShdw blurRad="38100" dist="38100" dir="2700000" algn="tl">
                    <a:srgbClr val="C0C0C0"/>
                  </a:outerShdw>
                </a:effectLst>
              </a:rPr>
              <a:t>.</a:t>
            </a:r>
            <a:endParaRPr lang="ru-RU" sz="2800" smtClean="0"/>
          </a:p>
        </p:txBody>
      </p:sp>
      <p:sp>
        <p:nvSpPr>
          <p:cNvPr id="40964" name="Text Box 4"/>
          <p:cNvSpPr txBox="1">
            <a:spLocks noChangeArrowheads="1"/>
          </p:cNvSpPr>
          <p:nvPr/>
        </p:nvSpPr>
        <p:spPr bwMode="auto">
          <a:xfrm>
            <a:off x="914400" y="4222750"/>
            <a:ext cx="7543800" cy="1917700"/>
          </a:xfrm>
          <a:prstGeom prst="rect">
            <a:avLst/>
          </a:prstGeom>
          <a:noFill/>
          <a:ln w="9525">
            <a:noFill/>
            <a:miter lim="800000"/>
            <a:headEnd/>
            <a:tailEnd/>
          </a:ln>
        </p:spPr>
        <p:txBody>
          <a:bodyPr>
            <a:spAutoFit/>
          </a:bodyPr>
          <a:lstStyle/>
          <a:p>
            <a:pPr algn="just">
              <a:spcBef>
                <a:spcPct val="20000"/>
              </a:spcBef>
            </a:pPr>
            <a:r>
              <a:rPr lang="en-US">
                <a:solidFill>
                  <a:srgbClr val="000000"/>
                </a:solidFill>
                <a:cs typeface="Times New Roman" pitchFamily="18" charset="0"/>
              </a:rPr>
              <a:t>    </a:t>
            </a:r>
            <a:r>
              <a:rPr lang="ru-RU">
                <a:solidFill>
                  <a:srgbClr val="000000"/>
                </a:solidFill>
              </a:rPr>
              <a:t>Индексы цен используются для измерения инфляции, т.е. среднего изменения цен на какую-либо группу товаров и услуг и для корректировки номинальных показателей на инфляцию для определения реальных показателей.</a:t>
            </a:r>
            <a:endParaRPr lang="ru-RU">
              <a:solidFill>
                <a:srgbClr val="000000"/>
              </a:solidFill>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0963">
                                            <p:txEl>
                                              <p:pRg st="1" end="1"/>
                                            </p:txEl>
                                          </p:spTgt>
                                        </p:tgtEl>
                                        <p:attrNameLst>
                                          <p:attrName>style.visibility</p:attrName>
                                        </p:attrNameLst>
                                      </p:cBhvr>
                                      <p:to>
                                        <p:strVal val="visible"/>
                                      </p:to>
                                    </p:set>
                                    <p:animEffect transition="in" filter="wipe(left)">
                                      <p:cBhvr>
                                        <p:cTn id="7" dur="500"/>
                                        <p:tgtEl>
                                          <p:spTgt spid="40963">
                                            <p:txEl>
                                              <p:pRg st="1" end="1"/>
                                            </p:txEl>
                                          </p:spTgt>
                                        </p:tgtEl>
                                      </p:cBhvr>
                                    </p:animEffect>
                                  </p:childTnLst>
                                </p:cTn>
                              </p:par>
                            </p:childTnLst>
                          </p:cTn>
                        </p:par>
                        <p:par>
                          <p:cTn id="8" fill="hold" nodeType="afterGroup">
                            <p:stCondLst>
                              <p:cond delay="1500"/>
                            </p:stCondLst>
                            <p:childTnLst>
                              <p:par>
                                <p:cTn id="9" presetID="22" presetClass="entr" presetSubtype="8" fill="hold" grpId="0" nodeType="afterEffect">
                                  <p:stCondLst>
                                    <p:cond delay="1000"/>
                                  </p:stCondLst>
                                  <p:childTnLst>
                                    <p:set>
                                      <p:cBhvr>
                                        <p:cTn id="10" dur="1" fill="hold">
                                          <p:stCondLst>
                                            <p:cond delay="0"/>
                                          </p:stCondLst>
                                        </p:cTn>
                                        <p:tgtEl>
                                          <p:spTgt spid="40963">
                                            <p:txEl>
                                              <p:pRg st="2" end="2"/>
                                            </p:txEl>
                                          </p:spTgt>
                                        </p:tgtEl>
                                        <p:attrNameLst>
                                          <p:attrName>style.visibility</p:attrName>
                                        </p:attrNameLst>
                                      </p:cBhvr>
                                      <p:to>
                                        <p:strVal val="visible"/>
                                      </p:to>
                                    </p:set>
                                    <p:animEffect transition="in" filter="wipe(left)">
                                      <p:cBhvr>
                                        <p:cTn id="11" dur="500"/>
                                        <p:tgtEl>
                                          <p:spTgt spid="40963">
                                            <p:txEl>
                                              <p:pRg st="2" end="2"/>
                                            </p:txEl>
                                          </p:spTgt>
                                        </p:tgtEl>
                                      </p:cBhvr>
                                    </p:animEffect>
                                  </p:childTnLst>
                                </p:cTn>
                              </p:par>
                            </p:childTnLst>
                          </p:cTn>
                        </p:par>
                        <p:par>
                          <p:cTn id="12" fill="hold" nodeType="afterGroup">
                            <p:stCondLst>
                              <p:cond delay="3000"/>
                            </p:stCondLst>
                            <p:childTnLst>
                              <p:par>
                                <p:cTn id="13" presetID="22" presetClass="entr" presetSubtype="8" fill="hold" grpId="0" nodeType="afterEffect">
                                  <p:stCondLst>
                                    <p:cond delay="1000"/>
                                  </p:stCondLst>
                                  <p:childTnLst>
                                    <p:set>
                                      <p:cBhvr>
                                        <p:cTn id="14" dur="1" fill="hold">
                                          <p:stCondLst>
                                            <p:cond delay="0"/>
                                          </p:stCondLst>
                                        </p:cTn>
                                        <p:tgtEl>
                                          <p:spTgt spid="40963">
                                            <p:txEl>
                                              <p:pRg st="3" end="3"/>
                                            </p:txEl>
                                          </p:spTgt>
                                        </p:tgtEl>
                                        <p:attrNameLst>
                                          <p:attrName>style.visibility</p:attrName>
                                        </p:attrNameLst>
                                      </p:cBhvr>
                                      <p:to>
                                        <p:strVal val="visible"/>
                                      </p:to>
                                    </p:set>
                                    <p:animEffect transition="in" filter="wipe(left)">
                                      <p:cBhvr>
                                        <p:cTn id="15" dur="500"/>
                                        <p:tgtEl>
                                          <p:spTgt spid="40963">
                                            <p:txEl>
                                              <p:pRg st="3" end="3"/>
                                            </p:txEl>
                                          </p:spTgt>
                                        </p:tgtEl>
                                      </p:cBhvr>
                                    </p:animEffect>
                                  </p:childTnLst>
                                </p:cTn>
                              </p:par>
                            </p:childTnLst>
                          </p:cTn>
                        </p:par>
                        <p:par>
                          <p:cTn id="16" fill="hold" nodeType="afterGroup">
                            <p:stCondLst>
                              <p:cond delay="4500"/>
                            </p:stCondLst>
                            <p:childTnLst>
                              <p:par>
                                <p:cTn id="17" presetID="22" presetClass="entr" presetSubtype="8" fill="hold" grpId="0" nodeType="afterEffect">
                                  <p:stCondLst>
                                    <p:cond delay="1000"/>
                                  </p:stCondLst>
                                  <p:childTnLst>
                                    <p:set>
                                      <p:cBhvr>
                                        <p:cTn id="18" dur="1" fill="hold">
                                          <p:stCondLst>
                                            <p:cond delay="0"/>
                                          </p:stCondLst>
                                        </p:cTn>
                                        <p:tgtEl>
                                          <p:spTgt spid="40963">
                                            <p:txEl>
                                              <p:pRg st="4" end="4"/>
                                            </p:txEl>
                                          </p:spTgt>
                                        </p:tgtEl>
                                        <p:attrNameLst>
                                          <p:attrName>style.visibility</p:attrName>
                                        </p:attrNameLst>
                                      </p:cBhvr>
                                      <p:to>
                                        <p:strVal val="visible"/>
                                      </p:to>
                                    </p:set>
                                    <p:animEffect transition="in" filter="wipe(left)">
                                      <p:cBhvr>
                                        <p:cTn id="19" dur="500"/>
                                        <p:tgtEl>
                                          <p:spTgt spid="40963">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40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advAuto="1000"/>
      <p:bldP spid="40964"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Номер слайда 5"/>
          <p:cNvSpPr>
            <a:spLocks noGrp="1"/>
          </p:cNvSpPr>
          <p:nvPr>
            <p:ph type="sldNum" sz="quarter" idx="12"/>
          </p:nvPr>
        </p:nvSpPr>
        <p:spPr>
          <a:noFill/>
          <a:ln>
            <a:miter lim="800000"/>
            <a:headEnd/>
            <a:tailEnd/>
          </a:ln>
        </p:spPr>
        <p:txBody>
          <a:bodyPr/>
          <a:lstStyle/>
          <a:p>
            <a:fld id="{2EB1E603-6B2E-41D2-BACC-EF9CD31D4821}" type="slidenum">
              <a:rPr lang="ru-RU" smtClean="0"/>
              <a:pPr/>
              <a:t>49</a:t>
            </a:fld>
            <a:endParaRPr lang="ru-RU" smtClean="0"/>
          </a:p>
        </p:txBody>
      </p:sp>
      <p:sp>
        <p:nvSpPr>
          <p:cNvPr id="19460" name="Rectangle 2"/>
          <p:cNvSpPr>
            <a:spLocks noGrp="1" noChangeArrowheads="1"/>
          </p:cNvSpPr>
          <p:nvPr>
            <p:ph type="title"/>
          </p:nvPr>
        </p:nvSpPr>
        <p:spPr>
          <a:xfrm>
            <a:off x="1219200" y="152400"/>
            <a:ext cx="6858000" cy="1066800"/>
          </a:xfrm>
        </p:spPr>
        <p:txBody>
          <a:bodyPr/>
          <a:lstStyle/>
          <a:p>
            <a:pPr eaLnBrk="1" hangingPunct="1"/>
            <a:r>
              <a:rPr lang="ru-RU" sz="3200" b="1" smtClean="0">
                <a:solidFill>
                  <a:srgbClr val="3333CC"/>
                </a:solidFill>
              </a:rPr>
              <a:t>Индексы цен в России</a:t>
            </a:r>
          </a:p>
        </p:txBody>
      </p:sp>
      <p:graphicFrame>
        <p:nvGraphicFramePr>
          <p:cNvPr id="19458" name="Object 7"/>
          <p:cNvGraphicFramePr>
            <a:graphicFrameLocks noChangeAspect="1"/>
          </p:cNvGraphicFramePr>
          <p:nvPr/>
        </p:nvGraphicFramePr>
        <p:xfrm>
          <a:off x="228600" y="990600"/>
          <a:ext cx="8686800" cy="4584700"/>
        </p:xfrm>
        <a:graphic>
          <a:graphicData uri="http://schemas.openxmlformats.org/presentationml/2006/ole">
            <mc:AlternateContent xmlns:mc="http://schemas.openxmlformats.org/markup-compatibility/2006">
              <mc:Choice xmlns:v="urn:schemas-microsoft-com:vml" Requires="v">
                <p:oleObj spid="_x0000_s19474" r:id="rId3" imgW="8687553" imgH="4584589" progId="Excel.Sheet.8">
                  <p:embed/>
                </p:oleObj>
              </mc:Choice>
              <mc:Fallback>
                <p:oleObj r:id="rId3" imgW="8687553" imgH="4584589" progId="Excel.Sheet.8">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990600"/>
                        <a:ext cx="8686800" cy="4584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5" name="Номер слайда 5"/>
          <p:cNvSpPr>
            <a:spLocks noGrp="1"/>
          </p:cNvSpPr>
          <p:nvPr>
            <p:ph type="sldNum" sz="quarter" idx="12"/>
          </p:nvPr>
        </p:nvSpPr>
        <p:spPr>
          <a:noFill/>
          <a:ln>
            <a:miter lim="800000"/>
            <a:headEnd/>
            <a:tailEnd/>
          </a:ln>
        </p:spPr>
        <p:txBody>
          <a:bodyPr/>
          <a:lstStyle/>
          <a:p>
            <a:fld id="{B9C54A85-855D-4489-9EF8-D26542159D1C}" type="slidenum">
              <a:rPr lang="ru-RU" smtClean="0"/>
              <a:pPr/>
              <a:t>50</a:t>
            </a:fld>
            <a:endParaRPr lang="ru-RU" smtClean="0"/>
          </a:p>
        </p:txBody>
      </p:sp>
      <p:sp>
        <p:nvSpPr>
          <p:cNvPr id="41986" name="Rectangle 2"/>
          <p:cNvSpPr>
            <a:spLocks noGrp="1" noChangeArrowheads="1"/>
          </p:cNvSpPr>
          <p:nvPr>
            <p:ph type="title"/>
          </p:nvPr>
        </p:nvSpPr>
        <p:spPr>
          <a:xfrm>
            <a:off x="685800" y="-228600"/>
            <a:ext cx="7772400" cy="1143000"/>
          </a:xfrm>
        </p:spPr>
        <p:txBody>
          <a:bodyPr/>
          <a:lstStyle/>
          <a:p>
            <a:pPr eaLnBrk="1" hangingPunct="1">
              <a:defRPr/>
            </a:pPr>
            <a:r>
              <a:rPr lang="ru-RU" sz="3200" b="1" dirty="0" smtClean="0">
                <a:solidFill>
                  <a:schemeClr val="accent6"/>
                </a:solidFill>
                <a:effectLst>
                  <a:outerShdw blurRad="38100" dist="38100" dir="2700000" algn="tl">
                    <a:srgbClr val="C0C0C0"/>
                  </a:outerShdw>
                </a:effectLst>
              </a:rPr>
              <a:t>Индекс потребительских цен</a:t>
            </a:r>
          </a:p>
        </p:txBody>
      </p:sp>
      <p:sp>
        <p:nvSpPr>
          <p:cNvPr id="41987" name="Rectangle 3"/>
          <p:cNvSpPr>
            <a:spLocks noGrp="1" noChangeArrowheads="1"/>
          </p:cNvSpPr>
          <p:nvPr>
            <p:ph type="body" idx="1"/>
          </p:nvPr>
        </p:nvSpPr>
        <p:spPr>
          <a:xfrm>
            <a:off x="457200" y="685800"/>
            <a:ext cx="8001000" cy="4038600"/>
          </a:xfrm>
        </p:spPr>
        <p:txBody>
          <a:bodyPr/>
          <a:lstStyle/>
          <a:p>
            <a:pPr algn="just" eaLnBrk="1" hangingPunct="1">
              <a:lnSpc>
                <a:spcPct val="90000"/>
              </a:lnSpc>
              <a:spcBef>
                <a:spcPct val="0"/>
              </a:spcBef>
              <a:defRPr/>
            </a:pPr>
            <a:r>
              <a:rPr lang="ru-RU" sz="2400" smtClean="0">
                <a:solidFill>
                  <a:srgbClr val="000000"/>
                </a:solidFill>
              </a:rPr>
              <a:t>основан на ценах </a:t>
            </a:r>
            <a:r>
              <a:rPr lang="ru-RU" sz="2400" u="sng" smtClean="0">
                <a:solidFill>
                  <a:srgbClr val="CC0099"/>
                </a:solidFill>
              </a:rPr>
              <a:t>фиксированной</a:t>
            </a:r>
            <a:r>
              <a:rPr lang="en-US" sz="2400" smtClean="0">
                <a:solidFill>
                  <a:srgbClr val="000000"/>
                </a:solidFill>
                <a:cs typeface="Times New Roman" pitchFamily="18" charset="0"/>
              </a:rPr>
              <a:t> </a:t>
            </a:r>
            <a:r>
              <a:rPr lang="ru-RU" sz="2400" smtClean="0">
                <a:solidFill>
                  <a:srgbClr val="000000"/>
                </a:solidFill>
              </a:rPr>
              <a:t>«рыночной корзины» более 4-х сотен товаров и услуг, потребляемых </a:t>
            </a:r>
            <a:r>
              <a:rPr lang="ru-RU" sz="2400" u="sng" smtClean="0">
                <a:solidFill>
                  <a:srgbClr val="CC0099"/>
                </a:solidFill>
              </a:rPr>
              <a:t>типичным городским потребителем</a:t>
            </a:r>
            <a:r>
              <a:rPr lang="en-US" sz="2400" smtClean="0">
                <a:solidFill>
                  <a:srgbClr val="000000"/>
                </a:solidFill>
                <a:cs typeface="Times New Roman" pitchFamily="18" charset="0"/>
              </a:rPr>
              <a:t> </a:t>
            </a:r>
            <a:r>
              <a:rPr lang="ru-RU" sz="2400" smtClean="0">
                <a:solidFill>
                  <a:srgbClr val="000000"/>
                </a:solidFill>
              </a:rPr>
              <a:t>в </a:t>
            </a:r>
            <a:r>
              <a:rPr lang="ru-RU" sz="2400" u="sng" smtClean="0">
                <a:solidFill>
                  <a:srgbClr val="CC0099"/>
                </a:solidFill>
              </a:rPr>
              <a:t>базовом году</a:t>
            </a:r>
            <a:r>
              <a:rPr lang="en-US" sz="2400" smtClean="0">
                <a:solidFill>
                  <a:srgbClr val="000000"/>
                </a:solidFill>
                <a:cs typeface="Times New Roman" pitchFamily="18" charset="0"/>
              </a:rPr>
              <a:t>;</a:t>
            </a:r>
          </a:p>
          <a:p>
            <a:pPr algn="just" eaLnBrk="1" hangingPunct="1">
              <a:lnSpc>
                <a:spcPct val="90000"/>
              </a:lnSpc>
              <a:spcBef>
                <a:spcPct val="0"/>
              </a:spcBef>
              <a:defRPr/>
            </a:pPr>
            <a:r>
              <a:rPr lang="ru-RU" sz="2400" smtClean="0">
                <a:solidFill>
                  <a:srgbClr val="000000"/>
                </a:solidFill>
              </a:rPr>
              <a:t>является основным индексом</a:t>
            </a:r>
            <a:r>
              <a:rPr lang="en-US" sz="2400" smtClean="0">
                <a:solidFill>
                  <a:srgbClr val="000000"/>
                </a:solidFill>
                <a:cs typeface="Times New Roman" pitchFamily="18" charset="0"/>
              </a:rPr>
              <a:t> </a:t>
            </a:r>
            <a:r>
              <a:rPr lang="ru-RU" sz="2400" u="sng" smtClean="0">
                <a:solidFill>
                  <a:srgbClr val="CC0099"/>
                </a:solidFill>
              </a:rPr>
              <a:t>для измерения инфляции </a:t>
            </a:r>
            <a:r>
              <a:rPr lang="ru-RU" sz="2400" smtClean="0">
                <a:solidFill>
                  <a:srgbClr val="000000"/>
                </a:solidFill>
              </a:rPr>
              <a:t>в США и России</a:t>
            </a:r>
            <a:r>
              <a:rPr lang="en-US" sz="2400" smtClean="0">
                <a:solidFill>
                  <a:srgbClr val="000000"/>
                </a:solidFill>
                <a:cs typeface="Times New Roman" pitchFamily="18" charset="0"/>
              </a:rPr>
              <a:t>;</a:t>
            </a:r>
          </a:p>
          <a:p>
            <a:pPr algn="just" eaLnBrk="1" hangingPunct="1">
              <a:lnSpc>
                <a:spcPct val="90000"/>
              </a:lnSpc>
              <a:spcBef>
                <a:spcPct val="0"/>
              </a:spcBef>
              <a:defRPr/>
            </a:pPr>
            <a:r>
              <a:rPr lang="ru-RU" sz="2400" smtClean="0">
                <a:solidFill>
                  <a:srgbClr val="000000"/>
                </a:solidFill>
              </a:rPr>
              <a:t>считается наилучшим измерителем </a:t>
            </a:r>
            <a:r>
              <a:rPr lang="ru-RU" sz="2400" u="sng" smtClean="0">
                <a:solidFill>
                  <a:srgbClr val="CC0099"/>
                </a:solidFill>
              </a:rPr>
              <a:t>стоимости жизни</a:t>
            </a:r>
            <a:r>
              <a:rPr lang="en-US" sz="2400" smtClean="0">
                <a:solidFill>
                  <a:srgbClr val="000000"/>
                </a:solidFill>
                <a:cs typeface="Times New Roman" pitchFamily="18" charset="0"/>
              </a:rPr>
              <a:t>;</a:t>
            </a:r>
          </a:p>
          <a:p>
            <a:pPr algn="just" eaLnBrk="1" hangingPunct="1">
              <a:lnSpc>
                <a:spcPct val="90000"/>
              </a:lnSpc>
              <a:spcBef>
                <a:spcPct val="0"/>
              </a:spcBef>
              <a:defRPr/>
            </a:pPr>
            <a:r>
              <a:rPr lang="ru-RU" sz="2400" smtClean="0">
                <a:solidFill>
                  <a:srgbClr val="000000"/>
                </a:solidFill>
              </a:rPr>
              <a:t>используется, для корректировки шкалы налогообложения, социальных выплат и заработной платы на инфляцию (т.е. для их индексации)</a:t>
            </a:r>
            <a:r>
              <a:rPr lang="en-US" sz="2400" smtClean="0">
                <a:solidFill>
                  <a:srgbClr val="000000"/>
                </a:solidFill>
                <a:cs typeface="Times New Roman" pitchFamily="18" charset="0"/>
              </a:rPr>
              <a:t>; </a:t>
            </a:r>
          </a:p>
          <a:p>
            <a:pPr algn="just" eaLnBrk="1" hangingPunct="1">
              <a:lnSpc>
                <a:spcPct val="90000"/>
              </a:lnSpc>
              <a:spcBef>
                <a:spcPct val="0"/>
              </a:spcBef>
              <a:defRPr/>
            </a:pPr>
            <a:r>
              <a:rPr lang="ru-RU" sz="2400" smtClean="0">
                <a:solidFill>
                  <a:srgbClr val="000000"/>
                </a:solidFill>
              </a:rPr>
              <a:t>рассчитывается как </a:t>
            </a:r>
            <a:r>
              <a:rPr lang="ru-RU" sz="2400" b="1" smtClean="0">
                <a:solidFill>
                  <a:srgbClr val="CC0099"/>
                </a:solidFill>
                <a:effectLst>
                  <a:outerShdw blurRad="38100" dist="38100" dir="2700000" algn="tl">
                    <a:srgbClr val="C0C0C0"/>
                  </a:outerShdw>
                </a:effectLst>
              </a:rPr>
              <a:t>индекс Ласпейреса</a:t>
            </a:r>
            <a:r>
              <a:rPr lang="en-US" sz="2400" smtClean="0">
                <a:solidFill>
                  <a:srgbClr val="000000"/>
                </a:solidFill>
                <a:cs typeface="Times New Roman" pitchFamily="18" charset="0"/>
              </a:rPr>
              <a:t>, </a:t>
            </a:r>
            <a:r>
              <a:rPr lang="ru-RU" sz="2400" smtClean="0">
                <a:solidFill>
                  <a:srgbClr val="000000"/>
                </a:solidFill>
              </a:rPr>
              <a:t>т.е. это индекс с </a:t>
            </a:r>
            <a:r>
              <a:rPr lang="ru-RU" sz="2400" u="sng" smtClean="0">
                <a:solidFill>
                  <a:srgbClr val="CC0099"/>
                </a:solidFill>
              </a:rPr>
              <a:t>фиксированными</a:t>
            </a:r>
            <a:r>
              <a:rPr lang="ru-RU" sz="2400" smtClean="0">
                <a:solidFill>
                  <a:srgbClr val="CC0099"/>
                </a:solidFill>
              </a:rPr>
              <a:t> </a:t>
            </a:r>
            <a:r>
              <a:rPr lang="ru-RU" sz="2400" smtClean="0">
                <a:solidFill>
                  <a:srgbClr val="010000"/>
                </a:solidFill>
              </a:rPr>
              <a:t>количествами</a:t>
            </a:r>
            <a:r>
              <a:rPr lang="ru-RU" sz="2400" smtClean="0">
                <a:solidFill>
                  <a:srgbClr val="CC0099"/>
                </a:solidFill>
              </a:rPr>
              <a:t> </a:t>
            </a:r>
            <a:r>
              <a:rPr lang="en-US" sz="2400" smtClean="0">
                <a:solidFill>
                  <a:srgbClr val="000000"/>
                </a:solidFill>
                <a:cs typeface="Times New Roman" pitchFamily="18" charset="0"/>
              </a:rPr>
              <a:t>(</a:t>
            </a:r>
            <a:r>
              <a:rPr lang="ru-RU" sz="2400" smtClean="0">
                <a:solidFill>
                  <a:srgbClr val="000000"/>
                </a:solidFill>
              </a:rPr>
              <a:t>базового года</a:t>
            </a:r>
            <a:r>
              <a:rPr lang="en-US" sz="2400" smtClean="0">
                <a:solidFill>
                  <a:srgbClr val="000000"/>
                </a:solidFill>
                <a:cs typeface="Times New Roman" pitchFamily="18" charset="0"/>
              </a:rPr>
              <a:t>) :</a:t>
            </a:r>
            <a:endParaRPr lang="ru-RU" sz="2400" smtClean="0">
              <a:cs typeface="Times New Roman" pitchFamily="18" charset="0"/>
            </a:endParaRPr>
          </a:p>
          <a:p>
            <a:pPr eaLnBrk="1" hangingPunct="1">
              <a:lnSpc>
                <a:spcPct val="90000"/>
              </a:lnSpc>
              <a:buFontTx/>
              <a:buNone/>
              <a:defRPr/>
            </a:pPr>
            <a:r>
              <a:rPr lang="en-US" sz="2400" smtClean="0">
                <a:solidFill>
                  <a:srgbClr val="000000"/>
                </a:solidFill>
                <a:cs typeface="Times New Roman" pitchFamily="18" charset="0"/>
              </a:rPr>
              <a:t>	   	</a:t>
            </a:r>
          </a:p>
          <a:p>
            <a:pPr eaLnBrk="1" hangingPunct="1">
              <a:lnSpc>
                <a:spcPct val="90000"/>
              </a:lnSpc>
              <a:buFontTx/>
              <a:buNone/>
              <a:defRPr/>
            </a:pPr>
            <a:r>
              <a:rPr lang="en-US" sz="2400" smtClean="0">
                <a:solidFill>
                  <a:srgbClr val="000000"/>
                </a:solidFill>
                <a:cs typeface="Times New Roman" pitchFamily="18" charset="0"/>
              </a:rPr>
              <a:t>	</a:t>
            </a:r>
            <a:r>
              <a:rPr lang="ru-RU" sz="2400" b="1" smtClean="0">
                <a:solidFill>
                  <a:srgbClr val="CC0099"/>
                </a:solidFill>
                <a:effectLst>
                  <a:outerShdw blurRad="38100" dist="38100" dir="2700000" algn="tl">
                    <a:srgbClr val="C0C0C0"/>
                  </a:outerShdw>
                </a:effectLst>
              </a:rPr>
              <a:t>ИПЦ</a:t>
            </a:r>
            <a:r>
              <a:rPr lang="en-US" sz="2400" smtClean="0">
                <a:solidFill>
                  <a:srgbClr val="000000"/>
                </a:solidFill>
                <a:cs typeface="Times New Roman" pitchFamily="18" charset="0"/>
              </a:rPr>
              <a:t> =                                                                            </a:t>
            </a:r>
          </a:p>
          <a:p>
            <a:pPr eaLnBrk="1" hangingPunct="1">
              <a:lnSpc>
                <a:spcPct val="90000"/>
              </a:lnSpc>
              <a:buFontTx/>
              <a:buNone/>
              <a:defRPr/>
            </a:pPr>
            <a:r>
              <a:rPr lang="en-US" sz="2400" smtClean="0">
                <a:solidFill>
                  <a:srgbClr val="000000"/>
                </a:solidFill>
                <a:cs typeface="Times New Roman" pitchFamily="18" charset="0"/>
              </a:rPr>
              <a:t>				</a:t>
            </a:r>
          </a:p>
          <a:p>
            <a:pPr eaLnBrk="1" hangingPunct="1">
              <a:lnSpc>
                <a:spcPct val="90000"/>
              </a:lnSpc>
              <a:buFontTx/>
              <a:buNone/>
              <a:defRPr/>
            </a:pPr>
            <a:r>
              <a:rPr lang="en-US" sz="2400" smtClean="0">
                <a:solidFill>
                  <a:srgbClr val="000000"/>
                </a:solidFill>
                <a:cs typeface="Times New Roman" pitchFamily="18" charset="0"/>
              </a:rPr>
              <a:t>				</a:t>
            </a:r>
          </a:p>
          <a:p>
            <a:pPr eaLnBrk="1" hangingPunct="1">
              <a:lnSpc>
                <a:spcPct val="90000"/>
              </a:lnSpc>
              <a:buFontTx/>
              <a:buNone/>
              <a:defRPr/>
            </a:pPr>
            <a:r>
              <a:rPr lang="en-US" sz="2400" smtClean="0">
                <a:solidFill>
                  <a:srgbClr val="000000"/>
                </a:solidFill>
                <a:cs typeface="Times New Roman" pitchFamily="18" charset="0"/>
              </a:rPr>
              <a:t>					 </a:t>
            </a:r>
          </a:p>
          <a:p>
            <a:pPr algn="just" eaLnBrk="1" hangingPunct="1">
              <a:lnSpc>
                <a:spcPct val="90000"/>
              </a:lnSpc>
              <a:buFontTx/>
              <a:buNone/>
              <a:defRPr/>
            </a:pPr>
            <a:endParaRPr lang="en-US" sz="2400" smtClean="0">
              <a:solidFill>
                <a:srgbClr val="000000"/>
              </a:solidFill>
              <a:cs typeface="Times New Roman" pitchFamily="18" charset="0"/>
            </a:endParaRPr>
          </a:p>
          <a:p>
            <a:pPr eaLnBrk="1" hangingPunct="1">
              <a:lnSpc>
                <a:spcPct val="90000"/>
              </a:lnSpc>
              <a:buFontTx/>
              <a:buNone/>
              <a:defRPr/>
            </a:pPr>
            <a:endParaRPr lang="ru-RU" sz="2800" smtClean="0"/>
          </a:p>
        </p:txBody>
      </p:sp>
      <p:graphicFrame>
        <p:nvGraphicFramePr>
          <p:cNvPr id="41988" name="Object 4"/>
          <p:cNvGraphicFramePr>
            <a:graphicFrameLocks noChangeAspect="1"/>
          </p:cNvGraphicFramePr>
          <p:nvPr/>
        </p:nvGraphicFramePr>
        <p:xfrm>
          <a:off x="3867150" y="5481638"/>
          <a:ext cx="1847850" cy="1300162"/>
        </p:xfrm>
        <a:graphic>
          <a:graphicData uri="http://schemas.openxmlformats.org/presentationml/2006/ole">
            <mc:AlternateContent xmlns:mc="http://schemas.openxmlformats.org/markup-compatibility/2006">
              <mc:Choice xmlns:v="urn:schemas-microsoft-com:vml" Requires="v">
                <p:oleObj spid="_x0000_s20530" name="Формула" r:id="rId3" imgW="1028254" imgH="723586" progId="Equation.3">
                  <p:embed/>
                </p:oleObj>
              </mc:Choice>
              <mc:Fallback>
                <p:oleObj name="Формула" r:id="rId3" imgW="1028254" imgH="723586"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7150" y="5481638"/>
                        <a:ext cx="1847850" cy="1300162"/>
                      </a:xfrm>
                      <a:prstGeom prst="rect">
                        <a:avLst/>
                      </a:prstGeom>
                      <a:solidFill>
                        <a:srgbClr val="FF99FF"/>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1989" name="Object 5"/>
          <p:cNvGraphicFramePr>
            <a:graphicFrameLocks noChangeAspect="1"/>
          </p:cNvGraphicFramePr>
          <p:nvPr/>
        </p:nvGraphicFramePr>
        <p:xfrm>
          <a:off x="1957388" y="4572000"/>
          <a:ext cx="7110412" cy="766763"/>
        </p:xfrm>
        <a:graphic>
          <a:graphicData uri="http://schemas.openxmlformats.org/presentationml/2006/ole">
            <mc:AlternateContent xmlns:mc="http://schemas.openxmlformats.org/markup-compatibility/2006">
              <mc:Choice xmlns:v="urn:schemas-microsoft-com:vml" Requires="v">
                <p:oleObj spid="_x0000_s20531" name="Формула" r:id="rId5" imgW="4470400" imgH="482600" progId="Equation.3">
                  <p:embed/>
                </p:oleObj>
              </mc:Choice>
              <mc:Fallback>
                <p:oleObj name="Формула" r:id="rId5" imgW="4470400" imgH="4826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7388" y="4572000"/>
                        <a:ext cx="7110412" cy="766763"/>
                      </a:xfrm>
                      <a:prstGeom prst="rect">
                        <a:avLst/>
                      </a:prstGeom>
                      <a:solidFill>
                        <a:srgbClr val="FF99FF"/>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1992" name="Object 8"/>
          <p:cNvGraphicFramePr>
            <a:graphicFrameLocks noChangeAspect="1"/>
          </p:cNvGraphicFramePr>
          <p:nvPr/>
        </p:nvGraphicFramePr>
        <p:xfrm>
          <a:off x="457200" y="5157788"/>
          <a:ext cx="1179513" cy="1624012"/>
        </p:xfrm>
        <a:graphic>
          <a:graphicData uri="http://schemas.openxmlformats.org/presentationml/2006/ole">
            <mc:AlternateContent xmlns:mc="http://schemas.openxmlformats.org/markup-compatibility/2006">
              <mc:Choice xmlns:v="urn:schemas-microsoft-com:vml" Requires="v">
                <p:oleObj spid="_x0000_s20532" name="Фотография Photo Editor" r:id="rId7" imgW="409632" imgH="581106" progId="">
                  <p:embed/>
                </p:oleObj>
              </mc:Choice>
              <mc:Fallback>
                <p:oleObj name="Фотография Photo Editor" r:id="rId7" imgW="409632" imgH="581106" progId="">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5157788"/>
                        <a:ext cx="1179513" cy="162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Номер слайда 5"/>
          <p:cNvSpPr>
            <a:spLocks noGrp="1"/>
          </p:cNvSpPr>
          <p:nvPr>
            <p:ph type="sldNum" sz="quarter" idx="12"/>
          </p:nvPr>
        </p:nvSpPr>
        <p:spPr>
          <a:noFill/>
          <a:ln>
            <a:miter lim="800000"/>
            <a:headEnd/>
            <a:tailEnd/>
          </a:ln>
        </p:spPr>
        <p:txBody>
          <a:bodyPr/>
          <a:lstStyle/>
          <a:p>
            <a:fld id="{AC20CCA6-CA7E-4A8E-A22A-023EBFDE046C}" type="slidenum">
              <a:rPr lang="ru-RU" smtClean="0"/>
              <a:pPr/>
              <a:t>51</a:t>
            </a:fld>
            <a:endParaRPr lang="ru-RU" smtClean="0"/>
          </a:p>
        </p:txBody>
      </p:sp>
      <p:sp>
        <p:nvSpPr>
          <p:cNvPr id="43010" name="Rectangle 2"/>
          <p:cNvSpPr>
            <a:spLocks noGrp="1" noChangeArrowheads="1"/>
          </p:cNvSpPr>
          <p:nvPr>
            <p:ph type="title"/>
          </p:nvPr>
        </p:nvSpPr>
        <p:spPr>
          <a:xfrm>
            <a:off x="762000" y="152400"/>
            <a:ext cx="7696200" cy="838200"/>
          </a:xfrm>
        </p:spPr>
        <p:txBody>
          <a:bodyPr/>
          <a:lstStyle/>
          <a:p>
            <a:pPr eaLnBrk="1" hangingPunct="1">
              <a:defRPr/>
            </a:pPr>
            <a:r>
              <a:rPr lang="ru-RU" sz="3200" b="1" dirty="0" smtClean="0">
                <a:solidFill>
                  <a:schemeClr val="accent6"/>
                </a:solidFill>
                <a:effectLst>
                  <a:outerShdw blurRad="38100" dist="38100" dir="2700000" algn="tl">
                    <a:srgbClr val="C0C0C0"/>
                  </a:outerShdw>
                </a:effectLst>
              </a:rPr>
              <a:t>Индекс цен производителей</a:t>
            </a:r>
          </a:p>
        </p:txBody>
      </p:sp>
      <p:sp>
        <p:nvSpPr>
          <p:cNvPr id="43011" name="Rectangle 3"/>
          <p:cNvSpPr>
            <a:spLocks noGrp="1" noChangeArrowheads="1"/>
          </p:cNvSpPr>
          <p:nvPr>
            <p:ph type="body" idx="1"/>
          </p:nvPr>
        </p:nvSpPr>
        <p:spPr>
          <a:xfrm>
            <a:off x="228600" y="838200"/>
            <a:ext cx="8458200" cy="5410200"/>
          </a:xfrm>
        </p:spPr>
        <p:txBody>
          <a:bodyPr/>
          <a:lstStyle/>
          <a:p>
            <a:pPr algn="just" eaLnBrk="1" hangingPunct="1">
              <a:lnSpc>
                <a:spcPct val="90000"/>
              </a:lnSpc>
              <a:spcBef>
                <a:spcPct val="0"/>
              </a:spcBef>
              <a:defRPr/>
            </a:pPr>
            <a:r>
              <a:rPr lang="ru-RU" sz="2400" smtClean="0">
                <a:solidFill>
                  <a:srgbClr val="000000"/>
                </a:solidFill>
              </a:rPr>
              <a:t>основан на ценах </a:t>
            </a:r>
            <a:r>
              <a:rPr lang="ru-RU" sz="2400" u="sng" smtClean="0">
                <a:solidFill>
                  <a:srgbClr val="9900CC"/>
                </a:solidFill>
              </a:rPr>
              <a:t>фиксированной</a:t>
            </a:r>
            <a:r>
              <a:rPr lang="en-US" sz="2400" smtClean="0">
                <a:solidFill>
                  <a:srgbClr val="000000"/>
                </a:solidFill>
                <a:cs typeface="Times New Roman" pitchFamily="18" charset="0"/>
              </a:rPr>
              <a:t> </a:t>
            </a:r>
            <a:r>
              <a:rPr lang="ru-RU" sz="2400" smtClean="0">
                <a:solidFill>
                  <a:srgbClr val="000000"/>
                </a:solidFill>
              </a:rPr>
              <a:t>«рыночной корзины» сотен промежуточных благ (таких как древесина или сталь), используемых </a:t>
            </a:r>
            <a:r>
              <a:rPr lang="ru-RU" sz="2400" u="sng" smtClean="0">
                <a:solidFill>
                  <a:srgbClr val="9900CC"/>
                </a:solidFill>
              </a:rPr>
              <a:t>производителями</a:t>
            </a:r>
            <a:r>
              <a:rPr lang="en-US" sz="2400" smtClean="0">
                <a:solidFill>
                  <a:srgbClr val="000000"/>
                </a:solidFill>
                <a:cs typeface="Times New Roman" pitchFamily="18" charset="0"/>
              </a:rPr>
              <a:t> </a:t>
            </a:r>
            <a:r>
              <a:rPr lang="ru-RU" sz="2400" smtClean="0">
                <a:solidFill>
                  <a:srgbClr val="000000"/>
                </a:solidFill>
              </a:rPr>
              <a:t>в процессе производства в </a:t>
            </a:r>
            <a:r>
              <a:rPr lang="ru-RU" sz="2400" u="sng" smtClean="0">
                <a:solidFill>
                  <a:srgbClr val="9900CC"/>
                </a:solidFill>
              </a:rPr>
              <a:t>базовом году</a:t>
            </a:r>
            <a:r>
              <a:rPr lang="en-US" sz="2400" smtClean="0">
                <a:solidFill>
                  <a:srgbClr val="000000"/>
                </a:solidFill>
                <a:cs typeface="Times New Roman" pitchFamily="18" charset="0"/>
              </a:rPr>
              <a:t>;</a:t>
            </a:r>
          </a:p>
          <a:p>
            <a:pPr algn="just" eaLnBrk="1" hangingPunct="1">
              <a:lnSpc>
                <a:spcPct val="90000"/>
              </a:lnSpc>
              <a:spcBef>
                <a:spcPct val="0"/>
              </a:spcBef>
              <a:defRPr/>
            </a:pPr>
            <a:r>
              <a:rPr lang="ru-RU" sz="2400" smtClean="0">
                <a:solidFill>
                  <a:srgbClr val="000000"/>
                </a:solidFill>
              </a:rPr>
              <a:t>рассчитывается как </a:t>
            </a:r>
            <a:r>
              <a:rPr lang="ru-RU" sz="2400" b="1" smtClean="0">
                <a:solidFill>
                  <a:srgbClr val="9900CC"/>
                </a:solidFill>
                <a:effectLst>
                  <a:outerShdw blurRad="38100" dist="38100" dir="2700000" algn="tl">
                    <a:srgbClr val="C0C0C0"/>
                  </a:outerShdw>
                </a:effectLst>
              </a:rPr>
              <a:t>индекс Ласпейреса</a:t>
            </a:r>
            <a:r>
              <a:rPr lang="en-US" sz="2400" smtClean="0">
                <a:solidFill>
                  <a:srgbClr val="000000"/>
                </a:solidFill>
                <a:cs typeface="Times New Roman" pitchFamily="18" charset="0"/>
              </a:rPr>
              <a:t>, </a:t>
            </a:r>
            <a:r>
              <a:rPr lang="ru-RU" sz="2400" smtClean="0">
                <a:solidFill>
                  <a:srgbClr val="000000"/>
                </a:solidFill>
              </a:rPr>
              <a:t>т.е. это индекс с </a:t>
            </a:r>
            <a:r>
              <a:rPr lang="ru-RU" sz="2400" u="sng" smtClean="0">
                <a:solidFill>
                  <a:srgbClr val="9900CC"/>
                </a:solidFill>
              </a:rPr>
              <a:t>фиксированными</a:t>
            </a:r>
            <a:r>
              <a:rPr lang="ru-RU" sz="2400" smtClean="0">
                <a:solidFill>
                  <a:srgbClr val="CC0099"/>
                </a:solidFill>
              </a:rPr>
              <a:t> </a:t>
            </a:r>
            <a:r>
              <a:rPr lang="ru-RU" sz="2400" smtClean="0">
                <a:solidFill>
                  <a:srgbClr val="010000"/>
                </a:solidFill>
              </a:rPr>
              <a:t>количествами</a:t>
            </a:r>
            <a:r>
              <a:rPr lang="ru-RU" sz="2400" smtClean="0">
                <a:solidFill>
                  <a:srgbClr val="CC0099"/>
                </a:solidFill>
              </a:rPr>
              <a:t> </a:t>
            </a:r>
            <a:r>
              <a:rPr lang="en-US" sz="2400" smtClean="0">
                <a:solidFill>
                  <a:srgbClr val="000000"/>
                </a:solidFill>
                <a:cs typeface="Times New Roman" pitchFamily="18" charset="0"/>
              </a:rPr>
              <a:t>(</a:t>
            </a:r>
            <a:r>
              <a:rPr lang="ru-RU" sz="2400" smtClean="0">
                <a:solidFill>
                  <a:srgbClr val="000000"/>
                </a:solidFill>
              </a:rPr>
              <a:t>базового года</a:t>
            </a:r>
            <a:r>
              <a:rPr lang="en-US" sz="2400" smtClean="0">
                <a:solidFill>
                  <a:srgbClr val="000000"/>
                </a:solidFill>
                <a:cs typeface="Times New Roman" pitchFamily="18" charset="0"/>
              </a:rPr>
              <a:t>)</a:t>
            </a:r>
            <a:r>
              <a:rPr lang="ru-RU" sz="2400" smtClean="0">
                <a:solidFill>
                  <a:srgbClr val="000000"/>
                </a:solidFill>
              </a:rPr>
              <a:t>, т.е. подсчет ИЦП аналогичен подсчету ИПЦ;</a:t>
            </a:r>
          </a:p>
          <a:p>
            <a:pPr algn="just" eaLnBrk="1" hangingPunct="1">
              <a:lnSpc>
                <a:spcPct val="90000"/>
              </a:lnSpc>
              <a:spcBef>
                <a:spcPct val="0"/>
              </a:spcBef>
              <a:defRPr/>
            </a:pPr>
            <a:r>
              <a:rPr lang="ru-RU" sz="2400" smtClean="0">
                <a:solidFill>
                  <a:srgbClr val="000000"/>
                </a:solidFill>
              </a:rPr>
              <a:t>отличается от ИПЦ, поскольку</a:t>
            </a:r>
            <a:r>
              <a:rPr lang="en-US" sz="2400" smtClean="0">
                <a:solidFill>
                  <a:srgbClr val="000000"/>
                </a:solidFill>
                <a:cs typeface="Times New Roman" pitchFamily="18" charset="0"/>
              </a:rPr>
              <a:t>:</a:t>
            </a:r>
            <a:endParaRPr lang="ru-RU" sz="2400" smtClean="0">
              <a:cs typeface="Times New Roman" pitchFamily="18" charset="0"/>
            </a:endParaRPr>
          </a:p>
          <a:p>
            <a:pPr algn="just" eaLnBrk="1" hangingPunct="1">
              <a:lnSpc>
                <a:spcPct val="90000"/>
              </a:lnSpc>
              <a:spcBef>
                <a:spcPct val="0"/>
              </a:spcBef>
              <a:buFontTx/>
              <a:buNone/>
              <a:defRPr/>
            </a:pPr>
            <a:r>
              <a:rPr lang="en-US" sz="2400" smtClean="0">
                <a:solidFill>
                  <a:srgbClr val="000000"/>
                </a:solidFill>
                <a:cs typeface="Times New Roman" pitchFamily="18" charset="0"/>
              </a:rPr>
              <a:t>		- </a:t>
            </a:r>
            <a:r>
              <a:rPr lang="ru-RU" sz="2400" smtClean="0">
                <a:solidFill>
                  <a:srgbClr val="000000"/>
                </a:solidFill>
              </a:rPr>
              <a:t>включает сырье, материалы и незавершенное 		   </a:t>
            </a:r>
          </a:p>
          <a:p>
            <a:pPr algn="just" eaLnBrk="1" hangingPunct="1">
              <a:lnSpc>
                <a:spcPct val="90000"/>
              </a:lnSpc>
              <a:spcBef>
                <a:spcPct val="0"/>
              </a:spcBef>
              <a:buFontTx/>
              <a:buNone/>
              <a:defRPr/>
            </a:pPr>
            <a:r>
              <a:rPr lang="ru-RU" sz="2400" smtClean="0">
                <a:solidFill>
                  <a:srgbClr val="000000"/>
                </a:solidFill>
              </a:rPr>
              <a:t>               производство</a:t>
            </a:r>
            <a:r>
              <a:rPr lang="en-US" sz="2400" smtClean="0">
                <a:solidFill>
                  <a:srgbClr val="000000"/>
                </a:solidFill>
                <a:cs typeface="Times New Roman" pitchFamily="18" charset="0"/>
              </a:rPr>
              <a:t>;</a:t>
            </a:r>
          </a:p>
          <a:p>
            <a:pPr algn="just" eaLnBrk="1" hangingPunct="1">
              <a:lnSpc>
                <a:spcPct val="90000"/>
              </a:lnSpc>
              <a:spcBef>
                <a:spcPct val="0"/>
              </a:spcBef>
              <a:buFontTx/>
              <a:buNone/>
              <a:defRPr/>
            </a:pPr>
            <a:r>
              <a:rPr lang="en-US" sz="2400" smtClean="0">
                <a:solidFill>
                  <a:srgbClr val="000000"/>
                </a:solidFill>
                <a:cs typeface="Times New Roman" pitchFamily="18" charset="0"/>
              </a:rPr>
              <a:t>		- </a:t>
            </a:r>
            <a:r>
              <a:rPr lang="ru-RU" sz="2400" smtClean="0">
                <a:solidFill>
                  <a:srgbClr val="000000"/>
                </a:solidFill>
              </a:rPr>
              <a:t>предназначен для измерения цен на ранних стадиях </a:t>
            </a:r>
          </a:p>
          <a:p>
            <a:pPr algn="just" eaLnBrk="1" hangingPunct="1">
              <a:lnSpc>
                <a:spcPct val="90000"/>
              </a:lnSpc>
              <a:spcBef>
                <a:spcPct val="0"/>
              </a:spcBef>
              <a:buFontTx/>
              <a:buNone/>
              <a:defRPr/>
            </a:pPr>
            <a:r>
              <a:rPr lang="ru-RU" sz="2400" smtClean="0">
                <a:solidFill>
                  <a:srgbClr val="000000"/>
                </a:solidFill>
              </a:rPr>
              <a:t>              системы распределения</a:t>
            </a:r>
            <a:r>
              <a:rPr lang="en-US" sz="2400" smtClean="0">
                <a:solidFill>
                  <a:srgbClr val="000000"/>
                </a:solidFill>
                <a:cs typeface="Times New Roman" pitchFamily="18" charset="0"/>
              </a:rPr>
              <a:t>;</a:t>
            </a:r>
          </a:p>
          <a:p>
            <a:pPr algn="just" eaLnBrk="1" hangingPunct="1">
              <a:lnSpc>
                <a:spcPct val="90000"/>
              </a:lnSpc>
              <a:spcBef>
                <a:spcPct val="0"/>
              </a:spcBef>
              <a:buFontTx/>
              <a:buNone/>
              <a:defRPr/>
            </a:pPr>
            <a:r>
              <a:rPr lang="en-US" sz="2400" smtClean="0">
                <a:solidFill>
                  <a:srgbClr val="000000"/>
                </a:solidFill>
                <a:cs typeface="Times New Roman" pitchFamily="18" charset="0"/>
              </a:rPr>
              <a:t>		- </a:t>
            </a:r>
            <a:r>
              <a:rPr lang="ru-RU" sz="2400" smtClean="0">
                <a:solidFill>
                  <a:srgbClr val="000000"/>
                </a:solidFill>
              </a:rPr>
              <a:t>рассчитывается на основе цен первой (а не конечной) </a:t>
            </a:r>
          </a:p>
          <a:p>
            <a:pPr algn="just" eaLnBrk="1" hangingPunct="1">
              <a:lnSpc>
                <a:spcPct val="90000"/>
              </a:lnSpc>
              <a:spcBef>
                <a:spcPct val="0"/>
              </a:spcBef>
              <a:buFontTx/>
              <a:buNone/>
              <a:defRPr/>
            </a:pPr>
            <a:r>
              <a:rPr lang="ru-RU" sz="2400" smtClean="0">
                <a:solidFill>
                  <a:srgbClr val="000000"/>
                </a:solidFill>
              </a:rPr>
              <a:t>              коммерческой сделки</a:t>
            </a:r>
            <a:r>
              <a:rPr lang="en-US" sz="2400" smtClean="0">
                <a:solidFill>
                  <a:srgbClr val="000000"/>
                </a:solidFill>
                <a:cs typeface="Times New Roman" pitchFamily="18" charset="0"/>
              </a:rPr>
              <a:t>;</a:t>
            </a:r>
          </a:p>
          <a:p>
            <a:pPr algn="just" eaLnBrk="1" hangingPunct="1">
              <a:lnSpc>
                <a:spcPct val="90000"/>
              </a:lnSpc>
              <a:spcBef>
                <a:spcPct val="0"/>
              </a:spcBef>
              <a:defRPr/>
            </a:pPr>
            <a:r>
              <a:rPr lang="ru-RU" sz="2400" smtClean="0">
                <a:solidFill>
                  <a:srgbClr val="000000"/>
                </a:solidFill>
              </a:rPr>
              <a:t>иногда является хорошим </a:t>
            </a:r>
            <a:r>
              <a:rPr lang="ru-RU" sz="2400" u="sng" smtClean="0">
                <a:solidFill>
                  <a:srgbClr val="9900CC"/>
                </a:solidFill>
              </a:rPr>
              <a:t>предсказателем будущей инфляции </a:t>
            </a:r>
            <a:r>
              <a:rPr lang="en-US" sz="2400" smtClean="0">
                <a:solidFill>
                  <a:srgbClr val="000000"/>
                </a:solidFill>
                <a:cs typeface="Times New Roman" pitchFamily="18" charset="0"/>
              </a:rPr>
              <a:t>(</a:t>
            </a:r>
            <a:r>
              <a:rPr lang="ru-RU" sz="2400" smtClean="0">
                <a:solidFill>
                  <a:srgbClr val="000000"/>
                </a:solidFill>
              </a:rPr>
              <a:t>так как производители часто переносят рост своих издержек на цены конечных товаров, уплачиваемых потребителями</a:t>
            </a:r>
            <a:r>
              <a:rPr lang="en-US" sz="2400" smtClean="0">
                <a:solidFill>
                  <a:srgbClr val="000000"/>
                </a:solidFill>
                <a:cs typeface="Times New Roman" pitchFamily="18" charset="0"/>
              </a:rPr>
              <a:t>).</a:t>
            </a:r>
            <a:endParaRPr lang="ru-RU" sz="2400" smtClean="0"/>
          </a:p>
        </p:txBody>
      </p:sp>
      <p:pic>
        <p:nvPicPr>
          <p:cNvPr id="43012" name="Picture 4"/>
          <p:cNvPicPr>
            <a:picLocks noChangeAspect="1" noChangeArrowheads="1"/>
          </p:cNvPicPr>
          <p:nvPr/>
        </p:nvPicPr>
        <p:blipFill>
          <a:blip r:embed="rId2" cstate="print"/>
          <a:srcRect/>
          <a:stretch>
            <a:fillRect/>
          </a:stretch>
        </p:blipFill>
        <p:spPr bwMode="auto">
          <a:xfrm>
            <a:off x="7543800" y="2819400"/>
            <a:ext cx="1600200" cy="1482725"/>
          </a:xfrm>
          <a:prstGeom prst="rect">
            <a:avLst/>
          </a:prstGeom>
          <a:noFill/>
          <a:ln w="9525">
            <a:noFill/>
            <a:miter lim="800000"/>
            <a:headEnd/>
            <a:tailEnd/>
          </a:ln>
          <a:effectLst>
            <a:outerShdw dist="35921" dir="2700000" algn="ctr" rotWithShape="0">
              <a:schemeClr val="bg2"/>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100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blinds(vertical)">
                                      <p:cBhvr>
                                        <p:cTn id="7" dur="500"/>
                                        <p:tgtEl>
                                          <p:spTgt spid="43011">
                                            <p:txEl>
                                              <p:pRg st="0" end="0"/>
                                            </p:txEl>
                                          </p:spTgt>
                                        </p:tgtEl>
                                      </p:cBhvr>
                                    </p:animEffect>
                                  </p:childTnLst>
                                </p:cTn>
                              </p:par>
                            </p:childTnLst>
                          </p:cTn>
                        </p:par>
                        <p:par>
                          <p:cTn id="8" fill="hold" nodeType="afterGroup">
                            <p:stCondLst>
                              <p:cond delay="1500"/>
                            </p:stCondLst>
                            <p:childTnLst>
                              <p:par>
                                <p:cTn id="9" presetID="3" presetClass="entr" presetSubtype="5" fill="hold" grpId="0" nodeType="afterEffect">
                                  <p:stCondLst>
                                    <p:cond delay="1000"/>
                                  </p:stCondLst>
                                  <p:childTnLst>
                                    <p:set>
                                      <p:cBhvr>
                                        <p:cTn id="10" dur="1" fill="hold">
                                          <p:stCondLst>
                                            <p:cond delay="0"/>
                                          </p:stCondLst>
                                        </p:cTn>
                                        <p:tgtEl>
                                          <p:spTgt spid="43011">
                                            <p:txEl>
                                              <p:pRg st="1" end="1"/>
                                            </p:txEl>
                                          </p:spTgt>
                                        </p:tgtEl>
                                        <p:attrNameLst>
                                          <p:attrName>style.visibility</p:attrName>
                                        </p:attrNameLst>
                                      </p:cBhvr>
                                      <p:to>
                                        <p:strVal val="visible"/>
                                      </p:to>
                                    </p:set>
                                    <p:animEffect transition="in" filter="blinds(vertical)">
                                      <p:cBhvr>
                                        <p:cTn id="11" dur="500"/>
                                        <p:tgtEl>
                                          <p:spTgt spid="43011">
                                            <p:txEl>
                                              <p:pRg st="1" end="1"/>
                                            </p:txEl>
                                          </p:spTgt>
                                        </p:tgtEl>
                                      </p:cBhvr>
                                    </p:animEffect>
                                  </p:childTnLst>
                                </p:cTn>
                              </p:par>
                            </p:childTnLst>
                          </p:cTn>
                        </p:par>
                        <p:par>
                          <p:cTn id="12" fill="hold" nodeType="afterGroup">
                            <p:stCondLst>
                              <p:cond delay="3000"/>
                            </p:stCondLst>
                            <p:childTnLst>
                              <p:par>
                                <p:cTn id="13" presetID="3" presetClass="entr" presetSubtype="5" fill="hold" grpId="0" nodeType="afterEffect">
                                  <p:stCondLst>
                                    <p:cond delay="1000"/>
                                  </p:stCondLst>
                                  <p:childTnLst>
                                    <p:set>
                                      <p:cBhvr>
                                        <p:cTn id="14" dur="1" fill="hold">
                                          <p:stCondLst>
                                            <p:cond delay="0"/>
                                          </p:stCondLst>
                                        </p:cTn>
                                        <p:tgtEl>
                                          <p:spTgt spid="43011">
                                            <p:txEl>
                                              <p:pRg st="2" end="2"/>
                                            </p:txEl>
                                          </p:spTgt>
                                        </p:tgtEl>
                                        <p:attrNameLst>
                                          <p:attrName>style.visibility</p:attrName>
                                        </p:attrNameLst>
                                      </p:cBhvr>
                                      <p:to>
                                        <p:strVal val="visible"/>
                                      </p:to>
                                    </p:set>
                                    <p:animEffect transition="in" filter="blinds(vertical)">
                                      <p:cBhvr>
                                        <p:cTn id="15" dur="500"/>
                                        <p:tgtEl>
                                          <p:spTgt spid="43011">
                                            <p:txEl>
                                              <p:pRg st="2" end="2"/>
                                            </p:txEl>
                                          </p:spTgt>
                                        </p:tgtEl>
                                      </p:cBhvr>
                                    </p:animEffect>
                                  </p:childTnLst>
                                </p:cTn>
                              </p:par>
                            </p:childTnLst>
                          </p:cTn>
                        </p:par>
                        <p:par>
                          <p:cTn id="16" fill="hold" nodeType="afterGroup">
                            <p:stCondLst>
                              <p:cond delay="4500"/>
                            </p:stCondLst>
                            <p:childTnLst>
                              <p:par>
                                <p:cTn id="17" presetID="3" presetClass="entr" presetSubtype="5" fill="hold" grpId="0" nodeType="afterEffect">
                                  <p:stCondLst>
                                    <p:cond delay="1000"/>
                                  </p:stCondLst>
                                  <p:childTnLst>
                                    <p:set>
                                      <p:cBhvr>
                                        <p:cTn id="18" dur="1" fill="hold">
                                          <p:stCondLst>
                                            <p:cond delay="0"/>
                                          </p:stCondLst>
                                        </p:cTn>
                                        <p:tgtEl>
                                          <p:spTgt spid="43011">
                                            <p:txEl>
                                              <p:pRg st="3" end="3"/>
                                            </p:txEl>
                                          </p:spTgt>
                                        </p:tgtEl>
                                        <p:attrNameLst>
                                          <p:attrName>style.visibility</p:attrName>
                                        </p:attrNameLst>
                                      </p:cBhvr>
                                      <p:to>
                                        <p:strVal val="visible"/>
                                      </p:to>
                                    </p:set>
                                    <p:animEffect transition="in" filter="blinds(vertical)">
                                      <p:cBhvr>
                                        <p:cTn id="19" dur="500"/>
                                        <p:tgtEl>
                                          <p:spTgt spid="43011">
                                            <p:txEl>
                                              <p:pRg st="3" end="3"/>
                                            </p:txEl>
                                          </p:spTgt>
                                        </p:tgtEl>
                                      </p:cBhvr>
                                    </p:animEffect>
                                  </p:childTnLst>
                                </p:cTn>
                              </p:par>
                            </p:childTnLst>
                          </p:cTn>
                        </p:par>
                        <p:par>
                          <p:cTn id="20" fill="hold" nodeType="afterGroup">
                            <p:stCondLst>
                              <p:cond delay="6000"/>
                            </p:stCondLst>
                            <p:childTnLst>
                              <p:par>
                                <p:cTn id="21" presetID="3" presetClass="entr" presetSubtype="5" fill="hold" grpId="0" nodeType="afterEffect">
                                  <p:stCondLst>
                                    <p:cond delay="1000"/>
                                  </p:stCondLst>
                                  <p:childTnLst>
                                    <p:set>
                                      <p:cBhvr>
                                        <p:cTn id="22" dur="1" fill="hold">
                                          <p:stCondLst>
                                            <p:cond delay="0"/>
                                          </p:stCondLst>
                                        </p:cTn>
                                        <p:tgtEl>
                                          <p:spTgt spid="43011">
                                            <p:txEl>
                                              <p:pRg st="4" end="4"/>
                                            </p:txEl>
                                          </p:spTgt>
                                        </p:tgtEl>
                                        <p:attrNameLst>
                                          <p:attrName>style.visibility</p:attrName>
                                        </p:attrNameLst>
                                      </p:cBhvr>
                                      <p:to>
                                        <p:strVal val="visible"/>
                                      </p:to>
                                    </p:set>
                                    <p:animEffect transition="in" filter="blinds(vertical)">
                                      <p:cBhvr>
                                        <p:cTn id="23" dur="500"/>
                                        <p:tgtEl>
                                          <p:spTgt spid="43011">
                                            <p:txEl>
                                              <p:pRg st="4" end="4"/>
                                            </p:txEl>
                                          </p:spTgt>
                                        </p:tgtEl>
                                      </p:cBhvr>
                                    </p:animEffect>
                                  </p:childTnLst>
                                </p:cTn>
                              </p:par>
                            </p:childTnLst>
                          </p:cTn>
                        </p:par>
                        <p:par>
                          <p:cTn id="24" fill="hold" nodeType="afterGroup">
                            <p:stCondLst>
                              <p:cond delay="7500"/>
                            </p:stCondLst>
                            <p:childTnLst>
                              <p:par>
                                <p:cTn id="25" presetID="3" presetClass="entr" presetSubtype="5" fill="hold" grpId="0" nodeType="afterEffect">
                                  <p:stCondLst>
                                    <p:cond delay="1000"/>
                                  </p:stCondLst>
                                  <p:childTnLst>
                                    <p:set>
                                      <p:cBhvr>
                                        <p:cTn id="26" dur="1" fill="hold">
                                          <p:stCondLst>
                                            <p:cond delay="0"/>
                                          </p:stCondLst>
                                        </p:cTn>
                                        <p:tgtEl>
                                          <p:spTgt spid="43011">
                                            <p:txEl>
                                              <p:pRg st="5" end="5"/>
                                            </p:txEl>
                                          </p:spTgt>
                                        </p:tgtEl>
                                        <p:attrNameLst>
                                          <p:attrName>style.visibility</p:attrName>
                                        </p:attrNameLst>
                                      </p:cBhvr>
                                      <p:to>
                                        <p:strVal val="visible"/>
                                      </p:to>
                                    </p:set>
                                    <p:animEffect transition="in" filter="blinds(vertical)">
                                      <p:cBhvr>
                                        <p:cTn id="27" dur="500"/>
                                        <p:tgtEl>
                                          <p:spTgt spid="43011">
                                            <p:txEl>
                                              <p:pRg st="5" end="5"/>
                                            </p:txEl>
                                          </p:spTgt>
                                        </p:tgtEl>
                                      </p:cBhvr>
                                    </p:animEffect>
                                  </p:childTnLst>
                                </p:cTn>
                              </p:par>
                            </p:childTnLst>
                          </p:cTn>
                        </p:par>
                        <p:par>
                          <p:cTn id="28" fill="hold" nodeType="afterGroup">
                            <p:stCondLst>
                              <p:cond delay="9000"/>
                            </p:stCondLst>
                            <p:childTnLst>
                              <p:par>
                                <p:cTn id="29" presetID="3" presetClass="entr" presetSubtype="5" fill="hold" grpId="0" nodeType="afterEffect">
                                  <p:stCondLst>
                                    <p:cond delay="1000"/>
                                  </p:stCondLst>
                                  <p:childTnLst>
                                    <p:set>
                                      <p:cBhvr>
                                        <p:cTn id="30" dur="1" fill="hold">
                                          <p:stCondLst>
                                            <p:cond delay="0"/>
                                          </p:stCondLst>
                                        </p:cTn>
                                        <p:tgtEl>
                                          <p:spTgt spid="43011">
                                            <p:txEl>
                                              <p:pRg st="6" end="6"/>
                                            </p:txEl>
                                          </p:spTgt>
                                        </p:tgtEl>
                                        <p:attrNameLst>
                                          <p:attrName>style.visibility</p:attrName>
                                        </p:attrNameLst>
                                      </p:cBhvr>
                                      <p:to>
                                        <p:strVal val="visible"/>
                                      </p:to>
                                    </p:set>
                                    <p:animEffect transition="in" filter="blinds(vertical)">
                                      <p:cBhvr>
                                        <p:cTn id="31" dur="500"/>
                                        <p:tgtEl>
                                          <p:spTgt spid="43011">
                                            <p:txEl>
                                              <p:pRg st="6" end="6"/>
                                            </p:txEl>
                                          </p:spTgt>
                                        </p:tgtEl>
                                      </p:cBhvr>
                                    </p:animEffect>
                                  </p:childTnLst>
                                </p:cTn>
                              </p:par>
                            </p:childTnLst>
                          </p:cTn>
                        </p:par>
                        <p:par>
                          <p:cTn id="32" fill="hold" nodeType="afterGroup">
                            <p:stCondLst>
                              <p:cond delay="10500"/>
                            </p:stCondLst>
                            <p:childTnLst>
                              <p:par>
                                <p:cTn id="33" presetID="3" presetClass="entr" presetSubtype="5" fill="hold" grpId="0" nodeType="afterEffect">
                                  <p:stCondLst>
                                    <p:cond delay="1000"/>
                                  </p:stCondLst>
                                  <p:childTnLst>
                                    <p:set>
                                      <p:cBhvr>
                                        <p:cTn id="34" dur="1" fill="hold">
                                          <p:stCondLst>
                                            <p:cond delay="0"/>
                                          </p:stCondLst>
                                        </p:cTn>
                                        <p:tgtEl>
                                          <p:spTgt spid="43011">
                                            <p:txEl>
                                              <p:pRg st="7" end="7"/>
                                            </p:txEl>
                                          </p:spTgt>
                                        </p:tgtEl>
                                        <p:attrNameLst>
                                          <p:attrName>style.visibility</p:attrName>
                                        </p:attrNameLst>
                                      </p:cBhvr>
                                      <p:to>
                                        <p:strVal val="visible"/>
                                      </p:to>
                                    </p:set>
                                    <p:animEffect transition="in" filter="blinds(vertical)">
                                      <p:cBhvr>
                                        <p:cTn id="35" dur="500"/>
                                        <p:tgtEl>
                                          <p:spTgt spid="43011">
                                            <p:txEl>
                                              <p:pRg st="7" end="7"/>
                                            </p:txEl>
                                          </p:spTgt>
                                        </p:tgtEl>
                                      </p:cBhvr>
                                    </p:animEffect>
                                  </p:childTnLst>
                                </p:cTn>
                              </p:par>
                            </p:childTnLst>
                          </p:cTn>
                        </p:par>
                        <p:par>
                          <p:cTn id="36" fill="hold" nodeType="afterGroup">
                            <p:stCondLst>
                              <p:cond delay="12000"/>
                            </p:stCondLst>
                            <p:childTnLst>
                              <p:par>
                                <p:cTn id="37" presetID="3" presetClass="entr" presetSubtype="5" fill="hold" grpId="0" nodeType="afterEffect">
                                  <p:stCondLst>
                                    <p:cond delay="1000"/>
                                  </p:stCondLst>
                                  <p:childTnLst>
                                    <p:set>
                                      <p:cBhvr>
                                        <p:cTn id="38" dur="1" fill="hold">
                                          <p:stCondLst>
                                            <p:cond delay="0"/>
                                          </p:stCondLst>
                                        </p:cTn>
                                        <p:tgtEl>
                                          <p:spTgt spid="43011">
                                            <p:txEl>
                                              <p:pRg st="8" end="8"/>
                                            </p:txEl>
                                          </p:spTgt>
                                        </p:tgtEl>
                                        <p:attrNameLst>
                                          <p:attrName>style.visibility</p:attrName>
                                        </p:attrNameLst>
                                      </p:cBhvr>
                                      <p:to>
                                        <p:strVal val="visible"/>
                                      </p:to>
                                    </p:set>
                                    <p:animEffect transition="in" filter="blinds(vertical)">
                                      <p:cBhvr>
                                        <p:cTn id="39" dur="500"/>
                                        <p:tgtEl>
                                          <p:spTgt spid="43011">
                                            <p:txEl>
                                              <p:pRg st="8" end="8"/>
                                            </p:txEl>
                                          </p:spTgt>
                                        </p:tgtEl>
                                      </p:cBhvr>
                                    </p:animEffect>
                                  </p:childTnLst>
                                </p:cTn>
                              </p:par>
                            </p:childTnLst>
                          </p:cTn>
                        </p:par>
                        <p:par>
                          <p:cTn id="40" fill="hold" nodeType="afterGroup">
                            <p:stCondLst>
                              <p:cond delay="13500"/>
                            </p:stCondLst>
                            <p:childTnLst>
                              <p:par>
                                <p:cTn id="41" presetID="3" presetClass="entr" presetSubtype="5" fill="hold" grpId="0" nodeType="afterEffect">
                                  <p:stCondLst>
                                    <p:cond delay="1000"/>
                                  </p:stCondLst>
                                  <p:childTnLst>
                                    <p:set>
                                      <p:cBhvr>
                                        <p:cTn id="42" dur="1" fill="hold">
                                          <p:stCondLst>
                                            <p:cond delay="0"/>
                                          </p:stCondLst>
                                        </p:cTn>
                                        <p:tgtEl>
                                          <p:spTgt spid="43011">
                                            <p:txEl>
                                              <p:pRg st="9" end="9"/>
                                            </p:txEl>
                                          </p:spTgt>
                                        </p:tgtEl>
                                        <p:attrNameLst>
                                          <p:attrName>style.visibility</p:attrName>
                                        </p:attrNameLst>
                                      </p:cBhvr>
                                      <p:to>
                                        <p:strVal val="visible"/>
                                      </p:to>
                                    </p:set>
                                    <p:animEffect transition="in" filter="blinds(vertical)">
                                      <p:cBhvr>
                                        <p:cTn id="43" dur="500"/>
                                        <p:tgtEl>
                                          <p:spTgt spid="43011">
                                            <p:txEl>
                                              <p:pRg st="9" end="9"/>
                                            </p:txEl>
                                          </p:spTgt>
                                        </p:tgtEl>
                                      </p:cBhvr>
                                    </p:animEffect>
                                  </p:childTnLst>
                                </p:cTn>
                              </p:par>
                            </p:childTnLst>
                          </p:cTn>
                        </p:par>
                        <p:par>
                          <p:cTn id="44" fill="hold" nodeType="afterGroup">
                            <p:stCondLst>
                              <p:cond delay="15000"/>
                            </p:stCondLst>
                            <p:childTnLst>
                              <p:par>
                                <p:cTn id="45" presetID="15" presetClass="entr" presetSubtype="0" fill="hold" nodeType="afterEffect">
                                  <p:stCondLst>
                                    <p:cond delay="0"/>
                                  </p:stCondLst>
                                  <p:childTnLst>
                                    <p:set>
                                      <p:cBhvr>
                                        <p:cTn id="46" dur="1" fill="hold">
                                          <p:stCondLst>
                                            <p:cond delay="0"/>
                                          </p:stCondLst>
                                        </p:cTn>
                                        <p:tgtEl>
                                          <p:spTgt spid="43012"/>
                                        </p:tgtEl>
                                        <p:attrNameLst>
                                          <p:attrName>style.visibility</p:attrName>
                                        </p:attrNameLst>
                                      </p:cBhvr>
                                      <p:to>
                                        <p:strVal val="visible"/>
                                      </p:to>
                                    </p:set>
                                    <p:anim calcmode="lin" valueType="num">
                                      <p:cBhvr>
                                        <p:cTn id="47" dur="1000" fill="hold"/>
                                        <p:tgtEl>
                                          <p:spTgt spid="43012"/>
                                        </p:tgtEl>
                                        <p:attrNameLst>
                                          <p:attrName>ppt_w</p:attrName>
                                        </p:attrNameLst>
                                      </p:cBhvr>
                                      <p:tavLst>
                                        <p:tav tm="0">
                                          <p:val>
                                            <p:fltVal val="0"/>
                                          </p:val>
                                        </p:tav>
                                        <p:tav tm="100000">
                                          <p:val>
                                            <p:strVal val="#ppt_w"/>
                                          </p:val>
                                        </p:tav>
                                      </p:tavLst>
                                    </p:anim>
                                    <p:anim calcmode="lin" valueType="num">
                                      <p:cBhvr>
                                        <p:cTn id="48" dur="1000" fill="hold"/>
                                        <p:tgtEl>
                                          <p:spTgt spid="43012"/>
                                        </p:tgtEl>
                                        <p:attrNameLst>
                                          <p:attrName>ppt_h</p:attrName>
                                        </p:attrNameLst>
                                      </p:cBhvr>
                                      <p:tavLst>
                                        <p:tav tm="0">
                                          <p:val>
                                            <p:fltVal val="0"/>
                                          </p:val>
                                        </p:tav>
                                        <p:tav tm="100000">
                                          <p:val>
                                            <p:strVal val="#ppt_h"/>
                                          </p:val>
                                        </p:tav>
                                      </p:tavLst>
                                    </p:anim>
                                    <p:anim calcmode="lin" valueType="num">
                                      <p:cBhvr>
                                        <p:cTn id="49" dur="1000" fill="hold"/>
                                        <p:tgtEl>
                                          <p:spTgt spid="43012"/>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4301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100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Номер слайда 5"/>
          <p:cNvSpPr>
            <a:spLocks noGrp="1"/>
          </p:cNvSpPr>
          <p:nvPr>
            <p:ph type="sldNum" sz="quarter" idx="12"/>
          </p:nvPr>
        </p:nvSpPr>
        <p:spPr>
          <a:noFill/>
          <a:ln>
            <a:miter lim="800000"/>
            <a:headEnd/>
            <a:tailEnd/>
          </a:ln>
        </p:spPr>
        <p:txBody>
          <a:bodyPr/>
          <a:lstStyle/>
          <a:p>
            <a:fld id="{08FFEF50-47DE-430E-B78C-93FC7FDE2787}" type="slidenum">
              <a:rPr lang="ru-RU" smtClean="0"/>
              <a:pPr/>
              <a:t>52</a:t>
            </a:fld>
            <a:endParaRPr lang="ru-RU" smtClean="0"/>
          </a:p>
        </p:txBody>
      </p:sp>
      <p:sp>
        <p:nvSpPr>
          <p:cNvPr id="44034" name="Rectangle 2"/>
          <p:cNvSpPr>
            <a:spLocks noGrp="1" noChangeArrowheads="1"/>
          </p:cNvSpPr>
          <p:nvPr>
            <p:ph type="title"/>
          </p:nvPr>
        </p:nvSpPr>
        <p:spPr>
          <a:xfrm>
            <a:off x="685800" y="76200"/>
            <a:ext cx="7772400" cy="1143000"/>
          </a:xfrm>
        </p:spPr>
        <p:txBody>
          <a:bodyPr/>
          <a:lstStyle/>
          <a:p>
            <a:pPr eaLnBrk="1" hangingPunct="1">
              <a:defRPr/>
            </a:pPr>
            <a:r>
              <a:rPr lang="ru-RU" sz="3200" b="1" dirty="0" smtClean="0">
                <a:solidFill>
                  <a:schemeClr val="accent6"/>
                </a:solidFill>
                <a:effectLst>
                  <a:outerShdw blurRad="38100" dist="38100" dir="2700000" algn="tl">
                    <a:srgbClr val="C0C0C0"/>
                  </a:outerShdw>
                </a:effectLst>
              </a:rPr>
              <a:t>Дефлятор ВВП</a:t>
            </a:r>
          </a:p>
        </p:txBody>
      </p:sp>
      <p:sp>
        <p:nvSpPr>
          <p:cNvPr id="44035" name="Rectangle 3"/>
          <p:cNvSpPr>
            <a:spLocks noGrp="1" noChangeArrowheads="1"/>
          </p:cNvSpPr>
          <p:nvPr>
            <p:ph type="body" idx="1"/>
          </p:nvPr>
        </p:nvSpPr>
        <p:spPr>
          <a:xfrm>
            <a:off x="228600" y="1143000"/>
            <a:ext cx="8229600" cy="4267200"/>
          </a:xfrm>
        </p:spPr>
        <p:txBody>
          <a:bodyPr/>
          <a:lstStyle/>
          <a:p>
            <a:pPr algn="just" eaLnBrk="1" hangingPunct="1">
              <a:buFontTx/>
              <a:buNone/>
              <a:defRPr/>
            </a:pPr>
            <a:r>
              <a:rPr lang="ru-RU" sz="2400" b="1" smtClean="0">
                <a:solidFill>
                  <a:srgbClr val="33CC33"/>
                </a:solidFill>
                <a:effectLst>
                  <a:outerShdw blurRad="38100" dist="38100" dir="2700000" algn="tl">
                    <a:srgbClr val="C0C0C0"/>
                  </a:outerShdw>
                </a:effectLst>
              </a:rPr>
              <a:t>Дефлятор ВВП </a:t>
            </a:r>
            <a:r>
              <a:rPr lang="ru-RU" sz="2400" smtClean="0"/>
              <a:t>представляет собой альтернативный индекс общего уровня цен, который измеряет изменение цен на все товары и услуги производимые на экономической территории страны.</a:t>
            </a:r>
          </a:p>
          <a:p>
            <a:pPr algn="just" eaLnBrk="1" hangingPunct="1">
              <a:buFontTx/>
              <a:buNone/>
              <a:defRPr/>
            </a:pPr>
            <a:r>
              <a:rPr lang="en-US" sz="2400" smtClean="0">
                <a:solidFill>
                  <a:srgbClr val="000000"/>
                </a:solidFill>
                <a:cs typeface="Times New Roman" pitchFamily="18" charset="0"/>
              </a:rPr>
              <a:t>		</a:t>
            </a:r>
            <a:r>
              <a:rPr lang="ru-RU" sz="2400" b="1" i="1" smtClean="0">
                <a:solidFill>
                  <a:srgbClr val="33CC33"/>
                </a:solidFill>
                <a:effectLst>
                  <a:outerShdw blurRad="38100" dist="38100" dir="2700000" algn="tl">
                    <a:srgbClr val="C0C0C0"/>
                  </a:outerShdw>
                </a:effectLst>
              </a:rPr>
              <a:t>Дефлятор ВВП</a:t>
            </a:r>
            <a:r>
              <a:rPr lang="en-US" sz="2800" smtClean="0">
                <a:solidFill>
                  <a:srgbClr val="000000"/>
                </a:solidFill>
                <a:cs typeface="Times New Roman" pitchFamily="18" charset="0"/>
              </a:rPr>
              <a:t> =</a:t>
            </a:r>
            <a:r>
              <a:rPr lang="en-US" sz="3600" smtClean="0">
                <a:solidFill>
                  <a:srgbClr val="000000"/>
                </a:solidFill>
                <a:cs typeface="Times New Roman" pitchFamily="18" charset="0"/>
              </a:rPr>
              <a:t>  </a:t>
            </a:r>
          </a:p>
          <a:p>
            <a:pPr eaLnBrk="1" hangingPunct="1">
              <a:buFontTx/>
              <a:buNone/>
              <a:defRPr/>
            </a:pPr>
            <a:endParaRPr lang="ru-RU" sz="3600" smtClean="0">
              <a:cs typeface="Times New Roman" pitchFamily="18" charset="0"/>
            </a:endParaRPr>
          </a:p>
          <a:p>
            <a:pPr eaLnBrk="1" hangingPunct="1">
              <a:buFontTx/>
              <a:buNone/>
              <a:defRPr/>
            </a:pPr>
            <a:r>
              <a:rPr lang="en-US" sz="3600" smtClean="0"/>
              <a:t>				 </a:t>
            </a:r>
          </a:p>
          <a:p>
            <a:pPr eaLnBrk="1" hangingPunct="1">
              <a:buFontTx/>
              <a:buNone/>
              <a:defRPr/>
            </a:pPr>
            <a:endParaRPr lang="ru-RU" sz="3600" smtClean="0"/>
          </a:p>
        </p:txBody>
      </p:sp>
      <p:graphicFrame>
        <p:nvGraphicFramePr>
          <p:cNvPr id="44036" name="Object 4"/>
          <p:cNvGraphicFramePr>
            <a:graphicFrameLocks noChangeAspect="1"/>
          </p:cNvGraphicFramePr>
          <p:nvPr/>
        </p:nvGraphicFramePr>
        <p:xfrm>
          <a:off x="914400" y="3424238"/>
          <a:ext cx="7696200" cy="842962"/>
        </p:xfrm>
        <a:graphic>
          <a:graphicData uri="http://schemas.openxmlformats.org/presentationml/2006/ole">
            <mc:AlternateContent xmlns:mc="http://schemas.openxmlformats.org/markup-compatibility/2006">
              <mc:Choice xmlns:v="urn:schemas-microsoft-com:vml" Requires="v">
                <p:oleObj spid="_x0000_s21538" name="Формула" r:id="rId3" imgW="4406900" imgH="482600" progId="Equation.3">
                  <p:embed/>
                </p:oleObj>
              </mc:Choice>
              <mc:Fallback>
                <p:oleObj name="Формула" r:id="rId3" imgW="4406900" imgH="482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424238"/>
                        <a:ext cx="7696200" cy="842962"/>
                      </a:xfrm>
                      <a:prstGeom prst="rect">
                        <a:avLst/>
                      </a:prstGeom>
                      <a:solidFill>
                        <a:srgbClr val="99FF99"/>
                      </a:solidFill>
                      <a:ln w="9525">
                        <a:solidFill>
                          <a:srgbClr val="66FF66"/>
                        </a:solidFill>
                        <a:miter lim="800000"/>
                        <a:headEnd/>
                        <a:tailEnd/>
                      </a:ln>
                      <a:effectLst>
                        <a:outerShdw dist="107763" dir="2700000" algn="ctr" rotWithShape="0">
                          <a:schemeClr val="bg2"/>
                        </a:outerShdw>
                      </a:effectLst>
                    </p:spPr>
                  </p:pic>
                </p:oleObj>
              </mc:Fallback>
            </mc:AlternateContent>
          </a:graphicData>
        </a:graphic>
      </p:graphicFrame>
      <p:graphicFrame>
        <p:nvGraphicFramePr>
          <p:cNvPr id="44037" name="Object 5"/>
          <p:cNvGraphicFramePr>
            <a:graphicFrameLocks noChangeAspect="1"/>
          </p:cNvGraphicFramePr>
          <p:nvPr/>
        </p:nvGraphicFramePr>
        <p:xfrm>
          <a:off x="3660775" y="4462463"/>
          <a:ext cx="2076450" cy="1481137"/>
        </p:xfrm>
        <a:graphic>
          <a:graphicData uri="http://schemas.openxmlformats.org/presentationml/2006/ole">
            <mc:AlternateContent xmlns:mc="http://schemas.openxmlformats.org/markup-compatibility/2006">
              <mc:Choice xmlns:v="urn:schemas-microsoft-com:vml" Requires="v">
                <p:oleObj spid="_x0000_s21539" name="Формула" r:id="rId5" imgW="1015559" imgH="723586" progId="Equation.3">
                  <p:embed/>
                </p:oleObj>
              </mc:Choice>
              <mc:Fallback>
                <p:oleObj name="Формула" r:id="rId5" imgW="1015559" imgH="723586"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0775" y="4462463"/>
                        <a:ext cx="2076450" cy="1481137"/>
                      </a:xfrm>
                      <a:prstGeom prst="rect">
                        <a:avLst/>
                      </a:prstGeom>
                      <a:solidFill>
                        <a:srgbClr val="99FF99"/>
                      </a:solidFill>
                      <a:ln w="9525">
                        <a:solidFill>
                          <a:srgbClr val="66FF66"/>
                        </a:solidFill>
                        <a:miter lim="800000"/>
                        <a:headEnd/>
                        <a:tailEnd/>
                      </a:ln>
                      <a:effectLst>
                        <a:outerShdw dist="107763" dir="2700000" algn="ctr" rotWithShape="0">
                          <a:schemeClr val="bg2"/>
                        </a:outerShdw>
                      </a:effectLst>
                    </p:spPr>
                  </p:pic>
                </p:oleObj>
              </mc:Fallback>
            </mc:AlternateContent>
          </a:graphicData>
        </a:graphic>
      </p:graphicFrame>
      <p:sp>
        <p:nvSpPr>
          <p:cNvPr id="44038" name="Text Box 6"/>
          <p:cNvSpPr txBox="1">
            <a:spLocks noChangeArrowheads="1"/>
          </p:cNvSpPr>
          <p:nvPr/>
        </p:nvSpPr>
        <p:spPr bwMode="auto">
          <a:xfrm>
            <a:off x="1219200" y="6096000"/>
            <a:ext cx="7239000" cy="457200"/>
          </a:xfrm>
          <a:prstGeom prst="rect">
            <a:avLst/>
          </a:prstGeom>
          <a:noFill/>
          <a:ln>
            <a:noFill/>
          </a:ln>
          <a:effectLst/>
          <a:extLst/>
        </p:spPr>
        <p:txBody>
          <a:bodyPr>
            <a:spAutoFit/>
          </a:bodyPr>
          <a:lstStyle/>
          <a:p>
            <a:pPr>
              <a:spcBef>
                <a:spcPct val="50000"/>
              </a:spcBef>
              <a:defRPr/>
            </a:pPr>
            <a:r>
              <a:rPr lang="ru-RU"/>
              <a:t>Дефлятор ВВП</a:t>
            </a:r>
            <a:r>
              <a:rPr lang="en-US"/>
              <a:t> </a:t>
            </a:r>
            <a:r>
              <a:rPr lang="ru-RU"/>
              <a:t>рассчитывается как </a:t>
            </a:r>
            <a:r>
              <a:rPr lang="ru-RU" b="1">
                <a:solidFill>
                  <a:srgbClr val="33CC33"/>
                </a:solidFill>
                <a:effectLst>
                  <a:outerShdw blurRad="38100" dist="38100" dir="2700000" algn="tl">
                    <a:srgbClr val="C0C0C0"/>
                  </a:outerShdw>
                </a:effectLst>
              </a:rPr>
              <a:t>индекс Пааше</a:t>
            </a:r>
            <a:r>
              <a:rPr lang="en-US">
                <a:solidFill>
                  <a:srgbClr val="33CC33"/>
                </a:solidFill>
              </a:rPr>
              <a:t>.</a:t>
            </a:r>
            <a:endParaRPr lang="ru-RU">
              <a:solidFill>
                <a:srgbClr val="33CC33"/>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40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403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403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403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40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P spid="44038"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Номер слайда 4"/>
          <p:cNvSpPr>
            <a:spLocks noGrp="1"/>
          </p:cNvSpPr>
          <p:nvPr>
            <p:ph type="sldNum" sz="quarter" idx="12"/>
          </p:nvPr>
        </p:nvSpPr>
        <p:spPr>
          <a:noFill/>
          <a:ln>
            <a:miter lim="800000"/>
            <a:headEnd/>
            <a:tailEnd/>
          </a:ln>
        </p:spPr>
        <p:txBody>
          <a:bodyPr/>
          <a:lstStyle/>
          <a:p>
            <a:fld id="{05946FB1-FBB9-4FD9-B9AF-E50D05EA673A}" type="slidenum">
              <a:rPr lang="ru-RU" smtClean="0"/>
              <a:pPr/>
              <a:t>53</a:t>
            </a:fld>
            <a:endParaRPr lang="ru-RU" smtClean="0"/>
          </a:p>
        </p:txBody>
      </p:sp>
      <p:graphicFrame>
        <p:nvGraphicFramePr>
          <p:cNvPr id="45060" name="Object 4"/>
          <p:cNvGraphicFramePr>
            <a:graphicFrameLocks noChangeAspect="1"/>
          </p:cNvGraphicFramePr>
          <p:nvPr/>
        </p:nvGraphicFramePr>
        <p:xfrm>
          <a:off x="5364163" y="3357563"/>
          <a:ext cx="2289175" cy="720725"/>
        </p:xfrm>
        <a:graphic>
          <a:graphicData uri="http://schemas.openxmlformats.org/presentationml/2006/ole">
            <mc:AlternateContent xmlns:mc="http://schemas.openxmlformats.org/markup-compatibility/2006">
              <mc:Choice xmlns:v="urn:schemas-microsoft-com:vml" Requires="v">
                <p:oleObj spid="_x0000_s22546" name="Формула" r:id="rId3" imgW="1371600" imgH="431800" progId="Equation.3">
                  <p:embed/>
                </p:oleObj>
              </mc:Choice>
              <mc:Fallback>
                <p:oleObj name="Формула" r:id="rId3" imgW="1371600" imgH="4318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163" y="3357563"/>
                        <a:ext cx="2289175" cy="720725"/>
                      </a:xfrm>
                      <a:prstGeom prst="rect">
                        <a:avLst/>
                      </a:prstGeom>
                      <a:solidFill>
                        <a:srgbClr val="9999FF"/>
                      </a:solidFill>
                      <a:ln w="9525">
                        <a:solidFill>
                          <a:schemeClr val="hlink"/>
                        </a:solidFill>
                        <a:miter lim="800000"/>
                        <a:headEnd/>
                        <a:tailEnd/>
                      </a:ln>
                      <a:effectLst>
                        <a:outerShdw dist="107763" dir="2700000" algn="ctr" rotWithShape="0">
                          <a:srgbClr val="808080"/>
                        </a:outerShdw>
                      </a:effectLst>
                    </p:spPr>
                  </p:pic>
                </p:oleObj>
              </mc:Fallback>
            </mc:AlternateContent>
          </a:graphicData>
        </a:graphic>
      </p:graphicFrame>
      <p:pic>
        <p:nvPicPr>
          <p:cNvPr id="45061" name="Picture 5" descr="SHOPCART"/>
          <p:cNvPicPr>
            <a:picLocks noChangeAspect="1" noChangeArrowheads="1"/>
          </p:cNvPicPr>
          <p:nvPr/>
        </p:nvPicPr>
        <p:blipFill>
          <a:blip r:embed="rId5" cstate="print"/>
          <a:srcRect/>
          <a:stretch>
            <a:fillRect/>
          </a:stretch>
        </p:blipFill>
        <p:spPr bwMode="auto">
          <a:xfrm>
            <a:off x="3276600" y="4648200"/>
            <a:ext cx="1905000" cy="1981200"/>
          </a:xfrm>
          <a:prstGeom prst="rect">
            <a:avLst/>
          </a:prstGeom>
          <a:noFill/>
          <a:ln w="9525">
            <a:noFill/>
            <a:miter lim="800000"/>
            <a:headEnd/>
            <a:tailEnd/>
          </a:ln>
        </p:spPr>
      </p:pic>
      <p:sp>
        <p:nvSpPr>
          <p:cNvPr id="45062" name="WordArt 6"/>
          <p:cNvSpPr>
            <a:spLocks noChangeArrowheads="1" noChangeShapeType="1"/>
          </p:cNvSpPr>
          <p:nvPr/>
        </p:nvSpPr>
        <p:spPr bwMode="auto">
          <a:xfrm>
            <a:off x="1447800" y="381000"/>
            <a:ext cx="6096000" cy="838200"/>
          </a:xfrm>
          <a:prstGeom prst="rect">
            <a:avLst/>
          </a:prstGeom>
        </p:spPr>
        <p:txBody>
          <a:bodyPr wrap="none" fromWordArt="1">
            <a:prstTxWarp prst="textWave1">
              <a:avLst>
                <a:gd name="adj1" fmla="val 13005"/>
                <a:gd name="adj2" fmla="val 0"/>
              </a:avLst>
            </a:prstTxWarp>
          </a:bodyPr>
          <a:lstStyle/>
          <a:p>
            <a:pPr algn="ctr"/>
            <a:r>
              <a:rPr lang="ru-RU" kern="10">
                <a:ln w="9525">
                  <a:noFill/>
                  <a:round/>
                  <a:headEnd/>
                  <a:tailEnd/>
                </a:ln>
                <a:gradFill rotWithShape="1">
                  <a:gsLst>
                    <a:gs pos="0">
                      <a:srgbClr val="9999FF"/>
                    </a:gs>
                    <a:gs pos="100000">
                      <a:srgbClr val="009999"/>
                    </a:gs>
                  </a:gsLst>
                  <a:lin ang="5400000" scaled="1"/>
                </a:gradFill>
                <a:effectLst>
                  <a:outerShdw dist="53882" dir="2700000" algn="ctr" rotWithShape="0">
                    <a:srgbClr val="C0C0C0"/>
                  </a:outerShdw>
                </a:effectLst>
                <a:latin typeface="Arial Black"/>
              </a:rPr>
              <a:t>Как подсчитать реальный ВВП?</a:t>
            </a:r>
          </a:p>
        </p:txBody>
      </p:sp>
      <p:sp>
        <p:nvSpPr>
          <p:cNvPr id="45063" name="Text Box 7"/>
          <p:cNvSpPr txBox="1">
            <a:spLocks noChangeArrowheads="1"/>
          </p:cNvSpPr>
          <p:nvPr/>
        </p:nvSpPr>
        <p:spPr bwMode="auto">
          <a:xfrm>
            <a:off x="1066800" y="1828800"/>
            <a:ext cx="7315200" cy="1187450"/>
          </a:xfrm>
          <a:prstGeom prst="rect">
            <a:avLst/>
          </a:prstGeom>
          <a:noFill/>
          <a:ln w="9525">
            <a:noFill/>
            <a:miter lim="800000"/>
            <a:headEnd/>
            <a:tailEnd/>
          </a:ln>
        </p:spPr>
        <p:txBody>
          <a:bodyPr>
            <a:spAutoFit/>
          </a:bodyPr>
          <a:lstStyle/>
          <a:p>
            <a:pPr algn="ctr">
              <a:spcBef>
                <a:spcPct val="50000"/>
              </a:spcBef>
            </a:pPr>
            <a:r>
              <a:rPr lang="ru-RU">
                <a:solidFill>
                  <a:srgbClr val="000000"/>
                </a:solidFill>
              </a:rPr>
              <a:t>Чтобы конвертировать номинальный ВВП каждого </a:t>
            </a:r>
            <a:br>
              <a:rPr lang="ru-RU">
                <a:solidFill>
                  <a:srgbClr val="000000"/>
                </a:solidFill>
              </a:rPr>
            </a:br>
            <a:r>
              <a:rPr lang="ru-RU">
                <a:solidFill>
                  <a:srgbClr val="000000"/>
                </a:solidFill>
              </a:rPr>
              <a:t>года (или любой другой номинальный показатель) в реальный ВВП, используется формула</a:t>
            </a:r>
          </a:p>
        </p:txBody>
      </p:sp>
      <p:sp>
        <p:nvSpPr>
          <p:cNvPr id="45065" name="Text Box 9"/>
          <p:cNvSpPr txBox="1">
            <a:spLocks noChangeArrowheads="1"/>
          </p:cNvSpPr>
          <p:nvPr/>
        </p:nvSpPr>
        <p:spPr bwMode="auto">
          <a:xfrm>
            <a:off x="2411413" y="3429000"/>
            <a:ext cx="2743200" cy="457200"/>
          </a:xfrm>
          <a:prstGeom prst="rect">
            <a:avLst/>
          </a:prstGeom>
          <a:noFill/>
          <a:ln>
            <a:noFill/>
          </a:ln>
          <a:effectLst/>
          <a:extLst/>
        </p:spPr>
        <p:txBody>
          <a:bodyPr>
            <a:spAutoFit/>
          </a:bodyPr>
          <a:lstStyle/>
          <a:p>
            <a:pPr>
              <a:spcBef>
                <a:spcPct val="50000"/>
              </a:spcBef>
              <a:defRPr/>
            </a:pPr>
            <a:r>
              <a:rPr lang="ru-RU" b="1" i="1">
                <a:solidFill>
                  <a:schemeClr val="accent2"/>
                </a:solidFill>
                <a:effectLst>
                  <a:outerShdw blurRad="38100" dist="38100" dir="2700000" algn="tl">
                    <a:srgbClr val="C0C0C0"/>
                  </a:outerShdw>
                </a:effectLst>
              </a:rPr>
              <a:t>Реальный ВВП</a:t>
            </a:r>
            <a:r>
              <a:rPr lang="en-US" b="1" i="1" baseline="-25000">
                <a:solidFill>
                  <a:schemeClr val="accent2"/>
                </a:solidFill>
                <a:effectLst>
                  <a:outerShdw blurRad="38100" dist="38100" dir="2700000" algn="tl">
                    <a:srgbClr val="C0C0C0"/>
                  </a:outerShdw>
                </a:effectLst>
              </a:rPr>
              <a:t>t</a:t>
            </a:r>
            <a:r>
              <a:rPr lang="ru-RU" b="1" i="1">
                <a:solidFill>
                  <a:schemeClr val="accent2"/>
                </a:solidFill>
                <a:effectLst>
                  <a:outerShdw blurRad="38100" dist="38100" dir="2700000" algn="tl">
                    <a:srgbClr val="C0C0C0"/>
                  </a:outerShdw>
                </a:effectLst>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5062"/>
                                        </p:tgtEl>
                                        <p:attrNameLst>
                                          <p:attrName>style.visibility</p:attrName>
                                        </p:attrNameLst>
                                      </p:cBhvr>
                                      <p:to>
                                        <p:strVal val="visible"/>
                                      </p:to>
                                    </p:set>
                                    <p:animEffect transition="in" filter="wipe(left)">
                                      <p:cBhvr>
                                        <p:cTn id="7" dur="500"/>
                                        <p:tgtEl>
                                          <p:spTgt spid="45062"/>
                                        </p:tgtEl>
                                      </p:cBhvr>
                                    </p:animEffect>
                                  </p:childTnLst>
                                </p:cTn>
                              </p:par>
                            </p:childTnLst>
                          </p:cTn>
                        </p:par>
                        <p:par>
                          <p:cTn id="8" fill="hold" nodeType="afterGroup">
                            <p:stCondLst>
                              <p:cond delay="1500"/>
                            </p:stCondLst>
                            <p:childTnLst>
                              <p:par>
                                <p:cTn id="9" presetID="1" presetClass="entr" presetSubtype="0" fill="hold" grpId="0" nodeType="afterEffect">
                                  <p:stCondLst>
                                    <p:cond delay="1000"/>
                                  </p:stCondLst>
                                  <p:childTnLst>
                                    <p:set>
                                      <p:cBhvr>
                                        <p:cTn id="10" dur="1" fill="hold">
                                          <p:stCondLst>
                                            <p:cond delay="499"/>
                                          </p:stCondLst>
                                        </p:cTn>
                                        <p:tgtEl>
                                          <p:spTgt spid="45063"/>
                                        </p:tgtEl>
                                        <p:attrNameLst>
                                          <p:attrName>style.visibility</p:attrName>
                                        </p:attrNameLst>
                                      </p:cBhvr>
                                      <p:to>
                                        <p:strVal val="visible"/>
                                      </p:to>
                                    </p:set>
                                  </p:childTnLst>
                                </p:cTn>
                              </p:par>
                            </p:childTnLst>
                          </p:cTn>
                        </p:par>
                        <p:par>
                          <p:cTn id="11" fill="hold" nodeType="afterGroup">
                            <p:stCondLst>
                              <p:cond delay="3000"/>
                            </p:stCondLst>
                            <p:childTnLst>
                              <p:par>
                                <p:cTn id="12" presetID="1" presetClass="entr" presetSubtype="0" fill="hold" grpId="0" nodeType="afterEffect">
                                  <p:stCondLst>
                                    <p:cond delay="1000"/>
                                  </p:stCondLst>
                                  <p:childTnLst>
                                    <p:set>
                                      <p:cBhvr>
                                        <p:cTn id="13" dur="1" fill="hold">
                                          <p:stCondLst>
                                            <p:cond delay="499"/>
                                          </p:stCondLst>
                                        </p:cTn>
                                        <p:tgtEl>
                                          <p:spTgt spid="45065"/>
                                        </p:tgtEl>
                                        <p:attrNameLst>
                                          <p:attrName>style.visibility</p:attrName>
                                        </p:attrNameLst>
                                      </p:cBhvr>
                                      <p:to>
                                        <p:strVal val="visible"/>
                                      </p:to>
                                    </p:set>
                                  </p:childTnLst>
                                </p:cTn>
                              </p:par>
                            </p:childTnLst>
                          </p:cTn>
                        </p:par>
                        <p:par>
                          <p:cTn id="14" fill="hold" nodeType="afterGroup">
                            <p:stCondLst>
                              <p:cond delay="4500"/>
                            </p:stCondLst>
                            <p:childTnLst>
                              <p:par>
                                <p:cTn id="15" presetID="23" presetClass="entr" presetSubtype="288" fill="hold" nodeType="afterEffect">
                                  <p:stCondLst>
                                    <p:cond delay="0"/>
                                  </p:stCondLst>
                                  <p:childTnLst>
                                    <p:set>
                                      <p:cBhvr>
                                        <p:cTn id="16" dur="1" fill="hold">
                                          <p:stCondLst>
                                            <p:cond delay="0"/>
                                          </p:stCondLst>
                                        </p:cTn>
                                        <p:tgtEl>
                                          <p:spTgt spid="45060"/>
                                        </p:tgtEl>
                                        <p:attrNameLst>
                                          <p:attrName>style.visibility</p:attrName>
                                        </p:attrNameLst>
                                      </p:cBhvr>
                                      <p:to>
                                        <p:strVal val="visible"/>
                                      </p:to>
                                    </p:set>
                                    <p:anim calcmode="lin" valueType="num">
                                      <p:cBhvr>
                                        <p:cTn id="17" dur="500" fill="hold"/>
                                        <p:tgtEl>
                                          <p:spTgt spid="45060"/>
                                        </p:tgtEl>
                                        <p:attrNameLst>
                                          <p:attrName>ppt_w</p:attrName>
                                        </p:attrNameLst>
                                      </p:cBhvr>
                                      <p:tavLst>
                                        <p:tav tm="0">
                                          <p:val>
                                            <p:strVal val="4/3*#ppt_w"/>
                                          </p:val>
                                        </p:tav>
                                        <p:tav tm="100000">
                                          <p:val>
                                            <p:strVal val="#ppt_w"/>
                                          </p:val>
                                        </p:tav>
                                      </p:tavLst>
                                    </p:anim>
                                    <p:anim calcmode="lin" valueType="num">
                                      <p:cBhvr>
                                        <p:cTn id="18" dur="500" fill="hold"/>
                                        <p:tgtEl>
                                          <p:spTgt spid="45060"/>
                                        </p:tgtEl>
                                        <p:attrNameLst>
                                          <p:attrName>ppt_h</p:attrName>
                                        </p:attrNameLst>
                                      </p:cBhvr>
                                      <p:tavLst>
                                        <p:tav tm="0">
                                          <p:val>
                                            <p:strVal val="4/3*#ppt_h"/>
                                          </p:val>
                                        </p:tav>
                                        <p:tav tm="100000">
                                          <p:val>
                                            <p:strVal val="#ppt_h"/>
                                          </p:val>
                                        </p:tav>
                                      </p:tavLst>
                                    </p:anim>
                                  </p:childTnLst>
                                </p:cTn>
                              </p:par>
                            </p:childTnLst>
                          </p:cTn>
                        </p:par>
                        <p:par>
                          <p:cTn id="19" fill="hold" nodeType="afterGroup">
                            <p:stCondLst>
                              <p:cond delay="5000"/>
                            </p:stCondLst>
                            <p:childTnLst>
                              <p:par>
                                <p:cTn id="20" presetID="7" presetClass="entr" presetSubtype="8" fill="hold" nodeType="afterEffect">
                                  <p:stCondLst>
                                    <p:cond delay="2000"/>
                                  </p:stCondLst>
                                  <p:childTnLst>
                                    <p:set>
                                      <p:cBhvr>
                                        <p:cTn id="21" dur="1" fill="hold">
                                          <p:stCondLst>
                                            <p:cond delay="0"/>
                                          </p:stCondLst>
                                        </p:cTn>
                                        <p:tgtEl>
                                          <p:spTgt spid="45061"/>
                                        </p:tgtEl>
                                        <p:attrNameLst>
                                          <p:attrName>style.visibility</p:attrName>
                                        </p:attrNameLst>
                                      </p:cBhvr>
                                      <p:to>
                                        <p:strVal val="visible"/>
                                      </p:to>
                                    </p:set>
                                    <p:anim calcmode="lin" valueType="num">
                                      <p:cBhvr additive="base">
                                        <p:cTn id="22" dur="5000" fill="hold"/>
                                        <p:tgtEl>
                                          <p:spTgt spid="45061"/>
                                        </p:tgtEl>
                                        <p:attrNameLst>
                                          <p:attrName>ppt_x</p:attrName>
                                        </p:attrNameLst>
                                      </p:cBhvr>
                                      <p:tavLst>
                                        <p:tav tm="0">
                                          <p:val>
                                            <p:strVal val="0-#ppt_w/2"/>
                                          </p:val>
                                        </p:tav>
                                        <p:tav tm="100000">
                                          <p:val>
                                            <p:strVal val="#ppt_x"/>
                                          </p:val>
                                        </p:tav>
                                      </p:tavLst>
                                    </p:anim>
                                    <p:anim calcmode="lin" valueType="num">
                                      <p:cBhvr additive="base">
                                        <p:cTn id="23" dur="5000" fill="hold"/>
                                        <p:tgtEl>
                                          <p:spTgt spid="450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2" grpId="0" animBg="1"/>
      <p:bldP spid="45063" grpId="0" autoUpdateAnimBg="0"/>
      <p:bldP spid="45065"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Номер слайда 5"/>
          <p:cNvSpPr>
            <a:spLocks noGrp="1"/>
          </p:cNvSpPr>
          <p:nvPr>
            <p:ph type="sldNum" sz="quarter" idx="12"/>
          </p:nvPr>
        </p:nvSpPr>
        <p:spPr>
          <a:noFill/>
          <a:ln>
            <a:miter lim="800000"/>
            <a:headEnd/>
            <a:tailEnd/>
          </a:ln>
        </p:spPr>
        <p:txBody>
          <a:bodyPr/>
          <a:lstStyle/>
          <a:p>
            <a:fld id="{5C3AC0E5-D682-4784-9927-677985A21D89}" type="slidenum">
              <a:rPr lang="ru-RU" smtClean="0"/>
              <a:pPr/>
              <a:t>54</a:t>
            </a:fld>
            <a:endParaRPr lang="ru-RU" smtClean="0"/>
          </a:p>
        </p:txBody>
      </p:sp>
      <p:sp>
        <p:nvSpPr>
          <p:cNvPr id="46082" name="Rectangle 2"/>
          <p:cNvSpPr>
            <a:spLocks noGrp="1" noChangeArrowheads="1"/>
          </p:cNvSpPr>
          <p:nvPr>
            <p:ph type="title"/>
          </p:nvPr>
        </p:nvSpPr>
        <p:spPr>
          <a:xfrm>
            <a:off x="685800" y="-152400"/>
            <a:ext cx="7772400" cy="1143000"/>
          </a:xfrm>
        </p:spPr>
        <p:txBody>
          <a:bodyPr/>
          <a:lstStyle/>
          <a:p>
            <a:pPr eaLnBrk="1" hangingPunct="1">
              <a:defRPr/>
            </a:pPr>
            <a:r>
              <a:rPr lang="ru-RU" sz="3200" b="1" smtClean="0">
                <a:solidFill>
                  <a:srgbClr val="00CC66"/>
                </a:solidFill>
                <a:effectLst>
                  <a:outerShdw blurRad="38100" dist="38100" dir="2700000" algn="tl">
                    <a:srgbClr val="C0C0C0"/>
                  </a:outerShdw>
                </a:effectLst>
              </a:rPr>
              <a:t>ИПЦ</a:t>
            </a:r>
            <a:r>
              <a:rPr lang="en-US" sz="3200" smtClean="0"/>
              <a:t> </a:t>
            </a:r>
            <a:r>
              <a:rPr lang="ru-RU" sz="3200" smtClean="0"/>
              <a:t>против</a:t>
            </a:r>
            <a:r>
              <a:rPr lang="en-US" sz="3200" smtClean="0"/>
              <a:t> </a:t>
            </a:r>
            <a:r>
              <a:rPr lang="ru-RU" sz="3200" b="1" smtClean="0">
                <a:solidFill>
                  <a:srgbClr val="00CC66"/>
                </a:solidFill>
                <a:effectLst>
                  <a:outerShdw blurRad="38100" dist="38100" dir="2700000" algn="tl">
                    <a:srgbClr val="C0C0C0"/>
                  </a:outerShdw>
                </a:effectLst>
              </a:rPr>
              <a:t>Дефлятора ВВП</a:t>
            </a:r>
            <a:endParaRPr lang="en-US" sz="3200" b="1" smtClean="0">
              <a:solidFill>
                <a:srgbClr val="00CC66"/>
              </a:solidFill>
              <a:effectLst>
                <a:outerShdw blurRad="38100" dist="38100" dir="2700000" algn="tl">
                  <a:srgbClr val="C0C0C0"/>
                </a:outerShdw>
              </a:effectLst>
            </a:endParaRPr>
          </a:p>
        </p:txBody>
      </p:sp>
      <p:graphicFrame>
        <p:nvGraphicFramePr>
          <p:cNvPr id="46197" name="Group 117"/>
          <p:cNvGraphicFramePr>
            <a:graphicFrameLocks noGrp="1"/>
          </p:cNvGraphicFramePr>
          <p:nvPr>
            <p:ph type="tbl" idx="1"/>
          </p:nvPr>
        </p:nvGraphicFramePr>
        <p:xfrm>
          <a:off x="152400" y="914400"/>
          <a:ext cx="8763000" cy="5807648"/>
        </p:xfrm>
        <a:graphic>
          <a:graphicData uri="http://schemas.openxmlformats.org/drawingml/2006/table">
            <a:tbl>
              <a:tblPr/>
              <a:tblGrid>
                <a:gridCol w="34290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895600">
                  <a:extLst>
                    <a:ext uri="{9D8B030D-6E8A-4147-A177-3AD203B41FA5}">
                      <a16:colId xmlns:a16="http://schemas.microsoft.com/office/drawing/2014/main" val="20002"/>
                    </a:ext>
                  </a:extLst>
                </a:gridCol>
              </a:tblGrid>
              <a:tr h="758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smtClean="0">
                        <a:ln>
                          <a:noFill/>
                        </a:ln>
                        <a:solidFill>
                          <a:schemeClr val="bg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Индекс потре-бительских цен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Дефлятор ВВП</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extLst>
                  <a:ext uri="{0D108BD9-81ED-4DB2-BD59-A6C34878D82A}">
                    <a16:rowId xmlns:a16="http://schemas.microsoft.com/office/drawing/2014/main" val="10000"/>
                  </a:ext>
                </a:extLst>
              </a:tr>
              <a:tr h="477838">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Тип товаров</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Только потреби-тельские товары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Все конечные товары в ВВП</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extLst>
                  <a:ext uri="{0D108BD9-81ED-4DB2-BD59-A6C34878D82A}">
                    <a16:rowId xmlns:a16="http://schemas.microsoft.com/office/drawing/2014/main" val="10001"/>
                  </a:ext>
                </a:extLst>
              </a:tr>
              <a:tr h="4921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Импортные товары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Включаются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Не включаются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extLst>
                  <a:ext uri="{0D108BD9-81ED-4DB2-BD59-A6C34878D82A}">
                    <a16:rowId xmlns:a16="http://schemas.microsoft.com/office/drawing/2014/main" val="10002"/>
                  </a:ext>
                </a:extLst>
              </a:tr>
              <a:tr h="5349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Рыночная корзина</a:t>
                      </a:r>
                      <a:endPar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a:t>
                      </a: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количества</a:t>
                      </a:r>
                      <a:r>
                        <a:rPr kumimoji="0" lang="en-US"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a:t>
                      </a:r>
                      <a:endPar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Фиксированная</a:t>
                      </a: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 </a:t>
                      </a:r>
                    </a:p>
                    <a:p>
                      <a:pPr marL="0" marR="0" lvl="0" indent="0" algn="ctr" defTabSz="914400" rtl="0" eaLnBrk="1" fontAlgn="base" latinLnBrk="0" hangingPunct="1">
                        <a:lnSpc>
                          <a:spcPct val="90000"/>
                        </a:lnSpc>
                        <a:spcBef>
                          <a:spcPct val="0"/>
                        </a:spcBef>
                        <a:spcAft>
                          <a:spcPct val="0"/>
                        </a:spcAft>
                        <a:buClrTx/>
                        <a:buSzTx/>
                        <a:buFontTx/>
                        <a:buNone/>
                        <a:tabLst/>
                      </a:pP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a:t>
                      </a: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базового года</a:t>
                      </a: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a:t>
                      </a:r>
                      <a:endPar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Меняющаяся</a:t>
                      </a: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 </a:t>
                      </a:r>
                    </a:p>
                    <a:p>
                      <a:pPr marL="0" marR="0" lvl="0" indent="0" algn="ctr" defTabSz="914400" rtl="0" eaLnBrk="1" fontAlgn="base" latinLnBrk="0" hangingPunct="1">
                        <a:lnSpc>
                          <a:spcPct val="90000"/>
                        </a:lnSpc>
                        <a:spcBef>
                          <a:spcPct val="0"/>
                        </a:spcBef>
                        <a:spcAft>
                          <a:spcPct val="0"/>
                        </a:spcAft>
                        <a:buClrTx/>
                        <a:buSzTx/>
                        <a:buFontTx/>
                        <a:buNone/>
                        <a:tabLst/>
                      </a:pP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a:t>
                      </a: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текущего года</a:t>
                      </a:r>
                      <a:r>
                        <a:rPr kumimoji="0" lang="en-US"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a:t>
                      </a:r>
                      <a:endPar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extLst>
                  <a:ext uri="{0D108BD9-81ED-4DB2-BD59-A6C34878D82A}">
                    <a16:rowId xmlns:a16="http://schemas.microsoft.com/office/drawing/2014/main" val="10003"/>
                  </a:ext>
                </a:extLst>
              </a:tr>
              <a:tr h="5476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Индекс цен</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Ласпейреса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Пааше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extLst>
                  <a:ext uri="{0D108BD9-81ED-4DB2-BD59-A6C34878D82A}">
                    <a16:rowId xmlns:a16="http://schemas.microsoft.com/office/drawing/2014/main" val="10004"/>
                  </a:ext>
                </a:extLst>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Изменения уровня цен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Переоценивает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Недооценивает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extLst>
                  <a:ext uri="{0D108BD9-81ED-4DB2-BD59-A6C34878D82A}">
                    <a16:rowId xmlns:a16="http://schemas.microsoft.com/office/drawing/2014/main" val="10005"/>
                  </a:ext>
                </a:extLst>
              </a:tr>
              <a:tr h="512763">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Эффект замещения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Не отражает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Отражает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extLst>
                  <a:ext uri="{0D108BD9-81ED-4DB2-BD59-A6C34878D82A}">
                    <a16:rowId xmlns:a16="http://schemas.microsoft.com/office/drawing/2014/main" val="10006"/>
                  </a:ext>
                </a:extLst>
              </a:tr>
              <a:tr h="571500">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Улучшение качества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Не учитывает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Учитывает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solidFill>
                  </a:tcPr>
                </a:tc>
                <a:extLst>
                  <a:ext uri="{0D108BD9-81ED-4DB2-BD59-A6C34878D82A}">
                    <a16:rowId xmlns:a16="http://schemas.microsoft.com/office/drawing/2014/main" val="10007"/>
                  </a:ext>
                </a:extLst>
              </a:tr>
              <a:tr h="554038">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1"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Изменение цен новых товаров</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Не включает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66"/>
                    </a:solidFill>
                  </a:tcPr>
                </a:tc>
                <a:tc>
                  <a:txBody>
                    <a:bodyPr/>
                    <a:lstStyle/>
                    <a:p>
                      <a:pPr marL="0" marR="0" lvl="0" indent="0" algn="ctr" defTabSz="914400" rtl="0" eaLnBrk="1" fontAlgn="base" latinLnBrk="0" hangingPunct="1">
                        <a:lnSpc>
                          <a:spcPct val="90000"/>
                        </a:lnSpc>
                        <a:spcBef>
                          <a:spcPct val="20000"/>
                        </a:spcBef>
                        <a:spcAft>
                          <a:spcPct val="0"/>
                        </a:spcAft>
                        <a:buClrTx/>
                        <a:buSzTx/>
                        <a:buFontTx/>
                        <a:buNone/>
                        <a:tabLst/>
                      </a:pPr>
                      <a:r>
                        <a:rPr kumimoji="0" lang="ru-RU" sz="2400" b="0" i="0" u="none" strike="noStrike" cap="none" normalizeH="0" baseline="0" smtClean="0">
                          <a:ln>
                            <a:noFill/>
                          </a:ln>
                          <a:solidFill>
                            <a:schemeClr val="bg1"/>
                          </a:solidFill>
                          <a:effectLst>
                            <a:outerShdw blurRad="38100" dist="38100" dir="2700000" algn="tl">
                              <a:srgbClr val="000000"/>
                            </a:outerShdw>
                          </a:effectLst>
                          <a:latin typeface="Times New Roman" pitchFamily="18" charset="0"/>
                        </a:rPr>
                        <a:t>Включает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66"/>
                    </a:solidFill>
                  </a:tcPr>
                </a:tc>
                <a:extLst>
                  <a:ext uri="{0D108BD9-81ED-4DB2-BD59-A6C34878D82A}">
                    <a16:rowId xmlns:a16="http://schemas.microsoft.com/office/drawing/2014/main" val="10008"/>
                  </a:ext>
                </a:extLst>
              </a:tr>
            </a:tbl>
          </a:graphicData>
        </a:graphic>
      </p:graphicFrame>
      <p:sp>
        <p:nvSpPr>
          <p:cNvPr id="74798" name="Line 45"/>
          <p:cNvSpPr>
            <a:spLocks noChangeShapeType="1"/>
          </p:cNvSpPr>
          <p:nvPr/>
        </p:nvSpPr>
        <p:spPr bwMode="auto">
          <a:xfrm flipV="1">
            <a:off x="152400" y="2514600"/>
            <a:ext cx="8915400" cy="0"/>
          </a:xfrm>
          <a:prstGeom prst="line">
            <a:avLst/>
          </a:prstGeom>
          <a:noFill/>
          <a:ln w="28575">
            <a:solidFill>
              <a:schemeClr val="bg1"/>
            </a:solidFill>
            <a:round/>
            <a:headEnd/>
            <a:tailEnd/>
          </a:ln>
        </p:spPr>
        <p:txBody>
          <a:bodyPr/>
          <a:lstStyle/>
          <a:p>
            <a:endParaRPr lang="ru-RU"/>
          </a:p>
        </p:txBody>
      </p:sp>
      <p:sp>
        <p:nvSpPr>
          <p:cNvPr id="74799" name="Line 46"/>
          <p:cNvSpPr>
            <a:spLocks noChangeShapeType="1"/>
          </p:cNvSpPr>
          <p:nvPr/>
        </p:nvSpPr>
        <p:spPr bwMode="auto">
          <a:xfrm>
            <a:off x="6019800" y="685800"/>
            <a:ext cx="0" cy="6096000"/>
          </a:xfrm>
          <a:prstGeom prst="line">
            <a:avLst/>
          </a:prstGeom>
          <a:noFill/>
          <a:ln w="28575">
            <a:solidFill>
              <a:schemeClr val="bg1"/>
            </a:solidFill>
            <a:round/>
            <a:headEnd/>
            <a:tailEnd/>
          </a:ln>
        </p:spPr>
        <p:txBody>
          <a:bodyPr/>
          <a:lstStyle/>
          <a:p>
            <a:endParaRPr lang="ru-RU"/>
          </a:p>
        </p:txBody>
      </p:sp>
      <p:sp>
        <p:nvSpPr>
          <p:cNvPr id="74800" name="Line 47"/>
          <p:cNvSpPr>
            <a:spLocks noChangeShapeType="1"/>
          </p:cNvSpPr>
          <p:nvPr/>
        </p:nvSpPr>
        <p:spPr bwMode="auto">
          <a:xfrm flipV="1">
            <a:off x="152400" y="6005513"/>
            <a:ext cx="8915400" cy="0"/>
          </a:xfrm>
          <a:prstGeom prst="line">
            <a:avLst/>
          </a:prstGeom>
          <a:noFill/>
          <a:ln w="28575">
            <a:solidFill>
              <a:schemeClr val="bg1"/>
            </a:solidFill>
            <a:round/>
            <a:headEnd/>
            <a:tailEnd/>
          </a:ln>
        </p:spPr>
        <p:txBody>
          <a:bodyPr/>
          <a:lstStyle/>
          <a:p>
            <a:endParaRPr lang="ru-RU"/>
          </a:p>
        </p:txBody>
      </p:sp>
      <p:sp>
        <p:nvSpPr>
          <p:cNvPr id="74801" name="Line 48"/>
          <p:cNvSpPr>
            <a:spLocks noChangeShapeType="1"/>
          </p:cNvSpPr>
          <p:nvPr/>
        </p:nvSpPr>
        <p:spPr bwMode="auto">
          <a:xfrm flipV="1">
            <a:off x="152400" y="2990850"/>
            <a:ext cx="8915400" cy="0"/>
          </a:xfrm>
          <a:prstGeom prst="line">
            <a:avLst/>
          </a:prstGeom>
          <a:noFill/>
          <a:ln w="28575">
            <a:solidFill>
              <a:schemeClr val="bg1"/>
            </a:solidFill>
            <a:round/>
            <a:headEnd/>
            <a:tailEnd/>
          </a:ln>
        </p:spPr>
        <p:txBody>
          <a:bodyPr/>
          <a:lstStyle/>
          <a:p>
            <a:endParaRPr lang="ru-RU"/>
          </a:p>
        </p:txBody>
      </p:sp>
      <p:sp>
        <p:nvSpPr>
          <p:cNvPr id="74802" name="Line 49"/>
          <p:cNvSpPr>
            <a:spLocks noChangeShapeType="1"/>
          </p:cNvSpPr>
          <p:nvPr/>
        </p:nvSpPr>
        <p:spPr bwMode="auto">
          <a:xfrm flipV="1">
            <a:off x="152400" y="3752850"/>
            <a:ext cx="8915400" cy="0"/>
          </a:xfrm>
          <a:prstGeom prst="line">
            <a:avLst/>
          </a:prstGeom>
          <a:noFill/>
          <a:ln w="28575">
            <a:solidFill>
              <a:schemeClr val="bg1"/>
            </a:solidFill>
            <a:round/>
            <a:headEnd/>
            <a:tailEnd/>
          </a:ln>
        </p:spPr>
        <p:txBody>
          <a:bodyPr/>
          <a:lstStyle/>
          <a:p>
            <a:endParaRPr lang="ru-RU"/>
          </a:p>
        </p:txBody>
      </p:sp>
      <p:sp>
        <p:nvSpPr>
          <p:cNvPr id="74803" name="Line 50"/>
          <p:cNvSpPr>
            <a:spLocks noChangeShapeType="1"/>
          </p:cNvSpPr>
          <p:nvPr/>
        </p:nvSpPr>
        <p:spPr bwMode="auto">
          <a:xfrm flipV="1">
            <a:off x="152400" y="4286250"/>
            <a:ext cx="8839200" cy="0"/>
          </a:xfrm>
          <a:prstGeom prst="line">
            <a:avLst/>
          </a:prstGeom>
          <a:noFill/>
          <a:ln w="28575">
            <a:solidFill>
              <a:schemeClr val="bg1"/>
            </a:solidFill>
            <a:round/>
            <a:headEnd/>
            <a:tailEnd/>
          </a:ln>
        </p:spPr>
        <p:txBody>
          <a:bodyPr/>
          <a:lstStyle/>
          <a:p>
            <a:endParaRPr lang="ru-RU"/>
          </a:p>
        </p:txBody>
      </p:sp>
      <p:sp>
        <p:nvSpPr>
          <p:cNvPr id="74804" name="Line 51"/>
          <p:cNvSpPr>
            <a:spLocks noChangeShapeType="1"/>
          </p:cNvSpPr>
          <p:nvPr/>
        </p:nvSpPr>
        <p:spPr bwMode="auto">
          <a:xfrm>
            <a:off x="3581400" y="762000"/>
            <a:ext cx="0" cy="6019800"/>
          </a:xfrm>
          <a:prstGeom prst="line">
            <a:avLst/>
          </a:prstGeom>
          <a:noFill/>
          <a:ln w="28575">
            <a:solidFill>
              <a:schemeClr val="bg1"/>
            </a:solidFill>
            <a:round/>
            <a:headEnd/>
            <a:tailEnd/>
          </a:ln>
        </p:spPr>
        <p:txBody>
          <a:bodyPr/>
          <a:lstStyle/>
          <a:p>
            <a:endParaRPr lang="ru-RU"/>
          </a:p>
        </p:txBody>
      </p:sp>
      <p:sp>
        <p:nvSpPr>
          <p:cNvPr id="74805" name="Line 52"/>
          <p:cNvSpPr>
            <a:spLocks noChangeShapeType="1"/>
          </p:cNvSpPr>
          <p:nvPr/>
        </p:nvSpPr>
        <p:spPr bwMode="auto">
          <a:xfrm flipV="1">
            <a:off x="152400" y="4910138"/>
            <a:ext cx="8915400" cy="0"/>
          </a:xfrm>
          <a:prstGeom prst="line">
            <a:avLst/>
          </a:prstGeom>
          <a:noFill/>
          <a:ln w="28575">
            <a:solidFill>
              <a:schemeClr val="bg1"/>
            </a:solidFill>
            <a:round/>
            <a:headEnd/>
            <a:tailEnd/>
          </a:ln>
        </p:spPr>
        <p:txBody>
          <a:bodyPr/>
          <a:lstStyle/>
          <a:p>
            <a:endParaRPr lang="ru-RU"/>
          </a:p>
        </p:txBody>
      </p:sp>
      <p:sp>
        <p:nvSpPr>
          <p:cNvPr id="74806" name="Line 53"/>
          <p:cNvSpPr>
            <a:spLocks noChangeShapeType="1"/>
          </p:cNvSpPr>
          <p:nvPr/>
        </p:nvSpPr>
        <p:spPr bwMode="auto">
          <a:xfrm flipV="1">
            <a:off x="0" y="1752600"/>
            <a:ext cx="9144000" cy="0"/>
          </a:xfrm>
          <a:prstGeom prst="line">
            <a:avLst/>
          </a:prstGeom>
          <a:noFill/>
          <a:ln w="28575">
            <a:solidFill>
              <a:schemeClr val="bg1"/>
            </a:solidFill>
            <a:round/>
            <a:headEnd/>
            <a:tailEnd/>
          </a:ln>
        </p:spPr>
        <p:txBody>
          <a:bodyPr/>
          <a:lstStyle/>
          <a:p>
            <a:endParaRPr lang="ru-RU"/>
          </a:p>
        </p:txBody>
      </p:sp>
      <p:sp>
        <p:nvSpPr>
          <p:cNvPr id="74807" name="Line 54"/>
          <p:cNvSpPr>
            <a:spLocks noChangeShapeType="1"/>
          </p:cNvSpPr>
          <p:nvPr/>
        </p:nvSpPr>
        <p:spPr bwMode="auto">
          <a:xfrm flipV="1">
            <a:off x="152400" y="5429250"/>
            <a:ext cx="8915400" cy="0"/>
          </a:xfrm>
          <a:prstGeom prst="line">
            <a:avLst/>
          </a:prstGeom>
          <a:noFill/>
          <a:ln w="28575">
            <a:solidFill>
              <a:schemeClr val="bg1"/>
            </a:solidFill>
            <a:round/>
            <a:headEnd/>
            <a:tailEnd/>
          </a:ln>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6197"/>
                                        </p:tgtEl>
                                        <p:attrNameLst>
                                          <p:attrName>style.visibility</p:attrName>
                                        </p:attrNameLst>
                                      </p:cBhvr>
                                      <p:to>
                                        <p:strVal val="visible"/>
                                      </p:to>
                                    </p:set>
                                    <p:animEffect transition="in" filter="blinds(horizontal)">
                                      <p:cBhvr>
                                        <p:cTn id="7" dur="500"/>
                                        <p:tgtEl>
                                          <p:spTgt spid="46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Номер слайда 5"/>
          <p:cNvSpPr>
            <a:spLocks noGrp="1"/>
          </p:cNvSpPr>
          <p:nvPr>
            <p:ph type="sldNum" sz="quarter" idx="12"/>
          </p:nvPr>
        </p:nvSpPr>
        <p:spPr>
          <a:noFill/>
          <a:ln>
            <a:miter lim="800000"/>
            <a:headEnd/>
            <a:tailEnd/>
          </a:ln>
        </p:spPr>
        <p:txBody>
          <a:bodyPr/>
          <a:lstStyle/>
          <a:p>
            <a:fld id="{15441B3A-3329-4272-BE2F-52123CEA3225}" type="slidenum">
              <a:rPr lang="ru-RU" smtClean="0"/>
              <a:pPr/>
              <a:t>55</a:t>
            </a:fld>
            <a:endParaRPr lang="ru-RU" smtClean="0"/>
          </a:p>
        </p:txBody>
      </p:sp>
      <p:sp>
        <p:nvSpPr>
          <p:cNvPr id="48130" name="Rectangle 2"/>
          <p:cNvSpPr>
            <a:spLocks noGrp="1" noChangeArrowheads="1"/>
          </p:cNvSpPr>
          <p:nvPr>
            <p:ph type="title"/>
          </p:nvPr>
        </p:nvSpPr>
        <p:spPr>
          <a:xfrm>
            <a:off x="685800" y="-76200"/>
            <a:ext cx="7772400" cy="1143000"/>
          </a:xfrm>
        </p:spPr>
        <p:txBody>
          <a:bodyPr/>
          <a:lstStyle/>
          <a:p>
            <a:pPr eaLnBrk="1" hangingPunct="1">
              <a:defRPr/>
            </a:pPr>
            <a:r>
              <a:rPr lang="ru-RU" sz="3200" b="1" dirty="0" smtClean="0">
                <a:solidFill>
                  <a:schemeClr val="accent6"/>
                </a:solidFill>
                <a:effectLst>
                  <a:outerShdw blurRad="38100" dist="38100" dir="2700000" algn="tl">
                    <a:srgbClr val="C0C0C0"/>
                  </a:outerShdw>
                </a:effectLst>
              </a:rPr>
              <a:t>Как измерить инфляцию</a:t>
            </a:r>
          </a:p>
        </p:txBody>
      </p:sp>
      <p:sp>
        <p:nvSpPr>
          <p:cNvPr id="48131" name="Rectangle 3"/>
          <p:cNvSpPr>
            <a:spLocks noGrp="1" noChangeArrowheads="1"/>
          </p:cNvSpPr>
          <p:nvPr>
            <p:ph type="body" idx="1"/>
          </p:nvPr>
        </p:nvSpPr>
        <p:spPr>
          <a:xfrm>
            <a:off x="533400" y="914400"/>
            <a:ext cx="7924800" cy="5181600"/>
          </a:xfrm>
        </p:spPr>
        <p:txBody>
          <a:bodyPr/>
          <a:lstStyle/>
          <a:p>
            <a:pPr algn="just" eaLnBrk="1" hangingPunct="1">
              <a:lnSpc>
                <a:spcPct val="90000"/>
              </a:lnSpc>
              <a:buFontTx/>
              <a:buNone/>
              <a:defRPr/>
            </a:pPr>
            <a:r>
              <a:rPr lang="ru-RU" sz="2400" b="1" smtClean="0">
                <a:solidFill>
                  <a:srgbClr val="00CC00"/>
                </a:solidFill>
                <a:effectLst>
                  <a:outerShdw blurRad="38100" dist="38100" dir="2700000" algn="tl">
                    <a:srgbClr val="C0C0C0"/>
                  </a:outerShdw>
                </a:effectLst>
              </a:rPr>
              <a:t>Инфляция </a:t>
            </a:r>
            <a:r>
              <a:rPr lang="ru-RU" sz="2400" smtClean="0">
                <a:solidFill>
                  <a:srgbClr val="000000"/>
                </a:solidFill>
              </a:rPr>
              <a:t>–</a:t>
            </a:r>
            <a:r>
              <a:rPr lang="en-US" sz="2400" smtClean="0">
                <a:solidFill>
                  <a:srgbClr val="000000"/>
                </a:solidFill>
                <a:cs typeface="Times New Roman" pitchFamily="18" charset="0"/>
              </a:rPr>
              <a:t> </a:t>
            </a:r>
            <a:r>
              <a:rPr lang="ru-RU" sz="2400" smtClean="0">
                <a:solidFill>
                  <a:srgbClr val="000000"/>
                </a:solidFill>
              </a:rPr>
              <a:t>это устойчивая тенденция повышения </a:t>
            </a:r>
            <a:r>
              <a:rPr lang="ru-RU" sz="2400" b="1" u="sng" smtClean="0">
                <a:solidFill>
                  <a:srgbClr val="00CC00"/>
                </a:solidFill>
              </a:rPr>
              <a:t>общего</a:t>
            </a:r>
            <a:r>
              <a:rPr lang="en-US" sz="2400" smtClean="0">
                <a:solidFill>
                  <a:srgbClr val="000000"/>
                </a:solidFill>
                <a:cs typeface="Times New Roman" pitchFamily="18" charset="0"/>
              </a:rPr>
              <a:t> </a:t>
            </a:r>
            <a:r>
              <a:rPr lang="ru-RU" sz="2400" smtClean="0">
                <a:solidFill>
                  <a:srgbClr val="000000"/>
                </a:solidFill>
              </a:rPr>
              <a:t>уровня цен</a:t>
            </a:r>
            <a:r>
              <a:rPr lang="en-US" sz="2400" smtClean="0">
                <a:solidFill>
                  <a:srgbClr val="000000"/>
                </a:solidFill>
                <a:cs typeface="Times New Roman" pitchFamily="18" charset="0"/>
              </a:rPr>
              <a:t>. </a:t>
            </a:r>
            <a:r>
              <a:rPr lang="ru-RU" sz="2400" smtClean="0">
                <a:solidFill>
                  <a:srgbClr val="000000"/>
                </a:solidFill>
              </a:rPr>
              <a:t>Повышение цен одного или нескольких товаров не обязательно означает инфляцию. Должен вырасти общий уровень цен </a:t>
            </a:r>
            <a:r>
              <a:rPr lang="en-US" sz="2400" smtClean="0">
                <a:solidFill>
                  <a:srgbClr val="000000"/>
                </a:solidFill>
                <a:cs typeface="Times New Roman" pitchFamily="18" charset="0"/>
              </a:rPr>
              <a:t>(</a:t>
            </a:r>
            <a:r>
              <a:rPr lang="en-US" sz="2400" i="1" smtClean="0">
                <a:solidFill>
                  <a:srgbClr val="000000"/>
                </a:solidFill>
                <a:cs typeface="Times New Roman" pitchFamily="18" charset="0"/>
              </a:rPr>
              <a:t>P</a:t>
            </a:r>
            <a:r>
              <a:rPr lang="en-US" sz="2400" smtClean="0">
                <a:solidFill>
                  <a:srgbClr val="000000"/>
                </a:solidFill>
                <a:cs typeface="Times New Roman" pitchFamily="18" charset="0"/>
              </a:rPr>
              <a:t>) </a:t>
            </a:r>
            <a:r>
              <a:rPr lang="ru-RU" sz="2400" smtClean="0">
                <a:solidFill>
                  <a:srgbClr val="000000"/>
                </a:solidFill>
              </a:rPr>
              <a:t>между двумя годами</a:t>
            </a:r>
            <a:r>
              <a:rPr lang="en-US" sz="2400" smtClean="0">
                <a:solidFill>
                  <a:srgbClr val="000000"/>
                </a:solidFill>
                <a:cs typeface="Times New Roman" pitchFamily="18" charset="0"/>
              </a:rPr>
              <a:t> – </a:t>
            </a:r>
            <a:r>
              <a:rPr lang="ru-RU" sz="2400" smtClean="0">
                <a:solidFill>
                  <a:srgbClr val="000000"/>
                </a:solidFill>
              </a:rPr>
              <a:t>текущим</a:t>
            </a:r>
            <a:r>
              <a:rPr lang="en-US" sz="2400" smtClean="0">
                <a:solidFill>
                  <a:srgbClr val="000000"/>
                </a:solidFill>
                <a:cs typeface="Times New Roman" pitchFamily="18" charset="0"/>
              </a:rPr>
              <a:t> (</a:t>
            </a:r>
            <a:r>
              <a:rPr lang="en-US" sz="2400" i="1" smtClean="0">
                <a:solidFill>
                  <a:srgbClr val="000000"/>
                </a:solidFill>
                <a:cs typeface="Times New Roman" pitchFamily="18" charset="0"/>
              </a:rPr>
              <a:t>t</a:t>
            </a:r>
            <a:r>
              <a:rPr lang="en-US" sz="2400" smtClean="0">
                <a:solidFill>
                  <a:srgbClr val="000000"/>
                </a:solidFill>
                <a:cs typeface="Times New Roman" pitchFamily="18" charset="0"/>
              </a:rPr>
              <a:t>) </a:t>
            </a:r>
            <a:r>
              <a:rPr lang="ru-RU" sz="2400" smtClean="0">
                <a:solidFill>
                  <a:srgbClr val="000000"/>
                </a:solidFill>
              </a:rPr>
              <a:t>и предыдущим</a:t>
            </a:r>
            <a:r>
              <a:rPr lang="en-US" sz="2400" smtClean="0">
                <a:solidFill>
                  <a:srgbClr val="000000"/>
                </a:solidFill>
                <a:cs typeface="Times New Roman" pitchFamily="18" charset="0"/>
              </a:rPr>
              <a:t> (</a:t>
            </a:r>
            <a:r>
              <a:rPr lang="en-US" sz="2400" i="1" smtClean="0">
                <a:solidFill>
                  <a:srgbClr val="000000"/>
                </a:solidFill>
                <a:cs typeface="Times New Roman" pitchFamily="18" charset="0"/>
              </a:rPr>
              <a:t>t-1</a:t>
            </a:r>
            <a:r>
              <a:rPr lang="en-US" sz="2400" smtClean="0">
                <a:solidFill>
                  <a:srgbClr val="000000"/>
                </a:solidFill>
                <a:cs typeface="Times New Roman" pitchFamily="18" charset="0"/>
              </a:rPr>
              <a:t>). </a:t>
            </a:r>
            <a:r>
              <a:rPr lang="ru-RU" sz="2400" smtClean="0">
                <a:solidFill>
                  <a:srgbClr val="000000"/>
                </a:solidFill>
              </a:rPr>
              <a:t>Основным показателем выступает темп инфляции </a:t>
            </a:r>
            <a:r>
              <a:rPr lang="en-US" sz="2400" smtClean="0">
                <a:solidFill>
                  <a:srgbClr val="000000"/>
                </a:solidFill>
                <a:cs typeface="Times New Roman" pitchFamily="18" charset="0"/>
              </a:rPr>
              <a:t>(</a:t>
            </a:r>
            <a:r>
              <a:rPr lang="en-US" sz="2400" smtClean="0">
                <a:solidFill>
                  <a:srgbClr val="000000"/>
                </a:solidFill>
                <a:cs typeface="Times New Roman" pitchFamily="18" charset="0"/>
                <a:sym typeface="Symbol" pitchFamily="18" charset="2"/>
              </a:rPr>
              <a:t>π</a:t>
            </a:r>
            <a:r>
              <a:rPr lang="en-US" sz="2400" smtClean="0">
                <a:solidFill>
                  <a:srgbClr val="000000"/>
                </a:solidFill>
                <a:cs typeface="Times New Roman" pitchFamily="18" charset="0"/>
              </a:rPr>
              <a:t>):</a:t>
            </a:r>
          </a:p>
          <a:p>
            <a:pPr algn="just" eaLnBrk="1" hangingPunct="1">
              <a:lnSpc>
                <a:spcPct val="90000"/>
              </a:lnSpc>
              <a:buFontTx/>
              <a:buNone/>
              <a:defRPr/>
            </a:pPr>
            <a:r>
              <a:rPr lang="en-US" sz="2000" smtClean="0">
                <a:solidFill>
                  <a:srgbClr val="000000"/>
                </a:solidFill>
                <a:cs typeface="Times New Roman" pitchFamily="18" charset="0"/>
              </a:rPr>
              <a:t>		</a:t>
            </a:r>
          </a:p>
          <a:p>
            <a:pPr algn="just" eaLnBrk="1" hangingPunct="1">
              <a:lnSpc>
                <a:spcPct val="90000"/>
              </a:lnSpc>
              <a:buFontTx/>
              <a:buNone/>
              <a:defRPr/>
            </a:pPr>
            <a:r>
              <a:rPr lang="en-US" sz="2000" smtClean="0">
                <a:solidFill>
                  <a:srgbClr val="000000"/>
                </a:solidFill>
                <a:cs typeface="Times New Roman" pitchFamily="18" charset="0"/>
              </a:rPr>
              <a:t>	</a:t>
            </a:r>
            <a:r>
              <a:rPr lang="en-US" sz="2400" b="1" i="1" smtClean="0">
                <a:solidFill>
                  <a:srgbClr val="00CC00"/>
                </a:solidFill>
                <a:effectLst>
                  <a:outerShdw blurRad="38100" dist="38100" dir="2700000" algn="tl">
                    <a:srgbClr val="C0C0C0"/>
                  </a:outerShdw>
                </a:effectLst>
                <a:cs typeface="Times New Roman" pitchFamily="18" charset="0"/>
                <a:sym typeface="Symbol" pitchFamily="18" charset="2"/>
              </a:rPr>
              <a:t>T</a:t>
            </a:r>
            <a:r>
              <a:rPr lang="ru-RU" sz="2400" b="1" i="1" smtClean="0">
                <a:solidFill>
                  <a:srgbClr val="00CC00"/>
                </a:solidFill>
                <a:effectLst>
                  <a:outerShdw blurRad="38100" dist="38100" dir="2700000" algn="tl">
                    <a:srgbClr val="C0C0C0"/>
                  </a:outerShdw>
                </a:effectLst>
                <a:sym typeface="Symbol" pitchFamily="18" charset="2"/>
              </a:rPr>
              <a:t>емп инфляции</a:t>
            </a:r>
            <a:r>
              <a:rPr lang="en-US" sz="2400" smtClean="0">
                <a:solidFill>
                  <a:srgbClr val="000000"/>
                </a:solidFill>
                <a:cs typeface="Times New Roman" pitchFamily="18" charset="0"/>
              </a:rPr>
              <a:t> = </a:t>
            </a:r>
          </a:p>
          <a:p>
            <a:pPr algn="just" eaLnBrk="1" hangingPunct="1">
              <a:lnSpc>
                <a:spcPct val="90000"/>
              </a:lnSpc>
              <a:buFontTx/>
              <a:buNone/>
              <a:defRPr/>
            </a:pPr>
            <a:endParaRPr lang="en-US" sz="2000" smtClean="0">
              <a:solidFill>
                <a:srgbClr val="000000"/>
              </a:solidFill>
              <a:cs typeface="Times New Roman" pitchFamily="18" charset="0"/>
            </a:endParaRPr>
          </a:p>
          <a:p>
            <a:pPr algn="just" eaLnBrk="1" hangingPunct="1">
              <a:lnSpc>
                <a:spcPct val="90000"/>
              </a:lnSpc>
              <a:buFontTx/>
              <a:buNone/>
              <a:defRPr/>
            </a:pPr>
            <a:r>
              <a:rPr lang="ru-RU" sz="2400" smtClean="0">
                <a:solidFill>
                  <a:srgbClr val="000000"/>
                </a:solidFill>
              </a:rPr>
              <a:t>Наиболее часто используемыми показателями уровня цен выступают ИПЦ и дефлятор ВВП</a:t>
            </a:r>
            <a:r>
              <a:rPr lang="en-US" sz="2400" smtClean="0">
                <a:solidFill>
                  <a:srgbClr val="000000"/>
                </a:solidFill>
                <a:cs typeface="Times New Roman" pitchFamily="18" charset="0"/>
              </a:rPr>
              <a:t>.</a:t>
            </a:r>
          </a:p>
          <a:p>
            <a:pPr eaLnBrk="1" hangingPunct="1">
              <a:lnSpc>
                <a:spcPct val="90000"/>
              </a:lnSpc>
              <a:buFontTx/>
              <a:buNone/>
              <a:defRPr/>
            </a:pPr>
            <a:r>
              <a:rPr lang="en-US" sz="2000" smtClean="0">
                <a:solidFill>
                  <a:srgbClr val="000000"/>
                </a:solidFill>
                <a:cs typeface="Times New Roman" pitchFamily="18" charset="0"/>
              </a:rPr>
              <a:t>		 </a:t>
            </a:r>
          </a:p>
          <a:p>
            <a:pPr eaLnBrk="1" hangingPunct="1">
              <a:lnSpc>
                <a:spcPct val="90000"/>
              </a:lnSpc>
              <a:buFontTx/>
              <a:buNone/>
              <a:defRPr/>
            </a:pPr>
            <a:r>
              <a:rPr lang="en-US" sz="2400" smtClean="0">
                <a:solidFill>
                  <a:srgbClr val="000000"/>
                </a:solidFill>
                <a:cs typeface="Times New Roman" pitchFamily="18" charset="0"/>
                <a:sym typeface="Symbol" pitchFamily="18" charset="2"/>
              </a:rPr>
              <a:t>			</a:t>
            </a:r>
            <a:r>
              <a:rPr lang="en-US" sz="2000" smtClean="0">
                <a:solidFill>
                  <a:srgbClr val="000000"/>
                </a:solidFill>
                <a:cs typeface="Times New Roman" pitchFamily="18" charset="0"/>
              </a:rPr>
              <a:t> </a:t>
            </a:r>
          </a:p>
          <a:p>
            <a:pPr eaLnBrk="1" hangingPunct="1">
              <a:lnSpc>
                <a:spcPct val="90000"/>
              </a:lnSpc>
              <a:buFontTx/>
              <a:buNone/>
              <a:defRPr/>
            </a:pPr>
            <a:endParaRPr lang="en-US" sz="2000" smtClean="0">
              <a:solidFill>
                <a:srgbClr val="000000"/>
              </a:solidFill>
              <a:cs typeface="Times New Roman" pitchFamily="18" charset="0"/>
            </a:endParaRPr>
          </a:p>
          <a:p>
            <a:pPr eaLnBrk="1" hangingPunct="1">
              <a:lnSpc>
                <a:spcPct val="90000"/>
              </a:lnSpc>
              <a:buFontTx/>
              <a:buNone/>
              <a:defRPr/>
            </a:pPr>
            <a:r>
              <a:rPr lang="en-US" sz="2400" smtClean="0">
                <a:solidFill>
                  <a:srgbClr val="000000"/>
                </a:solidFill>
                <a:cs typeface="Times New Roman" pitchFamily="18" charset="0"/>
              </a:rPr>
              <a:t> </a:t>
            </a:r>
          </a:p>
          <a:p>
            <a:pPr eaLnBrk="1" hangingPunct="1">
              <a:lnSpc>
                <a:spcPct val="90000"/>
              </a:lnSpc>
              <a:buFontTx/>
              <a:buNone/>
              <a:defRPr/>
            </a:pPr>
            <a:r>
              <a:rPr lang="en-US" sz="2400" smtClean="0">
                <a:solidFill>
                  <a:srgbClr val="000000"/>
                </a:solidFill>
                <a:cs typeface="Times New Roman" pitchFamily="18" charset="0"/>
              </a:rPr>
              <a:t>			</a:t>
            </a:r>
            <a:r>
              <a:rPr lang="en-US" sz="2000" smtClean="0">
                <a:solidFill>
                  <a:srgbClr val="000000"/>
                </a:solidFill>
                <a:cs typeface="Times New Roman" pitchFamily="18" charset="0"/>
              </a:rPr>
              <a:t> </a:t>
            </a:r>
          </a:p>
          <a:p>
            <a:pPr eaLnBrk="1" hangingPunct="1">
              <a:lnSpc>
                <a:spcPct val="90000"/>
              </a:lnSpc>
              <a:buFontTx/>
              <a:buNone/>
              <a:defRPr/>
            </a:pPr>
            <a:endParaRPr lang="en-US" sz="2000" smtClean="0">
              <a:solidFill>
                <a:srgbClr val="000000"/>
              </a:solidFill>
              <a:cs typeface="Times New Roman" pitchFamily="18" charset="0"/>
            </a:endParaRPr>
          </a:p>
        </p:txBody>
      </p:sp>
      <p:pic>
        <p:nvPicPr>
          <p:cNvPr id="48132" name="Picture 4"/>
          <p:cNvPicPr>
            <a:picLocks noChangeAspect="1" noChangeArrowheads="1"/>
          </p:cNvPicPr>
          <p:nvPr/>
        </p:nvPicPr>
        <p:blipFill>
          <a:blip r:embed="rId3" cstate="print"/>
          <a:srcRect/>
          <a:stretch>
            <a:fillRect/>
          </a:stretch>
        </p:blipFill>
        <p:spPr bwMode="auto">
          <a:xfrm>
            <a:off x="3505200" y="3076575"/>
            <a:ext cx="4343400" cy="885825"/>
          </a:xfrm>
          <a:prstGeom prst="rect">
            <a:avLst/>
          </a:prstGeom>
          <a:solidFill>
            <a:srgbClr val="66FF66"/>
          </a:solidFill>
          <a:ln w="9525">
            <a:noFill/>
            <a:miter lim="800000"/>
            <a:headEnd/>
            <a:tailEnd/>
          </a:ln>
          <a:effectLst>
            <a:outerShdw dist="107763" dir="2700000" algn="ctr" rotWithShape="0">
              <a:schemeClr val="bg2"/>
            </a:outerShdw>
          </a:effectLst>
        </p:spPr>
      </p:pic>
      <p:graphicFrame>
        <p:nvGraphicFramePr>
          <p:cNvPr id="48133" name="Object 5"/>
          <p:cNvGraphicFramePr>
            <a:graphicFrameLocks noChangeAspect="1"/>
          </p:cNvGraphicFramePr>
          <p:nvPr/>
        </p:nvGraphicFramePr>
        <p:xfrm>
          <a:off x="2593975" y="4764088"/>
          <a:ext cx="3746500" cy="874712"/>
        </p:xfrm>
        <a:graphic>
          <a:graphicData uri="http://schemas.openxmlformats.org/presentationml/2006/ole">
            <mc:AlternateContent xmlns:mc="http://schemas.openxmlformats.org/markup-compatibility/2006">
              <mc:Choice xmlns:v="urn:schemas-microsoft-com:vml" Requires="v">
                <p:oleObj spid="_x0000_s23586" name="Формула" r:id="rId4" imgW="2120900" imgH="495300" progId="Equation.3">
                  <p:embed/>
                </p:oleObj>
              </mc:Choice>
              <mc:Fallback>
                <p:oleObj name="Формула" r:id="rId4" imgW="2120900" imgH="4953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3975" y="4764088"/>
                        <a:ext cx="3746500" cy="874712"/>
                      </a:xfrm>
                      <a:prstGeom prst="rect">
                        <a:avLst/>
                      </a:prstGeom>
                      <a:solidFill>
                        <a:srgbClr val="66FF66"/>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8134" name="Object 6"/>
          <p:cNvGraphicFramePr>
            <a:graphicFrameLocks noChangeAspect="1"/>
          </p:cNvGraphicFramePr>
          <p:nvPr/>
        </p:nvGraphicFramePr>
        <p:xfrm>
          <a:off x="1393825" y="5818188"/>
          <a:ext cx="6675438" cy="887412"/>
        </p:xfrm>
        <a:graphic>
          <a:graphicData uri="http://schemas.openxmlformats.org/presentationml/2006/ole">
            <mc:AlternateContent xmlns:mc="http://schemas.openxmlformats.org/markup-compatibility/2006">
              <mc:Choice xmlns:v="urn:schemas-microsoft-com:vml" Requires="v">
                <p:oleObj spid="_x0000_s23587" name="Формула" r:id="rId6" imgW="3721100" imgH="495300" progId="Equation.3">
                  <p:embed/>
                </p:oleObj>
              </mc:Choice>
              <mc:Fallback>
                <p:oleObj name="Формула" r:id="rId6" imgW="3721100" imgH="4953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3825" y="5818188"/>
                        <a:ext cx="6675438" cy="887412"/>
                      </a:xfrm>
                      <a:prstGeom prst="rect">
                        <a:avLst/>
                      </a:prstGeom>
                      <a:solidFill>
                        <a:srgbClr val="66FF66"/>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48131">
                                            <p:txEl>
                                              <p:pRg st="0" end="0"/>
                                            </p:txEl>
                                          </p:spTgt>
                                        </p:tgtEl>
                                        <p:attrNameLst>
                                          <p:attrName>style.visibility</p:attrName>
                                        </p:attrNameLst>
                                      </p:cBhvr>
                                      <p:to>
                                        <p:strVal val="visible"/>
                                      </p:to>
                                    </p:set>
                                  </p:childTnLst>
                                </p:cTn>
                              </p:par>
                            </p:childTnLst>
                          </p:cTn>
                        </p:par>
                        <p:par>
                          <p:cTn id="7" fill="hold" nodeType="afterGroup">
                            <p:stCondLst>
                              <p:cond delay="1500"/>
                            </p:stCondLst>
                            <p:childTnLst>
                              <p:par>
                                <p:cTn id="8" presetID="1" presetClass="entr" presetSubtype="0" fill="hold" grpId="0" nodeType="afterEffect">
                                  <p:stCondLst>
                                    <p:cond delay="1000"/>
                                  </p:stCondLst>
                                  <p:childTnLst>
                                    <p:set>
                                      <p:cBhvr>
                                        <p:cTn id="9" dur="1" fill="hold">
                                          <p:stCondLst>
                                            <p:cond delay="499"/>
                                          </p:stCondLst>
                                        </p:cTn>
                                        <p:tgtEl>
                                          <p:spTgt spid="48131">
                                            <p:txEl>
                                              <p:pRg st="1" end="1"/>
                                            </p:txEl>
                                          </p:spTgt>
                                        </p:tgtEl>
                                        <p:attrNameLst>
                                          <p:attrName>style.visibility</p:attrName>
                                        </p:attrNameLst>
                                      </p:cBhvr>
                                      <p:to>
                                        <p:strVal val="visible"/>
                                      </p:to>
                                    </p:set>
                                  </p:childTnLst>
                                </p:cTn>
                              </p:par>
                            </p:childTnLst>
                          </p:cTn>
                        </p:par>
                        <p:par>
                          <p:cTn id="10" fill="hold" nodeType="afterGroup">
                            <p:stCondLst>
                              <p:cond delay="3000"/>
                            </p:stCondLst>
                            <p:childTnLst>
                              <p:par>
                                <p:cTn id="11" presetID="1" presetClass="entr" presetSubtype="0" fill="hold" grpId="0" nodeType="afterEffect">
                                  <p:stCondLst>
                                    <p:cond delay="1000"/>
                                  </p:stCondLst>
                                  <p:childTnLst>
                                    <p:set>
                                      <p:cBhvr>
                                        <p:cTn id="12" dur="1" fill="hold">
                                          <p:stCondLst>
                                            <p:cond delay="499"/>
                                          </p:stCondLst>
                                        </p:cTn>
                                        <p:tgtEl>
                                          <p:spTgt spid="48131">
                                            <p:txEl>
                                              <p:pRg st="2" end="2"/>
                                            </p:txEl>
                                          </p:spTgt>
                                        </p:tgtEl>
                                        <p:attrNameLst>
                                          <p:attrName>style.visibility</p:attrName>
                                        </p:attrNameLst>
                                      </p:cBhvr>
                                      <p:to>
                                        <p:strVal val="visible"/>
                                      </p:to>
                                    </p:set>
                                  </p:childTnLst>
                                </p:cTn>
                              </p:par>
                            </p:childTnLst>
                          </p:cTn>
                        </p:par>
                        <p:par>
                          <p:cTn id="13" fill="hold" nodeType="afterGroup">
                            <p:stCondLst>
                              <p:cond delay="4500"/>
                            </p:stCondLst>
                            <p:childTnLst>
                              <p:par>
                                <p:cTn id="14" presetID="1" presetClass="entr" presetSubtype="0" fill="hold" grpId="0" nodeType="afterEffect">
                                  <p:stCondLst>
                                    <p:cond delay="1000"/>
                                  </p:stCondLst>
                                  <p:childTnLst>
                                    <p:set>
                                      <p:cBhvr>
                                        <p:cTn id="15" dur="1" fill="hold">
                                          <p:stCondLst>
                                            <p:cond delay="499"/>
                                          </p:stCondLst>
                                        </p:cTn>
                                        <p:tgtEl>
                                          <p:spTgt spid="48131">
                                            <p:txEl>
                                              <p:pRg st="4" end="4"/>
                                            </p:txEl>
                                          </p:spTgt>
                                        </p:tgtEl>
                                        <p:attrNameLst>
                                          <p:attrName>style.visibility</p:attrName>
                                        </p:attrNameLst>
                                      </p:cBhvr>
                                      <p:to>
                                        <p:strVal val="visible"/>
                                      </p:to>
                                    </p:set>
                                  </p:childTnLst>
                                </p:cTn>
                              </p:par>
                            </p:childTnLst>
                          </p:cTn>
                        </p:par>
                        <p:par>
                          <p:cTn id="16" fill="hold" nodeType="afterGroup">
                            <p:stCondLst>
                              <p:cond delay="6000"/>
                            </p:stCondLst>
                            <p:childTnLst>
                              <p:par>
                                <p:cTn id="17" presetID="1" presetClass="entr" presetSubtype="0" fill="hold" grpId="0" nodeType="afterEffect">
                                  <p:stCondLst>
                                    <p:cond delay="1000"/>
                                  </p:stCondLst>
                                  <p:childTnLst>
                                    <p:set>
                                      <p:cBhvr>
                                        <p:cTn id="18" dur="1" fill="hold">
                                          <p:stCondLst>
                                            <p:cond delay="499"/>
                                          </p:stCondLst>
                                        </p:cTn>
                                        <p:tgtEl>
                                          <p:spTgt spid="48131">
                                            <p:txEl>
                                              <p:pRg st="5" end="5"/>
                                            </p:txEl>
                                          </p:spTgt>
                                        </p:tgtEl>
                                        <p:attrNameLst>
                                          <p:attrName>style.visibility</p:attrName>
                                        </p:attrNameLst>
                                      </p:cBhvr>
                                      <p:to>
                                        <p:strVal val="visible"/>
                                      </p:to>
                                    </p:set>
                                  </p:childTnLst>
                                </p:cTn>
                              </p:par>
                            </p:childTnLst>
                          </p:cTn>
                        </p:par>
                        <p:par>
                          <p:cTn id="19" fill="hold" nodeType="afterGroup">
                            <p:stCondLst>
                              <p:cond delay="7500"/>
                            </p:stCondLst>
                            <p:childTnLst>
                              <p:par>
                                <p:cTn id="20" presetID="1" presetClass="entr" presetSubtype="0" fill="hold" grpId="0" nodeType="afterEffect">
                                  <p:stCondLst>
                                    <p:cond delay="1000"/>
                                  </p:stCondLst>
                                  <p:childTnLst>
                                    <p:set>
                                      <p:cBhvr>
                                        <p:cTn id="21" dur="1" fill="hold">
                                          <p:stCondLst>
                                            <p:cond delay="499"/>
                                          </p:stCondLst>
                                        </p:cTn>
                                        <p:tgtEl>
                                          <p:spTgt spid="48131">
                                            <p:txEl>
                                              <p:pRg st="6" end="6"/>
                                            </p:txEl>
                                          </p:spTgt>
                                        </p:tgtEl>
                                        <p:attrNameLst>
                                          <p:attrName>style.visibility</p:attrName>
                                        </p:attrNameLst>
                                      </p:cBhvr>
                                      <p:to>
                                        <p:strVal val="visible"/>
                                      </p:to>
                                    </p:set>
                                  </p:childTnLst>
                                </p:cTn>
                              </p:par>
                            </p:childTnLst>
                          </p:cTn>
                        </p:par>
                        <p:par>
                          <p:cTn id="22" fill="hold" nodeType="afterGroup">
                            <p:stCondLst>
                              <p:cond delay="9000"/>
                            </p:stCondLst>
                            <p:childTnLst>
                              <p:par>
                                <p:cTn id="23" presetID="1" presetClass="entr" presetSubtype="0" fill="hold" grpId="0" nodeType="afterEffect">
                                  <p:stCondLst>
                                    <p:cond delay="1000"/>
                                  </p:stCondLst>
                                  <p:childTnLst>
                                    <p:set>
                                      <p:cBhvr>
                                        <p:cTn id="24" dur="1" fill="hold">
                                          <p:stCondLst>
                                            <p:cond delay="499"/>
                                          </p:stCondLst>
                                        </p:cTn>
                                        <p:tgtEl>
                                          <p:spTgt spid="48131">
                                            <p:txEl>
                                              <p:pRg st="8" end="8"/>
                                            </p:txEl>
                                          </p:spTgt>
                                        </p:tgtEl>
                                        <p:attrNameLst>
                                          <p:attrName>style.visibility</p:attrName>
                                        </p:attrNameLst>
                                      </p:cBhvr>
                                      <p:to>
                                        <p:strVal val="visible"/>
                                      </p:to>
                                    </p:set>
                                  </p:childTnLst>
                                </p:cTn>
                              </p:par>
                            </p:childTnLst>
                          </p:cTn>
                        </p:par>
                        <p:par>
                          <p:cTn id="25" fill="hold" nodeType="afterGroup">
                            <p:stCondLst>
                              <p:cond delay="10500"/>
                            </p:stCondLst>
                            <p:childTnLst>
                              <p:par>
                                <p:cTn id="26" presetID="1" presetClass="entr" presetSubtype="0" fill="hold" grpId="0" nodeType="afterEffect">
                                  <p:stCondLst>
                                    <p:cond delay="1000"/>
                                  </p:stCondLst>
                                  <p:childTnLst>
                                    <p:set>
                                      <p:cBhvr>
                                        <p:cTn id="27" dur="1" fill="hold">
                                          <p:stCondLst>
                                            <p:cond delay="499"/>
                                          </p:stCondLst>
                                        </p:cTn>
                                        <p:tgtEl>
                                          <p:spTgt spid="48131">
                                            <p:txEl>
                                              <p:pRg st="9" end="9"/>
                                            </p:txEl>
                                          </p:spTgt>
                                        </p:tgtEl>
                                        <p:attrNameLst>
                                          <p:attrName>style.visibility</p:attrName>
                                        </p:attrNameLst>
                                      </p:cBhvr>
                                      <p:to>
                                        <p:strVal val="visible"/>
                                      </p:to>
                                    </p:set>
                                  </p:childTnLst>
                                </p:cTn>
                              </p:par>
                            </p:childTnLst>
                          </p:cTn>
                        </p:par>
                        <p:par>
                          <p:cTn id="28" fill="hold" nodeType="afterGroup">
                            <p:stCondLst>
                              <p:cond delay="12000"/>
                            </p:stCondLst>
                            <p:childTnLst>
                              <p:par>
                                <p:cTn id="29" presetID="1" presetClass="entr" presetSubtype="0" fill="hold" nodeType="afterEffect">
                                  <p:stCondLst>
                                    <p:cond delay="0"/>
                                  </p:stCondLst>
                                  <p:childTnLst>
                                    <p:set>
                                      <p:cBhvr>
                                        <p:cTn id="30" dur="1" fill="hold">
                                          <p:stCondLst>
                                            <p:cond delay="499"/>
                                          </p:stCondLst>
                                        </p:cTn>
                                        <p:tgtEl>
                                          <p:spTgt spid="48132"/>
                                        </p:tgtEl>
                                        <p:attrNameLst>
                                          <p:attrName>style.visibility</p:attrName>
                                        </p:attrNameLst>
                                      </p:cBhvr>
                                      <p:to>
                                        <p:strVal val="visible"/>
                                      </p:to>
                                    </p:set>
                                  </p:childTnLst>
                                </p:cTn>
                              </p:par>
                            </p:childTnLst>
                          </p:cTn>
                        </p:par>
                        <p:par>
                          <p:cTn id="31" fill="hold" nodeType="afterGroup">
                            <p:stCondLst>
                              <p:cond delay="12500"/>
                            </p:stCondLst>
                            <p:childTnLst>
                              <p:par>
                                <p:cTn id="32" presetID="1" presetClass="entr" presetSubtype="0" fill="hold" nodeType="afterEffect">
                                  <p:stCondLst>
                                    <p:cond delay="0"/>
                                  </p:stCondLst>
                                  <p:childTnLst>
                                    <p:set>
                                      <p:cBhvr>
                                        <p:cTn id="33" dur="1" fill="hold">
                                          <p:stCondLst>
                                            <p:cond delay="499"/>
                                          </p:stCondLst>
                                        </p:cTn>
                                        <p:tgtEl>
                                          <p:spTgt spid="48133"/>
                                        </p:tgtEl>
                                        <p:attrNameLst>
                                          <p:attrName>style.visibility</p:attrName>
                                        </p:attrNameLst>
                                      </p:cBhvr>
                                      <p:to>
                                        <p:strVal val="visible"/>
                                      </p:to>
                                    </p:set>
                                  </p:childTnLst>
                                </p:cTn>
                              </p:par>
                            </p:childTnLst>
                          </p:cTn>
                        </p:par>
                        <p:par>
                          <p:cTn id="34" fill="hold" nodeType="afterGroup">
                            <p:stCondLst>
                              <p:cond delay="13000"/>
                            </p:stCondLst>
                            <p:childTnLst>
                              <p:par>
                                <p:cTn id="35" presetID="1" presetClass="entr" presetSubtype="0" fill="hold" nodeType="afterEffect">
                                  <p:stCondLst>
                                    <p:cond delay="0"/>
                                  </p:stCondLst>
                                  <p:childTnLst>
                                    <p:set>
                                      <p:cBhvr>
                                        <p:cTn id="36" dur="1" fill="hold">
                                          <p:stCondLst>
                                            <p:cond delay="499"/>
                                          </p:stCondLst>
                                        </p:cTn>
                                        <p:tgtEl>
                                          <p:spTgt spid="48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advAuto="100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24580" name="Номер слайда 5"/>
          <p:cNvSpPr>
            <a:spLocks noGrp="1"/>
          </p:cNvSpPr>
          <p:nvPr>
            <p:ph type="sldNum" sz="quarter" idx="12"/>
          </p:nvPr>
        </p:nvSpPr>
        <p:spPr>
          <a:noFill/>
          <a:ln>
            <a:miter lim="800000"/>
            <a:headEnd/>
            <a:tailEnd/>
          </a:ln>
        </p:spPr>
        <p:txBody>
          <a:bodyPr/>
          <a:lstStyle/>
          <a:p>
            <a:fld id="{3E9BA368-6993-497D-A64E-2DE3BE05D715}" type="slidenum">
              <a:rPr lang="ru-RU" smtClean="0"/>
              <a:pPr/>
              <a:t>56</a:t>
            </a:fld>
            <a:endParaRPr lang="ru-RU" smtClean="0"/>
          </a:p>
        </p:txBody>
      </p:sp>
      <p:sp>
        <p:nvSpPr>
          <p:cNvPr id="49154" name="Rectangle 2"/>
          <p:cNvSpPr>
            <a:spLocks noGrp="1" noChangeArrowheads="1"/>
          </p:cNvSpPr>
          <p:nvPr>
            <p:ph type="title"/>
          </p:nvPr>
        </p:nvSpPr>
        <p:spPr>
          <a:xfrm>
            <a:off x="0" y="76200"/>
            <a:ext cx="9144000" cy="1143000"/>
          </a:xfrm>
        </p:spPr>
        <p:txBody>
          <a:bodyPr/>
          <a:lstStyle/>
          <a:p>
            <a:pPr eaLnBrk="1" hangingPunct="1">
              <a:lnSpc>
                <a:spcPct val="85000"/>
              </a:lnSpc>
              <a:defRPr/>
            </a:pPr>
            <a:r>
              <a:rPr lang="ru-RU" sz="3200" b="1" dirty="0" smtClean="0">
                <a:solidFill>
                  <a:schemeClr val="accent6"/>
                </a:solidFill>
                <a:effectLst>
                  <a:outerShdw blurRad="38100" dist="38100" dir="2700000" algn="tl">
                    <a:srgbClr val="C0C0C0"/>
                  </a:outerShdw>
                </a:effectLst>
              </a:rPr>
              <a:t>Номинальный ВВП</a:t>
            </a:r>
            <a:r>
              <a:rPr lang="en-US" sz="3200" b="1" dirty="0" smtClean="0">
                <a:solidFill>
                  <a:schemeClr val="accent6"/>
                </a:solidFill>
                <a:effectLst>
                  <a:outerShdw blurRad="38100" dist="38100" dir="2700000" algn="tl">
                    <a:srgbClr val="C0C0C0"/>
                  </a:outerShdw>
                </a:effectLst>
              </a:rPr>
              <a:t>, </a:t>
            </a:r>
            <a:r>
              <a:rPr lang="ru-RU" sz="3200" b="1" dirty="0" smtClean="0">
                <a:solidFill>
                  <a:schemeClr val="accent6"/>
                </a:solidFill>
                <a:effectLst>
                  <a:outerShdw blurRad="38100" dist="38100" dir="2700000" algn="tl">
                    <a:srgbClr val="C0C0C0"/>
                  </a:outerShdw>
                </a:effectLst>
              </a:rPr>
              <a:t>реальный ВВП </a:t>
            </a:r>
            <a:br>
              <a:rPr lang="ru-RU" sz="3200" b="1" dirty="0" smtClean="0">
                <a:solidFill>
                  <a:schemeClr val="accent6"/>
                </a:solidFill>
                <a:effectLst>
                  <a:outerShdw blurRad="38100" dist="38100" dir="2700000" algn="tl">
                    <a:srgbClr val="C0C0C0"/>
                  </a:outerShdw>
                </a:effectLst>
              </a:rPr>
            </a:br>
            <a:r>
              <a:rPr lang="ru-RU" sz="3200" b="1" dirty="0" smtClean="0">
                <a:solidFill>
                  <a:schemeClr val="accent6"/>
                </a:solidFill>
                <a:effectLst>
                  <a:outerShdw blurRad="38100" dist="38100" dir="2700000" algn="tl">
                    <a:srgbClr val="C0C0C0"/>
                  </a:outerShdw>
                </a:effectLst>
              </a:rPr>
              <a:t>и инфляция</a:t>
            </a:r>
          </a:p>
        </p:txBody>
      </p:sp>
      <p:sp>
        <p:nvSpPr>
          <p:cNvPr id="49155" name="Rectangle 3"/>
          <p:cNvSpPr>
            <a:spLocks noGrp="1" noChangeArrowheads="1"/>
          </p:cNvSpPr>
          <p:nvPr>
            <p:ph type="body" idx="1"/>
          </p:nvPr>
        </p:nvSpPr>
        <p:spPr>
          <a:xfrm>
            <a:off x="457200" y="1066800"/>
            <a:ext cx="8382000" cy="5334000"/>
          </a:xfrm>
        </p:spPr>
        <p:txBody>
          <a:bodyPr/>
          <a:lstStyle/>
          <a:p>
            <a:pPr eaLnBrk="1" hangingPunct="1">
              <a:buFontTx/>
              <a:buNone/>
              <a:defRPr/>
            </a:pPr>
            <a:r>
              <a:rPr lang="ru-RU" sz="2400" smtClean="0"/>
              <a:t>Если инфляция низкая</a:t>
            </a:r>
            <a:r>
              <a:rPr lang="en-US" sz="2400" smtClean="0"/>
              <a:t> (&lt;10%), </a:t>
            </a:r>
            <a:r>
              <a:rPr lang="ru-RU" sz="2400" smtClean="0"/>
              <a:t>соотношение между номинальным ВВП</a:t>
            </a:r>
            <a:r>
              <a:rPr lang="en-US" sz="2400" smtClean="0"/>
              <a:t> (</a:t>
            </a:r>
            <a:r>
              <a:rPr lang="en-US" sz="2400" i="1" smtClean="0"/>
              <a:t>Y</a:t>
            </a:r>
            <a:r>
              <a:rPr lang="en-US" sz="2400" i="1" baseline="30000" smtClean="0"/>
              <a:t>N</a:t>
            </a:r>
            <a:r>
              <a:rPr lang="en-US" sz="2400" smtClean="0"/>
              <a:t>)</a:t>
            </a:r>
            <a:r>
              <a:rPr lang="ru-RU" sz="2400" smtClean="0"/>
              <a:t>, реальным ВВП </a:t>
            </a:r>
            <a:r>
              <a:rPr lang="en-US" sz="2400" smtClean="0"/>
              <a:t>(</a:t>
            </a:r>
            <a:r>
              <a:rPr lang="en-US" sz="2400" i="1" smtClean="0"/>
              <a:t>Y</a:t>
            </a:r>
            <a:r>
              <a:rPr lang="en-US" sz="2400" i="1" baseline="30000" smtClean="0"/>
              <a:t>R</a:t>
            </a:r>
            <a:r>
              <a:rPr lang="en-US" sz="2400" smtClean="0"/>
              <a:t>) </a:t>
            </a:r>
            <a:r>
              <a:rPr lang="ru-RU" sz="2400" smtClean="0"/>
              <a:t>и темпом инфляции </a:t>
            </a:r>
            <a:r>
              <a:rPr lang="en-US" sz="2400" smtClean="0"/>
              <a:t>(</a:t>
            </a:r>
            <a:r>
              <a:rPr lang="en-US" sz="2400" smtClean="0">
                <a:sym typeface="Symbol" pitchFamily="18" charset="2"/>
              </a:rPr>
              <a:t>) </a:t>
            </a:r>
            <a:r>
              <a:rPr lang="ru-RU" sz="2400" smtClean="0"/>
              <a:t>следующее</a:t>
            </a:r>
            <a:r>
              <a:rPr lang="en-US" sz="2400" smtClean="0"/>
              <a:t>:</a:t>
            </a:r>
          </a:p>
          <a:p>
            <a:pPr algn="ctr" eaLnBrk="1" hangingPunct="1">
              <a:buFontTx/>
              <a:buNone/>
              <a:defRPr/>
            </a:pPr>
            <a:r>
              <a:rPr lang="ru-RU" sz="2400" b="1" i="1" smtClean="0">
                <a:solidFill>
                  <a:srgbClr val="FF0000"/>
                </a:solidFill>
                <a:effectLst>
                  <a:outerShdw blurRad="38100" dist="38100" dir="2700000" algn="tl">
                    <a:srgbClr val="C0C0C0"/>
                  </a:outerShdw>
                </a:effectLst>
              </a:rPr>
              <a:t>Изменение номинального ВВП </a:t>
            </a:r>
            <a:r>
              <a:rPr lang="en-US" sz="2400" b="1" i="1" smtClean="0">
                <a:solidFill>
                  <a:srgbClr val="FF0000"/>
                </a:solidFill>
                <a:effectLst>
                  <a:outerShdw blurRad="38100" dist="38100" dir="2700000" algn="tl">
                    <a:srgbClr val="C0C0C0"/>
                  </a:outerShdw>
                </a:effectLst>
              </a:rPr>
              <a:t>(</a:t>
            </a:r>
            <a:r>
              <a:rPr lang="ru-RU" sz="2400" b="1" i="1" smtClean="0">
                <a:solidFill>
                  <a:srgbClr val="FF0000"/>
                </a:solidFill>
                <a:effectLst>
                  <a:outerShdw blurRad="38100" dist="38100" dir="2700000" algn="tl">
                    <a:srgbClr val="C0C0C0"/>
                  </a:outerShdw>
                </a:effectLst>
              </a:rPr>
              <a:t>в</a:t>
            </a:r>
            <a:r>
              <a:rPr lang="en-US" sz="2400" b="1" i="1" smtClean="0">
                <a:solidFill>
                  <a:srgbClr val="FF0000"/>
                </a:solidFill>
                <a:effectLst>
                  <a:outerShdw blurRad="38100" dist="38100" dir="2700000" algn="tl">
                    <a:srgbClr val="C0C0C0"/>
                  </a:outerShdw>
                </a:effectLst>
              </a:rPr>
              <a:t> %%) =</a:t>
            </a:r>
          </a:p>
          <a:p>
            <a:pPr algn="ctr" eaLnBrk="1" hangingPunct="1">
              <a:buFontTx/>
              <a:buNone/>
              <a:defRPr/>
            </a:pPr>
            <a:r>
              <a:rPr lang="en-US" sz="2400" b="1" i="1" smtClean="0">
                <a:solidFill>
                  <a:srgbClr val="FF0000"/>
                </a:solidFill>
                <a:effectLst>
                  <a:outerShdw blurRad="38100" dist="38100" dir="2700000" algn="tl">
                    <a:srgbClr val="C0C0C0"/>
                  </a:outerShdw>
                </a:effectLst>
              </a:rPr>
              <a:t>= </a:t>
            </a:r>
            <a:r>
              <a:rPr lang="ru-RU" sz="2400" b="1" i="1" smtClean="0">
                <a:solidFill>
                  <a:srgbClr val="FF0000"/>
                </a:solidFill>
                <a:effectLst>
                  <a:outerShdw blurRad="38100" dist="38100" dir="2700000" algn="tl">
                    <a:srgbClr val="C0C0C0"/>
                  </a:outerShdw>
                </a:effectLst>
              </a:rPr>
              <a:t>Изменение реального ВВП </a:t>
            </a:r>
            <a:r>
              <a:rPr lang="en-US" sz="2400" b="1" i="1" smtClean="0">
                <a:solidFill>
                  <a:srgbClr val="FF0000"/>
                </a:solidFill>
                <a:effectLst>
                  <a:outerShdw blurRad="38100" dist="38100" dir="2700000" algn="tl">
                    <a:srgbClr val="C0C0C0"/>
                  </a:outerShdw>
                </a:effectLst>
              </a:rPr>
              <a:t>(</a:t>
            </a:r>
            <a:r>
              <a:rPr lang="ru-RU" sz="2400" b="1" i="1" smtClean="0">
                <a:solidFill>
                  <a:srgbClr val="FF0000"/>
                </a:solidFill>
                <a:effectLst>
                  <a:outerShdw blurRad="38100" dist="38100" dir="2700000" algn="tl">
                    <a:srgbClr val="C0C0C0"/>
                  </a:outerShdw>
                </a:effectLst>
              </a:rPr>
              <a:t>в</a:t>
            </a:r>
            <a:r>
              <a:rPr lang="en-US" sz="2400" b="1" i="1" smtClean="0">
                <a:solidFill>
                  <a:srgbClr val="FF0000"/>
                </a:solidFill>
                <a:effectLst>
                  <a:outerShdw blurRad="38100" dist="38100" dir="2700000" algn="tl">
                    <a:srgbClr val="C0C0C0"/>
                  </a:outerShdw>
                </a:effectLst>
              </a:rPr>
              <a:t> %%) + </a:t>
            </a:r>
            <a:r>
              <a:rPr lang="ru-RU" sz="2400" b="1" i="1" smtClean="0">
                <a:solidFill>
                  <a:srgbClr val="FF0000"/>
                </a:solidFill>
                <a:effectLst>
                  <a:outerShdw blurRad="38100" dist="38100" dir="2700000" algn="tl">
                    <a:srgbClr val="C0C0C0"/>
                  </a:outerShdw>
                </a:effectLst>
              </a:rPr>
              <a:t>Изменение общего уровня цен  </a:t>
            </a:r>
            <a:r>
              <a:rPr lang="en-US" sz="2400" b="1" i="1" smtClean="0">
                <a:solidFill>
                  <a:srgbClr val="FF0000"/>
                </a:solidFill>
                <a:effectLst>
                  <a:outerShdw blurRad="38100" dist="38100" dir="2700000" algn="tl">
                    <a:srgbClr val="C0C0C0"/>
                  </a:outerShdw>
                </a:effectLst>
              </a:rPr>
              <a:t>(</a:t>
            </a:r>
            <a:r>
              <a:rPr lang="ru-RU" sz="2400" b="1" i="1" smtClean="0">
                <a:solidFill>
                  <a:srgbClr val="FF0000"/>
                </a:solidFill>
                <a:effectLst>
                  <a:outerShdw blurRad="38100" dist="38100" dir="2700000" algn="tl">
                    <a:srgbClr val="C0C0C0"/>
                  </a:outerShdw>
                </a:effectLst>
              </a:rPr>
              <a:t>в</a:t>
            </a:r>
            <a:r>
              <a:rPr lang="en-US" sz="2400" b="1" i="1" smtClean="0">
                <a:solidFill>
                  <a:srgbClr val="FF0000"/>
                </a:solidFill>
                <a:effectLst>
                  <a:outerShdw blurRad="38100" dist="38100" dir="2700000" algn="tl">
                    <a:srgbClr val="C0C0C0"/>
                  </a:outerShdw>
                </a:effectLst>
              </a:rPr>
              <a:t> %%)</a:t>
            </a:r>
            <a:r>
              <a:rPr lang="ru-RU" sz="2400" b="1" i="1" smtClean="0">
                <a:solidFill>
                  <a:srgbClr val="FF0000"/>
                </a:solidFill>
                <a:effectLst>
                  <a:outerShdw blurRad="38100" dist="38100" dir="2700000" algn="tl">
                    <a:srgbClr val="C0C0C0"/>
                  </a:outerShdw>
                </a:effectLst>
              </a:rPr>
              <a:t>  </a:t>
            </a:r>
            <a:endParaRPr lang="en-US" sz="2400" b="1" i="1" smtClean="0">
              <a:solidFill>
                <a:srgbClr val="FF0000"/>
              </a:solidFill>
              <a:effectLst>
                <a:outerShdw blurRad="38100" dist="38100" dir="2700000" algn="tl">
                  <a:srgbClr val="C0C0C0"/>
                </a:outerShdw>
              </a:effectLst>
            </a:endParaRPr>
          </a:p>
          <a:p>
            <a:pPr algn="ctr" eaLnBrk="1" hangingPunct="1">
              <a:buFontTx/>
              <a:buNone/>
              <a:defRPr/>
            </a:pPr>
            <a:r>
              <a:rPr lang="ru-RU" sz="2800" b="1" i="1" smtClean="0">
                <a:solidFill>
                  <a:srgbClr val="FF0000"/>
                </a:solidFill>
                <a:effectLst>
                  <a:outerShdw blurRad="38100" dist="38100" dir="2700000" algn="tl">
                    <a:srgbClr val="C0C0C0"/>
                  </a:outerShdw>
                </a:effectLst>
                <a:sym typeface="Symbol" pitchFamily="18" charset="2"/>
              </a:rPr>
              <a:t></a:t>
            </a:r>
            <a:r>
              <a:rPr lang="en-US" sz="2800" b="1" i="1" smtClean="0">
                <a:solidFill>
                  <a:srgbClr val="FF0000"/>
                </a:solidFill>
                <a:effectLst>
                  <a:outerShdw blurRad="38100" dist="38100" dir="2700000" algn="tl">
                    <a:srgbClr val="C0C0C0"/>
                  </a:outerShdw>
                </a:effectLst>
                <a:sym typeface="Symbol" pitchFamily="18" charset="2"/>
              </a:rPr>
              <a:t>Y</a:t>
            </a:r>
            <a:r>
              <a:rPr lang="en-US" sz="2800" b="1" i="1" baseline="30000" smtClean="0">
                <a:solidFill>
                  <a:srgbClr val="FF0000"/>
                </a:solidFill>
                <a:effectLst>
                  <a:outerShdw blurRad="38100" dist="38100" dir="2700000" algn="tl">
                    <a:srgbClr val="C0C0C0"/>
                  </a:outerShdw>
                </a:effectLst>
                <a:sym typeface="Symbol" pitchFamily="18" charset="2"/>
              </a:rPr>
              <a:t>N</a:t>
            </a:r>
            <a:r>
              <a:rPr lang="en-US" sz="2800" b="1" i="1" smtClean="0">
                <a:solidFill>
                  <a:srgbClr val="FF0000"/>
                </a:solidFill>
                <a:effectLst>
                  <a:outerShdw blurRad="38100" dist="38100" dir="2700000" algn="tl">
                    <a:srgbClr val="C0C0C0"/>
                  </a:outerShdw>
                </a:effectLst>
                <a:sym typeface="Symbol" pitchFamily="18" charset="2"/>
              </a:rPr>
              <a:t> = </a:t>
            </a:r>
            <a:r>
              <a:rPr lang="ru-RU" sz="2800" b="1" i="1" smtClean="0">
                <a:solidFill>
                  <a:srgbClr val="FF0000"/>
                </a:solidFill>
                <a:effectLst>
                  <a:outerShdw blurRad="38100" dist="38100" dir="2700000" algn="tl">
                    <a:srgbClr val="C0C0C0"/>
                  </a:outerShdw>
                </a:effectLst>
                <a:sym typeface="Symbol" pitchFamily="18" charset="2"/>
              </a:rPr>
              <a:t></a:t>
            </a:r>
            <a:r>
              <a:rPr lang="en-US" sz="2800" b="1" i="1" smtClean="0">
                <a:solidFill>
                  <a:srgbClr val="FF0000"/>
                </a:solidFill>
                <a:effectLst>
                  <a:outerShdw blurRad="38100" dist="38100" dir="2700000" algn="tl">
                    <a:srgbClr val="C0C0C0"/>
                  </a:outerShdw>
                </a:effectLst>
                <a:sym typeface="Symbol" pitchFamily="18" charset="2"/>
              </a:rPr>
              <a:t>Y</a:t>
            </a:r>
            <a:r>
              <a:rPr lang="en-US" sz="2800" b="1" i="1" baseline="30000" smtClean="0">
                <a:solidFill>
                  <a:srgbClr val="FF0000"/>
                </a:solidFill>
                <a:effectLst>
                  <a:outerShdw blurRad="38100" dist="38100" dir="2700000" algn="tl">
                    <a:srgbClr val="C0C0C0"/>
                  </a:outerShdw>
                </a:effectLst>
                <a:sym typeface="Symbol" pitchFamily="18" charset="2"/>
              </a:rPr>
              <a:t>R</a:t>
            </a:r>
            <a:r>
              <a:rPr lang="en-US" sz="2800" b="1" i="1" smtClean="0">
                <a:solidFill>
                  <a:srgbClr val="FF0000"/>
                </a:solidFill>
                <a:effectLst>
                  <a:outerShdw blurRad="38100" dist="38100" dir="2700000" algn="tl">
                    <a:srgbClr val="C0C0C0"/>
                  </a:outerShdw>
                </a:effectLst>
                <a:sym typeface="Symbol" pitchFamily="18" charset="2"/>
              </a:rPr>
              <a:t> + </a:t>
            </a:r>
            <a:r>
              <a:rPr lang="en-US" sz="2400" b="1" i="1" smtClean="0">
                <a:solidFill>
                  <a:srgbClr val="FF0000"/>
                </a:solidFill>
                <a:effectLst>
                  <a:outerShdw blurRad="38100" dist="38100" dir="2700000" algn="tl">
                    <a:srgbClr val="C0C0C0"/>
                  </a:outerShdw>
                </a:effectLst>
                <a:sym typeface="Symbol" pitchFamily="18" charset="2"/>
              </a:rPr>
              <a:t> </a:t>
            </a:r>
            <a:endParaRPr lang="ru-RU" sz="2400" b="1" i="1" smtClean="0">
              <a:solidFill>
                <a:srgbClr val="FF0000"/>
              </a:solidFill>
              <a:effectLst>
                <a:outerShdw blurRad="38100" dist="38100" dir="2700000" algn="tl">
                  <a:srgbClr val="C0C0C0"/>
                </a:outerShdw>
              </a:effectLst>
              <a:sym typeface="Symbol" pitchFamily="18" charset="2"/>
            </a:endParaRPr>
          </a:p>
          <a:p>
            <a:pPr algn="just" eaLnBrk="1" hangingPunct="1">
              <a:spcBef>
                <a:spcPct val="25000"/>
              </a:spcBef>
              <a:buFontTx/>
              <a:buNone/>
              <a:defRPr/>
            </a:pPr>
            <a:r>
              <a:rPr lang="ru-RU" sz="2400" u="sng" smtClean="0"/>
              <a:t>Пример</a:t>
            </a:r>
            <a:r>
              <a:rPr lang="en-US" sz="2400" smtClean="0"/>
              <a:t>. </a:t>
            </a:r>
            <a:r>
              <a:rPr lang="ru-RU" sz="2400" smtClean="0"/>
              <a:t>Предположим, что в течение года номинальный ВВП вырос на </a:t>
            </a:r>
            <a:r>
              <a:rPr lang="en-US" sz="2400" smtClean="0"/>
              <a:t>7%, </a:t>
            </a:r>
            <a:r>
              <a:rPr lang="ru-RU" sz="2400" smtClean="0"/>
              <a:t>в то время как к концу года уровень инфляции составил </a:t>
            </a:r>
            <a:r>
              <a:rPr lang="en-US" sz="2400" smtClean="0"/>
              <a:t>4%. </a:t>
            </a:r>
            <a:r>
              <a:rPr lang="ru-RU" sz="2400" smtClean="0"/>
              <a:t>Это означает, что реальный ВВП вырос только на </a:t>
            </a:r>
            <a:r>
              <a:rPr lang="en-US" sz="2400" smtClean="0"/>
              <a:t>3% (7% </a:t>
            </a:r>
            <a:r>
              <a:rPr lang="en-US" sz="2400" smtClean="0">
                <a:cs typeface="Times New Roman" pitchFamily="18" charset="0"/>
              </a:rPr>
              <a:t>–</a:t>
            </a:r>
            <a:r>
              <a:rPr lang="en-US" sz="2400" smtClean="0"/>
              <a:t> 4% = 3%).</a:t>
            </a:r>
            <a:endParaRPr lang="ru-RU" sz="2400" smtClean="0"/>
          </a:p>
          <a:p>
            <a:pPr algn="ctr" eaLnBrk="1" hangingPunct="1">
              <a:buFontTx/>
              <a:buNone/>
              <a:defRPr/>
            </a:pPr>
            <a:endParaRPr lang="en-US" sz="2400" b="1" i="1" smtClean="0">
              <a:solidFill>
                <a:srgbClr val="FF0066"/>
              </a:solidFill>
              <a:effectLst>
                <a:outerShdw blurRad="38100" dist="38100" dir="2700000" algn="tl">
                  <a:srgbClr val="C0C0C0"/>
                </a:outerShdw>
              </a:effectLst>
            </a:endParaRPr>
          </a:p>
          <a:p>
            <a:pPr algn="ctr" eaLnBrk="1" hangingPunct="1">
              <a:buFontTx/>
              <a:buNone/>
              <a:defRPr/>
            </a:pPr>
            <a:endParaRPr lang="en-US" sz="2400" b="1" i="1" smtClean="0">
              <a:solidFill>
                <a:srgbClr val="FF0066"/>
              </a:solidFill>
              <a:effectLst>
                <a:outerShdw blurRad="38100" dist="38100" dir="2700000" algn="tl">
                  <a:srgbClr val="C0C0C0"/>
                </a:outerShdw>
              </a:effectLst>
            </a:endParaRPr>
          </a:p>
          <a:p>
            <a:pPr algn="ctr" eaLnBrk="1" hangingPunct="1">
              <a:buFontTx/>
              <a:buNone/>
              <a:defRPr/>
            </a:pPr>
            <a:endParaRPr lang="ru-RU" sz="2400" b="1" i="1" smtClean="0"/>
          </a:p>
        </p:txBody>
      </p:sp>
      <p:graphicFrame>
        <p:nvGraphicFramePr>
          <p:cNvPr id="24578" name="Object 11"/>
          <p:cNvGraphicFramePr>
            <a:graphicFrameLocks noChangeAspect="1"/>
          </p:cNvGraphicFramePr>
          <p:nvPr/>
        </p:nvGraphicFramePr>
        <p:xfrm>
          <a:off x="3886200" y="5562600"/>
          <a:ext cx="1143000" cy="1143000"/>
        </p:xfrm>
        <a:graphic>
          <a:graphicData uri="http://schemas.openxmlformats.org/presentationml/2006/ole">
            <mc:AlternateContent xmlns:mc="http://schemas.openxmlformats.org/markup-compatibility/2006">
              <mc:Choice xmlns:v="urn:schemas-microsoft-com:vml" Requires="v">
                <p:oleObj spid="_x0000_s24594" name="Фотография Photo Editor" r:id="rId3" imgW="476316" imgH="476316" progId="">
                  <p:embed/>
                </p:oleObj>
              </mc:Choice>
              <mc:Fallback>
                <p:oleObj name="Фотография Photo Editor" r:id="rId3" imgW="476316" imgH="476316" progId="">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5562600"/>
                        <a:ext cx="1143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49155">
                                            <p:txEl>
                                              <p:pRg st="0" end="0"/>
                                            </p:txEl>
                                          </p:spTgt>
                                        </p:tgtEl>
                                        <p:attrNameLst>
                                          <p:attrName>style.visibility</p:attrName>
                                        </p:attrNameLst>
                                      </p:cBhvr>
                                      <p:to>
                                        <p:strVal val="visible"/>
                                      </p:to>
                                    </p:set>
                                  </p:childTnLst>
                                </p:cTn>
                              </p:par>
                            </p:childTnLst>
                          </p:cTn>
                        </p:par>
                        <p:par>
                          <p:cTn id="7" fill="hold" nodeType="afterGroup">
                            <p:stCondLst>
                              <p:cond delay="1500"/>
                            </p:stCondLst>
                            <p:childTnLst>
                              <p:par>
                                <p:cTn id="8" presetID="1" presetClass="entr" presetSubtype="0" fill="hold" grpId="0" nodeType="afterEffect">
                                  <p:stCondLst>
                                    <p:cond delay="1000"/>
                                  </p:stCondLst>
                                  <p:childTnLst>
                                    <p:set>
                                      <p:cBhvr>
                                        <p:cTn id="9" dur="1" fill="hold">
                                          <p:stCondLst>
                                            <p:cond delay="499"/>
                                          </p:stCondLst>
                                        </p:cTn>
                                        <p:tgtEl>
                                          <p:spTgt spid="49155">
                                            <p:txEl>
                                              <p:pRg st="1" end="1"/>
                                            </p:txEl>
                                          </p:spTgt>
                                        </p:tgtEl>
                                        <p:attrNameLst>
                                          <p:attrName>style.visibility</p:attrName>
                                        </p:attrNameLst>
                                      </p:cBhvr>
                                      <p:to>
                                        <p:strVal val="visible"/>
                                      </p:to>
                                    </p:set>
                                  </p:childTnLst>
                                </p:cTn>
                              </p:par>
                            </p:childTnLst>
                          </p:cTn>
                        </p:par>
                        <p:par>
                          <p:cTn id="10" fill="hold" nodeType="afterGroup">
                            <p:stCondLst>
                              <p:cond delay="3000"/>
                            </p:stCondLst>
                            <p:childTnLst>
                              <p:par>
                                <p:cTn id="11" presetID="1" presetClass="entr" presetSubtype="0" fill="hold" grpId="0" nodeType="afterEffect">
                                  <p:stCondLst>
                                    <p:cond delay="1000"/>
                                  </p:stCondLst>
                                  <p:childTnLst>
                                    <p:set>
                                      <p:cBhvr>
                                        <p:cTn id="12" dur="1" fill="hold">
                                          <p:stCondLst>
                                            <p:cond delay="499"/>
                                          </p:stCondLst>
                                        </p:cTn>
                                        <p:tgtEl>
                                          <p:spTgt spid="49155">
                                            <p:txEl>
                                              <p:pRg st="2" end="2"/>
                                            </p:txEl>
                                          </p:spTgt>
                                        </p:tgtEl>
                                        <p:attrNameLst>
                                          <p:attrName>style.visibility</p:attrName>
                                        </p:attrNameLst>
                                      </p:cBhvr>
                                      <p:to>
                                        <p:strVal val="visible"/>
                                      </p:to>
                                    </p:set>
                                  </p:childTnLst>
                                </p:cTn>
                              </p:par>
                            </p:childTnLst>
                          </p:cTn>
                        </p:par>
                        <p:par>
                          <p:cTn id="13" fill="hold" nodeType="afterGroup">
                            <p:stCondLst>
                              <p:cond delay="4500"/>
                            </p:stCondLst>
                            <p:childTnLst>
                              <p:par>
                                <p:cTn id="14" presetID="1" presetClass="entr" presetSubtype="0" fill="hold" grpId="0" nodeType="afterEffect">
                                  <p:stCondLst>
                                    <p:cond delay="1000"/>
                                  </p:stCondLst>
                                  <p:childTnLst>
                                    <p:set>
                                      <p:cBhvr>
                                        <p:cTn id="15" dur="1" fill="hold">
                                          <p:stCondLst>
                                            <p:cond delay="499"/>
                                          </p:stCondLst>
                                        </p:cTn>
                                        <p:tgtEl>
                                          <p:spTgt spid="49155">
                                            <p:txEl>
                                              <p:pRg st="3" end="3"/>
                                            </p:txEl>
                                          </p:spTgt>
                                        </p:tgtEl>
                                        <p:attrNameLst>
                                          <p:attrName>style.visibility</p:attrName>
                                        </p:attrNameLst>
                                      </p:cBhvr>
                                      <p:to>
                                        <p:strVal val="visible"/>
                                      </p:to>
                                    </p:set>
                                  </p:childTnLst>
                                </p:cTn>
                              </p:par>
                            </p:childTnLst>
                          </p:cTn>
                        </p:par>
                        <p:par>
                          <p:cTn id="16" fill="hold" nodeType="afterGroup">
                            <p:stCondLst>
                              <p:cond delay="6000"/>
                            </p:stCondLst>
                            <p:childTnLst>
                              <p:par>
                                <p:cTn id="17" presetID="1" presetClass="entr" presetSubtype="0" fill="hold" grpId="0" nodeType="afterEffect">
                                  <p:stCondLst>
                                    <p:cond delay="1000"/>
                                  </p:stCondLst>
                                  <p:childTnLst>
                                    <p:set>
                                      <p:cBhvr>
                                        <p:cTn id="18" dur="1" fill="hold">
                                          <p:stCondLst>
                                            <p:cond delay="499"/>
                                          </p:stCondLst>
                                        </p:cTn>
                                        <p:tgtEl>
                                          <p:spTgt spid="491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advAuto="100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4" name="Номер слайда 5"/>
          <p:cNvSpPr>
            <a:spLocks noGrp="1"/>
          </p:cNvSpPr>
          <p:nvPr>
            <p:ph type="sldNum" sz="quarter" idx="12"/>
          </p:nvPr>
        </p:nvSpPr>
        <p:spPr>
          <a:noFill/>
          <a:ln>
            <a:miter lim="800000"/>
            <a:headEnd/>
            <a:tailEnd/>
          </a:ln>
        </p:spPr>
        <p:txBody>
          <a:bodyPr/>
          <a:lstStyle/>
          <a:p>
            <a:fld id="{9AC7F236-CBFA-4494-8458-0DD0A292240B}" type="slidenum">
              <a:rPr lang="ru-RU" smtClean="0"/>
              <a:pPr/>
              <a:t>57</a:t>
            </a:fld>
            <a:endParaRPr lang="ru-RU" smtClean="0"/>
          </a:p>
        </p:txBody>
      </p:sp>
      <p:sp>
        <p:nvSpPr>
          <p:cNvPr id="54274" name="Rectangle 2"/>
          <p:cNvSpPr>
            <a:spLocks noGrp="1" noChangeArrowheads="1"/>
          </p:cNvSpPr>
          <p:nvPr>
            <p:ph type="title"/>
          </p:nvPr>
        </p:nvSpPr>
        <p:spPr>
          <a:xfrm>
            <a:off x="685800" y="304800"/>
            <a:ext cx="7772400" cy="1143000"/>
          </a:xfrm>
        </p:spPr>
        <p:txBody>
          <a:bodyPr/>
          <a:lstStyle/>
          <a:p>
            <a:pPr eaLnBrk="1" hangingPunct="1">
              <a:defRPr/>
            </a:pPr>
            <a:r>
              <a:rPr lang="ru-RU" sz="3200" b="1" dirty="0" smtClean="0">
                <a:solidFill>
                  <a:schemeClr val="accent6"/>
                </a:solidFill>
                <a:effectLst>
                  <a:outerShdw blurRad="38100" dist="38100" dir="2700000" algn="tl">
                    <a:srgbClr val="C0C0C0"/>
                  </a:outerShdw>
                </a:effectLst>
              </a:rPr>
              <a:t>Темп экономического роста</a:t>
            </a:r>
          </a:p>
        </p:txBody>
      </p:sp>
      <p:sp>
        <p:nvSpPr>
          <p:cNvPr id="54275" name="Rectangle 3"/>
          <p:cNvSpPr>
            <a:spLocks noGrp="1" noChangeArrowheads="1"/>
          </p:cNvSpPr>
          <p:nvPr>
            <p:ph type="body" idx="1"/>
          </p:nvPr>
        </p:nvSpPr>
        <p:spPr>
          <a:xfrm>
            <a:off x="533400" y="1371600"/>
            <a:ext cx="7848600" cy="3505200"/>
          </a:xfrm>
        </p:spPr>
        <p:txBody>
          <a:bodyPr/>
          <a:lstStyle/>
          <a:p>
            <a:pPr algn="just" eaLnBrk="1" hangingPunct="1">
              <a:lnSpc>
                <a:spcPct val="90000"/>
              </a:lnSpc>
              <a:buFontTx/>
              <a:buNone/>
              <a:defRPr/>
            </a:pPr>
            <a:r>
              <a:rPr lang="en-US" sz="2400" smtClean="0"/>
              <a:t>	</a:t>
            </a:r>
            <a:r>
              <a:rPr lang="ru-RU" sz="2400" smtClean="0"/>
              <a:t>Темп роста </a:t>
            </a:r>
            <a:r>
              <a:rPr lang="en-US" sz="2400" smtClean="0"/>
              <a:t>(g) </a:t>
            </a:r>
            <a:r>
              <a:rPr lang="ru-RU" sz="2400" smtClean="0"/>
              <a:t>– это важный макроэкономический показатель, который используется для измерения </a:t>
            </a:r>
            <a:r>
              <a:rPr lang="ru-RU" sz="2400" b="1" i="1" smtClean="0">
                <a:solidFill>
                  <a:srgbClr val="9900CC"/>
                </a:solidFill>
                <a:effectLst>
                  <a:outerShdw blurRad="38100" dist="38100" dir="2700000" algn="tl">
                    <a:srgbClr val="C0C0C0"/>
                  </a:outerShdw>
                </a:effectLst>
              </a:rPr>
              <a:t>процентных изменений ежегодного объема выпуска</a:t>
            </a:r>
            <a:r>
              <a:rPr lang="ru-RU" sz="2400" smtClean="0"/>
              <a:t>, т.е. изменений </a:t>
            </a:r>
            <a:r>
              <a:rPr lang="ru-RU" sz="2400" b="1" i="1" smtClean="0">
                <a:solidFill>
                  <a:srgbClr val="9900CC"/>
                </a:solidFill>
                <a:effectLst>
                  <a:outerShdw blurRad="38100" dist="38100" dir="2700000" algn="tl">
                    <a:srgbClr val="C0C0C0"/>
                  </a:outerShdw>
                </a:effectLst>
              </a:rPr>
              <a:t>фактического реального ВВП</a:t>
            </a:r>
            <a:r>
              <a:rPr lang="ru-RU" sz="2400" smtClean="0"/>
              <a:t> </a:t>
            </a:r>
            <a:r>
              <a:rPr lang="en-US" sz="2400" smtClean="0"/>
              <a:t>(Y) </a:t>
            </a:r>
            <a:r>
              <a:rPr lang="ru-RU" sz="2400" smtClean="0"/>
              <a:t>в данном году (году</a:t>
            </a:r>
            <a:r>
              <a:rPr lang="en-US" sz="2400" smtClean="0"/>
              <a:t> </a:t>
            </a:r>
            <a:r>
              <a:rPr lang="en-US" sz="2400" i="1" smtClean="0"/>
              <a:t>t</a:t>
            </a:r>
            <a:r>
              <a:rPr lang="en-US" sz="2400" smtClean="0"/>
              <a:t>) </a:t>
            </a:r>
            <a:r>
              <a:rPr lang="ru-RU" sz="2400" smtClean="0"/>
              <a:t>по отношению к предыдущему году </a:t>
            </a:r>
            <a:r>
              <a:rPr lang="en-US" sz="2400" smtClean="0"/>
              <a:t>(</a:t>
            </a:r>
            <a:r>
              <a:rPr lang="ru-RU" sz="2400" smtClean="0"/>
              <a:t>году</a:t>
            </a:r>
            <a:r>
              <a:rPr lang="en-US" sz="2400" smtClean="0"/>
              <a:t> </a:t>
            </a:r>
            <a:r>
              <a:rPr lang="en-US" sz="2400" i="1" smtClean="0"/>
              <a:t>t –1</a:t>
            </a:r>
            <a:r>
              <a:rPr lang="en-US" sz="2400" smtClean="0"/>
              <a:t>), </a:t>
            </a:r>
            <a:r>
              <a:rPr lang="ru-RU" sz="2400" smtClean="0"/>
              <a:t>что позволяет оценить, происходит ли рост или падение экономической активности</a:t>
            </a:r>
            <a:r>
              <a:rPr lang="en-US" sz="2400" smtClean="0"/>
              <a:t>. </a:t>
            </a:r>
          </a:p>
          <a:p>
            <a:pPr algn="just" eaLnBrk="1" hangingPunct="1">
              <a:lnSpc>
                <a:spcPct val="90000"/>
              </a:lnSpc>
              <a:buFontTx/>
              <a:buNone/>
              <a:defRPr/>
            </a:pPr>
            <a:endParaRPr lang="en-US" sz="2400" smtClean="0"/>
          </a:p>
          <a:p>
            <a:pPr algn="just" eaLnBrk="1" hangingPunct="1">
              <a:lnSpc>
                <a:spcPct val="90000"/>
              </a:lnSpc>
              <a:buFontTx/>
              <a:buNone/>
              <a:defRPr/>
            </a:pPr>
            <a:endParaRPr lang="en-US" sz="2400" smtClean="0"/>
          </a:p>
          <a:p>
            <a:pPr eaLnBrk="1" hangingPunct="1">
              <a:lnSpc>
                <a:spcPct val="90000"/>
              </a:lnSpc>
              <a:buFontTx/>
              <a:buNone/>
              <a:defRPr/>
            </a:pPr>
            <a:endParaRPr lang="en-US" sz="2400" smtClean="0"/>
          </a:p>
          <a:p>
            <a:pPr eaLnBrk="1" hangingPunct="1">
              <a:lnSpc>
                <a:spcPct val="90000"/>
              </a:lnSpc>
              <a:buFontTx/>
              <a:buNone/>
              <a:defRPr/>
            </a:pPr>
            <a:endParaRPr lang="en-US" sz="2400" smtClean="0"/>
          </a:p>
          <a:p>
            <a:pPr eaLnBrk="1" hangingPunct="1">
              <a:lnSpc>
                <a:spcPct val="90000"/>
              </a:lnSpc>
              <a:buFontTx/>
              <a:buNone/>
              <a:defRPr/>
            </a:pPr>
            <a:endParaRPr lang="en-US" sz="2400" smtClean="0"/>
          </a:p>
          <a:p>
            <a:pPr eaLnBrk="1" hangingPunct="1">
              <a:lnSpc>
                <a:spcPct val="90000"/>
              </a:lnSpc>
              <a:buFontTx/>
              <a:buNone/>
              <a:defRPr/>
            </a:pPr>
            <a:r>
              <a:rPr lang="en-US" sz="2400" smtClean="0"/>
              <a:t>	</a:t>
            </a:r>
          </a:p>
          <a:p>
            <a:pPr eaLnBrk="1" hangingPunct="1">
              <a:lnSpc>
                <a:spcPct val="90000"/>
              </a:lnSpc>
              <a:buFontTx/>
              <a:buNone/>
              <a:defRPr/>
            </a:pPr>
            <a:endParaRPr lang="en-US" sz="2400" smtClean="0"/>
          </a:p>
          <a:p>
            <a:pPr eaLnBrk="1" hangingPunct="1">
              <a:lnSpc>
                <a:spcPct val="90000"/>
              </a:lnSpc>
              <a:buFontTx/>
              <a:buNone/>
              <a:defRPr/>
            </a:pPr>
            <a:endParaRPr lang="en-US" sz="2400" smtClean="0"/>
          </a:p>
          <a:p>
            <a:pPr eaLnBrk="1" hangingPunct="1">
              <a:lnSpc>
                <a:spcPct val="90000"/>
              </a:lnSpc>
              <a:buFontTx/>
              <a:buNone/>
              <a:defRPr/>
            </a:pPr>
            <a:r>
              <a:rPr lang="en-US" sz="2400" smtClean="0"/>
              <a:t>		 </a:t>
            </a:r>
            <a:endParaRPr lang="ru-RU" sz="2400" smtClean="0"/>
          </a:p>
        </p:txBody>
      </p:sp>
      <p:graphicFrame>
        <p:nvGraphicFramePr>
          <p:cNvPr id="54278" name="Object 6"/>
          <p:cNvGraphicFramePr>
            <a:graphicFrameLocks noChangeAspect="1"/>
          </p:cNvGraphicFramePr>
          <p:nvPr/>
        </p:nvGraphicFramePr>
        <p:xfrm>
          <a:off x="457200" y="4038600"/>
          <a:ext cx="8439150" cy="898525"/>
        </p:xfrm>
        <a:graphic>
          <a:graphicData uri="http://schemas.openxmlformats.org/presentationml/2006/ole">
            <mc:AlternateContent xmlns:mc="http://schemas.openxmlformats.org/markup-compatibility/2006">
              <mc:Choice xmlns:v="urn:schemas-microsoft-com:vml" Requires="v">
                <p:oleObj spid="_x0000_s25634" name="Формула" r:id="rId3" imgW="4686300" imgH="495300" progId="Equation.3">
                  <p:embed/>
                </p:oleObj>
              </mc:Choice>
              <mc:Fallback>
                <p:oleObj name="Формула" r:id="rId3" imgW="4686300" imgH="4953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038600"/>
                        <a:ext cx="8439150" cy="898525"/>
                      </a:xfrm>
                      <a:prstGeom prst="rect">
                        <a:avLst/>
                      </a:prstGeom>
                      <a:solidFill>
                        <a:srgbClr val="CC99FF"/>
                      </a:solidFill>
                      <a:effectLst>
                        <a:outerShdw dist="107763" dir="2700000" algn="ctr" rotWithShape="0">
                          <a:srgbClr val="808080"/>
                        </a:outerShdw>
                      </a:effectLst>
                    </p:spPr>
                  </p:pic>
                </p:oleObj>
              </mc:Fallback>
            </mc:AlternateContent>
          </a:graphicData>
        </a:graphic>
      </p:graphicFrame>
      <p:graphicFrame>
        <p:nvGraphicFramePr>
          <p:cNvPr id="54280" name="Object 8"/>
          <p:cNvGraphicFramePr>
            <a:graphicFrameLocks noChangeAspect="1"/>
          </p:cNvGraphicFramePr>
          <p:nvPr/>
        </p:nvGraphicFramePr>
        <p:xfrm>
          <a:off x="2671763" y="5538788"/>
          <a:ext cx="3348037" cy="941387"/>
        </p:xfrm>
        <a:graphic>
          <a:graphicData uri="http://schemas.openxmlformats.org/presentationml/2006/ole">
            <mc:AlternateContent xmlns:mc="http://schemas.openxmlformats.org/markup-compatibility/2006">
              <mc:Choice xmlns:v="urn:schemas-microsoft-com:vml" Requires="v">
                <p:oleObj spid="_x0000_s25635" name="Формула" r:id="rId5" imgW="1294838" imgH="444307" progId="Equation.3">
                  <p:embed/>
                </p:oleObj>
              </mc:Choice>
              <mc:Fallback>
                <p:oleObj name="Формула" r:id="rId5" imgW="1294838" imgH="444307"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71763" y="5538788"/>
                        <a:ext cx="3348037" cy="941387"/>
                      </a:xfrm>
                      <a:prstGeom prst="rect">
                        <a:avLst/>
                      </a:prstGeom>
                      <a:solidFill>
                        <a:srgbClr val="CC99FF"/>
                      </a:solidFill>
                      <a:effectLst>
                        <a:outerShdw dist="107763" dir="2700000" algn="ctr" rotWithShape="0">
                          <a:srgbClr val="808080"/>
                        </a:outerShdw>
                      </a:effectLst>
                    </p:spPr>
                  </p:pic>
                </p:oleObj>
              </mc:Fallback>
            </mc:AlternateContent>
          </a:graphicData>
        </a:graphic>
      </p:graphicFrame>
      <p:sp>
        <p:nvSpPr>
          <p:cNvPr id="54282" name="Text Box 10"/>
          <p:cNvSpPr txBox="1">
            <a:spLocks noChangeArrowheads="1"/>
          </p:cNvSpPr>
          <p:nvPr/>
        </p:nvSpPr>
        <p:spPr bwMode="auto">
          <a:xfrm>
            <a:off x="838200" y="5029200"/>
            <a:ext cx="2743200" cy="457200"/>
          </a:xfrm>
          <a:prstGeom prst="rect">
            <a:avLst/>
          </a:prstGeom>
          <a:noFill/>
          <a:ln w="9525">
            <a:noFill/>
            <a:miter lim="800000"/>
            <a:headEnd/>
            <a:tailEnd/>
          </a:ln>
        </p:spPr>
        <p:txBody>
          <a:bodyPr>
            <a:spAutoFit/>
          </a:bodyPr>
          <a:lstStyle/>
          <a:p>
            <a:pPr>
              <a:spcBef>
                <a:spcPct val="50000"/>
              </a:spcBef>
            </a:pPr>
            <a:r>
              <a:rPr lang="ru-RU"/>
              <a:t>или в общем виде</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 calcmode="lin" valueType="num">
                                      <p:cBhvr>
                                        <p:cTn id="7" dur="1000" fill="hold"/>
                                        <p:tgtEl>
                                          <p:spTgt spid="5427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427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427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427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54275">
                                            <p:txEl>
                                              <p:pRg st="6" end="6"/>
                                            </p:txEl>
                                          </p:spTgt>
                                        </p:tgtEl>
                                        <p:attrNameLst>
                                          <p:attrName>style.visibility</p:attrName>
                                        </p:attrNameLst>
                                      </p:cBhvr>
                                      <p:to>
                                        <p:strVal val="visible"/>
                                      </p:to>
                                    </p:set>
                                    <p:anim calcmode="lin" valueType="num">
                                      <p:cBhvr>
                                        <p:cTn id="15" dur="1000" fill="hold"/>
                                        <p:tgtEl>
                                          <p:spTgt spid="54275">
                                            <p:txEl>
                                              <p:pRg st="6" end="6"/>
                                            </p:txEl>
                                          </p:spTgt>
                                        </p:tgtEl>
                                        <p:attrNameLst>
                                          <p:attrName>ppt_w</p:attrName>
                                        </p:attrNameLst>
                                      </p:cBhvr>
                                      <p:tavLst>
                                        <p:tav tm="0">
                                          <p:val>
                                            <p:fltVal val="0"/>
                                          </p:val>
                                        </p:tav>
                                        <p:tav tm="100000">
                                          <p:val>
                                            <p:strVal val="#ppt_w"/>
                                          </p:val>
                                        </p:tav>
                                      </p:tavLst>
                                    </p:anim>
                                    <p:anim calcmode="lin" valueType="num">
                                      <p:cBhvr>
                                        <p:cTn id="16" dur="1000" fill="hold"/>
                                        <p:tgtEl>
                                          <p:spTgt spid="54275">
                                            <p:txEl>
                                              <p:pRg st="6" end="6"/>
                                            </p:txEl>
                                          </p:spTgt>
                                        </p:tgtEl>
                                        <p:attrNameLst>
                                          <p:attrName>ppt_h</p:attrName>
                                        </p:attrNameLst>
                                      </p:cBhvr>
                                      <p:tavLst>
                                        <p:tav tm="0">
                                          <p:val>
                                            <p:fltVal val="0"/>
                                          </p:val>
                                        </p:tav>
                                        <p:tav tm="100000">
                                          <p:val>
                                            <p:strVal val="#ppt_h"/>
                                          </p:val>
                                        </p:tav>
                                      </p:tavLst>
                                    </p:anim>
                                    <p:anim calcmode="lin" valueType="num">
                                      <p:cBhvr>
                                        <p:cTn id="17" dur="1000" fill="hold"/>
                                        <p:tgtEl>
                                          <p:spTgt spid="54275">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4275">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54275">
                                            <p:txEl>
                                              <p:pRg st="9" end="9"/>
                                            </p:txEl>
                                          </p:spTgt>
                                        </p:tgtEl>
                                        <p:attrNameLst>
                                          <p:attrName>style.visibility</p:attrName>
                                        </p:attrNameLst>
                                      </p:cBhvr>
                                      <p:to>
                                        <p:strVal val="visible"/>
                                      </p:to>
                                    </p:set>
                                    <p:anim calcmode="lin" valueType="num">
                                      <p:cBhvr>
                                        <p:cTn id="23" dur="1000" fill="hold"/>
                                        <p:tgtEl>
                                          <p:spTgt spid="54275">
                                            <p:txEl>
                                              <p:pRg st="9" end="9"/>
                                            </p:txEl>
                                          </p:spTgt>
                                        </p:tgtEl>
                                        <p:attrNameLst>
                                          <p:attrName>ppt_w</p:attrName>
                                        </p:attrNameLst>
                                      </p:cBhvr>
                                      <p:tavLst>
                                        <p:tav tm="0">
                                          <p:val>
                                            <p:fltVal val="0"/>
                                          </p:val>
                                        </p:tav>
                                        <p:tav tm="100000">
                                          <p:val>
                                            <p:strVal val="#ppt_w"/>
                                          </p:val>
                                        </p:tav>
                                      </p:tavLst>
                                    </p:anim>
                                    <p:anim calcmode="lin" valueType="num">
                                      <p:cBhvr>
                                        <p:cTn id="24" dur="1000" fill="hold"/>
                                        <p:tgtEl>
                                          <p:spTgt spid="54275">
                                            <p:txEl>
                                              <p:pRg st="9" end="9"/>
                                            </p:txEl>
                                          </p:spTgt>
                                        </p:tgtEl>
                                        <p:attrNameLst>
                                          <p:attrName>ppt_h</p:attrName>
                                        </p:attrNameLst>
                                      </p:cBhvr>
                                      <p:tavLst>
                                        <p:tav tm="0">
                                          <p:val>
                                            <p:fltVal val="0"/>
                                          </p:val>
                                        </p:tav>
                                        <p:tav tm="100000">
                                          <p:val>
                                            <p:strVal val="#ppt_h"/>
                                          </p:val>
                                        </p:tav>
                                      </p:tavLst>
                                    </p:anim>
                                    <p:anim calcmode="lin" valueType="num">
                                      <p:cBhvr>
                                        <p:cTn id="25" dur="1000" fill="hold"/>
                                        <p:tgtEl>
                                          <p:spTgt spid="54275">
                                            <p:txEl>
                                              <p:pRg st="9" end="9"/>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54275">
                                            <p:txEl>
                                              <p:pRg st="9" end="9"/>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54278"/>
                                        </p:tgtEl>
                                        <p:attrNameLst>
                                          <p:attrName>style.visibility</p:attrName>
                                        </p:attrNameLst>
                                      </p:cBhvr>
                                      <p:to>
                                        <p:strVal val="visible"/>
                                      </p:to>
                                    </p:set>
                                    <p:animEffect transition="in" filter="dissolve">
                                      <p:cBhvr>
                                        <p:cTn id="31" dur="500"/>
                                        <p:tgtEl>
                                          <p:spTgt spid="5427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5" presetClass="entr" presetSubtype="0" fill="hold" grpId="0" nodeType="clickEffect">
                                  <p:stCondLst>
                                    <p:cond delay="0"/>
                                  </p:stCondLst>
                                  <p:childTnLst>
                                    <p:set>
                                      <p:cBhvr>
                                        <p:cTn id="35" dur="1" fill="hold">
                                          <p:stCondLst>
                                            <p:cond delay="0"/>
                                          </p:stCondLst>
                                        </p:cTn>
                                        <p:tgtEl>
                                          <p:spTgt spid="54282"/>
                                        </p:tgtEl>
                                        <p:attrNameLst>
                                          <p:attrName>style.visibility</p:attrName>
                                        </p:attrNameLst>
                                      </p:cBhvr>
                                      <p:to>
                                        <p:strVal val="visible"/>
                                      </p:to>
                                    </p:set>
                                    <p:anim calcmode="lin" valueType="num">
                                      <p:cBhvr>
                                        <p:cTn id="36" dur="1000" fill="hold"/>
                                        <p:tgtEl>
                                          <p:spTgt spid="54282"/>
                                        </p:tgtEl>
                                        <p:attrNameLst>
                                          <p:attrName>ppt_w</p:attrName>
                                        </p:attrNameLst>
                                      </p:cBhvr>
                                      <p:tavLst>
                                        <p:tav tm="0">
                                          <p:val>
                                            <p:fltVal val="0"/>
                                          </p:val>
                                        </p:tav>
                                        <p:tav tm="100000">
                                          <p:val>
                                            <p:strVal val="#ppt_w"/>
                                          </p:val>
                                        </p:tav>
                                      </p:tavLst>
                                    </p:anim>
                                    <p:anim calcmode="lin" valueType="num">
                                      <p:cBhvr>
                                        <p:cTn id="37" dur="1000" fill="hold"/>
                                        <p:tgtEl>
                                          <p:spTgt spid="54282"/>
                                        </p:tgtEl>
                                        <p:attrNameLst>
                                          <p:attrName>ppt_h</p:attrName>
                                        </p:attrNameLst>
                                      </p:cBhvr>
                                      <p:tavLst>
                                        <p:tav tm="0">
                                          <p:val>
                                            <p:fltVal val="0"/>
                                          </p:val>
                                        </p:tav>
                                        <p:tav tm="100000">
                                          <p:val>
                                            <p:strVal val="#ppt_h"/>
                                          </p:val>
                                        </p:tav>
                                      </p:tavLst>
                                    </p:anim>
                                    <p:anim calcmode="lin" valueType="num">
                                      <p:cBhvr>
                                        <p:cTn id="38" dur="1000" fill="hold"/>
                                        <p:tgtEl>
                                          <p:spTgt spid="54282"/>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5428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ntr" presetSubtype="0" fill="hold" nodeType="clickEffect">
                                  <p:stCondLst>
                                    <p:cond delay="0"/>
                                  </p:stCondLst>
                                  <p:childTnLst>
                                    <p:set>
                                      <p:cBhvr>
                                        <p:cTn id="43" dur="1" fill="hold">
                                          <p:stCondLst>
                                            <p:cond delay="0"/>
                                          </p:stCondLst>
                                        </p:cTn>
                                        <p:tgtEl>
                                          <p:spTgt spid="54280"/>
                                        </p:tgtEl>
                                        <p:attrNameLst>
                                          <p:attrName>style.visibility</p:attrName>
                                        </p:attrNameLst>
                                      </p:cBhvr>
                                      <p:to>
                                        <p:strVal val="visible"/>
                                      </p:to>
                                    </p:set>
                                    <p:animEffect transition="in" filter="dissolve">
                                      <p:cBhvr>
                                        <p:cTn id="44" dur="500"/>
                                        <p:tgtEl>
                                          <p:spTgt spid="54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p:bldP spid="54282"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Номер слайда 4"/>
          <p:cNvSpPr>
            <a:spLocks noGrp="1"/>
          </p:cNvSpPr>
          <p:nvPr>
            <p:ph type="sldNum" sz="quarter" idx="12"/>
          </p:nvPr>
        </p:nvSpPr>
        <p:spPr>
          <a:noFill/>
          <a:ln>
            <a:miter lim="800000"/>
            <a:headEnd/>
            <a:tailEnd/>
          </a:ln>
        </p:spPr>
        <p:txBody>
          <a:bodyPr/>
          <a:lstStyle/>
          <a:p>
            <a:fld id="{280F55F0-3697-48CC-B53F-615C25BE5629}" type="slidenum">
              <a:rPr lang="ru-RU" smtClean="0"/>
              <a:pPr/>
              <a:t>58</a:t>
            </a:fld>
            <a:endParaRPr lang="ru-RU" smtClean="0"/>
          </a:p>
        </p:txBody>
      </p:sp>
      <p:sp>
        <p:nvSpPr>
          <p:cNvPr id="81923" name="Rectangle 1027"/>
          <p:cNvSpPr>
            <a:spLocks noGrp="1" noChangeArrowheads="1"/>
          </p:cNvSpPr>
          <p:nvPr>
            <p:ph type="title"/>
          </p:nvPr>
        </p:nvSpPr>
        <p:spPr>
          <a:xfrm>
            <a:off x="457200" y="228600"/>
            <a:ext cx="8153400" cy="1143000"/>
          </a:xfrm>
          <a:noFill/>
        </p:spPr>
        <p:txBody>
          <a:bodyPr/>
          <a:lstStyle/>
          <a:p>
            <a:pPr>
              <a:lnSpc>
                <a:spcPct val="85000"/>
              </a:lnSpc>
            </a:pPr>
            <a:r>
              <a:rPr lang="ru-RU" sz="3200" b="1" smtClean="0">
                <a:solidFill>
                  <a:schemeClr val="accent2"/>
                </a:solidFill>
              </a:rPr>
              <a:t>Темпы прироста ВВП России, 1996 – 2005</a:t>
            </a:r>
            <a:r>
              <a:rPr lang="en-US" sz="3200" b="1" smtClean="0">
                <a:solidFill>
                  <a:schemeClr val="accent2"/>
                </a:solidFill>
              </a:rPr>
              <a:t/>
            </a:r>
            <a:br>
              <a:rPr lang="en-US" sz="3200" b="1" smtClean="0">
                <a:solidFill>
                  <a:schemeClr val="accent2"/>
                </a:solidFill>
              </a:rPr>
            </a:br>
            <a:r>
              <a:rPr lang="en-US" sz="2400" b="1" smtClean="0">
                <a:solidFill>
                  <a:schemeClr val="accent2"/>
                </a:solidFill>
              </a:rPr>
              <a:t>(</a:t>
            </a:r>
            <a:r>
              <a:rPr lang="ru-RU" sz="2400" b="1" smtClean="0">
                <a:solidFill>
                  <a:schemeClr val="accent2"/>
                </a:solidFill>
              </a:rPr>
              <a:t>данные Госкомстата)</a:t>
            </a:r>
          </a:p>
        </p:txBody>
      </p:sp>
      <p:sp>
        <p:nvSpPr>
          <p:cNvPr id="81924" name="Rectangle 1034"/>
          <p:cNvSpPr>
            <a:spLocks noChangeArrowheads="1"/>
          </p:cNvSpPr>
          <p:nvPr/>
        </p:nvSpPr>
        <p:spPr bwMode="auto">
          <a:xfrm>
            <a:off x="17463" y="1398588"/>
            <a:ext cx="9013825" cy="5459412"/>
          </a:xfrm>
          <a:prstGeom prst="rect">
            <a:avLst/>
          </a:prstGeom>
          <a:solidFill>
            <a:srgbClr val="FFFFFF"/>
          </a:solidFill>
          <a:ln w="19050">
            <a:solidFill>
              <a:srgbClr val="000000"/>
            </a:solidFill>
            <a:miter lim="800000"/>
            <a:headEnd/>
            <a:tailEnd/>
          </a:ln>
        </p:spPr>
        <p:txBody>
          <a:bodyPr/>
          <a:lstStyle/>
          <a:p>
            <a:endParaRPr lang="ru-RU"/>
          </a:p>
        </p:txBody>
      </p:sp>
      <p:sp>
        <p:nvSpPr>
          <p:cNvPr id="81925" name="Line 1035"/>
          <p:cNvSpPr>
            <a:spLocks noChangeShapeType="1"/>
          </p:cNvSpPr>
          <p:nvPr/>
        </p:nvSpPr>
        <p:spPr bwMode="auto">
          <a:xfrm>
            <a:off x="690563" y="5980113"/>
            <a:ext cx="8154987" cy="1587"/>
          </a:xfrm>
          <a:prstGeom prst="line">
            <a:avLst/>
          </a:prstGeom>
          <a:noFill/>
          <a:ln w="0">
            <a:solidFill>
              <a:srgbClr val="000000"/>
            </a:solidFill>
            <a:round/>
            <a:headEnd/>
            <a:tailEnd/>
          </a:ln>
        </p:spPr>
        <p:txBody>
          <a:bodyPr/>
          <a:lstStyle/>
          <a:p>
            <a:endParaRPr lang="ru-RU"/>
          </a:p>
        </p:txBody>
      </p:sp>
      <p:sp>
        <p:nvSpPr>
          <p:cNvPr id="81926" name="Line 1036"/>
          <p:cNvSpPr>
            <a:spLocks noChangeShapeType="1"/>
          </p:cNvSpPr>
          <p:nvPr/>
        </p:nvSpPr>
        <p:spPr bwMode="auto">
          <a:xfrm>
            <a:off x="690563" y="5511800"/>
            <a:ext cx="8154987" cy="1588"/>
          </a:xfrm>
          <a:prstGeom prst="line">
            <a:avLst/>
          </a:prstGeom>
          <a:noFill/>
          <a:ln w="0">
            <a:solidFill>
              <a:srgbClr val="000000"/>
            </a:solidFill>
            <a:round/>
            <a:headEnd/>
            <a:tailEnd/>
          </a:ln>
        </p:spPr>
        <p:txBody>
          <a:bodyPr/>
          <a:lstStyle/>
          <a:p>
            <a:endParaRPr lang="ru-RU"/>
          </a:p>
        </p:txBody>
      </p:sp>
      <p:sp>
        <p:nvSpPr>
          <p:cNvPr id="81927" name="Line 1037"/>
          <p:cNvSpPr>
            <a:spLocks noChangeShapeType="1"/>
          </p:cNvSpPr>
          <p:nvPr/>
        </p:nvSpPr>
        <p:spPr bwMode="auto">
          <a:xfrm>
            <a:off x="690563" y="4113213"/>
            <a:ext cx="8154987" cy="1587"/>
          </a:xfrm>
          <a:prstGeom prst="line">
            <a:avLst/>
          </a:prstGeom>
          <a:noFill/>
          <a:ln w="0">
            <a:solidFill>
              <a:srgbClr val="000000"/>
            </a:solidFill>
            <a:round/>
            <a:headEnd/>
            <a:tailEnd/>
          </a:ln>
        </p:spPr>
        <p:txBody>
          <a:bodyPr/>
          <a:lstStyle/>
          <a:p>
            <a:endParaRPr lang="ru-RU"/>
          </a:p>
        </p:txBody>
      </p:sp>
      <p:sp>
        <p:nvSpPr>
          <p:cNvPr id="81928" name="Line 1038"/>
          <p:cNvSpPr>
            <a:spLocks noChangeShapeType="1"/>
          </p:cNvSpPr>
          <p:nvPr/>
        </p:nvSpPr>
        <p:spPr bwMode="auto">
          <a:xfrm>
            <a:off x="690563" y="3660775"/>
            <a:ext cx="8154987" cy="1588"/>
          </a:xfrm>
          <a:prstGeom prst="line">
            <a:avLst/>
          </a:prstGeom>
          <a:noFill/>
          <a:ln w="0">
            <a:solidFill>
              <a:srgbClr val="000000"/>
            </a:solidFill>
            <a:round/>
            <a:headEnd/>
            <a:tailEnd/>
          </a:ln>
        </p:spPr>
        <p:txBody>
          <a:bodyPr/>
          <a:lstStyle/>
          <a:p>
            <a:endParaRPr lang="ru-RU"/>
          </a:p>
        </p:txBody>
      </p:sp>
      <p:sp>
        <p:nvSpPr>
          <p:cNvPr id="81929" name="Line 1039"/>
          <p:cNvSpPr>
            <a:spLocks noChangeShapeType="1"/>
          </p:cNvSpPr>
          <p:nvPr/>
        </p:nvSpPr>
        <p:spPr bwMode="auto">
          <a:xfrm>
            <a:off x="690563" y="3194050"/>
            <a:ext cx="8154987" cy="1588"/>
          </a:xfrm>
          <a:prstGeom prst="line">
            <a:avLst/>
          </a:prstGeom>
          <a:noFill/>
          <a:ln w="0">
            <a:solidFill>
              <a:srgbClr val="000000"/>
            </a:solidFill>
            <a:round/>
            <a:headEnd/>
            <a:tailEnd/>
          </a:ln>
        </p:spPr>
        <p:txBody>
          <a:bodyPr/>
          <a:lstStyle/>
          <a:p>
            <a:endParaRPr lang="ru-RU"/>
          </a:p>
        </p:txBody>
      </p:sp>
      <p:sp>
        <p:nvSpPr>
          <p:cNvPr id="81930" name="Line 1040"/>
          <p:cNvSpPr>
            <a:spLocks noChangeShapeType="1"/>
          </p:cNvSpPr>
          <p:nvPr/>
        </p:nvSpPr>
        <p:spPr bwMode="auto">
          <a:xfrm>
            <a:off x="690563" y="2725738"/>
            <a:ext cx="8154987" cy="1587"/>
          </a:xfrm>
          <a:prstGeom prst="line">
            <a:avLst/>
          </a:prstGeom>
          <a:noFill/>
          <a:ln w="0">
            <a:solidFill>
              <a:srgbClr val="000000"/>
            </a:solidFill>
            <a:round/>
            <a:headEnd/>
            <a:tailEnd/>
          </a:ln>
        </p:spPr>
        <p:txBody>
          <a:bodyPr/>
          <a:lstStyle/>
          <a:p>
            <a:endParaRPr lang="ru-RU"/>
          </a:p>
        </p:txBody>
      </p:sp>
      <p:sp>
        <p:nvSpPr>
          <p:cNvPr id="81931" name="Line 1041"/>
          <p:cNvSpPr>
            <a:spLocks noChangeShapeType="1"/>
          </p:cNvSpPr>
          <p:nvPr/>
        </p:nvSpPr>
        <p:spPr bwMode="auto">
          <a:xfrm>
            <a:off x="690563" y="2259013"/>
            <a:ext cx="8154987" cy="1587"/>
          </a:xfrm>
          <a:prstGeom prst="line">
            <a:avLst/>
          </a:prstGeom>
          <a:noFill/>
          <a:ln w="0">
            <a:solidFill>
              <a:srgbClr val="000000"/>
            </a:solidFill>
            <a:round/>
            <a:headEnd/>
            <a:tailEnd/>
          </a:ln>
        </p:spPr>
        <p:txBody>
          <a:bodyPr/>
          <a:lstStyle/>
          <a:p>
            <a:endParaRPr lang="ru-RU"/>
          </a:p>
        </p:txBody>
      </p:sp>
      <p:sp>
        <p:nvSpPr>
          <p:cNvPr id="81932" name="Rectangle 1042"/>
          <p:cNvSpPr>
            <a:spLocks noChangeArrowheads="1"/>
          </p:cNvSpPr>
          <p:nvPr/>
        </p:nvSpPr>
        <p:spPr bwMode="auto">
          <a:xfrm>
            <a:off x="690563" y="1790700"/>
            <a:ext cx="8154987" cy="4656138"/>
          </a:xfrm>
          <a:prstGeom prst="rect">
            <a:avLst/>
          </a:prstGeom>
          <a:noFill/>
          <a:ln w="19050">
            <a:solidFill>
              <a:schemeClr val="accent4"/>
            </a:solidFill>
            <a:miter lim="800000"/>
            <a:headEnd/>
            <a:tailEnd/>
          </a:ln>
        </p:spPr>
        <p:txBody>
          <a:bodyPr/>
          <a:lstStyle/>
          <a:p>
            <a:endParaRPr lang="ru-RU"/>
          </a:p>
        </p:txBody>
      </p:sp>
      <p:sp>
        <p:nvSpPr>
          <p:cNvPr id="81933" name="Rectangle 1043"/>
          <p:cNvSpPr>
            <a:spLocks noChangeArrowheads="1"/>
          </p:cNvSpPr>
          <p:nvPr/>
        </p:nvSpPr>
        <p:spPr bwMode="auto">
          <a:xfrm>
            <a:off x="952500" y="4576763"/>
            <a:ext cx="355600" cy="841375"/>
          </a:xfrm>
          <a:prstGeom prst="rect">
            <a:avLst/>
          </a:prstGeom>
          <a:solidFill>
            <a:srgbClr val="9999FF"/>
          </a:solidFill>
          <a:ln w="19050">
            <a:solidFill>
              <a:srgbClr val="000000"/>
            </a:solidFill>
            <a:miter lim="800000"/>
            <a:headEnd/>
            <a:tailEnd/>
          </a:ln>
        </p:spPr>
        <p:txBody>
          <a:bodyPr/>
          <a:lstStyle/>
          <a:p>
            <a:endParaRPr lang="ru-RU"/>
          </a:p>
        </p:txBody>
      </p:sp>
      <p:sp>
        <p:nvSpPr>
          <p:cNvPr id="81934" name="Rectangle 1044"/>
          <p:cNvSpPr>
            <a:spLocks noChangeArrowheads="1"/>
          </p:cNvSpPr>
          <p:nvPr/>
        </p:nvSpPr>
        <p:spPr bwMode="auto">
          <a:xfrm>
            <a:off x="1752600" y="4259263"/>
            <a:ext cx="374650" cy="317500"/>
          </a:xfrm>
          <a:prstGeom prst="rect">
            <a:avLst/>
          </a:prstGeom>
          <a:solidFill>
            <a:srgbClr val="FF0000"/>
          </a:solidFill>
          <a:ln w="19050">
            <a:solidFill>
              <a:srgbClr val="000000"/>
            </a:solidFill>
            <a:miter lim="800000"/>
            <a:headEnd/>
            <a:tailEnd/>
          </a:ln>
        </p:spPr>
        <p:txBody>
          <a:bodyPr/>
          <a:lstStyle/>
          <a:p>
            <a:endParaRPr lang="ru-RU"/>
          </a:p>
        </p:txBody>
      </p:sp>
      <p:sp>
        <p:nvSpPr>
          <p:cNvPr id="81935" name="Rectangle 1045"/>
          <p:cNvSpPr>
            <a:spLocks noChangeArrowheads="1"/>
          </p:cNvSpPr>
          <p:nvPr/>
        </p:nvSpPr>
        <p:spPr bwMode="auto">
          <a:xfrm>
            <a:off x="2590800" y="4576763"/>
            <a:ext cx="355600" cy="1235075"/>
          </a:xfrm>
          <a:prstGeom prst="rect">
            <a:avLst/>
          </a:prstGeom>
          <a:solidFill>
            <a:srgbClr val="9999FF"/>
          </a:solidFill>
          <a:ln w="19050">
            <a:solidFill>
              <a:srgbClr val="000000"/>
            </a:solidFill>
            <a:miter lim="800000"/>
            <a:headEnd/>
            <a:tailEnd/>
          </a:ln>
        </p:spPr>
        <p:txBody>
          <a:bodyPr/>
          <a:lstStyle/>
          <a:p>
            <a:endParaRPr lang="ru-RU"/>
          </a:p>
        </p:txBody>
      </p:sp>
      <p:sp>
        <p:nvSpPr>
          <p:cNvPr id="81936" name="Rectangle 1046"/>
          <p:cNvSpPr>
            <a:spLocks noChangeArrowheads="1"/>
          </p:cNvSpPr>
          <p:nvPr/>
        </p:nvSpPr>
        <p:spPr bwMode="auto">
          <a:xfrm>
            <a:off x="3429000" y="3100388"/>
            <a:ext cx="374650" cy="1476375"/>
          </a:xfrm>
          <a:prstGeom prst="rect">
            <a:avLst/>
          </a:prstGeom>
          <a:solidFill>
            <a:srgbClr val="FF0000"/>
          </a:solidFill>
          <a:ln w="19050">
            <a:solidFill>
              <a:srgbClr val="000000"/>
            </a:solidFill>
            <a:miter lim="800000"/>
            <a:headEnd/>
            <a:tailEnd/>
          </a:ln>
        </p:spPr>
        <p:txBody>
          <a:bodyPr/>
          <a:lstStyle/>
          <a:p>
            <a:endParaRPr lang="ru-RU"/>
          </a:p>
        </p:txBody>
      </p:sp>
      <p:sp>
        <p:nvSpPr>
          <p:cNvPr id="81937" name="Rectangle 1047"/>
          <p:cNvSpPr>
            <a:spLocks noChangeArrowheads="1"/>
          </p:cNvSpPr>
          <p:nvPr/>
        </p:nvSpPr>
        <p:spPr bwMode="auto">
          <a:xfrm>
            <a:off x="4267200" y="2259013"/>
            <a:ext cx="355600" cy="2317750"/>
          </a:xfrm>
          <a:prstGeom prst="rect">
            <a:avLst/>
          </a:prstGeom>
          <a:solidFill>
            <a:srgbClr val="FF0000"/>
          </a:solidFill>
          <a:ln w="19050">
            <a:solidFill>
              <a:srgbClr val="000000"/>
            </a:solidFill>
            <a:miter lim="800000"/>
            <a:headEnd/>
            <a:tailEnd/>
          </a:ln>
        </p:spPr>
        <p:txBody>
          <a:bodyPr/>
          <a:lstStyle/>
          <a:p>
            <a:endParaRPr lang="ru-RU"/>
          </a:p>
        </p:txBody>
      </p:sp>
      <p:sp>
        <p:nvSpPr>
          <p:cNvPr id="81938" name="Rectangle 1048"/>
          <p:cNvSpPr>
            <a:spLocks noChangeArrowheads="1"/>
          </p:cNvSpPr>
          <p:nvPr/>
        </p:nvSpPr>
        <p:spPr bwMode="auto">
          <a:xfrm>
            <a:off x="5105400" y="3398838"/>
            <a:ext cx="374650" cy="1177925"/>
          </a:xfrm>
          <a:prstGeom prst="rect">
            <a:avLst/>
          </a:prstGeom>
          <a:solidFill>
            <a:srgbClr val="FF0000"/>
          </a:solidFill>
          <a:ln w="19050">
            <a:solidFill>
              <a:srgbClr val="000000"/>
            </a:solidFill>
            <a:miter lim="800000"/>
            <a:headEnd/>
            <a:tailEnd/>
          </a:ln>
        </p:spPr>
        <p:txBody>
          <a:bodyPr/>
          <a:lstStyle/>
          <a:p>
            <a:endParaRPr lang="ru-RU"/>
          </a:p>
        </p:txBody>
      </p:sp>
      <p:sp>
        <p:nvSpPr>
          <p:cNvPr id="81939" name="Rectangle 1049"/>
          <p:cNvSpPr>
            <a:spLocks noChangeArrowheads="1"/>
          </p:cNvSpPr>
          <p:nvPr/>
        </p:nvSpPr>
        <p:spPr bwMode="auto">
          <a:xfrm>
            <a:off x="6019800" y="3492500"/>
            <a:ext cx="355600" cy="1084263"/>
          </a:xfrm>
          <a:prstGeom prst="rect">
            <a:avLst/>
          </a:prstGeom>
          <a:solidFill>
            <a:srgbClr val="FF0000"/>
          </a:solidFill>
          <a:ln w="19050">
            <a:solidFill>
              <a:srgbClr val="000000"/>
            </a:solidFill>
            <a:miter lim="800000"/>
            <a:headEnd/>
            <a:tailEnd/>
          </a:ln>
        </p:spPr>
        <p:txBody>
          <a:bodyPr/>
          <a:lstStyle/>
          <a:p>
            <a:endParaRPr lang="ru-RU"/>
          </a:p>
        </p:txBody>
      </p:sp>
      <p:sp>
        <p:nvSpPr>
          <p:cNvPr id="81940" name="Rectangle 1050"/>
          <p:cNvSpPr>
            <a:spLocks noChangeArrowheads="1"/>
          </p:cNvSpPr>
          <p:nvPr/>
        </p:nvSpPr>
        <p:spPr bwMode="auto">
          <a:xfrm>
            <a:off x="6865938" y="2894013"/>
            <a:ext cx="373062" cy="1682750"/>
          </a:xfrm>
          <a:prstGeom prst="rect">
            <a:avLst/>
          </a:prstGeom>
          <a:solidFill>
            <a:srgbClr val="FF0000"/>
          </a:solidFill>
          <a:ln w="19050">
            <a:solidFill>
              <a:srgbClr val="000000"/>
            </a:solidFill>
            <a:miter lim="800000"/>
            <a:headEnd/>
            <a:tailEnd/>
          </a:ln>
        </p:spPr>
        <p:txBody>
          <a:bodyPr/>
          <a:lstStyle/>
          <a:p>
            <a:endParaRPr lang="ru-RU"/>
          </a:p>
        </p:txBody>
      </p:sp>
      <p:sp>
        <p:nvSpPr>
          <p:cNvPr id="81941" name="Rectangle 1051"/>
          <p:cNvSpPr>
            <a:spLocks noChangeArrowheads="1"/>
          </p:cNvSpPr>
          <p:nvPr/>
        </p:nvSpPr>
        <p:spPr bwMode="auto">
          <a:xfrm>
            <a:off x="7696200" y="2932113"/>
            <a:ext cx="355600" cy="1644650"/>
          </a:xfrm>
          <a:prstGeom prst="rect">
            <a:avLst/>
          </a:prstGeom>
          <a:solidFill>
            <a:srgbClr val="FF0000"/>
          </a:solidFill>
          <a:ln w="19050">
            <a:solidFill>
              <a:srgbClr val="000000"/>
            </a:solidFill>
            <a:miter lim="800000"/>
            <a:headEnd/>
            <a:tailEnd/>
          </a:ln>
        </p:spPr>
        <p:txBody>
          <a:bodyPr/>
          <a:lstStyle/>
          <a:p>
            <a:endParaRPr lang="ru-RU"/>
          </a:p>
        </p:txBody>
      </p:sp>
      <p:sp>
        <p:nvSpPr>
          <p:cNvPr id="81942" name="Line 1053"/>
          <p:cNvSpPr>
            <a:spLocks noChangeShapeType="1"/>
          </p:cNvSpPr>
          <p:nvPr/>
        </p:nvSpPr>
        <p:spPr bwMode="auto">
          <a:xfrm>
            <a:off x="673100" y="4576763"/>
            <a:ext cx="8154988" cy="1587"/>
          </a:xfrm>
          <a:prstGeom prst="line">
            <a:avLst/>
          </a:prstGeom>
          <a:noFill/>
          <a:ln w="0">
            <a:solidFill>
              <a:srgbClr val="000000"/>
            </a:solidFill>
            <a:round/>
            <a:headEnd/>
            <a:tailEnd/>
          </a:ln>
        </p:spPr>
        <p:txBody>
          <a:bodyPr/>
          <a:lstStyle/>
          <a:p>
            <a:endParaRPr lang="ru-RU"/>
          </a:p>
        </p:txBody>
      </p:sp>
      <p:sp>
        <p:nvSpPr>
          <p:cNvPr id="81943" name="Rectangle 1054"/>
          <p:cNvSpPr>
            <a:spLocks noChangeArrowheads="1"/>
          </p:cNvSpPr>
          <p:nvPr/>
        </p:nvSpPr>
        <p:spPr bwMode="auto">
          <a:xfrm>
            <a:off x="298450" y="6297613"/>
            <a:ext cx="215900"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-8</a:t>
            </a:r>
            <a:endParaRPr lang="ru-RU"/>
          </a:p>
        </p:txBody>
      </p:sp>
      <p:sp>
        <p:nvSpPr>
          <p:cNvPr id="81944" name="Rectangle 1055"/>
          <p:cNvSpPr>
            <a:spLocks noChangeArrowheads="1"/>
          </p:cNvSpPr>
          <p:nvPr/>
        </p:nvSpPr>
        <p:spPr bwMode="auto">
          <a:xfrm>
            <a:off x="298450" y="5829300"/>
            <a:ext cx="215900"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-6</a:t>
            </a:r>
            <a:endParaRPr lang="ru-RU"/>
          </a:p>
        </p:txBody>
      </p:sp>
      <p:sp>
        <p:nvSpPr>
          <p:cNvPr id="81945" name="Rectangle 1056"/>
          <p:cNvSpPr>
            <a:spLocks noChangeArrowheads="1"/>
          </p:cNvSpPr>
          <p:nvPr/>
        </p:nvSpPr>
        <p:spPr bwMode="auto">
          <a:xfrm>
            <a:off x="298450" y="5362575"/>
            <a:ext cx="215900"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-4</a:t>
            </a:r>
            <a:endParaRPr lang="ru-RU"/>
          </a:p>
        </p:txBody>
      </p:sp>
      <p:sp>
        <p:nvSpPr>
          <p:cNvPr id="81946" name="Rectangle 1057"/>
          <p:cNvSpPr>
            <a:spLocks noChangeArrowheads="1"/>
          </p:cNvSpPr>
          <p:nvPr/>
        </p:nvSpPr>
        <p:spPr bwMode="auto">
          <a:xfrm>
            <a:off x="298450" y="4894263"/>
            <a:ext cx="215900"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-2</a:t>
            </a:r>
            <a:endParaRPr lang="ru-RU"/>
          </a:p>
        </p:txBody>
      </p:sp>
      <p:sp>
        <p:nvSpPr>
          <p:cNvPr id="81947" name="Rectangle 1058"/>
          <p:cNvSpPr>
            <a:spLocks noChangeArrowheads="1"/>
          </p:cNvSpPr>
          <p:nvPr/>
        </p:nvSpPr>
        <p:spPr bwMode="auto">
          <a:xfrm>
            <a:off x="373063" y="4427538"/>
            <a:ext cx="134937"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0</a:t>
            </a:r>
            <a:endParaRPr lang="ru-RU"/>
          </a:p>
        </p:txBody>
      </p:sp>
      <p:sp>
        <p:nvSpPr>
          <p:cNvPr id="81948" name="Rectangle 1059"/>
          <p:cNvSpPr>
            <a:spLocks noChangeArrowheads="1"/>
          </p:cNvSpPr>
          <p:nvPr/>
        </p:nvSpPr>
        <p:spPr bwMode="auto">
          <a:xfrm>
            <a:off x="373063" y="3959225"/>
            <a:ext cx="134937"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2</a:t>
            </a:r>
            <a:endParaRPr lang="ru-RU"/>
          </a:p>
        </p:txBody>
      </p:sp>
      <p:sp>
        <p:nvSpPr>
          <p:cNvPr id="81949" name="Rectangle 1060"/>
          <p:cNvSpPr>
            <a:spLocks noChangeArrowheads="1"/>
          </p:cNvSpPr>
          <p:nvPr/>
        </p:nvSpPr>
        <p:spPr bwMode="auto">
          <a:xfrm>
            <a:off x="373063" y="3511550"/>
            <a:ext cx="134937"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4</a:t>
            </a:r>
            <a:endParaRPr lang="ru-RU"/>
          </a:p>
        </p:txBody>
      </p:sp>
      <p:sp>
        <p:nvSpPr>
          <p:cNvPr id="81950" name="Rectangle 1061"/>
          <p:cNvSpPr>
            <a:spLocks noChangeArrowheads="1"/>
          </p:cNvSpPr>
          <p:nvPr/>
        </p:nvSpPr>
        <p:spPr bwMode="auto">
          <a:xfrm>
            <a:off x="373063" y="3043238"/>
            <a:ext cx="134937"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6</a:t>
            </a:r>
            <a:endParaRPr lang="ru-RU"/>
          </a:p>
        </p:txBody>
      </p:sp>
      <p:sp>
        <p:nvSpPr>
          <p:cNvPr id="81951" name="Rectangle 1062"/>
          <p:cNvSpPr>
            <a:spLocks noChangeArrowheads="1"/>
          </p:cNvSpPr>
          <p:nvPr/>
        </p:nvSpPr>
        <p:spPr bwMode="auto">
          <a:xfrm>
            <a:off x="373063" y="2576513"/>
            <a:ext cx="134937"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8</a:t>
            </a:r>
            <a:endParaRPr lang="ru-RU"/>
          </a:p>
        </p:txBody>
      </p:sp>
      <p:sp>
        <p:nvSpPr>
          <p:cNvPr id="81952" name="Rectangle 1063"/>
          <p:cNvSpPr>
            <a:spLocks noChangeArrowheads="1"/>
          </p:cNvSpPr>
          <p:nvPr/>
        </p:nvSpPr>
        <p:spPr bwMode="auto">
          <a:xfrm>
            <a:off x="241300" y="2108200"/>
            <a:ext cx="269875"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10</a:t>
            </a:r>
            <a:endParaRPr lang="ru-RU"/>
          </a:p>
        </p:txBody>
      </p:sp>
      <p:sp>
        <p:nvSpPr>
          <p:cNvPr id="81953" name="Rectangle 1064"/>
          <p:cNvSpPr>
            <a:spLocks noChangeArrowheads="1"/>
          </p:cNvSpPr>
          <p:nvPr/>
        </p:nvSpPr>
        <p:spPr bwMode="auto">
          <a:xfrm>
            <a:off x="241300" y="1641475"/>
            <a:ext cx="269875" cy="288925"/>
          </a:xfrm>
          <a:prstGeom prst="rect">
            <a:avLst/>
          </a:prstGeom>
          <a:noFill/>
          <a:ln w="9525">
            <a:noFill/>
            <a:miter lim="800000"/>
            <a:headEnd/>
            <a:tailEnd/>
          </a:ln>
        </p:spPr>
        <p:txBody>
          <a:bodyPr wrap="none" lIns="0" tIns="0" rIns="0" bIns="0">
            <a:spAutoFit/>
          </a:bodyPr>
          <a:lstStyle/>
          <a:p>
            <a:r>
              <a:rPr lang="ru-RU" sz="1900">
                <a:solidFill>
                  <a:srgbClr val="000000"/>
                </a:solidFill>
                <a:latin typeface="Arial" charset="0"/>
              </a:rPr>
              <a:t>12</a:t>
            </a:r>
            <a:endParaRPr lang="ru-RU"/>
          </a:p>
        </p:txBody>
      </p:sp>
      <p:sp>
        <p:nvSpPr>
          <p:cNvPr id="81954" name="Rectangle 1065"/>
          <p:cNvSpPr>
            <a:spLocks noChangeArrowheads="1"/>
          </p:cNvSpPr>
          <p:nvPr/>
        </p:nvSpPr>
        <p:spPr bwMode="auto">
          <a:xfrm>
            <a:off x="877888" y="4783138"/>
            <a:ext cx="539750" cy="288925"/>
          </a:xfrm>
          <a:prstGeom prst="rect">
            <a:avLst/>
          </a:prstGeom>
          <a:noFill/>
          <a:ln w="9525">
            <a:noFill/>
            <a:miter lim="800000"/>
            <a:headEnd/>
            <a:tailEnd/>
          </a:ln>
        </p:spPr>
        <p:txBody>
          <a:bodyPr wrap="none" lIns="0" tIns="0" rIns="0" bIns="0">
            <a:spAutoFit/>
          </a:bodyPr>
          <a:lstStyle/>
          <a:p>
            <a:r>
              <a:rPr lang="ru-RU" sz="1900" b="1">
                <a:solidFill>
                  <a:srgbClr val="000000"/>
                </a:solidFill>
                <a:latin typeface="Arial" charset="0"/>
              </a:rPr>
              <a:t>1996</a:t>
            </a:r>
            <a:endParaRPr lang="ru-RU"/>
          </a:p>
        </p:txBody>
      </p:sp>
      <p:sp>
        <p:nvSpPr>
          <p:cNvPr id="81955" name="Rectangle 1066"/>
          <p:cNvSpPr>
            <a:spLocks noChangeArrowheads="1"/>
          </p:cNvSpPr>
          <p:nvPr/>
        </p:nvSpPr>
        <p:spPr bwMode="auto">
          <a:xfrm>
            <a:off x="1676400" y="4783138"/>
            <a:ext cx="539750" cy="288925"/>
          </a:xfrm>
          <a:prstGeom prst="rect">
            <a:avLst/>
          </a:prstGeom>
          <a:noFill/>
          <a:ln w="9525">
            <a:noFill/>
            <a:miter lim="800000"/>
            <a:headEnd/>
            <a:tailEnd/>
          </a:ln>
        </p:spPr>
        <p:txBody>
          <a:bodyPr wrap="none" lIns="0" tIns="0" rIns="0" bIns="0">
            <a:spAutoFit/>
          </a:bodyPr>
          <a:lstStyle/>
          <a:p>
            <a:r>
              <a:rPr lang="ru-RU" sz="1900" b="1">
                <a:solidFill>
                  <a:srgbClr val="000000"/>
                </a:solidFill>
                <a:latin typeface="Arial" charset="0"/>
              </a:rPr>
              <a:t>1997</a:t>
            </a:r>
            <a:endParaRPr lang="ru-RU"/>
          </a:p>
        </p:txBody>
      </p:sp>
      <p:sp>
        <p:nvSpPr>
          <p:cNvPr id="81956" name="Rectangle 1067"/>
          <p:cNvSpPr>
            <a:spLocks noChangeArrowheads="1"/>
          </p:cNvSpPr>
          <p:nvPr/>
        </p:nvSpPr>
        <p:spPr bwMode="auto">
          <a:xfrm>
            <a:off x="2514600" y="4783138"/>
            <a:ext cx="539750" cy="288925"/>
          </a:xfrm>
          <a:prstGeom prst="rect">
            <a:avLst/>
          </a:prstGeom>
          <a:noFill/>
          <a:ln w="9525">
            <a:noFill/>
            <a:miter lim="800000"/>
            <a:headEnd/>
            <a:tailEnd/>
          </a:ln>
        </p:spPr>
        <p:txBody>
          <a:bodyPr wrap="none" lIns="0" tIns="0" rIns="0" bIns="0">
            <a:spAutoFit/>
          </a:bodyPr>
          <a:lstStyle/>
          <a:p>
            <a:r>
              <a:rPr lang="ru-RU" sz="1900" b="1">
                <a:solidFill>
                  <a:srgbClr val="000000"/>
                </a:solidFill>
                <a:latin typeface="Arial" charset="0"/>
              </a:rPr>
              <a:t>1998</a:t>
            </a:r>
            <a:endParaRPr lang="ru-RU"/>
          </a:p>
        </p:txBody>
      </p:sp>
      <p:sp>
        <p:nvSpPr>
          <p:cNvPr id="81957" name="Rectangle 1068"/>
          <p:cNvSpPr>
            <a:spLocks noChangeArrowheads="1"/>
          </p:cNvSpPr>
          <p:nvPr/>
        </p:nvSpPr>
        <p:spPr bwMode="auto">
          <a:xfrm>
            <a:off x="3352800" y="4783138"/>
            <a:ext cx="539750" cy="288925"/>
          </a:xfrm>
          <a:prstGeom prst="rect">
            <a:avLst/>
          </a:prstGeom>
          <a:noFill/>
          <a:ln w="9525">
            <a:noFill/>
            <a:miter lim="800000"/>
            <a:headEnd/>
            <a:tailEnd/>
          </a:ln>
        </p:spPr>
        <p:txBody>
          <a:bodyPr wrap="none" lIns="0" tIns="0" rIns="0" bIns="0">
            <a:spAutoFit/>
          </a:bodyPr>
          <a:lstStyle/>
          <a:p>
            <a:r>
              <a:rPr lang="ru-RU" sz="1900" b="1">
                <a:solidFill>
                  <a:srgbClr val="000000"/>
                </a:solidFill>
                <a:latin typeface="Arial" charset="0"/>
              </a:rPr>
              <a:t>1999</a:t>
            </a:r>
            <a:endParaRPr lang="ru-RU"/>
          </a:p>
        </p:txBody>
      </p:sp>
      <p:sp>
        <p:nvSpPr>
          <p:cNvPr id="81958" name="Rectangle 1069"/>
          <p:cNvSpPr>
            <a:spLocks noChangeArrowheads="1"/>
          </p:cNvSpPr>
          <p:nvPr/>
        </p:nvSpPr>
        <p:spPr bwMode="auto">
          <a:xfrm>
            <a:off x="4267200" y="4783138"/>
            <a:ext cx="539750" cy="288925"/>
          </a:xfrm>
          <a:prstGeom prst="rect">
            <a:avLst/>
          </a:prstGeom>
          <a:noFill/>
          <a:ln w="9525">
            <a:noFill/>
            <a:miter lim="800000"/>
            <a:headEnd/>
            <a:tailEnd/>
          </a:ln>
        </p:spPr>
        <p:txBody>
          <a:bodyPr wrap="none" lIns="0" tIns="0" rIns="0" bIns="0">
            <a:spAutoFit/>
          </a:bodyPr>
          <a:lstStyle/>
          <a:p>
            <a:r>
              <a:rPr lang="ru-RU" sz="1900" b="1">
                <a:solidFill>
                  <a:srgbClr val="000000"/>
                </a:solidFill>
                <a:latin typeface="Arial" charset="0"/>
              </a:rPr>
              <a:t>2000</a:t>
            </a:r>
            <a:endParaRPr lang="ru-RU"/>
          </a:p>
        </p:txBody>
      </p:sp>
      <p:sp>
        <p:nvSpPr>
          <p:cNvPr id="81959" name="Rectangle 1070"/>
          <p:cNvSpPr>
            <a:spLocks noChangeArrowheads="1"/>
          </p:cNvSpPr>
          <p:nvPr/>
        </p:nvSpPr>
        <p:spPr bwMode="auto">
          <a:xfrm>
            <a:off x="5105400" y="4783138"/>
            <a:ext cx="539750" cy="288925"/>
          </a:xfrm>
          <a:prstGeom prst="rect">
            <a:avLst/>
          </a:prstGeom>
          <a:noFill/>
          <a:ln w="9525">
            <a:noFill/>
            <a:miter lim="800000"/>
            <a:headEnd/>
            <a:tailEnd/>
          </a:ln>
        </p:spPr>
        <p:txBody>
          <a:bodyPr wrap="none" lIns="0" tIns="0" rIns="0" bIns="0">
            <a:spAutoFit/>
          </a:bodyPr>
          <a:lstStyle/>
          <a:p>
            <a:r>
              <a:rPr lang="ru-RU" sz="1900" b="1">
                <a:solidFill>
                  <a:srgbClr val="000000"/>
                </a:solidFill>
                <a:latin typeface="Arial" charset="0"/>
              </a:rPr>
              <a:t>2001</a:t>
            </a:r>
            <a:endParaRPr lang="ru-RU"/>
          </a:p>
        </p:txBody>
      </p:sp>
      <p:sp>
        <p:nvSpPr>
          <p:cNvPr id="81960" name="Rectangle 1071"/>
          <p:cNvSpPr>
            <a:spLocks noChangeArrowheads="1"/>
          </p:cNvSpPr>
          <p:nvPr/>
        </p:nvSpPr>
        <p:spPr bwMode="auto">
          <a:xfrm>
            <a:off x="5943600" y="4783138"/>
            <a:ext cx="539750" cy="288925"/>
          </a:xfrm>
          <a:prstGeom prst="rect">
            <a:avLst/>
          </a:prstGeom>
          <a:noFill/>
          <a:ln w="9525">
            <a:noFill/>
            <a:miter lim="800000"/>
            <a:headEnd/>
            <a:tailEnd/>
          </a:ln>
        </p:spPr>
        <p:txBody>
          <a:bodyPr wrap="none" lIns="0" tIns="0" rIns="0" bIns="0">
            <a:spAutoFit/>
          </a:bodyPr>
          <a:lstStyle/>
          <a:p>
            <a:r>
              <a:rPr lang="ru-RU" sz="1900" b="1">
                <a:solidFill>
                  <a:srgbClr val="000000"/>
                </a:solidFill>
                <a:latin typeface="Arial" charset="0"/>
              </a:rPr>
              <a:t>2002</a:t>
            </a:r>
            <a:endParaRPr lang="ru-RU"/>
          </a:p>
        </p:txBody>
      </p:sp>
      <p:sp>
        <p:nvSpPr>
          <p:cNvPr id="81961" name="Rectangle 1072"/>
          <p:cNvSpPr>
            <a:spLocks noChangeArrowheads="1"/>
          </p:cNvSpPr>
          <p:nvPr/>
        </p:nvSpPr>
        <p:spPr bwMode="auto">
          <a:xfrm>
            <a:off x="6781800" y="4783138"/>
            <a:ext cx="539750" cy="288925"/>
          </a:xfrm>
          <a:prstGeom prst="rect">
            <a:avLst/>
          </a:prstGeom>
          <a:noFill/>
          <a:ln w="9525">
            <a:noFill/>
            <a:miter lim="800000"/>
            <a:headEnd/>
            <a:tailEnd/>
          </a:ln>
        </p:spPr>
        <p:txBody>
          <a:bodyPr wrap="none" lIns="0" tIns="0" rIns="0" bIns="0">
            <a:spAutoFit/>
          </a:bodyPr>
          <a:lstStyle/>
          <a:p>
            <a:r>
              <a:rPr lang="ru-RU" sz="1900" b="1">
                <a:solidFill>
                  <a:srgbClr val="000000"/>
                </a:solidFill>
                <a:latin typeface="Arial" charset="0"/>
              </a:rPr>
              <a:t>2003</a:t>
            </a:r>
            <a:endParaRPr lang="ru-RU"/>
          </a:p>
        </p:txBody>
      </p:sp>
      <p:sp>
        <p:nvSpPr>
          <p:cNvPr id="81962" name="Rectangle 1073"/>
          <p:cNvSpPr>
            <a:spLocks noChangeArrowheads="1"/>
          </p:cNvSpPr>
          <p:nvPr/>
        </p:nvSpPr>
        <p:spPr bwMode="auto">
          <a:xfrm>
            <a:off x="7620000" y="4783138"/>
            <a:ext cx="539750" cy="288925"/>
          </a:xfrm>
          <a:prstGeom prst="rect">
            <a:avLst/>
          </a:prstGeom>
          <a:noFill/>
          <a:ln w="9525">
            <a:noFill/>
            <a:miter lim="800000"/>
            <a:headEnd/>
            <a:tailEnd/>
          </a:ln>
        </p:spPr>
        <p:txBody>
          <a:bodyPr wrap="none" lIns="0" tIns="0" rIns="0" bIns="0">
            <a:spAutoFit/>
          </a:bodyPr>
          <a:lstStyle/>
          <a:p>
            <a:r>
              <a:rPr lang="ru-RU" sz="1900" b="1">
                <a:solidFill>
                  <a:srgbClr val="000000"/>
                </a:solidFill>
                <a:latin typeface="Arial" charset="0"/>
              </a:rPr>
              <a:t>2004</a:t>
            </a:r>
            <a:endParaRPr lang="ru-RU"/>
          </a:p>
        </p:txBody>
      </p:sp>
      <p:sp>
        <p:nvSpPr>
          <p:cNvPr id="81963" name="Rectangle 1074"/>
          <p:cNvSpPr>
            <a:spLocks noChangeArrowheads="1"/>
          </p:cNvSpPr>
          <p:nvPr/>
        </p:nvSpPr>
        <p:spPr bwMode="auto">
          <a:xfrm>
            <a:off x="17463" y="1398588"/>
            <a:ext cx="9013825" cy="5459412"/>
          </a:xfrm>
          <a:prstGeom prst="rect">
            <a:avLst/>
          </a:prstGeom>
          <a:noFill/>
          <a:ln w="19050">
            <a:solidFill>
              <a:srgbClr val="000000"/>
            </a:solidFill>
            <a:miter lim="800000"/>
            <a:headEnd/>
            <a:tailEnd/>
          </a:ln>
        </p:spPr>
        <p:txBody>
          <a:bodyPr/>
          <a:lstStyle/>
          <a:p>
            <a:endParaRPr lang="ru-RU"/>
          </a:p>
        </p:txBody>
      </p:sp>
      <p:sp>
        <p:nvSpPr>
          <p:cNvPr id="81970" name="Text Box 1085"/>
          <p:cNvSpPr txBox="1">
            <a:spLocks noChangeArrowheads="1"/>
          </p:cNvSpPr>
          <p:nvPr/>
        </p:nvSpPr>
        <p:spPr bwMode="auto">
          <a:xfrm>
            <a:off x="838200" y="5486400"/>
            <a:ext cx="685800" cy="396875"/>
          </a:xfrm>
          <a:prstGeom prst="rect">
            <a:avLst/>
          </a:prstGeom>
          <a:noFill/>
          <a:ln w="9525">
            <a:noFill/>
            <a:miter lim="800000"/>
            <a:headEnd/>
            <a:tailEnd/>
          </a:ln>
        </p:spPr>
        <p:txBody>
          <a:bodyPr>
            <a:spAutoFit/>
          </a:bodyPr>
          <a:lstStyle/>
          <a:p>
            <a:pPr>
              <a:spcBef>
                <a:spcPct val="50000"/>
              </a:spcBef>
            </a:pPr>
            <a:r>
              <a:rPr lang="en-US" sz="2000" b="1"/>
              <a:t>-3,6</a:t>
            </a:r>
            <a:endParaRPr lang="ru-RU" sz="2000" b="1"/>
          </a:p>
        </p:txBody>
      </p:sp>
      <p:sp>
        <p:nvSpPr>
          <p:cNvPr id="81971" name="Text Box 1086"/>
          <p:cNvSpPr txBox="1">
            <a:spLocks noChangeArrowheads="1"/>
          </p:cNvSpPr>
          <p:nvPr/>
        </p:nvSpPr>
        <p:spPr bwMode="auto">
          <a:xfrm>
            <a:off x="1676400" y="3810000"/>
            <a:ext cx="685800" cy="396875"/>
          </a:xfrm>
          <a:prstGeom prst="rect">
            <a:avLst/>
          </a:prstGeom>
          <a:noFill/>
          <a:ln w="9525">
            <a:noFill/>
            <a:miter lim="800000"/>
            <a:headEnd/>
            <a:tailEnd/>
          </a:ln>
        </p:spPr>
        <p:txBody>
          <a:bodyPr>
            <a:spAutoFit/>
          </a:bodyPr>
          <a:lstStyle/>
          <a:p>
            <a:pPr>
              <a:spcBef>
                <a:spcPct val="50000"/>
              </a:spcBef>
            </a:pPr>
            <a:r>
              <a:rPr lang="en-US" sz="2000" b="1"/>
              <a:t>1,4</a:t>
            </a:r>
            <a:endParaRPr lang="ru-RU" sz="2000" b="1"/>
          </a:p>
        </p:txBody>
      </p:sp>
      <p:sp>
        <p:nvSpPr>
          <p:cNvPr id="81972" name="Text Box 1087"/>
          <p:cNvSpPr txBox="1">
            <a:spLocks noChangeArrowheads="1"/>
          </p:cNvSpPr>
          <p:nvPr/>
        </p:nvSpPr>
        <p:spPr bwMode="auto">
          <a:xfrm>
            <a:off x="2438400" y="5851525"/>
            <a:ext cx="685800" cy="396875"/>
          </a:xfrm>
          <a:prstGeom prst="rect">
            <a:avLst/>
          </a:prstGeom>
          <a:noFill/>
          <a:ln w="9525">
            <a:noFill/>
            <a:miter lim="800000"/>
            <a:headEnd/>
            <a:tailEnd/>
          </a:ln>
        </p:spPr>
        <p:txBody>
          <a:bodyPr>
            <a:spAutoFit/>
          </a:bodyPr>
          <a:lstStyle/>
          <a:p>
            <a:pPr>
              <a:spcBef>
                <a:spcPct val="50000"/>
              </a:spcBef>
            </a:pPr>
            <a:r>
              <a:rPr lang="en-US" sz="2000" b="1"/>
              <a:t>-5,3</a:t>
            </a:r>
            <a:endParaRPr lang="ru-RU" sz="2000" b="1"/>
          </a:p>
        </p:txBody>
      </p:sp>
      <p:sp>
        <p:nvSpPr>
          <p:cNvPr id="81973" name="Text Box 1088"/>
          <p:cNvSpPr txBox="1">
            <a:spLocks noChangeArrowheads="1"/>
          </p:cNvSpPr>
          <p:nvPr/>
        </p:nvSpPr>
        <p:spPr bwMode="auto">
          <a:xfrm>
            <a:off x="5943600" y="2971800"/>
            <a:ext cx="762000" cy="396875"/>
          </a:xfrm>
          <a:prstGeom prst="rect">
            <a:avLst/>
          </a:prstGeom>
          <a:noFill/>
          <a:ln w="9525">
            <a:noFill/>
            <a:miter lim="800000"/>
            <a:headEnd/>
            <a:tailEnd/>
          </a:ln>
        </p:spPr>
        <p:txBody>
          <a:bodyPr>
            <a:spAutoFit/>
          </a:bodyPr>
          <a:lstStyle/>
          <a:p>
            <a:pPr>
              <a:spcBef>
                <a:spcPct val="50000"/>
              </a:spcBef>
            </a:pPr>
            <a:r>
              <a:rPr lang="en-US" sz="2000" b="1"/>
              <a:t>4,7</a:t>
            </a:r>
            <a:endParaRPr lang="ru-RU" sz="2000" b="1"/>
          </a:p>
        </p:txBody>
      </p:sp>
      <p:sp>
        <p:nvSpPr>
          <p:cNvPr id="81974" name="Text Box 1089"/>
          <p:cNvSpPr txBox="1">
            <a:spLocks noChangeArrowheads="1"/>
          </p:cNvSpPr>
          <p:nvPr/>
        </p:nvSpPr>
        <p:spPr bwMode="auto">
          <a:xfrm>
            <a:off x="6781800" y="2438400"/>
            <a:ext cx="685800" cy="396875"/>
          </a:xfrm>
          <a:prstGeom prst="rect">
            <a:avLst/>
          </a:prstGeom>
          <a:noFill/>
          <a:ln w="9525">
            <a:noFill/>
            <a:miter lim="800000"/>
            <a:headEnd/>
            <a:tailEnd/>
          </a:ln>
        </p:spPr>
        <p:txBody>
          <a:bodyPr>
            <a:spAutoFit/>
          </a:bodyPr>
          <a:lstStyle/>
          <a:p>
            <a:pPr>
              <a:spcBef>
                <a:spcPct val="50000"/>
              </a:spcBef>
            </a:pPr>
            <a:r>
              <a:rPr lang="en-US" sz="2000" b="1"/>
              <a:t>7,3</a:t>
            </a:r>
            <a:endParaRPr lang="ru-RU" sz="2000" b="1"/>
          </a:p>
        </p:txBody>
      </p:sp>
      <p:sp>
        <p:nvSpPr>
          <p:cNvPr id="81975" name="Text Box 1090"/>
          <p:cNvSpPr txBox="1">
            <a:spLocks noChangeArrowheads="1"/>
          </p:cNvSpPr>
          <p:nvPr/>
        </p:nvSpPr>
        <p:spPr bwMode="auto">
          <a:xfrm>
            <a:off x="7620000" y="2498725"/>
            <a:ext cx="685800" cy="396875"/>
          </a:xfrm>
          <a:prstGeom prst="rect">
            <a:avLst/>
          </a:prstGeom>
          <a:noFill/>
          <a:ln w="9525">
            <a:noFill/>
            <a:miter lim="800000"/>
            <a:headEnd/>
            <a:tailEnd/>
          </a:ln>
        </p:spPr>
        <p:txBody>
          <a:bodyPr>
            <a:spAutoFit/>
          </a:bodyPr>
          <a:lstStyle/>
          <a:p>
            <a:pPr>
              <a:spcBef>
                <a:spcPct val="50000"/>
              </a:spcBef>
            </a:pPr>
            <a:r>
              <a:rPr lang="en-US" sz="2000" b="1"/>
              <a:t>7,1</a:t>
            </a:r>
            <a:endParaRPr lang="ru-RU" sz="2000" b="1"/>
          </a:p>
        </p:txBody>
      </p:sp>
      <p:sp>
        <p:nvSpPr>
          <p:cNvPr id="81976" name="Text Box 1091"/>
          <p:cNvSpPr txBox="1">
            <a:spLocks noChangeArrowheads="1"/>
          </p:cNvSpPr>
          <p:nvPr/>
        </p:nvSpPr>
        <p:spPr bwMode="auto">
          <a:xfrm>
            <a:off x="5029200" y="2971800"/>
            <a:ext cx="685800" cy="396875"/>
          </a:xfrm>
          <a:prstGeom prst="rect">
            <a:avLst/>
          </a:prstGeom>
          <a:noFill/>
          <a:ln w="9525">
            <a:noFill/>
            <a:miter lim="800000"/>
            <a:headEnd/>
            <a:tailEnd/>
          </a:ln>
        </p:spPr>
        <p:txBody>
          <a:bodyPr>
            <a:spAutoFit/>
          </a:bodyPr>
          <a:lstStyle/>
          <a:p>
            <a:pPr>
              <a:spcBef>
                <a:spcPct val="50000"/>
              </a:spcBef>
            </a:pPr>
            <a:r>
              <a:rPr lang="en-US" sz="2000" b="1"/>
              <a:t>5,1</a:t>
            </a:r>
            <a:endParaRPr lang="ru-RU" sz="2000" b="1"/>
          </a:p>
        </p:txBody>
      </p:sp>
      <p:sp>
        <p:nvSpPr>
          <p:cNvPr id="81977" name="Text Box 1092"/>
          <p:cNvSpPr txBox="1">
            <a:spLocks noChangeArrowheads="1"/>
          </p:cNvSpPr>
          <p:nvPr/>
        </p:nvSpPr>
        <p:spPr bwMode="auto">
          <a:xfrm>
            <a:off x="4191000" y="1828800"/>
            <a:ext cx="685800" cy="396875"/>
          </a:xfrm>
          <a:prstGeom prst="rect">
            <a:avLst/>
          </a:prstGeom>
          <a:noFill/>
          <a:ln w="9525">
            <a:noFill/>
            <a:miter lim="800000"/>
            <a:headEnd/>
            <a:tailEnd/>
          </a:ln>
        </p:spPr>
        <p:txBody>
          <a:bodyPr>
            <a:spAutoFit/>
          </a:bodyPr>
          <a:lstStyle/>
          <a:p>
            <a:pPr>
              <a:spcBef>
                <a:spcPct val="50000"/>
              </a:spcBef>
            </a:pPr>
            <a:r>
              <a:rPr lang="en-US" sz="2000" b="1"/>
              <a:t>10,0</a:t>
            </a:r>
            <a:endParaRPr lang="ru-RU" sz="2000" b="1"/>
          </a:p>
        </p:txBody>
      </p:sp>
      <p:sp>
        <p:nvSpPr>
          <p:cNvPr id="81978" name="Text Box 1093"/>
          <p:cNvSpPr txBox="1">
            <a:spLocks noChangeArrowheads="1"/>
          </p:cNvSpPr>
          <p:nvPr/>
        </p:nvSpPr>
        <p:spPr bwMode="auto">
          <a:xfrm>
            <a:off x="3352800" y="2727325"/>
            <a:ext cx="685800" cy="396875"/>
          </a:xfrm>
          <a:prstGeom prst="rect">
            <a:avLst/>
          </a:prstGeom>
          <a:noFill/>
          <a:ln w="9525">
            <a:noFill/>
            <a:miter lim="800000"/>
            <a:headEnd/>
            <a:tailEnd/>
          </a:ln>
        </p:spPr>
        <p:txBody>
          <a:bodyPr>
            <a:spAutoFit/>
          </a:bodyPr>
          <a:lstStyle/>
          <a:p>
            <a:pPr>
              <a:spcBef>
                <a:spcPct val="50000"/>
              </a:spcBef>
            </a:pPr>
            <a:r>
              <a:rPr lang="en-US" sz="2000" b="1"/>
              <a:t>6,4</a:t>
            </a:r>
            <a:endParaRPr lang="ru-RU" sz="2000" b="1"/>
          </a:p>
        </p:txBody>
      </p:sp>
      <p:sp>
        <p:nvSpPr>
          <p:cNvPr id="81979" name="Rectangle 1094"/>
          <p:cNvSpPr>
            <a:spLocks noChangeArrowheads="1"/>
          </p:cNvSpPr>
          <p:nvPr/>
        </p:nvSpPr>
        <p:spPr bwMode="auto">
          <a:xfrm>
            <a:off x="8388350" y="3200400"/>
            <a:ext cx="374650" cy="1371600"/>
          </a:xfrm>
          <a:prstGeom prst="rect">
            <a:avLst/>
          </a:prstGeom>
          <a:solidFill>
            <a:srgbClr val="FF0000"/>
          </a:solidFill>
          <a:ln w="19050">
            <a:solidFill>
              <a:srgbClr val="000000"/>
            </a:solidFill>
            <a:miter lim="800000"/>
            <a:headEnd/>
            <a:tailEnd/>
          </a:ln>
        </p:spPr>
        <p:txBody>
          <a:bodyPr/>
          <a:lstStyle/>
          <a:p>
            <a:endParaRPr lang="ru-RU"/>
          </a:p>
        </p:txBody>
      </p:sp>
      <p:sp>
        <p:nvSpPr>
          <p:cNvPr id="81982" name="Rectangle 1095"/>
          <p:cNvSpPr>
            <a:spLocks noChangeArrowheads="1"/>
          </p:cNvSpPr>
          <p:nvPr/>
        </p:nvSpPr>
        <p:spPr bwMode="auto">
          <a:xfrm>
            <a:off x="8280400" y="4795838"/>
            <a:ext cx="539750" cy="288925"/>
          </a:xfrm>
          <a:prstGeom prst="rect">
            <a:avLst/>
          </a:prstGeom>
          <a:noFill/>
          <a:ln w="9525">
            <a:noFill/>
            <a:miter lim="800000"/>
            <a:headEnd/>
            <a:tailEnd/>
          </a:ln>
        </p:spPr>
        <p:txBody>
          <a:bodyPr wrap="none" lIns="0" tIns="0" rIns="0" bIns="0">
            <a:spAutoFit/>
          </a:bodyPr>
          <a:lstStyle/>
          <a:p>
            <a:r>
              <a:rPr lang="ru-RU" sz="1900" b="1">
                <a:solidFill>
                  <a:srgbClr val="000000"/>
                </a:solidFill>
                <a:latin typeface="Arial" charset="0"/>
              </a:rPr>
              <a:t>2005</a:t>
            </a:r>
            <a:endParaRPr lang="ru-RU"/>
          </a:p>
        </p:txBody>
      </p:sp>
      <p:sp>
        <p:nvSpPr>
          <p:cNvPr id="81983" name="Text Box 1096"/>
          <p:cNvSpPr txBox="1">
            <a:spLocks noChangeArrowheads="1"/>
          </p:cNvSpPr>
          <p:nvPr/>
        </p:nvSpPr>
        <p:spPr bwMode="auto">
          <a:xfrm>
            <a:off x="8305800" y="2819400"/>
            <a:ext cx="685800" cy="396875"/>
          </a:xfrm>
          <a:prstGeom prst="rect">
            <a:avLst/>
          </a:prstGeom>
          <a:noFill/>
          <a:ln w="9525">
            <a:noFill/>
            <a:miter lim="800000"/>
            <a:headEnd/>
            <a:tailEnd/>
          </a:ln>
        </p:spPr>
        <p:txBody>
          <a:bodyPr>
            <a:spAutoFit/>
          </a:bodyPr>
          <a:lstStyle/>
          <a:p>
            <a:pPr>
              <a:spcBef>
                <a:spcPct val="50000"/>
              </a:spcBef>
            </a:pPr>
            <a:r>
              <a:rPr lang="en-US" sz="2000" b="1"/>
              <a:t>6,</a:t>
            </a:r>
            <a:r>
              <a:rPr lang="ru-RU" sz="2000" b="1"/>
              <a:t>0</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3970" name="Номер слайда 3"/>
          <p:cNvSpPr>
            <a:spLocks noGrp="1"/>
          </p:cNvSpPr>
          <p:nvPr>
            <p:ph type="sldNum" sz="quarter" idx="12"/>
          </p:nvPr>
        </p:nvSpPr>
        <p:spPr>
          <a:noFill/>
          <a:ln>
            <a:miter lim="800000"/>
            <a:headEnd/>
            <a:tailEnd/>
          </a:ln>
        </p:spPr>
        <p:txBody>
          <a:bodyPr/>
          <a:lstStyle/>
          <a:p>
            <a:fld id="{D27311BC-28E9-4908-88AD-DA479ACCD16A}" type="slidenum">
              <a:rPr lang="ru-RU" smtClean="0"/>
              <a:pPr/>
              <a:t>59</a:t>
            </a:fld>
            <a:endParaRPr lang="ru-RU" smtClean="0"/>
          </a:p>
        </p:txBody>
      </p:sp>
      <p:sp>
        <p:nvSpPr>
          <p:cNvPr id="83971" name="Rectangle 51"/>
          <p:cNvSpPr>
            <a:spLocks noChangeArrowheads="1"/>
          </p:cNvSpPr>
          <p:nvPr/>
        </p:nvSpPr>
        <p:spPr bwMode="auto">
          <a:xfrm>
            <a:off x="0" y="0"/>
            <a:ext cx="9144000" cy="6858000"/>
          </a:xfrm>
          <a:prstGeom prst="rect">
            <a:avLst/>
          </a:prstGeom>
          <a:gradFill rotWithShape="0">
            <a:gsLst>
              <a:gs pos="0">
                <a:srgbClr val="FF99FF"/>
              </a:gs>
              <a:gs pos="50000">
                <a:srgbClr val="FFFFFF"/>
              </a:gs>
              <a:gs pos="100000">
                <a:srgbClr val="FF99FF"/>
              </a:gs>
            </a:gsLst>
            <a:lin ang="2700000" scaled="1"/>
          </a:gradFill>
          <a:ln w="9525">
            <a:solidFill>
              <a:schemeClr val="tx1"/>
            </a:solidFill>
            <a:miter lim="800000"/>
            <a:headEnd/>
            <a:tailEnd/>
          </a:ln>
        </p:spPr>
        <p:txBody>
          <a:bodyPr wrap="none" anchor="ctr"/>
          <a:lstStyle/>
          <a:p>
            <a:endParaRPr lang="ru-RU"/>
          </a:p>
        </p:txBody>
      </p:sp>
      <p:sp>
        <p:nvSpPr>
          <p:cNvPr id="83972" name="Rectangle 3"/>
          <p:cNvSpPr>
            <a:spLocks noGrp="1" noChangeArrowheads="1"/>
          </p:cNvSpPr>
          <p:nvPr/>
        </p:nvSpPr>
        <p:spPr bwMode="auto">
          <a:xfrm>
            <a:off x="685800" y="152400"/>
            <a:ext cx="7772400" cy="1143000"/>
          </a:xfrm>
          <a:prstGeom prst="rect">
            <a:avLst/>
          </a:prstGeom>
          <a:noFill/>
          <a:ln w="9525">
            <a:noFill/>
            <a:miter lim="800000"/>
            <a:headEnd/>
            <a:tailEnd/>
          </a:ln>
        </p:spPr>
        <p:txBody>
          <a:bodyPr anchor="ctr"/>
          <a:lstStyle/>
          <a:p>
            <a:pPr algn="ctr" eaLnBrk="0" hangingPunct="0">
              <a:lnSpc>
                <a:spcPct val="85000"/>
              </a:lnSpc>
            </a:pPr>
            <a:r>
              <a:rPr lang="ru-RU" sz="3200" b="1">
                <a:solidFill>
                  <a:srgbClr val="CC0066"/>
                </a:solidFill>
              </a:rPr>
              <a:t>Темпы роста ВВП в разных странах, прогноз Мирового банка на 2005 г.</a:t>
            </a:r>
          </a:p>
        </p:txBody>
      </p:sp>
      <p:graphicFrame>
        <p:nvGraphicFramePr>
          <p:cNvPr id="104507" name="Group 59"/>
          <p:cNvGraphicFramePr>
            <a:graphicFrameLocks noGrp="1"/>
          </p:cNvGraphicFramePr>
          <p:nvPr/>
        </p:nvGraphicFramePr>
        <p:xfrm>
          <a:off x="152400" y="1719263"/>
          <a:ext cx="8915400" cy="4693920"/>
        </p:xfrm>
        <a:graphic>
          <a:graphicData uri="http://schemas.openxmlformats.org/drawingml/2006/table">
            <a:tbl>
              <a:tblPr/>
              <a:tblGrid>
                <a:gridCol w="26670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tblGrid>
              <a:tr h="5080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Страна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Темп роста ВВП,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Страна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Темп роста ВВП,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8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Экваториальная Гвинея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18,6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Армения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8,0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8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Азербайджан</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18,3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Беларуссия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7,8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8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Кипр</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15,4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Россия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5,9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08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Грузия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США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08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Китай</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Великобритания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08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Казахстан</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9,0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Франция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08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Венесуэла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Германия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rgbClr val="CC0066"/>
                          </a:solidFill>
                          <a:effectLst/>
                          <a:latin typeface="Times New Roman" pitchFamily="18" charset="0"/>
                        </a:rPr>
                        <a:t>0,8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Номер слайда 5"/>
          <p:cNvSpPr>
            <a:spLocks noGrp="1"/>
          </p:cNvSpPr>
          <p:nvPr>
            <p:ph type="sldNum" sz="quarter" idx="12"/>
          </p:nvPr>
        </p:nvSpPr>
        <p:spPr>
          <a:noFill/>
          <a:ln>
            <a:miter lim="800000"/>
            <a:headEnd/>
            <a:tailEnd/>
          </a:ln>
        </p:spPr>
        <p:txBody>
          <a:bodyPr/>
          <a:lstStyle/>
          <a:p>
            <a:fld id="{029AC549-7E85-4226-856F-8D9D25EA939C}" type="slidenum">
              <a:rPr lang="ru-RU" smtClean="0"/>
              <a:pPr/>
              <a:t>60</a:t>
            </a:fld>
            <a:endParaRPr lang="ru-RU" smtClean="0"/>
          </a:p>
        </p:txBody>
      </p:sp>
      <p:sp>
        <p:nvSpPr>
          <p:cNvPr id="55298" name="Rectangle 2"/>
          <p:cNvSpPr>
            <a:spLocks noGrp="1" noChangeArrowheads="1"/>
          </p:cNvSpPr>
          <p:nvPr>
            <p:ph type="title"/>
          </p:nvPr>
        </p:nvSpPr>
        <p:spPr>
          <a:xfrm>
            <a:off x="685800" y="-228600"/>
            <a:ext cx="7772400" cy="1143000"/>
          </a:xfrm>
        </p:spPr>
        <p:txBody>
          <a:bodyPr/>
          <a:lstStyle/>
          <a:p>
            <a:pPr eaLnBrk="1" hangingPunct="1">
              <a:defRPr/>
            </a:pPr>
            <a:r>
              <a:rPr lang="ru-RU" sz="3200" b="1" dirty="0" smtClean="0">
                <a:solidFill>
                  <a:schemeClr val="accent6"/>
                </a:solidFill>
                <a:effectLst>
                  <a:outerShdw blurRad="38100" dist="38100" dir="2700000" algn="tl">
                    <a:srgbClr val="C0C0C0"/>
                  </a:outerShdw>
                </a:effectLst>
              </a:rPr>
              <a:t>Как измерить уровень жизни</a:t>
            </a:r>
          </a:p>
        </p:txBody>
      </p:sp>
      <p:sp>
        <p:nvSpPr>
          <p:cNvPr id="55299" name="Rectangle 3"/>
          <p:cNvSpPr>
            <a:spLocks noGrp="1" noChangeArrowheads="1"/>
          </p:cNvSpPr>
          <p:nvPr>
            <p:ph type="body" idx="1"/>
          </p:nvPr>
        </p:nvSpPr>
        <p:spPr>
          <a:xfrm>
            <a:off x="533400" y="533400"/>
            <a:ext cx="8153400" cy="4114800"/>
          </a:xfrm>
        </p:spPr>
        <p:txBody>
          <a:bodyPr/>
          <a:lstStyle/>
          <a:p>
            <a:pPr algn="just" eaLnBrk="1" hangingPunct="1">
              <a:lnSpc>
                <a:spcPct val="90000"/>
              </a:lnSpc>
              <a:spcBef>
                <a:spcPct val="0"/>
              </a:spcBef>
              <a:buFontTx/>
              <a:buNone/>
              <a:defRPr/>
            </a:pPr>
            <a:r>
              <a:rPr lang="ru-RU" sz="2400" smtClean="0"/>
              <a:t>Наилучшим измерителем </a:t>
            </a:r>
            <a:r>
              <a:rPr lang="ru-RU" sz="2400" b="1" smtClean="0">
                <a:solidFill>
                  <a:srgbClr val="FF0066"/>
                </a:solidFill>
                <a:effectLst>
                  <a:outerShdw blurRad="38100" dist="38100" dir="2700000" algn="tl">
                    <a:srgbClr val="C0C0C0"/>
                  </a:outerShdw>
                </a:effectLst>
              </a:rPr>
              <a:t>производственного потенциала</a:t>
            </a:r>
            <a:r>
              <a:rPr lang="en-US" sz="2400" smtClean="0"/>
              <a:t> </a:t>
            </a:r>
            <a:r>
              <a:rPr lang="ru-RU" sz="2400" smtClean="0"/>
              <a:t>экономики является </a:t>
            </a:r>
            <a:r>
              <a:rPr lang="ru-RU" sz="2400" b="1" smtClean="0">
                <a:solidFill>
                  <a:srgbClr val="FF0066"/>
                </a:solidFill>
                <a:effectLst>
                  <a:outerShdw blurRad="38100" dist="38100" dir="2700000" algn="tl">
                    <a:srgbClr val="C0C0C0"/>
                  </a:outerShdw>
                </a:effectLst>
              </a:rPr>
              <a:t>реальный ВВП</a:t>
            </a:r>
            <a:r>
              <a:rPr lang="en-US" sz="2400" smtClean="0"/>
              <a:t>.</a:t>
            </a:r>
          </a:p>
          <a:p>
            <a:pPr algn="just" eaLnBrk="1" hangingPunct="1">
              <a:lnSpc>
                <a:spcPct val="90000"/>
              </a:lnSpc>
              <a:spcBef>
                <a:spcPct val="0"/>
              </a:spcBef>
              <a:buFontTx/>
              <a:buNone/>
              <a:defRPr/>
            </a:pPr>
            <a:r>
              <a:rPr lang="ru-RU" sz="2400" smtClean="0"/>
              <a:t>Но он не может быть использован для точной оценки уровня жизни и уровня благосостояния отдельного гражданина, потому что темпы роста населения могут превышать темпы роста реального ВВП.</a:t>
            </a:r>
            <a:r>
              <a:rPr lang="en-US" sz="2400" smtClean="0"/>
              <a:t> </a:t>
            </a:r>
          </a:p>
          <a:p>
            <a:pPr algn="just" eaLnBrk="1" hangingPunct="1">
              <a:lnSpc>
                <a:spcPct val="90000"/>
              </a:lnSpc>
              <a:spcBef>
                <a:spcPct val="0"/>
              </a:spcBef>
              <a:buFontTx/>
              <a:buNone/>
              <a:defRPr/>
            </a:pPr>
            <a:r>
              <a:rPr lang="ru-RU" sz="2400" smtClean="0"/>
              <a:t>Более объективным показателем для измерения </a:t>
            </a:r>
            <a:r>
              <a:rPr lang="ru-RU" sz="2400" b="1" smtClean="0">
                <a:solidFill>
                  <a:srgbClr val="FF0066"/>
                </a:solidFill>
                <a:effectLst>
                  <a:outerShdw blurRad="38100" dist="38100" dir="2700000" algn="tl">
                    <a:srgbClr val="C0C0C0"/>
                  </a:outerShdw>
                </a:effectLst>
              </a:rPr>
              <a:t>уровня жизни</a:t>
            </a:r>
            <a:r>
              <a:rPr lang="ru-RU" sz="2400" smtClean="0"/>
              <a:t> является </a:t>
            </a:r>
            <a:r>
              <a:rPr lang="ru-RU" sz="2400" b="1" i="1" smtClean="0">
                <a:solidFill>
                  <a:srgbClr val="FF0066"/>
                </a:solidFill>
                <a:effectLst>
                  <a:outerShdw blurRad="38100" dist="38100" dir="2700000" algn="tl">
                    <a:srgbClr val="C0C0C0"/>
                  </a:outerShdw>
                </a:effectLst>
              </a:rPr>
              <a:t>реальный ВВП на душу населения</a:t>
            </a:r>
            <a:r>
              <a:rPr lang="en-US" sz="2400" smtClean="0"/>
              <a:t>.</a:t>
            </a:r>
            <a:endParaRPr lang="ru-RU" sz="2400" smtClean="0"/>
          </a:p>
          <a:p>
            <a:pPr algn="just" eaLnBrk="1" hangingPunct="1">
              <a:spcBef>
                <a:spcPct val="0"/>
              </a:spcBef>
              <a:buFontTx/>
              <a:buNone/>
              <a:defRPr/>
            </a:pPr>
            <a:endParaRPr lang="en-US" sz="2400" smtClean="0"/>
          </a:p>
          <a:p>
            <a:pPr eaLnBrk="1" hangingPunct="1">
              <a:buFontTx/>
              <a:buNone/>
              <a:defRPr/>
            </a:pPr>
            <a:endParaRPr lang="en-US" sz="2400" smtClean="0"/>
          </a:p>
          <a:p>
            <a:pPr eaLnBrk="1" hangingPunct="1">
              <a:buFontTx/>
              <a:buNone/>
              <a:defRPr/>
            </a:pPr>
            <a:endParaRPr lang="ru-RU" smtClean="0"/>
          </a:p>
        </p:txBody>
      </p:sp>
      <p:sp>
        <p:nvSpPr>
          <p:cNvPr id="55302" name="Rectangle 6"/>
          <p:cNvSpPr>
            <a:spLocks noChangeArrowheads="1"/>
          </p:cNvSpPr>
          <p:nvPr/>
        </p:nvSpPr>
        <p:spPr bwMode="auto">
          <a:xfrm>
            <a:off x="457200" y="4267200"/>
            <a:ext cx="8534400" cy="2392363"/>
          </a:xfrm>
          <a:prstGeom prst="rect">
            <a:avLst/>
          </a:prstGeom>
          <a:noFill/>
          <a:ln>
            <a:noFill/>
          </a:ln>
          <a:effectLst/>
          <a:extLst/>
        </p:spPr>
        <p:txBody>
          <a:bodyPr>
            <a:spAutoFit/>
          </a:bodyPr>
          <a:lstStyle/>
          <a:p>
            <a:pPr>
              <a:lnSpc>
                <a:spcPct val="90000"/>
              </a:lnSpc>
              <a:defRPr/>
            </a:pPr>
            <a:r>
              <a:rPr lang="ru-RU" b="1" u="sng">
                <a:solidFill>
                  <a:srgbClr val="FF0066"/>
                </a:solidFill>
                <a:effectLst>
                  <a:outerShdw blurRad="38100" dist="38100" dir="2700000" algn="tl">
                    <a:srgbClr val="C0C0C0"/>
                  </a:outerShdw>
                </a:effectLst>
              </a:rPr>
              <a:t>Но</a:t>
            </a:r>
            <a:r>
              <a:rPr lang="en-US" b="1">
                <a:solidFill>
                  <a:srgbClr val="FF0066"/>
                </a:solidFill>
              </a:rPr>
              <a:t> </a:t>
            </a:r>
            <a:r>
              <a:rPr lang="ru-RU"/>
              <a:t>реальный ВВП на душу населения не является идеальным измерителем личного экономического благосостояния, потому что он не учитывает изменения</a:t>
            </a:r>
            <a:r>
              <a:rPr lang="en-US"/>
              <a:t>: </a:t>
            </a:r>
          </a:p>
          <a:p>
            <a:pPr>
              <a:lnSpc>
                <a:spcPct val="90000"/>
              </a:lnSpc>
              <a:buFontTx/>
              <a:buChar char="•"/>
              <a:defRPr/>
            </a:pPr>
            <a:r>
              <a:rPr lang="en-US"/>
              <a:t> </a:t>
            </a:r>
            <a:r>
              <a:rPr lang="ru-RU"/>
              <a:t>в распределении дохода</a:t>
            </a:r>
            <a:r>
              <a:rPr lang="en-US">
                <a:solidFill>
                  <a:srgbClr val="000000"/>
                </a:solidFill>
                <a:cs typeface="Times New Roman" pitchFamily="18" charset="0"/>
              </a:rPr>
              <a:t>;</a:t>
            </a:r>
          </a:p>
          <a:p>
            <a:pPr>
              <a:lnSpc>
                <a:spcPct val="90000"/>
              </a:lnSpc>
              <a:buFontTx/>
              <a:buChar char="•"/>
              <a:defRPr/>
            </a:pPr>
            <a:r>
              <a:rPr lang="en-US">
                <a:solidFill>
                  <a:srgbClr val="000000"/>
                </a:solidFill>
                <a:cs typeface="Times New Roman" pitchFamily="18" charset="0"/>
              </a:rPr>
              <a:t> </a:t>
            </a:r>
            <a:r>
              <a:rPr lang="ru-RU">
                <a:solidFill>
                  <a:srgbClr val="000000"/>
                </a:solidFill>
              </a:rPr>
              <a:t>в количестве свободного времени</a:t>
            </a:r>
            <a:r>
              <a:rPr lang="en-US">
                <a:solidFill>
                  <a:srgbClr val="000000"/>
                </a:solidFill>
                <a:cs typeface="Times New Roman" pitchFamily="18" charset="0"/>
              </a:rPr>
              <a:t>;</a:t>
            </a:r>
          </a:p>
          <a:p>
            <a:pPr>
              <a:lnSpc>
                <a:spcPct val="90000"/>
              </a:lnSpc>
              <a:buFontTx/>
              <a:buChar char="•"/>
              <a:defRPr/>
            </a:pPr>
            <a:r>
              <a:rPr lang="en-US">
                <a:solidFill>
                  <a:srgbClr val="000000"/>
                </a:solidFill>
                <a:cs typeface="Times New Roman" pitchFamily="18" charset="0"/>
              </a:rPr>
              <a:t> </a:t>
            </a:r>
            <a:r>
              <a:rPr lang="ru-RU">
                <a:solidFill>
                  <a:srgbClr val="000000"/>
                </a:solidFill>
              </a:rPr>
              <a:t>во влиянии внешних эффектов</a:t>
            </a:r>
            <a:r>
              <a:rPr lang="en-US">
                <a:solidFill>
                  <a:srgbClr val="000000"/>
                </a:solidFill>
                <a:cs typeface="Times New Roman" pitchFamily="18" charset="0"/>
              </a:rPr>
              <a:t>;</a:t>
            </a:r>
            <a:endParaRPr lang="en-US"/>
          </a:p>
          <a:p>
            <a:pPr>
              <a:lnSpc>
                <a:spcPct val="90000"/>
              </a:lnSpc>
              <a:buFontTx/>
              <a:buChar char="•"/>
              <a:defRPr/>
            </a:pPr>
            <a:r>
              <a:rPr lang="en-US"/>
              <a:t> </a:t>
            </a:r>
            <a:r>
              <a:rPr lang="ru-RU"/>
              <a:t>в качестве товаров и т.п.</a:t>
            </a:r>
            <a:endParaRPr lang="ru-RU">
              <a:solidFill>
                <a:srgbClr val="000000"/>
              </a:solidFill>
              <a:cs typeface="Times New Roman" pitchFamily="18" charset="0"/>
            </a:endParaRPr>
          </a:p>
        </p:txBody>
      </p:sp>
      <p:graphicFrame>
        <p:nvGraphicFramePr>
          <p:cNvPr id="55303" name="Object 7"/>
          <p:cNvGraphicFramePr>
            <a:graphicFrameLocks noChangeAspect="1"/>
          </p:cNvGraphicFramePr>
          <p:nvPr/>
        </p:nvGraphicFramePr>
        <p:xfrm>
          <a:off x="533400" y="3276600"/>
          <a:ext cx="8153400" cy="806450"/>
        </p:xfrm>
        <a:graphic>
          <a:graphicData uri="http://schemas.openxmlformats.org/presentationml/2006/ole">
            <mc:AlternateContent xmlns:mc="http://schemas.openxmlformats.org/markup-compatibility/2006">
              <mc:Choice xmlns:v="urn:schemas-microsoft-com:vml" Requires="v">
                <p:oleObj spid="_x0000_s27666" name="Формула" r:id="rId3" imgW="4876800" imgH="482600" progId="Equation.3">
                  <p:embed/>
                </p:oleObj>
              </mc:Choice>
              <mc:Fallback>
                <p:oleObj name="Формула" r:id="rId3" imgW="4876800" imgH="482600"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276600"/>
                        <a:ext cx="8153400" cy="806450"/>
                      </a:xfrm>
                      <a:prstGeom prst="rect">
                        <a:avLst/>
                      </a:prstGeom>
                      <a:solidFill>
                        <a:srgbClr val="FF6699"/>
                      </a:solidFill>
                      <a:effectLst>
                        <a:outerShdw dist="107763" dir="2700000" algn="ctr" rotWithShape="0">
                          <a:srgbClr val="808080"/>
                        </a:outerShdw>
                      </a:effectLst>
                    </p:spPr>
                  </p:pic>
                </p:oleObj>
              </mc:Fallback>
            </mc:AlternateContent>
          </a:graphicData>
        </a:graphic>
      </p:graphicFrame>
      <p:pic>
        <p:nvPicPr>
          <p:cNvPr id="55304" name="Picture 8" descr="TN00332_"/>
          <p:cNvPicPr>
            <a:picLocks noChangeAspect="1" noChangeArrowheads="1"/>
          </p:cNvPicPr>
          <p:nvPr/>
        </p:nvPicPr>
        <p:blipFill>
          <a:blip r:embed="rId5" cstate="print"/>
          <a:srcRect/>
          <a:stretch>
            <a:fillRect/>
          </a:stretch>
        </p:blipFill>
        <p:spPr bwMode="auto">
          <a:xfrm>
            <a:off x="6096000" y="5334000"/>
            <a:ext cx="2438400" cy="1211263"/>
          </a:xfrm>
          <a:prstGeom prst="rect">
            <a:avLst/>
          </a:prstGeom>
          <a:solidFill>
            <a:schemeClr val="bg1"/>
          </a:solid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wipe(left)">
                                      <p:cBhvr>
                                        <p:cTn id="7" dur="500"/>
                                        <p:tgtEl>
                                          <p:spTgt spid="55299">
                                            <p:txEl>
                                              <p:pRg st="0" end="0"/>
                                            </p:txEl>
                                          </p:spTgt>
                                        </p:tgtEl>
                                      </p:cBhvr>
                                    </p:animEffect>
                                  </p:childTnLst>
                                </p:cTn>
                              </p:par>
                            </p:childTnLst>
                          </p:cTn>
                        </p:par>
                        <p:par>
                          <p:cTn id="8" fill="hold" nodeType="afterGroup">
                            <p:stCondLst>
                              <p:cond delay="1500"/>
                            </p:stCondLst>
                            <p:childTnLst>
                              <p:par>
                                <p:cTn id="9" presetID="22" presetClass="entr" presetSubtype="8" fill="hold" grpId="0" nodeType="afterEffect">
                                  <p:stCondLst>
                                    <p:cond delay="1000"/>
                                  </p:stCondLst>
                                  <p:childTnLst>
                                    <p:set>
                                      <p:cBhvr>
                                        <p:cTn id="10" dur="1" fill="hold">
                                          <p:stCondLst>
                                            <p:cond delay="0"/>
                                          </p:stCondLst>
                                        </p:cTn>
                                        <p:tgtEl>
                                          <p:spTgt spid="55299">
                                            <p:txEl>
                                              <p:pRg st="1" end="1"/>
                                            </p:txEl>
                                          </p:spTgt>
                                        </p:tgtEl>
                                        <p:attrNameLst>
                                          <p:attrName>style.visibility</p:attrName>
                                        </p:attrNameLst>
                                      </p:cBhvr>
                                      <p:to>
                                        <p:strVal val="visible"/>
                                      </p:to>
                                    </p:set>
                                    <p:animEffect transition="in" filter="wipe(left)">
                                      <p:cBhvr>
                                        <p:cTn id="11" dur="500"/>
                                        <p:tgtEl>
                                          <p:spTgt spid="55299">
                                            <p:txEl>
                                              <p:pRg st="1" end="1"/>
                                            </p:txEl>
                                          </p:spTgt>
                                        </p:tgtEl>
                                      </p:cBhvr>
                                    </p:animEffect>
                                  </p:childTnLst>
                                </p:cTn>
                              </p:par>
                            </p:childTnLst>
                          </p:cTn>
                        </p:par>
                        <p:par>
                          <p:cTn id="12" fill="hold" nodeType="afterGroup">
                            <p:stCondLst>
                              <p:cond delay="3000"/>
                            </p:stCondLst>
                            <p:childTnLst>
                              <p:par>
                                <p:cTn id="13" presetID="22" presetClass="entr" presetSubtype="8" fill="hold" grpId="0" nodeType="afterEffect">
                                  <p:stCondLst>
                                    <p:cond delay="1000"/>
                                  </p:stCondLst>
                                  <p:childTnLst>
                                    <p:set>
                                      <p:cBhvr>
                                        <p:cTn id="14" dur="1" fill="hold">
                                          <p:stCondLst>
                                            <p:cond delay="0"/>
                                          </p:stCondLst>
                                        </p:cTn>
                                        <p:tgtEl>
                                          <p:spTgt spid="55299">
                                            <p:txEl>
                                              <p:pRg st="2" end="2"/>
                                            </p:txEl>
                                          </p:spTgt>
                                        </p:tgtEl>
                                        <p:attrNameLst>
                                          <p:attrName>style.visibility</p:attrName>
                                        </p:attrNameLst>
                                      </p:cBhvr>
                                      <p:to>
                                        <p:strVal val="visible"/>
                                      </p:to>
                                    </p:set>
                                    <p:animEffect transition="in" filter="wipe(left)">
                                      <p:cBhvr>
                                        <p:cTn id="15" dur="500"/>
                                        <p:tgtEl>
                                          <p:spTgt spid="55299">
                                            <p:txEl>
                                              <p:pRg st="2" end="2"/>
                                            </p:txEl>
                                          </p:spTgt>
                                        </p:tgtEl>
                                      </p:cBhvr>
                                    </p:animEffect>
                                  </p:childTnLst>
                                </p:cTn>
                              </p:par>
                            </p:childTnLst>
                          </p:cTn>
                        </p:par>
                        <p:par>
                          <p:cTn id="16" fill="hold" nodeType="afterGroup">
                            <p:stCondLst>
                              <p:cond delay="4500"/>
                            </p:stCondLst>
                            <p:childTnLst>
                              <p:par>
                                <p:cTn id="17" presetID="23" presetClass="entr" presetSubtype="272" fill="hold" nodeType="afterEffect">
                                  <p:stCondLst>
                                    <p:cond delay="2000"/>
                                  </p:stCondLst>
                                  <p:childTnLst>
                                    <p:set>
                                      <p:cBhvr>
                                        <p:cTn id="18" dur="1" fill="hold">
                                          <p:stCondLst>
                                            <p:cond delay="0"/>
                                          </p:stCondLst>
                                        </p:cTn>
                                        <p:tgtEl>
                                          <p:spTgt spid="55303"/>
                                        </p:tgtEl>
                                        <p:attrNameLst>
                                          <p:attrName>style.visibility</p:attrName>
                                        </p:attrNameLst>
                                      </p:cBhvr>
                                      <p:to>
                                        <p:strVal val="visible"/>
                                      </p:to>
                                    </p:set>
                                    <p:anim calcmode="lin" valueType="num">
                                      <p:cBhvr>
                                        <p:cTn id="19" dur="500" fill="hold"/>
                                        <p:tgtEl>
                                          <p:spTgt spid="55303"/>
                                        </p:tgtEl>
                                        <p:attrNameLst>
                                          <p:attrName>ppt_w</p:attrName>
                                        </p:attrNameLst>
                                      </p:cBhvr>
                                      <p:tavLst>
                                        <p:tav tm="0">
                                          <p:val>
                                            <p:strVal val="2/3*#ppt_w"/>
                                          </p:val>
                                        </p:tav>
                                        <p:tav tm="100000">
                                          <p:val>
                                            <p:strVal val="#ppt_w"/>
                                          </p:val>
                                        </p:tav>
                                      </p:tavLst>
                                    </p:anim>
                                    <p:anim calcmode="lin" valueType="num">
                                      <p:cBhvr>
                                        <p:cTn id="20" dur="500" fill="hold"/>
                                        <p:tgtEl>
                                          <p:spTgt spid="55303"/>
                                        </p:tgtEl>
                                        <p:attrNameLst>
                                          <p:attrName>ppt_h</p:attrName>
                                        </p:attrNameLst>
                                      </p:cBhvr>
                                      <p:tavLst>
                                        <p:tav tm="0">
                                          <p:val>
                                            <p:strVal val="2/3*#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5302"/>
                                        </p:tgtEl>
                                        <p:attrNameLst>
                                          <p:attrName>style.visibility</p:attrName>
                                        </p:attrNameLst>
                                      </p:cBhvr>
                                      <p:to>
                                        <p:strVal val="visible"/>
                                      </p:to>
                                    </p:set>
                                    <p:animEffect transition="in" filter="wipe(left)">
                                      <p:cBhvr>
                                        <p:cTn id="25" dur="500"/>
                                        <p:tgtEl>
                                          <p:spTgt spid="55302"/>
                                        </p:tgtEl>
                                      </p:cBhvr>
                                    </p:animEffect>
                                  </p:childTnLst>
                                </p:cTn>
                              </p:par>
                            </p:childTnLst>
                          </p:cTn>
                        </p:par>
                        <p:par>
                          <p:cTn id="26" fill="hold" nodeType="afterGroup">
                            <p:stCondLst>
                              <p:cond delay="500"/>
                            </p:stCondLst>
                            <p:childTnLst>
                              <p:par>
                                <p:cTn id="27" presetID="2" presetClass="entr" presetSubtype="2" fill="hold" nodeType="afterEffect">
                                  <p:stCondLst>
                                    <p:cond delay="1000"/>
                                  </p:stCondLst>
                                  <p:childTnLst>
                                    <p:set>
                                      <p:cBhvr>
                                        <p:cTn id="28" dur="1" fill="hold">
                                          <p:stCondLst>
                                            <p:cond delay="0"/>
                                          </p:stCondLst>
                                        </p:cTn>
                                        <p:tgtEl>
                                          <p:spTgt spid="55304"/>
                                        </p:tgtEl>
                                        <p:attrNameLst>
                                          <p:attrName>style.visibility</p:attrName>
                                        </p:attrNameLst>
                                      </p:cBhvr>
                                      <p:to>
                                        <p:strVal val="visible"/>
                                      </p:to>
                                    </p:set>
                                    <p:anim calcmode="lin" valueType="num">
                                      <p:cBhvr additive="base">
                                        <p:cTn id="29" dur="500" fill="hold"/>
                                        <p:tgtEl>
                                          <p:spTgt spid="55304"/>
                                        </p:tgtEl>
                                        <p:attrNameLst>
                                          <p:attrName>ppt_x</p:attrName>
                                        </p:attrNameLst>
                                      </p:cBhvr>
                                      <p:tavLst>
                                        <p:tav tm="0">
                                          <p:val>
                                            <p:strVal val="1+#ppt_w/2"/>
                                          </p:val>
                                        </p:tav>
                                        <p:tav tm="100000">
                                          <p:val>
                                            <p:strVal val="#ppt_x"/>
                                          </p:val>
                                        </p:tav>
                                      </p:tavLst>
                                    </p:anim>
                                    <p:anim calcmode="lin" valueType="num">
                                      <p:cBhvr additive="base">
                                        <p:cTn id="30" dur="500" fill="hold"/>
                                        <p:tgtEl>
                                          <p:spTgt spid="553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autoUpdateAnimBg="0" advAuto="1000"/>
      <p:bldP spid="55302"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Номер слайда 3"/>
          <p:cNvSpPr>
            <a:spLocks noGrp="1"/>
          </p:cNvSpPr>
          <p:nvPr>
            <p:ph type="sldNum" sz="quarter" idx="12"/>
          </p:nvPr>
        </p:nvSpPr>
        <p:spPr>
          <a:noFill/>
          <a:ln>
            <a:miter lim="800000"/>
            <a:headEnd/>
            <a:tailEnd/>
          </a:ln>
        </p:spPr>
        <p:txBody>
          <a:bodyPr/>
          <a:lstStyle/>
          <a:p>
            <a:fld id="{24F50D1F-F0BE-4A45-852E-6EB2FE56AD4E}" type="slidenum">
              <a:rPr lang="ru-RU" smtClean="0"/>
              <a:pPr/>
              <a:t>61</a:t>
            </a:fld>
            <a:endParaRPr lang="ru-RU" smtClean="0"/>
          </a:p>
        </p:txBody>
      </p:sp>
      <p:sp>
        <p:nvSpPr>
          <p:cNvPr id="84995" name="Rectangle 2"/>
          <p:cNvSpPr>
            <a:spLocks noGrp="1" noChangeArrowheads="1"/>
          </p:cNvSpPr>
          <p:nvPr/>
        </p:nvSpPr>
        <p:spPr bwMode="auto">
          <a:xfrm>
            <a:off x="609600" y="0"/>
            <a:ext cx="8229600" cy="1143000"/>
          </a:xfrm>
          <a:prstGeom prst="rect">
            <a:avLst/>
          </a:prstGeom>
          <a:noFill/>
          <a:ln w="9525">
            <a:noFill/>
            <a:miter lim="800000"/>
            <a:headEnd/>
            <a:tailEnd/>
          </a:ln>
        </p:spPr>
        <p:txBody>
          <a:bodyPr anchor="ctr"/>
          <a:lstStyle/>
          <a:p>
            <a:pPr algn="ctr" eaLnBrk="0" hangingPunct="0"/>
            <a:r>
              <a:rPr lang="ru-RU" sz="3200" b="1">
                <a:solidFill>
                  <a:schemeClr val="accent2"/>
                </a:solidFill>
              </a:rPr>
              <a:t>Реальный ВВП на душу населения в США</a:t>
            </a:r>
          </a:p>
        </p:txBody>
      </p:sp>
      <p:pic>
        <p:nvPicPr>
          <p:cNvPr id="84996" name="Picture 3" descr="deL28487_0104"/>
          <p:cNvPicPr>
            <a:picLocks noChangeAspect="1" noChangeArrowheads="1"/>
          </p:cNvPicPr>
          <p:nvPr/>
        </p:nvPicPr>
        <p:blipFill>
          <a:blip r:embed="rId2" cstate="print"/>
          <a:srcRect/>
          <a:stretch>
            <a:fillRect/>
          </a:stretch>
        </p:blipFill>
        <p:spPr bwMode="auto">
          <a:xfrm>
            <a:off x="914400" y="1295400"/>
            <a:ext cx="6934200" cy="5426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Номер слайда 3"/>
          <p:cNvSpPr>
            <a:spLocks noGrp="1"/>
          </p:cNvSpPr>
          <p:nvPr>
            <p:ph type="sldNum" sz="quarter" idx="12"/>
          </p:nvPr>
        </p:nvSpPr>
        <p:spPr>
          <a:noFill/>
          <a:ln>
            <a:miter lim="800000"/>
            <a:headEnd/>
            <a:tailEnd/>
          </a:ln>
        </p:spPr>
        <p:txBody>
          <a:bodyPr/>
          <a:lstStyle/>
          <a:p>
            <a:fld id="{710D0800-899C-4DC0-A61E-BDCCAE82C26B}" type="slidenum">
              <a:rPr lang="ru-RU" smtClean="0"/>
              <a:pPr/>
              <a:t>62</a:t>
            </a:fld>
            <a:endParaRPr lang="ru-RU" smtClean="0"/>
          </a:p>
        </p:txBody>
      </p:sp>
      <p:sp>
        <p:nvSpPr>
          <p:cNvPr id="86019" name="Rectangle 2"/>
          <p:cNvSpPr>
            <a:spLocks noGrp="1" noChangeArrowheads="1"/>
          </p:cNvSpPr>
          <p:nvPr/>
        </p:nvSpPr>
        <p:spPr bwMode="auto">
          <a:xfrm>
            <a:off x="76200" y="152400"/>
            <a:ext cx="8991600" cy="1143000"/>
          </a:xfrm>
          <a:prstGeom prst="rect">
            <a:avLst/>
          </a:prstGeom>
          <a:noFill/>
          <a:ln w="9525">
            <a:noFill/>
            <a:miter lim="800000"/>
            <a:headEnd/>
            <a:tailEnd/>
          </a:ln>
        </p:spPr>
        <p:txBody>
          <a:bodyPr anchor="ctr"/>
          <a:lstStyle/>
          <a:p>
            <a:pPr algn="ctr" eaLnBrk="0" hangingPunct="0"/>
            <a:r>
              <a:rPr lang="ru-RU" sz="3200" b="1" dirty="0">
                <a:solidFill>
                  <a:schemeClr val="accent2"/>
                </a:solidFill>
              </a:rPr>
              <a:t>Жизненный уровень в разных странах</a:t>
            </a:r>
            <a:r>
              <a:rPr lang="en-US" sz="3200" b="1" dirty="0">
                <a:solidFill>
                  <a:schemeClr val="accent2"/>
                </a:solidFill>
              </a:rPr>
              <a:t> (</a:t>
            </a:r>
            <a:r>
              <a:rPr lang="ru-RU" sz="3200" b="1" dirty="0">
                <a:solidFill>
                  <a:schemeClr val="accent2"/>
                </a:solidFill>
              </a:rPr>
              <a:t>2005</a:t>
            </a:r>
            <a:r>
              <a:rPr lang="en-US" sz="3200" b="1" dirty="0">
                <a:solidFill>
                  <a:schemeClr val="accent2"/>
                </a:solidFill>
              </a:rPr>
              <a:t>)</a:t>
            </a:r>
            <a:endParaRPr lang="ru-RU" sz="3200" b="1" dirty="0">
              <a:solidFill>
                <a:schemeClr val="accent2"/>
              </a:solidFill>
            </a:endParaRPr>
          </a:p>
        </p:txBody>
      </p:sp>
      <p:graphicFrame>
        <p:nvGraphicFramePr>
          <p:cNvPr id="107621" name="Group 101"/>
          <p:cNvGraphicFramePr>
            <a:graphicFrameLocks noGrp="1"/>
          </p:cNvGraphicFramePr>
          <p:nvPr/>
        </p:nvGraphicFramePr>
        <p:xfrm>
          <a:off x="838200" y="1455738"/>
          <a:ext cx="6781800" cy="5029200"/>
        </p:xfrm>
        <a:graphic>
          <a:graphicData uri="http://schemas.openxmlformats.org/drawingml/2006/table">
            <a:tbl>
              <a:tblPr/>
              <a:tblGrid>
                <a:gridCol w="28956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tblGrid>
              <a:tr h="52705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Страны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ВВП на душу населения</a:t>
                      </a:r>
                      <a:r>
                        <a:rPr kumimoji="0" lang="en-GB"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 ($)</a:t>
                      </a:r>
                      <a:endPar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 </a:t>
                      </a: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от ВВП США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Место</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1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Люксембург</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62700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147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1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Экваториальная Гвинея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50200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120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84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Норвегия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42400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101,4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68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США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41800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27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Великобритания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30900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68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Япония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30400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22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84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Франция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29900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71,5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24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84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Германия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29700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68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Эстония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16400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62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84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accent2"/>
                          </a:solidFill>
                          <a:effectLst>
                            <a:outerShdw blurRad="38100" dist="38100" dir="2700000" algn="tl">
                              <a:srgbClr val="C0C0C0"/>
                            </a:outerShdw>
                          </a:effectLst>
                          <a:latin typeface="Microsoft Sans Serif" pitchFamily="34" charset="0"/>
                        </a:rPr>
                        <a:t>Антигуа и Барбуда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accent2"/>
                          </a:solidFill>
                          <a:effectLst>
                            <a:outerShdw blurRad="38100" dist="38100" dir="2700000" algn="tl">
                              <a:srgbClr val="C0C0C0"/>
                            </a:outerShdw>
                          </a:effectLst>
                          <a:latin typeface="Microsoft Sans Serif" pitchFamily="34" charset="0"/>
                        </a:rPr>
                        <a:t>11000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accent2"/>
                          </a:solidFill>
                          <a:effectLst>
                            <a:outerShdw blurRad="38100" dist="38100" dir="2700000" algn="tl">
                              <a:srgbClr val="C0C0C0"/>
                            </a:outerShdw>
                          </a:effectLst>
                          <a:latin typeface="Microsoft Sans Serif" pitchFamily="34" charset="0"/>
                        </a:rPr>
                        <a:t>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accent2"/>
                          </a:solidFill>
                          <a:effectLst>
                            <a:outerShdw blurRad="38100" dist="38100" dir="2700000" algn="tl">
                              <a:srgbClr val="C0C0C0"/>
                            </a:outerShdw>
                          </a:effectLst>
                          <a:latin typeface="Microsoft Sans Serif" pitchFamily="34" charset="0"/>
                        </a:rPr>
                        <a:t>81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968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0000"/>
                          </a:solidFill>
                          <a:effectLst>
                            <a:outerShdw blurRad="38100" dist="38100" dir="2700000" algn="tl">
                              <a:srgbClr val="C0C0C0"/>
                            </a:outerShdw>
                          </a:effectLst>
                          <a:latin typeface="Microsoft Sans Serif" pitchFamily="34" charset="0"/>
                        </a:rPr>
                        <a:t>Россия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0000"/>
                          </a:solidFill>
                          <a:effectLst>
                            <a:outerShdw blurRad="38100" dist="38100" dir="2700000" algn="tl">
                              <a:srgbClr val="C0C0C0"/>
                            </a:outerShdw>
                          </a:effectLst>
                          <a:latin typeface="Microsoft Sans Serif" pitchFamily="34" charset="0"/>
                        </a:rPr>
                        <a:t>10700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0000"/>
                          </a:solidFill>
                          <a:effectLst>
                            <a:outerShdw blurRad="38100" dist="38100" dir="2700000" algn="tl">
                              <a:srgbClr val="C0C0C0"/>
                            </a:outerShdw>
                          </a:effectLst>
                          <a:latin typeface="Microsoft Sans Serif" pitchFamily="34" charset="0"/>
                        </a:rPr>
                        <a:t>25,6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0000"/>
                          </a:solidFill>
                          <a:effectLst>
                            <a:outerShdw blurRad="38100" dist="38100" dir="2700000" algn="tl">
                              <a:srgbClr val="C0C0C0"/>
                            </a:outerShdw>
                          </a:effectLst>
                          <a:latin typeface="Microsoft Sans Serif" pitchFamily="34" charset="0"/>
                        </a:rPr>
                        <a:t>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984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Украина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6800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rgbClr val="3333CC"/>
                          </a:solidFill>
                          <a:effectLst>
                            <a:outerShdw blurRad="38100" dist="38100" dir="2700000" algn="tl">
                              <a:srgbClr val="C0C0C0"/>
                            </a:outerShdw>
                          </a:effectLst>
                          <a:latin typeface="Microsoft Sans Serif" pitchFamily="34" charset="0"/>
                        </a:rPr>
                        <a:t>114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67D7C2AA-3C59-4E20-AC17-93D9758D226C}" type="slidenum">
              <a:rPr lang="ru-RU" smtClean="0"/>
              <a:pPr>
                <a:defRPr/>
              </a:pPr>
              <a:t>63</a:t>
            </a:fld>
            <a:endParaRPr lang="ru-RU"/>
          </a:p>
        </p:txBody>
      </p:sp>
      <p:sp>
        <p:nvSpPr>
          <p:cNvPr id="3" name="Rectangle 2"/>
          <p:cNvSpPr>
            <a:spLocks noGrp="1" noChangeArrowheads="1"/>
          </p:cNvSpPr>
          <p:nvPr/>
        </p:nvSpPr>
        <p:spPr bwMode="auto">
          <a:xfrm>
            <a:off x="76200" y="1556792"/>
            <a:ext cx="8991600" cy="1143000"/>
          </a:xfrm>
          <a:prstGeom prst="rect">
            <a:avLst/>
          </a:prstGeom>
          <a:noFill/>
          <a:ln w="9525">
            <a:noFill/>
            <a:miter lim="800000"/>
            <a:headEnd/>
            <a:tailEnd/>
          </a:ln>
        </p:spPr>
        <p:txBody>
          <a:bodyPr anchor="ctr"/>
          <a:lstStyle/>
          <a:p>
            <a:pPr algn="ctr" eaLnBrk="0" hangingPunct="0"/>
            <a:r>
              <a:rPr lang="ru-RU" sz="3200" b="1" dirty="0" smtClean="0">
                <a:solidFill>
                  <a:schemeClr val="accent2"/>
                </a:solidFill>
              </a:rPr>
              <a:t>Процентные ставки</a:t>
            </a:r>
            <a:endParaRPr lang="ru-RU" sz="3200" b="1" dirty="0">
              <a:solidFill>
                <a:schemeClr val="accent2"/>
              </a:solidFill>
            </a:endParaRPr>
          </a:p>
        </p:txBody>
      </p:sp>
      <p:sp>
        <p:nvSpPr>
          <p:cNvPr id="4" name="Rectangle 2"/>
          <p:cNvSpPr>
            <a:spLocks noGrp="1" noChangeArrowheads="1"/>
          </p:cNvSpPr>
          <p:nvPr/>
        </p:nvSpPr>
        <p:spPr bwMode="auto">
          <a:xfrm>
            <a:off x="76200" y="3429000"/>
            <a:ext cx="8991600" cy="1143000"/>
          </a:xfrm>
          <a:prstGeom prst="rect">
            <a:avLst/>
          </a:prstGeom>
          <a:noFill/>
          <a:ln w="9525">
            <a:noFill/>
            <a:miter lim="800000"/>
            <a:headEnd/>
            <a:tailEnd/>
          </a:ln>
        </p:spPr>
        <p:txBody>
          <a:bodyPr anchor="ctr"/>
          <a:lstStyle/>
          <a:p>
            <a:pPr algn="ctr" eaLnBrk="0" hangingPunct="0"/>
            <a:r>
              <a:rPr lang="ru-RU" sz="3200" b="1" dirty="0" smtClean="0">
                <a:solidFill>
                  <a:schemeClr val="accent2"/>
                </a:solidFill>
              </a:rPr>
              <a:t>Уровень безработицы</a:t>
            </a:r>
            <a:endParaRPr lang="ru-RU" sz="3200" b="1" dirty="0">
              <a:solidFill>
                <a:schemeClr val="accent2"/>
              </a:solidFill>
            </a:endParaRPr>
          </a:p>
        </p:txBody>
      </p:sp>
    </p:spTree>
    <p:extLst>
      <p:ext uri="{BB962C8B-B14F-4D97-AF65-F5344CB8AC3E}">
        <p14:creationId xmlns:p14="http://schemas.microsoft.com/office/powerpoint/2010/main" val="3473133051"/>
      </p:ext>
    </p:extLst>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формление по умолчанию">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Оформление по умолчанию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Идея">
  <a:themeElements>
    <a:clrScheme name="Идея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Идея">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Идея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Идея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Идея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Идея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Идея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Идея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Идея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Идея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4703</TotalTime>
  <Words>3397</Words>
  <Application>Microsoft Office PowerPoint</Application>
  <PresentationFormat>Экран (4:3)</PresentationFormat>
  <Paragraphs>829</Paragraphs>
  <Slides>63</Slides>
  <Notes>15</Notes>
  <HiddenSlides>1</HiddenSlides>
  <MMClips>0</MMClips>
  <ScaleCrop>false</ScaleCrop>
  <HeadingPairs>
    <vt:vector size="8" baseType="variant">
      <vt:variant>
        <vt:lpstr>Использованные шрифты</vt:lpstr>
      </vt:variant>
      <vt:variant>
        <vt:i4>11</vt:i4>
      </vt:variant>
      <vt:variant>
        <vt:lpstr>Тема</vt:lpstr>
      </vt:variant>
      <vt:variant>
        <vt:i4>2</vt:i4>
      </vt:variant>
      <vt:variant>
        <vt:lpstr>Внедренные серверы OLE</vt:lpstr>
      </vt:variant>
      <vt:variant>
        <vt:i4>6</vt:i4>
      </vt:variant>
      <vt:variant>
        <vt:lpstr>Заголовки слайдов</vt:lpstr>
      </vt:variant>
      <vt:variant>
        <vt:i4>63</vt:i4>
      </vt:variant>
    </vt:vector>
  </HeadingPairs>
  <TitlesOfParts>
    <vt:vector size="82" baseType="lpstr">
      <vt:lpstr>Arial</vt:lpstr>
      <vt:lpstr>Arial Black</vt:lpstr>
      <vt:lpstr>Arial CYR</vt:lpstr>
      <vt:lpstr>Arial Narrow</vt:lpstr>
      <vt:lpstr>Arial Unicode MS</vt:lpstr>
      <vt:lpstr>Calibri</vt:lpstr>
      <vt:lpstr>Microsoft Sans Serif</vt:lpstr>
      <vt:lpstr>Symbol</vt:lpstr>
      <vt:lpstr>Times New Roman</vt:lpstr>
      <vt:lpstr>Webdings</vt:lpstr>
      <vt:lpstr>Wingdings</vt:lpstr>
      <vt:lpstr>Оформление по умолчанию</vt:lpstr>
      <vt:lpstr>Идея</vt:lpstr>
      <vt:lpstr>Диаграмма Microsoft Excel</vt:lpstr>
      <vt:lpstr>Clip</vt:lpstr>
      <vt:lpstr>Фотография Photo Editor</vt:lpstr>
      <vt:lpstr>Лист</vt:lpstr>
      <vt:lpstr>Лист Microsoft Excel 97-2003</vt:lpstr>
      <vt:lpstr>Формула</vt:lpstr>
      <vt:lpstr>Макроэкономика</vt:lpstr>
      <vt:lpstr>Литература</vt:lpstr>
      <vt:lpstr>Статистика</vt:lpstr>
      <vt:lpstr>Статистика</vt:lpstr>
      <vt:lpstr>Long-term real growth US GDP per capita: 1870-2009</vt:lpstr>
      <vt:lpstr>Презентация PowerPoint</vt:lpstr>
      <vt:lpstr>Презентация PowerPoint</vt:lpstr>
      <vt:lpstr>International Differences in the GDP (current US$): 2010</vt:lpstr>
      <vt:lpstr>International Differences in the GNI (current US$): 2010</vt:lpstr>
      <vt:lpstr>International Differences in the GNI per capita (current US$): 2010</vt:lpstr>
      <vt:lpstr>План лекции</vt:lpstr>
      <vt:lpstr>  Основные показатели совокупного выпуска и дохода          </vt:lpstr>
      <vt:lpstr>ВВП (GDP) и ВНД (GNI)</vt:lpstr>
      <vt:lpstr>Презентация PowerPoint</vt:lpstr>
      <vt:lpstr>Презентация PowerPoint</vt:lpstr>
      <vt:lpstr>Методы подсчета ВВП</vt:lpstr>
      <vt:lpstr>Пример №1</vt:lpstr>
      <vt:lpstr>Пример 2</vt:lpstr>
      <vt:lpstr>Презентация PowerPoint</vt:lpstr>
      <vt:lpstr>Метод подсчета ВВП по расходам</vt:lpstr>
      <vt:lpstr>Метод подсчета ВВП  по добавленной стоимости</vt:lpstr>
      <vt:lpstr>Метод подсчета ВВП по доходам </vt:lpstr>
      <vt:lpstr>СЧЕТ ТОВАРОВ И УСЛУГ (в текущих ценах; миллионов рублей)</vt:lpstr>
      <vt:lpstr>Определение ВВП</vt:lpstr>
      <vt:lpstr>Особенности учета ВВП</vt:lpstr>
      <vt:lpstr>Презентация PowerPoint</vt:lpstr>
      <vt:lpstr>Структура использования ВВП в России</vt:lpstr>
      <vt:lpstr>Потребительские расходы  </vt:lpstr>
      <vt:lpstr>Инвестиционные расходы </vt:lpstr>
      <vt:lpstr>Инвестиции в запасы</vt:lpstr>
      <vt:lpstr>Инвестиционные расходы </vt:lpstr>
      <vt:lpstr>Презентация PowerPoint</vt:lpstr>
      <vt:lpstr>Государственные закупки </vt:lpstr>
      <vt:lpstr>Вмененная стоимость</vt:lpstr>
      <vt:lpstr>Чистый экспорт </vt:lpstr>
      <vt:lpstr>ВВП по расходам</vt:lpstr>
      <vt:lpstr>Презентация PowerPoint</vt:lpstr>
      <vt:lpstr>Презентация PowerPoint</vt:lpstr>
      <vt:lpstr>Важно!!!</vt:lpstr>
      <vt:lpstr>Валовой национальный доход</vt:lpstr>
      <vt:lpstr>Факторный доход</vt:lpstr>
      <vt:lpstr>Другие показатели национальных счетов: валовой располагаемый доход</vt:lpstr>
      <vt:lpstr>    ВВП как индикатор благосостояния                             и уровня жизни</vt:lpstr>
      <vt:lpstr>Номинальный ВВП и Реальный ВВП</vt:lpstr>
      <vt:lpstr>Пример Предположим, что в экономике производятся только бананы.</vt:lpstr>
      <vt:lpstr>   Номинальный ВВП и Реальный ВВП</vt:lpstr>
      <vt:lpstr>Презентация PowerPoint</vt:lpstr>
      <vt:lpstr>Индексы цен</vt:lpstr>
      <vt:lpstr>Индексы цен в России</vt:lpstr>
      <vt:lpstr>Индекс потребительских цен</vt:lpstr>
      <vt:lpstr>Индекс цен производителей</vt:lpstr>
      <vt:lpstr>Дефлятор ВВП</vt:lpstr>
      <vt:lpstr>Презентация PowerPoint</vt:lpstr>
      <vt:lpstr>ИПЦ против Дефлятора ВВП</vt:lpstr>
      <vt:lpstr>Как измерить инфляцию</vt:lpstr>
      <vt:lpstr>Номинальный ВВП, реальный ВВП  и инфляция</vt:lpstr>
      <vt:lpstr>Темп экономического роста</vt:lpstr>
      <vt:lpstr>Темпы прироста ВВП России, 1996 – 2005 (данные Госкомстата)</vt:lpstr>
      <vt:lpstr>Презентация PowerPoint</vt:lpstr>
      <vt:lpstr>Как измерить уровень жизни</vt:lpstr>
      <vt:lpstr>Презентация PowerPoint</vt:lpstr>
      <vt:lpstr>Презентация PowerPoint</vt:lpstr>
      <vt:lpstr>Презентация PowerPoint</vt:lpstr>
    </vt:vector>
  </TitlesOfParts>
  <Company>hSe(by l0bz1k)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   National Accounts</dc:title>
  <dc:creator>admin</dc:creator>
  <cp:lastModifiedBy>Ведерников Василий Владимирович</cp:lastModifiedBy>
  <cp:revision>378</cp:revision>
  <dcterms:created xsi:type="dcterms:W3CDTF">2004-02-10T13:13:14Z</dcterms:created>
  <dcterms:modified xsi:type="dcterms:W3CDTF">2019-02-20T05:39:12Z</dcterms:modified>
</cp:coreProperties>
</file>