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316" r:id="rId2"/>
    <p:sldId id="317" r:id="rId3"/>
    <p:sldId id="320" r:id="rId4"/>
    <p:sldId id="25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266" r:id="rId16"/>
    <p:sldId id="295" r:id="rId17"/>
    <p:sldId id="321" r:id="rId18"/>
    <p:sldId id="271" r:id="rId19"/>
    <p:sldId id="279" r:id="rId20"/>
    <p:sldId id="272" r:id="rId21"/>
    <p:sldId id="280" r:id="rId22"/>
    <p:sldId id="307" r:id="rId23"/>
    <p:sldId id="273" r:id="rId24"/>
    <p:sldId id="286" r:id="rId25"/>
    <p:sldId id="287" r:id="rId26"/>
    <p:sldId id="274" r:id="rId27"/>
    <p:sldId id="285" r:id="rId28"/>
    <p:sldId id="282" r:id="rId29"/>
    <p:sldId id="283" r:id="rId30"/>
    <p:sldId id="288" r:id="rId31"/>
    <p:sldId id="289" r:id="rId32"/>
    <p:sldId id="291" r:id="rId33"/>
    <p:sldId id="296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9900FF"/>
    <a:srgbClr val="9933FF"/>
    <a:srgbClr val="9966FF"/>
    <a:srgbClr val="FF0000"/>
    <a:srgbClr val="009900"/>
    <a:srgbClr val="FF3300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712" autoAdjust="0"/>
  </p:normalViewPr>
  <p:slideViewPr>
    <p:cSldViewPr>
      <p:cViewPr varScale="1">
        <p:scale>
          <a:sx n="83" d="100"/>
          <a:sy n="83" d="100"/>
        </p:scale>
        <p:origin x="14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FB94C-D86E-4D4E-9A13-1AC67756236C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AB55-2D4F-446D-8910-0A2AD8176E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84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B93D92E-2EA2-4A14-9228-8C5D49939E71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+ </a:t>
            </a:r>
            <a:r>
              <a:rPr lang="ru-RU" dirty="0" smtClean="0"/>
              <a:t>количественная</a:t>
            </a:r>
            <a:r>
              <a:rPr lang="ru-RU" baseline="0" dirty="0" smtClean="0"/>
              <a:t> теория денег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AB55-2D4F-446D-8910-0A2AD8176E6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17042DF-FB47-4BDF-ABCA-972C2D4605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D5FB1-0F01-4AD7-B998-DF7344BA99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88A138-FD5B-4F34-8102-8FB8618889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B92113-18AA-4DD8-9579-71C923D174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757ABBC9-19DA-4394-8E4C-A9FFAEA2A3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>
              <a:defRPr/>
            </a:pPr>
            <a:fld id="{5F693AF2-0F28-4C31-B7DC-D3209F6BDD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7F7CD-39E1-493C-A0E5-C8D760B8FE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81FFC-13E0-4C84-8BF8-559D241253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ECDF65-8DE6-48C0-A036-ABE2E1DA8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27098D-40DA-495E-91D1-F05B60CF77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A5C07-67D9-4212-91A7-80F07241C4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ACE65AC-8666-4A50-B26E-12186060E5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Макроэкономика</a:t>
            </a:r>
          </a:p>
        </p:txBody>
      </p:sp>
      <p:sp>
        <p:nvSpPr>
          <p:cNvPr id="512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870075" y="4941168"/>
            <a:ext cx="7273925" cy="720080"/>
          </a:xfrm>
        </p:spPr>
        <p:txBody>
          <a:bodyPr>
            <a:normAutofit/>
          </a:bodyPr>
          <a:lstStyle/>
          <a:p>
            <a:pPr algn="r" eaLnBrk="1" hangingPunct="1"/>
            <a:r>
              <a:rPr lang="ru-RU" sz="3600" b="1" dirty="0" smtClean="0"/>
              <a:t>Модель </a:t>
            </a:r>
            <a:r>
              <a:rPr lang="en-US" sz="3600" b="1" dirty="0" smtClean="0"/>
              <a:t>AD-AS</a:t>
            </a:r>
            <a:endParaRPr lang="ru-RU" sz="36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Литература</a:t>
            </a:r>
            <a:endParaRPr lang="ru-RU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276872"/>
            <a:ext cx="8137525" cy="388801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u="sng" dirty="0" smtClean="0"/>
              <a:t>Базовый учебник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Оливер </a:t>
            </a:r>
            <a:r>
              <a:rPr lang="ru-RU" dirty="0" err="1" smtClean="0"/>
              <a:t>Бланшар</a:t>
            </a:r>
            <a:r>
              <a:rPr lang="ru-RU" dirty="0" smtClean="0"/>
              <a:t>. Макроэкономика. Гл.</a:t>
            </a:r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Агапова Т.А., Серегина С.Ф. Макроэкономика. Гл. </a:t>
            </a:r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ru-RU" u="sng" dirty="0" smtClean="0"/>
          </a:p>
          <a:p>
            <a:pPr eaLnBrk="1" hangingPunct="1">
              <a:lnSpc>
                <a:spcPct val="90000"/>
              </a:lnSpc>
            </a:pPr>
            <a:r>
              <a:rPr lang="ru-RU" u="sng" dirty="0" smtClean="0"/>
              <a:t>Основная</a:t>
            </a:r>
            <a:endParaRPr lang="ru-RU" dirty="0" smtClean="0"/>
          </a:p>
          <a:p>
            <a:pPr lvl="1" eaLnBrk="1" hangingPunct="1">
              <a:lnSpc>
                <a:spcPct val="90000"/>
              </a:lnSpc>
            </a:pPr>
            <a:r>
              <a:rPr lang="ru-RU" dirty="0" smtClean="0"/>
              <a:t>Матвеева Т.Ю. Введение в макроэкономику. Гл. </a:t>
            </a:r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ru-RU" u="sng" dirty="0" smtClean="0"/>
          </a:p>
          <a:p>
            <a:pPr eaLnBrk="1" hangingPunct="1">
              <a:lnSpc>
                <a:spcPct val="90000"/>
              </a:lnSpc>
            </a:pPr>
            <a:r>
              <a:rPr lang="ru-RU" u="sng" dirty="0" smtClean="0"/>
              <a:t>Дополнительная:</a:t>
            </a:r>
            <a:endParaRPr lang="ru-RU" dirty="0" smtClean="0"/>
          </a:p>
          <a:p>
            <a:pPr lvl="1" eaLnBrk="1" hangingPunct="1">
              <a:lnSpc>
                <a:spcPct val="90000"/>
              </a:lnSpc>
            </a:pPr>
            <a:r>
              <a:rPr lang="ru-RU" dirty="0" err="1" smtClean="0"/>
              <a:t>Мэнкью</a:t>
            </a:r>
            <a:r>
              <a:rPr lang="ru-RU" dirty="0" smtClean="0"/>
              <a:t> Г., Макроэкономика. Гл.</a:t>
            </a:r>
            <a:r>
              <a:rPr lang="en-US" dirty="0" smtClean="0"/>
              <a:t>3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Line 2"/>
          <p:cNvSpPr>
            <a:spLocks noChangeShapeType="1"/>
          </p:cNvSpPr>
          <p:nvPr/>
        </p:nvSpPr>
        <p:spPr bwMode="auto">
          <a:xfrm>
            <a:off x="1992313" y="3508375"/>
            <a:ext cx="533400" cy="0"/>
          </a:xfrm>
          <a:prstGeom prst="line">
            <a:avLst/>
          </a:prstGeom>
          <a:noFill/>
          <a:ln w="28575">
            <a:solidFill>
              <a:srgbClr val="0066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404664"/>
            <a:ext cx="8640960" cy="1008112"/>
          </a:xfrm>
        </p:spPr>
        <p:txBody>
          <a:bodyPr lIns="0" tIns="0" rIns="0" bIns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95000"/>
              </a:lnSpc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Схема изучения моделей, являющихся ядром курса</a:t>
            </a:r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468313" y="1908175"/>
            <a:ext cx="1641475" cy="838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>
                <a:cs typeface="Arial" charset="0"/>
              </a:rPr>
              <a:t>Keynesian</a:t>
            </a:r>
            <a:br>
              <a:rPr lang="en-US" sz="2100" dirty="0">
                <a:cs typeface="Arial" charset="0"/>
              </a:rPr>
            </a:br>
            <a:r>
              <a:rPr lang="en-US" sz="2100" dirty="0">
                <a:cs typeface="Arial" charset="0"/>
              </a:rPr>
              <a:t>Cross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68313" y="2974975"/>
            <a:ext cx="160020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>
                <a:latin typeface="Arial" charset="0"/>
                <a:cs typeface="Arial" charset="0"/>
              </a:rPr>
              <a:t>Theory of Liquidity Preference</a:t>
            </a: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2525713" y="1984375"/>
            <a:ext cx="990600" cy="762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i="1" dirty="0">
                <a:cs typeface="Arial" charset="0"/>
              </a:rPr>
              <a:t>IS</a:t>
            </a:r>
            <a:r>
              <a:rPr lang="en-US" sz="2100" dirty="0">
                <a:cs typeface="Arial" charset="0"/>
              </a:rPr>
              <a:t/>
            </a:r>
            <a:br>
              <a:rPr lang="en-US" sz="2100" dirty="0">
                <a:cs typeface="Arial" charset="0"/>
              </a:rPr>
            </a:br>
            <a:r>
              <a:rPr lang="en-US" sz="2100" dirty="0">
                <a:cs typeface="Arial" charset="0"/>
              </a:rPr>
              <a:t>curve</a:t>
            </a:r>
          </a:p>
        </p:txBody>
      </p:sp>
      <p:sp>
        <p:nvSpPr>
          <p:cNvPr id="107527" name="Text Box 7"/>
          <p:cNvSpPr txBox="1">
            <a:spLocks noChangeArrowheads="1"/>
          </p:cNvSpPr>
          <p:nvPr/>
        </p:nvSpPr>
        <p:spPr bwMode="auto">
          <a:xfrm>
            <a:off x="2525713" y="3051175"/>
            <a:ext cx="990600" cy="838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i="1" dirty="0">
                <a:latin typeface="Arial" charset="0"/>
                <a:cs typeface="Arial" charset="0"/>
              </a:rPr>
              <a:t>LM</a:t>
            </a:r>
            <a:r>
              <a:rPr lang="en-US" sz="2100" dirty="0">
                <a:latin typeface="Arial" charset="0"/>
                <a:cs typeface="Arial" charset="0"/>
              </a:rPr>
              <a:t> curve</a:t>
            </a:r>
          </a:p>
        </p:txBody>
      </p:sp>
      <p:sp>
        <p:nvSpPr>
          <p:cNvPr id="107528" name="Text Box 8"/>
          <p:cNvSpPr txBox="1">
            <a:spLocks noChangeArrowheads="1"/>
          </p:cNvSpPr>
          <p:nvPr/>
        </p:nvSpPr>
        <p:spPr bwMode="auto">
          <a:xfrm>
            <a:off x="4049713" y="2517775"/>
            <a:ext cx="990600" cy="838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i="1" dirty="0">
                <a:latin typeface="Arial" charset="0"/>
                <a:cs typeface="Arial" charset="0"/>
              </a:rPr>
              <a:t>IS-LM</a:t>
            </a:r>
            <a:r>
              <a:rPr lang="en-US" sz="2100" dirty="0">
                <a:latin typeface="Arial" charset="0"/>
                <a:cs typeface="Arial" charset="0"/>
              </a:rPr>
              <a:t/>
            </a:r>
            <a:br>
              <a:rPr lang="en-US" sz="2100" dirty="0">
                <a:latin typeface="Arial" charset="0"/>
                <a:cs typeface="Arial" charset="0"/>
              </a:rPr>
            </a:br>
            <a:r>
              <a:rPr lang="en-US" sz="2100" dirty="0">
                <a:latin typeface="Arial" charset="0"/>
                <a:cs typeface="Arial" charset="0"/>
              </a:rPr>
              <a:t>model</a:t>
            </a:r>
          </a:p>
        </p:txBody>
      </p:sp>
      <p:sp>
        <p:nvSpPr>
          <p:cNvPr id="107529" name="Line 9"/>
          <p:cNvSpPr>
            <a:spLocks noChangeShapeType="1"/>
          </p:cNvSpPr>
          <p:nvPr/>
        </p:nvSpPr>
        <p:spPr bwMode="auto">
          <a:xfrm>
            <a:off x="2109788" y="2365375"/>
            <a:ext cx="415925" cy="0"/>
          </a:xfrm>
          <a:prstGeom prst="line">
            <a:avLst/>
          </a:prstGeom>
          <a:noFill/>
          <a:ln w="28575">
            <a:solidFill>
              <a:srgbClr val="0066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516313" y="2359025"/>
            <a:ext cx="533400" cy="1123950"/>
            <a:chOff x="2160" y="1148"/>
            <a:chExt cx="336" cy="708"/>
          </a:xfrm>
        </p:grpSpPr>
        <p:sp>
          <p:nvSpPr>
            <p:cNvPr id="23578" name="Line 11"/>
            <p:cNvSpPr>
              <a:spLocks noChangeShapeType="1"/>
            </p:cNvSpPr>
            <p:nvPr/>
          </p:nvSpPr>
          <p:spPr bwMode="auto">
            <a:xfrm>
              <a:off x="2160" y="1148"/>
              <a:ext cx="336" cy="272"/>
            </a:xfrm>
            <a:prstGeom prst="line">
              <a:avLst/>
            </a:prstGeom>
            <a:noFill/>
            <a:ln w="28575">
              <a:solidFill>
                <a:srgbClr val="0066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9" name="Line 12"/>
            <p:cNvSpPr>
              <a:spLocks noChangeShapeType="1"/>
            </p:cNvSpPr>
            <p:nvPr/>
          </p:nvSpPr>
          <p:spPr bwMode="auto">
            <a:xfrm flipV="1">
              <a:off x="2164" y="1633"/>
              <a:ext cx="321" cy="223"/>
            </a:xfrm>
            <a:prstGeom prst="line">
              <a:avLst/>
            </a:prstGeom>
            <a:noFill/>
            <a:ln w="28575">
              <a:solidFill>
                <a:srgbClr val="0066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3838575" y="3848100"/>
            <a:ext cx="1425575" cy="13128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 err="1">
                <a:latin typeface="Arial" charset="0"/>
                <a:cs typeface="Arial" charset="0"/>
              </a:rPr>
              <a:t>Agg</a:t>
            </a:r>
            <a:r>
              <a:rPr lang="en-US" sz="2100" dirty="0">
                <a:latin typeface="Arial" charset="0"/>
                <a:cs typeface="Arial" charset="0"/>
              </a:rPr>
              <a:t>. Demand (AD)</a:t>
            </a:r>
            <a:br>
              <a:rPr lang="en-US" sz="2100" dirty="0">
                <a:latin typeface="Arial" charset="0"/>
                <a:cs typeface="Arial" charset="0"/>
              </a:rPr>
            </a:br>
            <a:r>
              <a:rPr lang="en-US" sz="2100" dirty="0">
                <a:latin typeface="Arial" charset="0"/>
                <a:cs typeface="Arial" charset="0"/>
              </a:rPr>
              <a:t>curve</a:t>
            </a:r>
          </a:p>
        </p:txBody>
      </p:sp>
      <p:sp>
        <p:nvSpPr>
          <p:cNvPr id="107534" name="Line 14"/>
          <p:cNvSpPr>
            <a:spLocks noChangeShapeType="1"/>
          </p:cNvSpPr>
          <p:nvPr/>
        </p:nvSpPr>
        <p:spPr bwMode="auto">
          <a:xfrm flipH="1">
            <a:off x="4583113" y="3355975"/>
            <a:ext cx="0" cy="492125"/>
          </a:xfrm>
          <a:prstGeom prst="line">
            <a:avLst/>
          </a:prstGeom>
          <a:noFill/>
          <a:ln w="28575">
            <a:solidFill>
              <a:srgbClr val="0066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7535" name="Text Box 15"/>
          <p:cNvSpPr txBox="1">
            <a:spLocks noChangeArrowheads="1"/>
          </p:cNvSpPr>
          <p:nvPr/>
        </p:nvSpPr>
        <p:spPr bwMode="auto">
          <a:xfrm>
            <a:off x="3838575" y="5503863"/>
            <a:ext cx="1454150" cy="12382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 err="1">
                <a:latin typeface="Arial" charset="0"/>
                <a:cs typeface="Arial" charset="0"/>
              </a:rPr>
              <a:t>Agg</a:t>
            </a:r>
            <a:r>
              <a:rPr lang="en-US" sz="2100" dirty="0">
                <a:latin typeface="Arial" charset="0"/>
                <a:cs typeface="Arial" charset="0"/>
              </a:rPr>
              <a:t>. Supply (AS)</a:t>
            </a:r>
            <a:br>
              <a:rPr lang="en-US" sz="2100" dirty="0">
                <a:latin typeface="Arial" charset="0"/>
                <a:cs typeface="Arial" charset="0"/>
              </a:rPr>
            </a:br>
            <a:r>
              <a:rPr lang="en-US" sz="2100" dirty="0">
                <a:latin typeface="Arial" charset="0"/>
                <a:cs typeface="Arial" charset="0"/>
              </a:rPr>
              <a:t>curve</a:t>
            </a:r>
          </a:p>
        </p:txBody>
      </p:sp>
      <p:sp>
        <p:nvSpPr>
          <p:cNvPr id="107536" name="Text Box 16"/>
          <p:cNvSpPr txBox="1">
            <a:spLocks noChangeArrowheads="1"/>
          </p:cNvSpPr>
          <p:nvPr/>
        </p:nvSpPr>
        <p:spPr bwMode="auto">
          <a:xfrm>
            <a:off x="5802313" y="4651375"/>
            <a:ext cx="1708150" cy="1676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>
                <a:latin typeface="Arial" charset="0"/>
                <a:cs typeface="Arial" charset="0"/>
              </a:rPr>
              <a:t>Model of AD-AS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278438" y="4711700"/>
            <a:ext cx="523875" cy="1311275"/>
            <a:chOff x="2832" y="1392"/>
            <a:chExt cx="569" cy="1008"/>
          </a:xfrm>
        </p:grpSpPr>
        <p:sp>
          <p:nvSpPr>
            <p:cNvPr id="23576" name="Line 18"/>
            <p:cNvSpPr>
              <a:spLocks noChangeShapeType="1"/>
            </p:cNvSpPr>
            <p:nvPr/>
          </p:nvSpPr>
          <p:spPr bwMode="auto">
            <a:xfrm>
              <a:off x="2832" y="1392"/>
              <a:ext cx="569" cy="409"/>
            </a:xfrm>
            <a:prstGeom prst="line">
              <a:avLst/>
            </a:prstGeom>
            <a:noFill/>
            <a:ln w="28575">
              <a:solidFill>
                <a:srgbClr val="0066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7" name="Line 19"/>
            <p:cNvSpPr>
              <a:spLocks noChangeShapeType="1"/>
            </p:cNvSpPr>
            <p:nvPr/>
          </p:nvSpPr>
          <p:spPr bwMode="auto">
            <a:xfrm flipV="1">
              <a:off x="2838" y="2002"/>
              <a:ext cx="551" cy="398"/>
            </a:xfrm>
            <a:prstGeom prst="line">
              <a:avLst/>
            </a:prstGeom>
            <a:noFill/>
            <a:ln w="28575">
              <a:solidFill>
                <a:srgbClr val="0066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7540" name="Text Box 20"/>
          <p:cNvSpPr txBox="1">
            <a:spLocks noChangeArrowheads="1"/>
          </p:cNvSpPr>
          <p:nvPr/>
        </p:nvSpPr>
        <p:spPr bwMode="auto">
          <a:xfrm>
            <a:off x="5999163" y="1543050"/>
            <a:ext cx="2232025" cy="1150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>
                <a:latin typeface="Arial" charset="0"/>
                <a:cs typeface="Arial" charset="0"/>
              </a:rPr>
              <a:t>Explanation of very short-run fluctuations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510463" y="4389438"/>
            <a:ext cx="769937" cy="1214437"/>
            <a:chOff x="4464" y="2158"/>
            <a:chExt cx="436" cy="977"/>
          </a:xfrm>
        </p:grpSpPr>
        <p:sp>
          <p:nvSpPr>
            <p:cNvPr id="23574" name="Line 22"/>
            <p:cNvSpPr>
              <a:spLocks noChangeShapeType="1"/>
            </p:cNvSpPr>
            <p:nvPr/>
          </p:nvSpPr>
          <p:spPr bwMode="auto">
            <a:xfrm>
              <a:off x="4464" y="3123"/>
              <a:ext cx="436" cy="0"/>
            </a:xfrm>
            <a:prstGeom prst="line">
              <a:avLst/>
            </a:prstGeom>
            <a:noFill/>
            <a:ln w="28575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5" name="Line 23"/>
            <p:cNvSpPr>
              <a:spLocks noChangeShapeType="1"/>
            </p:cNvSpPr>
            <p:nvPr/>
          </p:nvSpPr>
          <p:spPr bwMode="auto">
            <a:xfrm flipH="1" flipV="1">
              <a:off x="4892" y="2158"/>
              <a:ext cx="0" cy="977"/>
            </a:xfrm>
            <a:prstGeom prst="line">
              <a:avLst/>
            </a:prstGeom>
            <a:noFill/>
            <a:ln w="28575">
              <a:solidFill>
                <a:srgbClr val="0066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468313" y="5432425"/>
            <a:ext cx="160020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>
                <a:latin typeface="Arial" charset="0"/>
                <a:cs typeface="Arial" charset="0"/>
              </a:rPr>
              <a:t>Labor market</a:t>
            </a:r>
          </a:p>
        </p:txBody>
      </p:sp>
      <p:sp>
        <p:nvSpPr>
          <p:cNvPr id="25" name="Line 2"/>
          <p:cNvSpPr>
            <a:spLocks noChangeShapeType="1"/>
          </p:cNvSpPr>
          <p:nvPr/>
        </p:nvSpPr>
        <p:spPr bwMode="auto">
          <a:xfrm>
            <a:off x="2109788" y="5935663"/>
            <a:ext cx="1657350" cy="0"/>
          </a:xfrm>
          <a:prstGeom prst="line">
            <a:avLst/>
          </a:prstGeom>
          <a:noFill/>
          <a:ln w="28575">
            <a:solidFill>
              <a:srgbClr val="0066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" name="Line 2"/>
          <p:cNvSpPr>
            <a:spLocks noChangeShapeType="1"/>
          </p:cNvSpPr>
          <p:nvPr/>
        </p:nvSpPr>
        <p:spPr bwMode="auto">
          <a:xfrm flipV="1">
            <a:off x="5062538" y="2119313"/>
            <a:ext cx="936625" cy="792162"/>
          </a:xfrm>
          <a:prstGeom prst="line">
            <a:avLst/>
          </a:prstGeom>
          <a:noFill/>
          <a:ln w="28575">
            <a:solidFill>
              <a:srgbClr val="0066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6286500" y="3055938"/>
            <a:ext cx="26162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37160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100" dirty="0">
                <a:cs typeface="Arial" charset="0"/>
              </a:rPr>
              <a:t>Explanation of very short-run and sort-run fluctuations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 animBg="1"/>
      <p:bldP spid="107524" grpId="0" animBg="1" autoUpdateAnimBg="0"/>
      <p:bldP spid="107525" grpId="0" animBg="1" autoUpdateAnimBg="0"/>
      <p:bldP spid="107526" grpId="0" animBg="1" autoUpdateAnimBg="0"/>
      <p:bldP spid="107527" grpId="0" animBg="1" autoUpdateAnimBg="0"/>
      <p:bldP spid="107528" grpId="0" animBg="1" autoUpdateAnimBg="0"/>
      <p:bldP spid="107529" grpId="0" animBg="1"/>
      <p:bldP spid="107533" grpId="0" animBg="1" autoUpdateAnimBg="0"/>
      <p:bldP spid="107534" grpId="0" animBg="1"/>
      <p:bldP spid="107535" grpId="0" animBg="1" autoUpdateAnimBg="0"/>
      <p:bldP spid="107536" grpId="0" animBg="1" autoUpdateAnimBg="0"/>
      <p:bldP spid="107540" grpId="0" animBg="1" autoUpdateAnimBg="0"/>
      <p:bldP spid="24" grpId="0" animBg="1" autoUpdateAnimBg="0"/>
      <p:bldP spid="25" grpId="0" animBg="1"/>
      <p:bldP spid="26" grpId="0" animBg="1"/>
      <p:bldP spid="2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План темы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700808"/>
            <a:ext cx="8303840" cy="460851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Совокупный спрос и его компоненты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Кривая совокупного</a:t>
            </a:r>
            <a:r>
              <a:rPr lang="ru-RU" sz="2400" dirty="0" smtClean="0"/>
              <a:t> </a:t>
            </a:r>
            <a:r>
              <a:rPr lang="ru-RU" dirty="0" smtClean="0"/>
              <a:t>спроса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</a:t>
            </a:r>
            <a:r>
              <a:rPr lang="ru-RU" dirty="0" err="1" smtClean="0"/>
              <a:t>овокупное</a:t>
            </a:r>
            <a:r>
              <a:rPr lang="ru-RU" dirty="0" smtClean="0"/>
              <a:t> предложение 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Совокупное предложение в долгосрочном и в краткосрочном периоде 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Равновесие в модели совокупного спроса и совокупного предложения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Шоки совокупного спроса и совокупного предложения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От краткосрочного к долгосрочному равновесию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6200"/>
            <a:ext cx="7990656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совокупного спроса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762000"/>
            <a:ext cx="8229600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/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Совокупный спрос </a:t>
            </a:r>
            <a:r>
              <a:rPr lang="en-US" sz="2400" dirty="0" smtClean="0">
                <a:solidFill>
                  <a:srgbClr val="FF3399"/>
                </a:solidFill>
              </a:rPr>
              <a:t>(</a:t>
            </a:r>
            <a:r>
              <a:rPr lang="en-US" sz="2400" b="1" i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r>
              <a:rPr lang="en-US" sz="2400" dirty="0" smtClean="0">
                <a:solidFill>
                  <a:srgbClr val="FF3399"/>
                </a:solidFill>
              </a:rPr>
              <a:t>)</a:t>
            </a:r>
            <a:r>
              <a:rPr lang="en-US" sz="2400" dirty="0" smtClean="0"/>
              <a:t> </a:t>
            </a:r>
            <a:r>
              <a:rPr lang="ru-RU" sz="2400" dirty="0" smtClean="0"/>
              <a:t>представляет собой сумму спрос</a:t>
            </a:r>
            <a:r>
              <a:rPr lang="ru-RU" sz="2400" dirty="0"/>
              <a:t>а</a:t>
            </a:r>
            <a:r>
              <a:rPr lang="en-US" sz="2400" dirty="0" smtClean="0"/>
              <a:t> (</a:t>
            </a:r>
            <a:r>
              <a:rPr lang="ru-RU" sz="2400" b="1" i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желаемые</a:t>
            </a:r>
            <a:r>
              <a:rPr lang="en-US" sz="24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dirty="0" smtClean="0"/>
              <a:t>или</a:t>
            </a:r>
            <a:r>
              <a:rPr lang="en-US" sz="2400" dirty="0" smtClean="0"/>
              <a:t> </a:t>
            </a:r>
            <a:r>
              <a:rPr lang="ru-RU" sz="2400" b="1" i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планируемые расходы</a:t>
            </a:r>
            <a:r>
              <a:rPr lang="en-US" sz="2400" dirty="0" smtClean="0"/>
              <a:t>) </a:t>
            </a:r>
            <a:r>
              <a:rPr lang="ru-RU" sz="2400" dirty="0" smtClean="0"/>
              <a:t>всех макроэкономических агентов на товары и услуги</a:t>
            </a:r>
            <a:r>
              <a:rPr lang="en-US" sz="2400" dirty="0" smtClean="0"/>
              <a:t>: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/>
              <a:t>потребительский спрос домохозяйств </a:t>
            </a:r>
            <a:r>
              <a:rPr lang="en-US" sz="2400" dirty="0" smtClean="0">
                <a:solidFill>
                  <a:srgbClr val="339966"/>
                </a:solidFill>
              </a:rPr>
              <a:t>(</a:t>
            </a:r>
            <a:r>
              <a:rPr lang="en-US" sz="2400" b="1" i="1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2400" dirty="0" smtClean="0">
                <a:solidFill>
                  <a:srgbClr val="339966"/>
                </a:solidFill>
              </a:rPr>
              <a:t>)</a:t>
            </a:r>
            <a:r>
              <a:rPr lang="en-US" sz="2400" dirty="0" smtClean="0"/>
              <a:t>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/>
              <a:t>инвестиционный спрос фирм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(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en-US" sz="2400" dirty="0" smtClean="0">
                <a:solidFill>
                  <a:schemeClr val="accent2"/>
                </a:solidFill>
              </a:rPr>
              <a:t>)</a:t>
            </a:r>
            <a:r>
              <a:rPr lang="en-US" sz="2400" dirty="0" smtClean="0"/>
              <a:t>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/>
              <a:t>спрос со стороны государства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r>
              <a:rPr lang="en-US" sz="2400" dirty="0" smtClean="0"/>
              <a:t>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/>
              <a:t>спрос иностранного сектора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9900FF"/>
                </a:solidFill>
              </a:rPr>
              <a:t>(</a:t>
            </a:r>
            <a:r>
              <a:rPr lang="en-US" sz="2400" b="1" i="1" dirty="0" err="1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Xn</a:t>
            </a:r>
            <a:r>
              <a:rPr lang="en-US" sz="2400" dirty="0" smtClean="0">
                <a:solidFill>
                  <a:srgbClr val="9900FF"/>
                </a:solidFill>
              </a:rPr>
              <a:t>)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	                 </a:t>
            </a:r>
            <a:r>
              <a:rPr lang="en-US" sz="28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AD: Y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en-US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en-US" sz="2800" b="1" dirty="0" err="1" smtClean="0">
                <a:solidFill>
                  <a:srgbClr val="CC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Xn</a:t>
            </a:r>
            <a:endParaRPr lang="en-US" sz="2800" b="1" dirty="0" smtClean="0">
              <a:solidFill>
                <a:srgbClr val="CC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b="1" dirty="0" smtClean="0">
              <a:solidFill>
                <a:srgbClr val="CC66FF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4267200"/>
            <a:ext cx="8077200" cy="2362200"/>
            <a:chOff x="48" y="2688"/>
            <a:chExt cx="5088" cy="1488"/>
          </a:xfrm>
        </p:grpSpPr>
        <p:sp>
          <p:nvSpPr>
            <p:cNvPr id="45061" name="Oval 5"/>
            <p:cNvSpPr>
              <a:spLocks noChangeArrowheads="1"/>
            </p:cNvSpPr>
            <p:nvPr/>
          </p:nvSpPr>
          <p:spPr bwMode="auto">
            <a:xfrm>
              <a:off x="48" y="2976"/>
              <a:ext cx="1776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Планируемые 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потребительские 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расходы 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домохозяйств</a:t>
              </a:r>
              <a:r>
                <a:rPr lang="ru-RU" sz="2000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</a:p>
          </p:txBody>
        </p:sp>
        <p:sp>
          <p:nvSpPr>
            <p:cNvPr id="45062" name="Oval 6"/>
            <p:cNvSpPr>
              <a:spLocks noChangeArrowheads="1"/>
            </p:cNvSpPr>
            <p:nvPr/>
          </p:nvSpPr>
          <p:spPr bwMode="auto">
            <a:xfrm>
              <a:off x="1488" y="3600"/>
              <a:ext cx="1632" cy="57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5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Планируемые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инвестиционные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расходы фирм</a:t>
              </a:r>
            </a:p>
          </p:txBody>
        </p:sp>
        <p:sp>
          <p:nvSpPr>
            <p:cNvPr id="45063" name="Oval 7"/>
            <p:cNvSpPr>
              <a:spLocks noChangeArrowheads="1"/>
            </p:cNvSpPr>
            <p:nvPr/>
          </p:nvSpPr>
          <p:spPr bwMode="auto">
            <a:xfrm>
              <a:off x="2544" y="3024"/>
              <a:ext cx="1632" cy="576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Планируемые </a:t>
              </a:r>
            </a:p>
            <a:p>
              <a:pPr algn="ctr" eaLnBrk="0" hangingPunct="0">
                <a:lnSpc>
                  <a:spcPct val="85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государственные </a:t>
              </a:r>
            </a:p>
            <a:p>
              <a:pPr algn="ctr" eaLnBrk="0" hangingPunct="0">
                <a:lnSpc>
                  <a:spcPct val="85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закупки </a:t>
              </a:r>
            </a:p>
          </p:txBody>
        </p:sp>
        <p:sp>
          <p:nvSpPr>
            <p:cNvPr id="45064" name="Oval 8"/>
            <p:cNvSpPr>
              <a:spLocks noChangeArrowheads="1"/>
            </p:cNvSpPr>
            <p:nvPr/>
          </p:nvSpPr>
          <p:spPr bwMode="auto">
            <a:xfrm>
              <a:off x="4080" y="3456"/>
              <a:ext cx="1056" cy="480"/>
            </a:xfrm>
            <a:prstGeom prst="ellipse">
              <a:avLst/>
            </a:prstGeom>
            <a:solidFill>
              <a:srgbClr val="CC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Планируе-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мый чистый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ru-RU" sz="2000" b="1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экспорт</a:t>
              </a:r>
              <a:r>
                <a:rPr lang="ru-RU" sz="2000" i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 flipV="1">
              <a:off x="1344" y="2688"/>
              <a:ext cx="672" cy="38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 flipV="1">
              <a:off x="2256" y="2688"/>
              <a:ext cx="144" cy="91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 flipH="1" flipV="1">
              <a:off x="2832" y="2688"/>
              <a:ext cx="336" cy="336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6" name="Line 12"/>
            <p:cNvSpPr>
              <a:spLocks noChangeShapeType="1"/>
            </p:cNvSpPr>
            <p:nvPr/>
          </p:nvSpPr>
          <p:spPr bwMode="auto">
            <a:xfrm flipH="1" flipV="1">
              <a:off x="3408" y="2688"/>
              <a:ext cx="1248" cy="768"/>
            </a:xfrm>
            <a:prstGeom prst="line">
              <a:avLst/>
            </a:prstGeom>
            <a:noFill/>
            <a:ln w="38100">
              <a:solidFill>
                <a:srgbClr val="CC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 advAuto="10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76200"/>
            <a:ext cx="8062664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Кривая совокупного спроса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077200" cy="5454352"/>
          </a:xfrm>
        </p:spPr>
        <p:txBody>
          <a:bodyPr>
            <a:normAutofit lnSpcReduction="10000"/>
          </a:bodyPr>
          <a:lstStyle/>
          <a:p>
            <a:pPr marL="0" indent="360000" algn="just" eaLnBrk="1" hangingPunct="1">
              <a:buFontTx/>
              <a:buNone/>
              <a:defRPr/>
            </a:pPr>
            <a:r>
              <a:rPr lang="ru-RU" sz="22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Кривая совокупного спроса </a:t>
            </a:r>
            <a:r>
              <a:rPr lang="en-US" sz="2200" b="1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200" b="1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кривая </a:t>
            </a:r>
            <a:r>
              <a:rPr lang="en-US" sz="2200" b="1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AD)</a:t>
            </a:r>
            <a:r>
              <a:rPr lang="ru-RU" sz="2200" b="1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показывает </a:t>
            </a:r>
            <a:r>
              <a:rPr lang="ru-RU" sz="2200" b="1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количество товаров и услуг,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на которые</a:t>
            </a:r>
            <a:r>
              <a:rPr lang="ru-RU" sz="2200" b="1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будет предъявлен спрос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при</a:t>
            </a:r>
            <a:r>
              <a:rPr lang="ru-RU" sz="2200" b="1" i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каждом возможном уровне цен</a:t>
            </a: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Какая взаимосвязь должна быть между </a:t>
            </a:r>
            <a:b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обозначенными ранее переменными? </a:t>
            </a: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И, следовательно, какую форму в обозначенных координатах должна иметь кривая совокупного спроса?</a:t>
            </a:r>
            <a:endParaRPr lang="en-US" sz="2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360000" eaLnBrk="1" hangingPunct="1">
              <a:buFontTx/>
              <a:buNone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Когда цены растут, желание 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экономических агентов покупать 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товары и услуги снижается и они 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сокращают свои расходы. 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И наоборот, если цены низкие, 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агенты захотят покупать больше. </a:t>
            </a:r>
          </a:p>
          <a:p>
            <a:pPr marL="0" indent="360000" eaLnBrk="1" hangingPunct="1">
              <a:buFontTx/>
              <a:buNone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Таким образом, отношение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между величиной совокупного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спроса и уровнем цен обратное.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360000" algn="just" eaLnBrk="1" hangingPunct="1">
              <a:buFontTx/>
              <a:buNone/>
              <a:defRPr/>
            </a:pP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0" indent="360000" eaLnBrk="1" hangingPunct="1">
              <a:defRPr/>
            </a:pPr>
            <a:endParaRPr lang="ru-RU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 flipV="1">
            <a:off x="5562600" y="35814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5562600" y="61722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5867400" y="3733800"/>
            <a:ext cx="1905000" cy="213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5105400" y="3505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P</a:t>
            </a:r>
            <a:endParaRPr lang="ru-RU" dirty="0"/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8305800" y="6172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7772400" y="5486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endParaRPr lang="ru-RU" b="1" baseline="-2500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8" name="Line 11"/>
          <p:cNvSpPr>
            <a:spLocks noChangeShapeType="1"/>
          </p:cNvSpPr>
          <p:nvPr/>
        </p:nvSpPr>
        <p:spPr bwMode="auto">
          <a:xfrm>
            <a:off x="5562600" y="4419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9" name="Line 12"/>
          <p:cNvSpPr>
            <a:spLocks noChangeShapeType="1"/>
          </p:cNvSpPr>
          <p:nvPr/>
        </p:nvSpPr>
        <p:spPr bwMode="auto">
          <a:xfrm flipV="1">
            <a:off x="5715000" y="4419600"/>
            <a:ext cx="0" cy="762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 flipH="1">
            <a:off x="6477000" y="6019800"/>
            <a:ext cx="6096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auto">
          <a:xfrm>
            <a:off x="6934200" y="6172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/>
          </a:p>
        </p:txBody>
      </p:sp>
      <p:sp>
        <p:nvSpPr>
          <p:cNvPr id="17422" name="Text Box 15"/>
          <p:cNvSpPr txBox="1">
            <a:spLocks noChangeArrowheads="1"/>
          </p:cNvSpPr>
          <p:nvPr/>
        </p:nvSpPr>
        <p:spPr bwMode="auto">
          <a:xfrm>
            <a:off x="6248400" y="6172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7423" name="Text Box 16"/>
          <p:cNvSpPr txBox="1">
            <a:spLocks noChangeArrowheads="1"/>
          </p:cNvSpPr>
          <p:nvPr/>
        </p:nvSpPr>
        <p:spPr bwMode="auto">
          <a:xfrm>
            <a:off x="5105400" y="4191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/>
          </a:p>
        </p:txBody>
      </p:sp>
      <p:sp>
        <p:nvSpPr>
          <p:cNvPr id="17424" name="Text Box 17"/>
          <p:cNvSpPr txBox="1">
            <a:spLocks noChangeArrowheads="1"/>
          </p:cNvSpPr>
          <p:nvPr/>
        </p:nvSpPr>
        <p:spPr bwMode="auto">
          <a:xfrm>
            <a:off x="5105400" y="4953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/>
          </a:p>
        </p:txBody>
      </p:sp>
      <p:sp>
        <p:nvSpPr>
          <p:cNvPr id="17425" name="Text Box 18"/>
          <p:cNvSpPr txBox="1">
            <a:spLocks noChangeArrowheads="1"/>
          </p:cNvSpPr>
          <p:nvPr/>
        </p:nvSpPr>
        <p:spPr bwMode="auto">
          <a:xfrm>
            <a:off x="6477000" y="40386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0"/>
              <a:t>B</a:t>
            </a:r>
            <a:endParaRPr lang="ru-RU" b="1" i="0"/>
          </a:p>
        </p:txBody>
      </p:sp>
      <p:sp>
        <p:nvSpPr>
          <p:cNvPr id="17426" name="Text Box 19"/>
          <p:cNvSpPr txBox="1">
            <a:spLocks noChangeArrowheads="1"/>
          </p:cNvSpPr>
          <p:nvPr/>
        </p:nvSpPr>
        <p:spPr bwMode="auto">
          <a:xfrm>
            <a:off x="7162800" y="4876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0"/>
              <a:t>A</a:t>
            </a:r>
            <a:endParaRPr lang="ru-RU" b="1" i="0"/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5562600" y="5181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8" name="Line 21"/>
          <p:cNvSpPr>
            <a:spLocks noChangeShapeType="1"/>
          </p:cNvSpPr>
          <p:nvPr/>
        </p:nvSpPr>
        <p:spPr bwMode="auto">
          <a:xfrm>
            <a:off x="6477000" y="44196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9" name="Line 22"/>
          <p:cNvSpPr>
            <a:spLocks noChangeShapeType="1"/>
          </p:cNvSpPr>
          <p:nvPr/>
        </p:nvSpPr>
        <p:spPr bwMode="auto">
          <a:xfrm>
            <a:off x="7162800" y="5181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0" name="Oval 23"/>
          <p:cNvSpPr>
            <a:spLocks noChangeArrowheads="1"/>
          </p:cNvSpPr>
          <p:nvPr/>
        </p:nvSpPr>
        <p:spPr bwMode="auto">
          <a:xfrm>
            <a:off x="6448425" y="44037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31" name="Oval 24"/>
          <p:cNvSpPr>
            <a:spLocks noChangeArrowheads="1"/>
          </p:cNvSpPr>
          <p:nvPr/>
        </p:nvSpPr>
        <p:spPr bwMode="auto">
          <a:xfrm>
            <a:off x="7118350" y="51371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276456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Кривая совокупного спроса 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196752"/>
            <a:ext cx="8875998" cy="4335016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100" dirty="0" smtClean="0"/>
              <a:t>Кривая совокупного спроса отражает </a:t>
            </a:r>
            <a:r>
              <a:rPr lang="ru-RU" sz="2100" b="1" i="1" dirty="0" smtClean="0">
                <a:solidFill>
                  <a:srgbClr val="FF3300"/>
                </a:solidFill>
              </a:rPr>
              <a:t>общий спрос</a:t>
            </a:r>
            <a:r>
              <a:rPr lang="en-US" sz="2100" dirty="0" smtClean="0"/>
              <a:t> </a:t>
            </a:r>
            <a:r>
              <a:rPr lang="ru-RU" sz="2100" dirty="0" smtClean="0"/>
              <a:t>в экономике, это не простое агрегирование индивидуальных кривых спроса на отдельные товары, и это не рыночная кривая спроса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100" dirty="0" smtClean="0">
                <a:solidFill>
                  <a:srgbClr val="000000"/>
                </a:solidFill>
              </a:rPr>
              <a:t>Отличие состоит в том, что кривая </a:t>
            </a:r>
            <a:r>
              <a:rPr lang="en-US" sz="2100" i="1" dirty="0" smtClean="0">
                <a:solidFill>
                  <a:srgbClr val="000000"/>
                </a:solidFill>
                <a:cs typeface="Times New Roman" pitchFamily="18" charset="0"/>
              </a:rPr>
              <a:t>AD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100" dirty="0" smtClean="0">
                <a:solidFill>
                  <a:srgbClr val="000000"/>
                </a:solidFill>
              </a:rPr>
              <a:t>отражает изменения в спросе, когда </a:t>
            </a:r>
            <a:r>
              <a:rPr lang="ru-RU" sz="21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уровень цен на все товары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100" dirty="0" smtClean="0">
                <a:solidFill>
                  <a:srgbClr val="000000"/>
                </a:solidFill>
              </a:rPr>
              <a:t>повышается или снижается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ru-RU" sz="2100" dirty="0" smtClean="0">
                <a:solidFill>
                  <a:srgbClr val="000000"/>
                </a:solidFill>
              </a:rPr>
              <a:t>а не цена одного товара по отношению к цене другого товара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ru-RU" sz="2100" dirty="0" smtClean="0">
                <a:solidFill>
                  <a:srgbClr val="000000"/>
                </a:solidFill>
              </a:rPr>
              <a:t>Когда повышается общий уровень цен, то не один (более дорогой) товар замещается другим (более дешевым), а нация в целом покупает меньше товаров и услуг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100" dirty="0" smtClean="0">
                <a:solidFill>
                  <a:srgbClr val="000000"/>
                </a:solidFill>
              </a:rPr>
              <a:t>Отрицательный наклон кривой </a:t>
            </a:r>
            <a:r>
              <a:rPr lang="en-US" sz="2100" i="1" dirty="0" smtClean="0">
                <a:solidFill>
                  <a:srgbClr val="000000"/>
                </a:solidFill>
                <a:cs typeface="Times New Roman" pitchFamily="18" charset="0"/>
              </a:rPr>
              <a:t>AD</a:t>
            </a:r>
            <a:r>
              <a:rPr lang="ru-RU" sz="2100" dirty="0" smtClean="0">
                <a:solidFill>
                  <a:srgbClr val="000000"/>
                </a:solidFill>
              </a:rPr>
              <a:t> поэтому не может быть объяснен эффектом замещения или эффектом дохода, которые объясняют отрицательный наклон кривой индивидуального или рыночного спроса в микроэкономике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ru-RU" sz="2100" dirty="0" smtClean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sz="2100" dirty="0" smtClean="0">
                <a:solidFill>
                  <a:srgbClr val="000000"/>
                </a:solidFill>
              </a:rPr>
              <a:t>Три эффекта объясняют, почему </a:t>
            </a:r>
            <a:r>
              <a:rPr lang="ru-RU" sz="21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кривая А</a:t>
            </a:r>
            <a:r>
              <a:rPr lang="en-US" sz="21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</a:t>
            </a:r>
            <a:r>
              <a:rPr lang="en-US" sz="21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ru-RU" sz="2100" dirty="0" smtClean="0">
                <a:solidFill>
                  <a:srgbClr val="000000"/>
                </a:solidFill>
              </a:rPr>
              <a:t>имеет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1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отрицательный наклон</a:t>
            </a:r>
            <a:r>
              <a:rPr lang="en-US" sz="21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r>
              <a:rPr lang="ru-RU" sz="2100" dirty="0" smtClean="0">
                <a:solidFill>
                  <a:srgbClr val="000000"/>
                </a:solidFill>
              </a:rPr>
              <a:t> </a:t>
            </a:r>
            <a:endParaRPr lang="en-US" sz="2100" dirty="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en-US" sz="21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100" dirty="0" smtClean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52400" y="5959475"/>
            <a:ext cx="2819400" cy="822325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Эффект реального богатства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048000" y="5959475"/>
            <a:ext cx="3048000" cy="822325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Эффект процентной ставки</a:t>
            </a:r>
            <a:r>
              <a:rPr lang="ru-RU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6172200" y="5959475"/>
            <a:ext cx="2895600" cy="822325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Эффект         чистого экспорта</a:t>
            </a: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H="1">
            <a:off x="2895600" y="5638800"/>
            <a:ext cx="22860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4495800" y="5638800"/>
            <a:ext cx="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6019800" y="5638800"/>
            <a:ext cx="22860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  <p:bldP spid="47108" grpId="0" animBg="1" autoUpdateAnimBg="0"/>
      <p:bldP spid="47109" grpId="0" animBg="1" autoUpdateAnimBg="0"/>
      <p:bldP spid="47110" grpId="0" animBg="1" autoUpdateAnimBg="0"/>
      <p:bldP spid="47111" grpId="0" animBg="1"/>
      <p:bldP spid="47112" grpId="0" animBg="1"/>
      <p:bldP spid="471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Эффекты, объясняющие отрицательный наклон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кривой совокупного спроса: эффект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Пигу</a:t>
            </a:r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642864"/>
            <a:ext cx="8784976" cy="5026496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95000"/>
              </a:lnSpc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 реального богатства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ru-RU" sz="2400" dirty="0" smtClean="0">
                <a:solidFill>
                  <a:srgbClr val="000000"/>
                </a:solidFill>
              </a:rPr>
              <a:t>эффект реальных денежных балансов или </a:t>
            </a:r>
            <a:r>
              <a:rPr lang="ru-RU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 </a:t>
            </a:r>
            <a:r>
              <a:rPr lang="ru-RU" sz="2400" b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Пигу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): </a:t>
            </a: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	Когда уровень цен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rgbClr val="000000"/>
                </a:solidFill>
              </a:rPr>
              <a:t> повышается, покупательная способность денег (таких как наличные деньги и деньги на текущих счетах) и </a:t>
            </a:r>
            <a:r>
              <a:rPr lang="ru-RU" sz="2400" dirty="0" err="1" smtClean="0">
                <a:solidFill>
                  <a:srgbClr val="000000"/>
                </a:solidFill>
              </a:rPr>
              <a:t>неденежных</a:t>
            </a:r>
            <a:r>
              <a:rPr lang="ru-RU" sz="2400" dirty="0" smtClean="0">
                <a:solidFill>
                  <a:srgbClr val="000000"/>
                </a:solidFill>
              </a:rPr>
              <a:t> активов с фиксированной номинальной стоимостью падает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На данную денежную сумму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M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),  </a:t>
            </a:r>
            <a:r>
              <a:rPr lang="ru-RU" sz="2400" dirty="0" smtClean="0">
                <a:solidFill>
                  <a:srgbClr val="000000"/>
                </a:solidFill>
              </a:rPr>
              <a:t>если цены повышаются, люди могут купить меньше товаров. Они чувствуют себя беднее, чем раньше и снижают потребительские расходы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), </a:t>
            </a:r>
            <a:r>
              <a:rPr lang="ru-RU" sz="2400" dirty="0" smtClean="0">
                <a:solidFill>
                  <a:srgbClr val="000000"/>
                </a:solidFill>
              </a:rPr>
              <a:t>что заканчивается сокращением реального ВВП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Y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).  </a:t>
            </a:r>
            <a:r>
              <a:rPr lang="ru-RU" sz="2400" dirty="0" smtClean="0">
                <a:solidFill>
                  <a:srgbClr val="000000"/>
                </a:solidFill>
              </a:rPr>
              <a:t>И наоборот, когда уровень цен падает, покупательная способность находящихся у людей </a:t>
            </a: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    активов повышается, и они покупают больше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		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  (M/P)  C   Y</a:t>
            </a:r>
            <a:r>
              <a:rPr lang="en-US" sz="2400" b="1" i="1" baseline="30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</a:t>
            </a:r>
            <a:endParaRPr lang="en-US" sz="24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dirty="0" smtClean="0"/>
              <a:t>	</a:t>
            </a:r>
            <a:r>
              <a:rPr lang="ru-RU" sz="2400" dirty="0" smtClean="0"/>
              <a:t>где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ru-RU" sz="2400" dirty="0" smtClean="0"/>
              <a:t> </a:t>
            </a:r>
            <a:r>
              <a:rPr lang="en-US" sz="2400" dirty="0" smtClean="0">
                <a:cs typeface="Times New Roman" pitchFamily="18" charset="0"/>
              </a:rPr>
              <a:t>(M/P) </a:t>
            </a:r>
            <a:r>
              <a:rPr lang="ru-RU" sz="2400" dirty="0" smtClean="0"/>
              <a:t> –  реальные  денежные  балансы   или            покупательная  способность  денег или  реальное </a:t>
            </a:r>
          </a:p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lang="ru-RU" sz="2400" dirty="0" smtClean="0"/>
              <a:t>     финансовое богатство</a:t>
            </a:r>
            <a:r>
              <a:rPr lang="en-US" sz="2400" dirty="0" smtClean="0">
                <a:cs typeface="Times New Roman" pitchFamily="18" charset="0"/>
              </a:rPr>
              <a:t>.</a:t>
            </a:r>
            <a:endParaRPr lang="ru-RU" dirty="0" smtClean="0"/>
          </a:p>
        </p:txBody>
      </p:sp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7968595" y="5061992"/>
          <a:ext cx="1175405" cy="1796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тография Photo Editor" r:id="rId4" imgW="666667" imgH="1019048" progId="">
                  <p:embed/>
                </p:oleObj>
              </mc:Choice>
              <mc:Fallback>
                <p:oleObj name="Фотография Photo Editor" r:id="rId4" imgW="666667" imgH="1019048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contras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8595" y="5061992"/>
                        <a:ext cx="1175405" cy="17960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Эффекты, объясняющие отрицательный наклон кривой совокупного спроса: эффект </a:t>
            </a:r>
            <a:r>
              <a:rPr lang="ru-RU" sz="28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Кейнса</a:t>
            </a:r>
            <a:endParaRPr lang="ru-RU" sz="2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484784"/>
            <a:ext cx="8991600" cy="5068416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 процентной ставки</a:t>
            </a:r>
            <a:r>
              <a:rPr lang="en-US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(</a:t>
            </a:r>
            <a:r>
              <a:rPr lang="ru-RU" sz="2400" dirty="0" smtClean="0"/>
              <a:t>или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 </a:t>
            </a:r>
            <a:r>
              <a:rPr lang="ru-RU" sz="2400" b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Кейнса</a:t>
            </a:r>
            <a:r>
              <a:rPr lang="en-US" sz="2400" dirty="0" smtClean="0">
                <a:cs typeface="Times New Roman" pitchFamily="18" charset="0"/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: </a:t>
            </a:r>
          </a:p>
          <a:p>
            <a:pPr algn="just" eaLnBrk="1" hangingPunct="1">
              <a:buFontTx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rgbClr val="000000"/>
                </a:solidFill>
              </a:rPr>
              <a:t>Когда </a:t>
            </a:r>
            <a:r>
              <a:rPr lang="ru-RU" sz="2400" dirty="0" smtClean="0">
                <a:solidFill>
                  <a:srgbClr val="000000"/>
                </a:solidFill>
              </a:rPr>
              <a:t>уровень цен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 </a:t>
            </a:r>
            <a:r>
              <a:rPr lang="ru-RU" sz="2400" dirty="0" smtClean="0">
                <a:solidFill>
                  <a:srgbClr val="000000"/>
                </a:solidFill>
              </a:rPr>
              <a:t>повышается, количество денег в реальном выражении (т.е. покупательная способность денег) падает. Людям нужно больше денег даже для того, чтобы поддерживать текущий уровень потребления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Это увеличивает спрос на деньги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M</a:t>
            </a:r>
            <a:r>
              <a:rPr lang="en-US" sz="2400" i="1" baseline="30000" dirty="0" smtClean="0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 </a:t>
            </a:r>
            <a:r>
              <a:rPr lang="ru-RU" sz="2400" dirty="0" smtClean="0">
                <a:solidFill>
                  <a:srgbClr val="000000"/>
                </a:solidFill>
              </a:rPr>
              <a:t>в форме займов и снижает предложение заемных средств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Ставка процента 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R</a:t>
            </a:r>
            <a:r>
              <a:rPr lang="ru-RU" sz="2400" i="1" dirty="0" smtClean="0">
                <a:solidFill>
                  <a:srgbClr val="000000"/>
                </a:solidFill>
              </a:rPr>
              <a:t>)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rgbClr val="000000"/>
                </a:solidFill>
              </a:rPr>
              <a:t>которая является ценой денег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 </a:t>
            </a:r>
            <a:r>
              <a:rPr lang="ru-RU" sz="2400" dirty="0" smtClean="0">
                <a:solidFill>
                  <a:srgbClr val="000000"/>
                </a:solidFill>
              </a:rPr>
              <a:t>растет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Более высокая ставка процента (более высокая цена заемных средств) ведет к сокращению прежде всего инвестиционного спроса фирм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). </a:t>
            </a:r>
            <a:endParaRPr lang="ru-RU" sz="2400" dirty="0" smtClean="0">
              <a:solidFill>
                <a:srgbClr val="000000"/>
              </a:solidFill>
            </a:endParaRPr>
          </a:p>
          <a:p>
            <a:pPr algn="just" eaLnBrk="1" hangingPunct="1">
              <a:buFontTx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    И наоборот, падение уровня цен снижает ставку </a:t>
            </a:r>
          </a:p>
          <a:p>
            <a:pPr algn="just" eaLnBrk="1" hangingPunct="1">
              <a:buFontTx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    процента и увеличивает реальный ВВП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		 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   M</a:t>
            </a:r>
            <a:r>
              <a:rPr lang="en-US" sz="2400" b="1" i="1" baseline="30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  R  I  Y</a:t>
            </a:r>
            <a:r>
              <a:rPr lang="en-US" sz="2400" b="1" i="1" baseline="30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</a:t>
            </a:r>
            <a:endParaRPr lang="ru-RU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7863154" y="4941168"/>
          <a:ext cx="1280846" cy="1916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тография Photo Editor" r:id="rId4" imgW="1857143" imgH="2781688" progId="">
                  <p:embed/>
                </p:oleObj>
              </mc:Choice>
              <mc:Fallback>
                <p:oleObj name="Фотография Photo Editor" r:id="rId4" imgW="1857143" imgH="2781688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3154" y="4941168"/>
                        <a:ext cx="1280846" cy="19168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28600"/>
            <a:ext cx="8784976" cy="10668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Эффекты, объясняющие отрицательный наклон кривой совокупного спроса: эффект </a:t>
            </a:r>
            <a:r>
              <a:rPr lang="ru-RU" sz="2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Манделла-Флеминга</a:t>
            </a:r>
            <a:endParaRPr lang="en-US" sz="2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610600" cy="4429472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2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 чистого экспорта </a:t>
            </a:r>
            <a:r>
              <a:rPr lang="en-US" sz="2200" dirty="0" smtClean="0">
                <a:cs typeface="Times New Roman" pitchFamily="18" charset="0"/>
              </a:rPr>
              <a:t>(</a:t>
            </a:r>
            <a:r>
              <a:rPr lang="ru-RU" sz="2200" dirty="0" smtClean="0"/>
              <a:t>эффект внешней торговли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200" dirty="0" smtClean="0"/>
              <a:t>	или </a:t>
            </a:r>
            <a:r>
              <a:rPr lang="ru-RU" sz="22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 </a:t>
            </a:r>
            <a:r>
              <a:rPr lang="ru-RU" sz="2200" b="1" dirty="0" err="1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Манделла-Флеминга</a:t>
            </a:r>
            <a:r>
              <a:rPr lang="en-US" sz="2200" dirty="0" smtClean="0">
                <a:cs typeface="Times New Roman" pitchFamily="18" charset="0"/>
              </a:rPr>
              <a:t>)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: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ru-RU" sz="2200" dirty="0" smtClean="0">
                <a:solidFill>
                  <a:srgbClr val="000000"/>
                </a:solidFill>
              </a:rPr>
              <a:t>Когда уровень цен 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200" i="1" dirty="0" smtClean="0">
                <a:solidFill>
                  <a:srgbClr val="000000"/>
                </a:solidFill>
                <a:cs typeface="Times New Roman" pitchFamily="18" charset="0"/>
              </a:rPr>
              <a:t>P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) </a:t>
            </a:r>
            <a:r>
              <a:rPr lang="ru-RU" sz="2200" dirty="0" smtClean="0">
                <a:solidFill>
                  <a:srgbClr val="000000"/>
                </a:solidFill>
              </a:rPr>
              <a:t>в стране повышается, цена импорта из других стран становится относительно более низкой, но экспорт из этой страны становится относительно более дорогим для иностранцев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ru-RU" sz="2200" dirty="0" smtClean="0">
                <a:solidFill>
                  <a:srgbClr val="000000"/>
                </a:solidFill>
              </a:rPr>
              <a:t>Поэтому покупается больше импортных товаров и услуг 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200" i="1" dirty="0" err="1" smtClean="0">
                <a:solidFill>
                  <a:srgbClr val="000000"/>
                </a:solidFill>
                <a:cs typeface="Times New Roman" pitchFamily="18" charset="0"/>
              </a:rPr>
              <a:t>Im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ru-RU" sz="2200" dirty="0" smtClean="0">
                <a:solidFill>
                  <a:srgbClr val="000000"/>
                </a:solidFill>
              </a:rPr>
              <a:t>,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</a:rPr>
              <a:t>и меньше товаров и услуг удается продать другим странам 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200" i="1" dirty="0" smtClean="0">
                <a:solidFill>
                  <a:srgbClr val="000000"/>
                </a:solidFill>
                <a:cs typeface="Times New Roman" pitchFamily="18" charset="0"/>
              </a:rPr>
              <a:t>Ex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). </a:t>
            </a:r>
            <a:r>
              <a:rPr lang="ru-RU" sz="2200" dirty="0" smtClean="0">
                <a:solidFill>
                  <a:srgbClr val="000000"/>
                </a:solidFill>
              </a:rPr>
              <a:t>Фирмы этой страны обнаружат также, что становится относительно более прибыльным инвестировать за границей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endParaRPr lang="ru-RU" sz="2200" dirty="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200" dirty="0" smtClean="0">
                <a:solidFill>
                  <a:srgbClr val="000000"/>
                </a:solidFill>
              </a:rPr>
              <a:t>    Сокращение  экспорта  и   увеличение импорта,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200" dirty="0" smtClean="0">
                <a:solidFill>
                  <a:srgbClr val="000000"/>
                </a:solidFill>
              </a:rPr>
              <a:t>    что  обусловлено более  высоким  уровнем  цен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200" dirty="0" smtClean="0">
                <a:solidFill>
                  <a:srgbClr val="000000"/>
                </a:solidFill>
              </a:rPr>
              <a:t>     ведет к снижению реального ВВП (и наоборот)</a:t>
            </a:r>
            <a:r>
              <a:rPr lang="en-US" sz="22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200" dirty="0" smtClean="0">
                <a:cs typeface="Times New Roman" pitchFamily="18" charset="0"/>
              </a:rPr>
              <a:t>		</a:t>
            </a:r>
            <a:endParaRPr lang="ru-RU" sz="2200" dirty="0" smtClean="0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187624" y="5949280"/>
            <a:ext cx="5622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   </a:t>
            </a:r>
            <a:r>
              <a:rPr lang="en-US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Im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 ; Ex  </a:t>
            </a:r>
            <a:r>
              <a:rPr lang="en-US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Xn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  Y</a:t>
            </a:r>
            <a:r>
              <a:rPr lang="en-US" b="1" baseline="30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D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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</a:t>
            </a:r>
            <a:endParaRPr lang="ru-RU" dirty="0">
              <a:solidFill>
                <a:srgbClr val="000000"/>
              </a:solidFill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7153275" y="4724400"/>
          <a:ext cx="15335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тография Photo Editor" r:id="rId4" imgW="790476" imgH="942857" progId="">
                  <p:embed/>
                </p:oleObj>
              </mc:Choice>
              <mc:Fallback>
                <p:oleObj name="Фотография Photo Editor" r:id="rId4" imgW="790476" imgH="942857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275" y="4724400"/>
                        <a:ext cx="1533525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  <p:bldP spid="5018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Grp="1" noChangeArrowheads="1"/>
          </p:cNvSpPr>
          <p:nvPr>
            <p:ph idx="1"/>
          </p:nvPr>
        </p:nvSpPr>
        <p:spPr>
          <a:xfrm>
            <a:off x="76200" y="990600"/>
            <a:ext cx="8763000" cy="5791200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en-US" sz="2800" dirty="0" smtClean="0"/>
              <a:t>	</a:t>
            </a:r>
            <a:r>
              <a:rPr lang="ru-RU" sz="2400" dirty="0" smtClean="0"/>
              <a:t>Эти три эффекта объясняют влияние изменения уровня цен на реальный ВВП через изменение количеств товаров и услуг, на которые предъявляется спрос при каждом уровне цен, и соответствует </a:t>
            </a:r>
            <a:r>
              <a:rPr lang="ru-RU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движению вдоль кривой </a:t>
            </a:r>
            <a:r>
              <a:rPr lang="en-US" sz="2400" b="1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r>
              <a:rPr lang="en-US" sz="2400" i="1" dirty="0" smtClean="0"/>
              <a:t> </a:t>
            </a:r>
            <a:r>
              <a:rPr lang="en-US" sz="2400" dirty="0" smtClean="0"/>
              <a:t>(</a:t>
            </a:r>
            <a:r>
              <a:rPr lang="ru-RU" sz="2400" dirty="0" smtClean="0"/>
              <a:t>из одной точки кривой в другую</a:t>
            </a:r>
            <a:r>
              <a:rPr lang="en-US" sz="2400" dirty="0" smtClean="0"/>
              <a:t> – </a:t>
            </a:r>
            <a:r>
              <a:rPr lang="ru-RU" sz="2400" dirty="0" smtClean="0"/>
              <a:t>например, из точки </a:t>
            </a:r>
            <a:r>
              <a:rPr lang="en-US" sz="2400" dirty="0" smtClean="0"/>
              <a:t>A </a:t>
            </a:r>
            <a:r>
              <a:rPr lang="ru-RU" sz="2400" dirty="0" smtClean="0"/>
              <a:t>в точку</a:t>
            </a:r>
            <a:r>
              <a:rPr lang="en-US" sz="2400" dirty="0" smtClean="0"/>
              <a:t> B).</a:t>
            </a:r>
            <a:endParaRPr lang="ru-RU" sz="2400" dirty="0" smtClean="0"/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5029200" y="3200400"/>
            <a:ext cx="3733800" cy="3429000"/>
            <a:chOff x="3168" y="2160"/>
            <a:chExt cx="2352" cy="2160"/>
          </a:xfrm>
        </p:grpSpPr>
        <p:grpSp>
          <p:nvGrpSpPr>
            <p:cNvPr id="19466" name="Group 43"/>
            <p:cNvGrpSpPr>
              <a:grpSpLocks/>
            </p:cNvGrpSpPr>
            <p:nvPr/>
          </p:nvGrpSpPr>
          <p:grpSpPr bwMode="auto">
            <a:xfrm>
              <a:off x="3168" y="2160"/>
              <a:ext cx="2352" cy="2160"/>
              <a:chOff x="3168" y="2160"/>
              <a:chExt cx="2352" cy="2160"/>
            </a:xfrm>
          </p:grpSpPr>
          <p:sp>
            <p:nvSpPr>
              <p:cNvPr id="19471" name="Line 5"/>
              <p:cNvSpPr>
                <a:spLocks noChangeShapeType="1"/>
              </p:cNvSpPr>
              <p:nvPr/>
            </p:nvSpPr>
            <p:spPr bwMode="auto">
              <a:xfrm flipV="1">
                <a:off x="3456" y="2208"/>
                <a:ext cx="0" cy="18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2" name="Line 6"/>
              <p:cNvSpPr>
                <a:spLocks noChangeShapeType="1"/>
              </p:cNvSpPr>
              <p:nvPr/>
            </p:nvSpPr>
            <p:spPr bwMode="auto">
              <a:xfrm>
                <a:off x="3456" y="4032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3" name="Line 7"/>
              <p:cNvSpPr>
                <a:spLocks noChangeShapeType="1"/>
              </p:cNvSpPr>
              <p:nvPr/>
            </p:nvSpPr>
            <p:spPr bwMode="auto">
              <a:xfrm>
                <a:off x="3792" y="2496"/>
                <a:ext cx="1152" cy="134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4" name="Text Box 8"/>
              <p:cNvSpPr txBox="1">
                <a:spLocks noChangeArrowheads="1"/>
              </p:cNvSpPr>
              <p:nvPr/>
            </p:nvSpPr>
            <p:spPr bwMode="auto">
              <a:xfrm>
                <a:off x="3216" y="216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P</a:t>
                </a:r>
                <a:endParaRPr lang="ru-RU"/>
              </a:p>
            </p:txBody>
          </p:sp>
          <p:sp>
            <p:nvSpPr>
              <p:cNvPr id="51210" name="Text Box 10"/>
              <p:cNvSpPr txBox="1">
                <a:spLocks noChangeArrowheads="1"/>
              </p:cNvSpPr>
              <p:nvPr/>
            </p:nvSpPr>
            <p:spPr bwMode="auto">
              <a:xfrm>
                <a:off x="4944" y="3600"/>
                <a:ext cx="57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b="1">
                    <a:solidFill>
                      <a:srgbClr val="FF66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AD</a:t>
                </a:r>
                <a:endParaRPr lang="ru-RU" b="1" baseline="-2500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9476" name="Line 11"/>
              <p:cNvSpPr>
                <a:spLocks noChangeShapeType="1"/>
              </p:cNvSpPr>
              <p:nvPr/>
            </p:nvSpPr>
            <p:spPr bwMode="auto">
              <a:xfrm>
                <a:off x="3456" y="2928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7" name="Line 12"/>
              <p:cNvSpPr>
                <a:spLocks noChangeShapeType="1"/>
              </p:cNvSpPr>
              <p:nvPr/>
            </p:nvSpPr>
            <p:spPr bwMode="auto">
              <a:xfrm>
                <a:off x="3456" y="3408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8" name="Line 13"/>
              <p:cNvSpPr>
                <a:spLocks noChangeShapeType="1"/>
              </p:cNvSpPr>
              <p:nvPr/>
            </p:nvSpPr>
            <p:spPr bwMode="auto">
              <a:xfrm>
                <a:off x="4176" y="2928"/>
                <a:ext cx="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9" name="Line 14"/>
              <p:cNvSpPr>
                <a:spLocks noChangeShapeType="1"/>
              </p:cNvSpPr>
              <p:nvPr/>
            </p:nvSpPr>
            <p:spPr bwMode="auto">
              <a:xfrm>
                <a:off x="4560" y="3408"/>
                <a:ext cx="0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0" name="Line 15"/>
              <p:cNvSpPr>
                <a:spLocks noChangeShapeType="1"/>
              </p:cNvSpPr>
              <p:nvPr/>
            </p:nvSpPr>
            <p:spPr bwMode="auto">
              <a:xfrm flipV="1">
                <a:off x="3552" y="2928"/>
                <a:ext cx="0" cy="480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1" name="Line 16"/>
              <p:cNvSpPr>
                <a:spLocks noChangeShapeType="1"/>
              </p:cNvSpPr>
              <p:nvPr/>
            </p:nvSpPr>
            <p:spPr bwMode="auto">
              <a:xfrm flipH="1">
                <a:off x="4176" y="3936"/>
                <a:ext cx="384" cy="0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2" name="Text Box 17"/>
              <p:cNvSpPr txBox="1">
                <a:spLocks noChangeArrowheads="1"/>
              </p:cNvSpPr>
              <p:nvPr/>
            </p:nvSpPr>
            <p:spPr bwMode="auto">
              <a:xfrm>
                <a:off x="4464" y="4032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Y</a:t>
                </a:r>
                <a:r>
                  <a:rPr lang="en-US" baseline="-25000"/>
                  <a:t>1</a:t>
                </a:r>
                <a:endParaRPr lang="ru-RU"/>
              </a:p>
            </p:txBody>
          </p:sp>
          <p:sp>
            <p:nvSpPr>
              <p:cNvPr id="19483" name="Text Box 18"/>
              <p:cNvSpPr txBox="1">
                <a:spLocks noChangeArrowheads="1"/>
              </p:cNvSpPr>
              <p:nvPr/>
            </p:nvSpPr>
            <p:spPr bwMode="auto">
              <a:xfrm>
                <a:off x="4032" y="4032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Y</a:t>
                </a:r>
                <a:r>
                  <a:rPr lang="en-US" baseline="-25000"/>
                  <a:t>2</a:t>
                </a:r>
                <a:endParaRPr lang="ru-RU" baseline="-25000"/>
              </a:p>
            </p:txBody>
          </p:sp>
          <p:sp>
            <p:nvSpPr>
              <p:cNvPr id="19484" name="Text Box 19"/>
              <p:cNvSpPr txBox="1">
                <a:spLocks noChangeArrowheads="1"/>
              </p:cNvSpPr>
              <p:nvPr/>
            </p:nvSpPr>
            <p:spPr bwMode="auto">
              <a:xfrm>
                <a:off x="3168" y="2784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P</a:t>
                </a:r>
                <a:r>
                  <a:rPr lang="en-US" baseline="-25000"/>
                  <a:t>2</a:t>
                </a:r>
                <a:endParaRPr lang="ru-RU"/>
              </a:p>
            </p:txBody>
          </p:sp>
          <p:sp>
            <p:nvSpPr>
              <p:cNvPr id="19485" name="Text Box 20"/>
              <p:cNvSpPr txBox="1">
                <a:spLocks noChangeArrowheads="1"/>
              </p:cNvSpPr>
              <p:nvPr/>
            </p:nvSpPr>
            <p:spPr bwMode="auto">
              <a:xfrm>
                <a:off x="3168" y="3264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P</a:t>
                </a:r>
                <a:r>
                  <a:rPr lang="en-US" baseline="-25000"/>
                  <a:t>1</a:t>
                </a:r>
                <a:endParaRPr lang="ru-RU"/>
              </a:p>
            </p:txBody>
          </p:sp>
          <p:sp>
            <p:nvSpPr>
              <p:cNvPr id="19486" name="Text Box 21"/>
              <p:cNvSpPr txBox="1">
                <a:spLocks noChangeArrowheads="1"/>
              </p:cNvSpPr>
              <p:nvPr/>
            </p:nvSpPr>
            <p:spPr bwMode="auto">
              <a:xfrm>
                <a:off x="4128" y="2736"/>
                <a:ext cx="4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 i="0"/>
                  <a:t>B</a:t>
                </a:r>
                <a:endParaRPr lang="ru-RU" b="1" i="0"/>
              </a:p>
            </p:txBody>
          </p:sp>
          <p:sp>
            <p:nvSpPr>
              <p:cNvPr id="19487" name="Text Box 22"/>
              <p:cNvSpPr txBox="1">
                <a:spLocks noChangeArrowheads="1"/>
              </p:cNvSpPr>
              <p:nvPr/>
            </p:nvSpPr>
            <p:spPr bwMode="auto">
              <a:xfrm>
                <a:off x="4512" y="3216"/>
                <a:ext cx="4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 i="0"/>
                  <a:t>A</a:t>
                </a:r>
                <a:endParaRPr lang="ru-RU" b="1" i="0"/>
              </a:p>
            </p:txBody>
          </p:sp>
          <p:sp>
            <p:nvSpPr>
              <p:cNvPr id="19488" name="Line 23"/>
              <p:cNvSpPr>
                <a:spLocks noChangeShapeType="1"/>
              </p:cNvSpPr>
              <p:nvPr/>
            </p:nvSpPr>
            <p:spPr bwMode="auto">
              <a:xfrm flipH="1" flipV="1">
                <a:off x="4464" y="3264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9" name="Line 24"/>
              <p:cNvSpPr>
                <a:spLocks noChangeShapeType="1"/>
              </p:cNvSpPr>
              <p:nvPr/>
            </p:nvSpPr>
            <p:spPr bwMode="auto">
              <a:xfrm flipH="1" flipV="1">
                <a:off x="4383" y="3162"/>
                <a:ext cx="84" cy="126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0" name="Line 25"/>
              <p:cNvSpPr>
                <a:spLocks noChangeShapeType="1"/>
              </p:cNvSpPr>
              <p:nvPr/>
            </p:nvSpPr>
            <p:spPr bwMode="auto">
              <a:xfrm flipH="1" flipV="1">
                <a:off x="4279" y="3048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1" name="Line 26"/>
              <p:cNvSpPr>
                <a:spLocks noChangeShapeType="1"/>
              </p:cNvSpPr>
              <p:nvPr/>
            </p:nvSpPr>
            <p:spPr bwMode="auto">
              <a:xfrm flipH="1" flipV="1">
                <a:off x="4176" y="2928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467" name="Group 44"/>
            <p:cNvGrpSpPr>
              <a:grpSpLocks/>
            </p:cNvGrpSpPr>
            <p:nvPr/>
          </p:nvGrpSpPr>
          <p:grpSpPr bwMode="auto">
            <a:xfrm>
              <a:off x="4152" y="2904"/>
              <a:ext cx="1368" cy="1416"/>
              <a:chOff x="4152" y="2904"/>
              <a:chExt cx="1368" cy="1416"/>
            </a:xfrm>
          </p:grpSpPr>
          <p:sp>
            <p:nvSpPr>
              <p:cNvPr id="19468" name="Text Box 9"/>
              <p:cNvSpPr txBox="1">
                <a:spLocks noChangeArrowheads="1"/>
              </p:cNvSpPr>
              <p:nvPr/>
            </p:nvSpPr>
            <p:spPr bwMode="auto">
              <a:xfrm>
                <a:off x="5232" y="4032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Y</a:t>
                </a:r>
                <a:endParaRPr lang="ru-RU"/>
              </a:p>
            </p:txBody>
          </p:sp>
          <p:sp>
            <p:nvSpPr>
              <p:cNvPr id="19469" name="Oval 32"/>
              <p:cNvSpPr>
                <a:spLocks noChangeArrowheads="1"/>
              </p:cNvSpPr>
              <p:nvPr/>
            </p:nvSpPr>
            <p:spPr bwMode="auto">
              <a:xfrm>
                <a:off x="4152" y="29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470" name="Oval 33"/>
              <p:cNvSpPr>
                <a:spLocks noChangeArrowheads="1"/>
              </p:cNvSpPr>
              <p:nvPr/>
            </p:nvSpPr>
            <p:spPr bwMode="auto">
              <a:xfrm>
                <a:off x="4560" y="338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51234" name="Text Box 34"/>
          <p:cNvSpPr txBox="1">
            <a:spLocks noChangeArrowheads="1"/>
          </p:cNvSpPr>
          <p:nvPr/>
        </p:nvSpPr>
        <p:spPr bwMode="auto">
          <a:xfrm>
            <a:off x="609600" y="3702645"/>
            <a:ext cx="11430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</a:t>
            </a:r>
            <a:endParaRPr lang="ru-RU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51235" name="Text Box 35"/>
          <p:cNvSpPr txBox="1">
            <a:spLocks noChangeArrowheads="1"/>
          </p:cNvSpPr>
          <p:nvPr/>
        </p:nvSpPr>
        <p:spPr bwMode="auto">
          <a:xfrm>
            <a:off x="609600" y="4640858"/>
            <a:ext cx="2895600" cy="14219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30000"/>
              </a:spcBef>
              <a:defRPr/>
            </a:pP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(M/P)  C </a:t>
            </a:r>
          </a:p>
          <a:p>
            <a:pPr algn="ctr">
              <a:spcBef>
                <a:spcPct val="30000"/>
              </a:spcBef>
              <a:defRPr/>
            </a:pP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 </a:t>
            </a:r>
            <a:r>
              <a:rPr lang="en-US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i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    I</a:t>
            </a:r>
          </a:p>
          <a:p>
            <a:pPr algn="ctr">
              <a:spcBef>
                <a:spcPct val="30000"/>
              </a:spcBef>
              <a:defRPr/>
            </a:pPr>
            <a:r>
              <a:rPr lang="en-US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Im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;Ex  </a:t>
            </a:r>
            <a:r>
              <a:rPr lang="en-US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Xn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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51236" name="Text Box 36"/>
          <p:cNvSpPr txBox="1">
            <a:spLocks noChangeArrowheads="1"/>
          </p:cNvSpPr>
          <p:nvPr/>
        </p:nvSpPr>
        <p:spPr bwMode="auto">
          <a:xfrm>
            <a:off x="3924300" y="5155208"/>
            <a:ext cx="9906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Y</a:t>
            </a:r>
            <a:r>
              <a:rPr lang="en-US" b="1" baseline="30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D</a:t>
            </a:r>
            <a:r>
              <a:rPr lang="en-US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Symbol" pitchFamily="18" charset="2"/>
              </a:rPr>
              <a:t></a:t>
            </a:r>
            <a:endParaRPr lang="ru-RU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51237" name="AutoShape 37"/>
          <p:cNvSpPr>
            <a:spLocks noChangeArrowheads="1"/>
          </p:cNvSpPr>
          <p:nvPr/>
        </p:nvSpPr>
        <p:spPr bwMode="auto">
          <a:xfrm>
            <a:off x="1066800" y="4259858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sz="2000"/>
          </a:p>
        </p:txBody>
      </p:sp>
      <p:sp>
        <p:nvSpPr>
          <p:cNvPr id="51238" name="AutoShape 38"/>
          <p:cNvSpPr>
            <a:spLocks noChangeArrowheads="1"/>
          </p:cNvSpPr>
          <p:nvPr/>
        </p:nvSpPr>
        <p:spPr bwMode="auto">
          <a:xfrm>
            <a:off x="3505200" y="5326658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sz="2000"/>
          </a:p>
        </p:txBody>
      </p:sp>
      <p:sp>
        <p:nvSpPr>
          <p:cNvPr id="51242" name="Text Box 42"/>
          <p:cNvSpPr txBox="1">
            <a:spLocks noChangeArrowheads="1"/>
          </p:cNvSpPr>
          <p:nvPr/>
        </p:nvSpPr>
        <p:spPr bwMode="auto">
          <a:xfrm>
            <a:off x="381000" y="304800"/>
            <a:ext cx="84582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ru-RU" sz="3000" b="1" i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Движение вдоль кривой совокупного спроса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3" presetClass="entr" presetSubtype="28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build="p" autoUpdateAnimBg="0"/>
      <p:bldP spid="51234" grpId="0" animBg="1" autoUpdateAnimBg="0"/>
      <p:bldP spid="51235" grpId="0" animBg="1" autoUpdateAnimBg="0"/>
      <p:bldP spid="51236" grpId="0" animBg="1" autoUpdateAnimBg="0"/>
      <p:bldP spid="51237" grpId="0" animBg="1"/>
      <p:bldP spid="512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206680" cy="86409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Сдвиги кривой совокупного спроса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68760"/>
            <a:ext cx="8839200" cy="5328592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Причинами сдвигов кривой 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AD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являются все изменение компонентов совокупного спроса, вызванные любыми причинами, кроме изменения уровня цен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  </a:t>
            </a:r>
            <a:r>
              <a:rPr lang="ru-RU" sz="2400" dirty="0" smtClean="0">
                <a:solidFill>
                  <a:srgbClr val="000000"/>
                </a:solidFill>
              </a:rPr>
              <a:t>Если эти изменения ведут к росту совокупного спроса, кривая 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AD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сдвигается вправо. В противоположном случае кривая 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AD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сдвигается влево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Среди неценовых факторов, которые влияют на </a:t>
            </a:r>
            <a:r>
              <a:rPr lang="ru-RU" sz="24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потребление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: </a:t>
            </a:r>
            <a:endParaRPr lang="ru-RU" sz="24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ожидания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		- </a:t>
            </a:r>
            <a:r>
              <a:rPr lang="ru-RU" sz="2400" dirty="0" smtClean="0">
                <a:solidFill>
                  <a:srgbClr val="000000"/>
                </a:solidFill>
              </a:rPr>
              <a:t>изменения уровня цен в будущем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		- </a:t>
            </a:r>
            <a:r>
              <a:rPr lang="ru-RU" sz="2400" dirty="0" smtClean="0">
                <a:solidFill>
                  <a:srgbClr val="000000"/>
                </a:solidFill>
              </a:rPr>
              <a:t>нехватки или изобилия товаров в будущем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		- </a:t>
            </a:r>
            <a:r>
              <a:rPr lang="ru-RU" sz="2400" dirty="0" smtClean="0">
                <a:solidFill>
                  <a:srgbClr val="000000"/>
                </a:solidFill>
              </a:rPr>
              <a:t>относительно занятости или безработицы в будущем</a:t>
            </a:r>
            <a:endParaRPr lang="en-US" sz="2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  (</a:t>
            </a:r>
            <a:r>
              <a:rPr lang="ru-RU" sz="2400" dirty="0" smtClean="0">
                <a:solidFill>
                  <a:srgbClr val="000000"/>
                </a:solidFill>
              </a:rPr>
              <a:t>все эти ожидания формируют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уверенность потребителей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изменения располагаемого дохода </a:t>
            </a:r>
            <a:r>
              <a:rPr lang="ru-RU" sz="2400" dirty="0" smtClean="0"/>
              <a:t>благодаря</a:t>
            </a:r>
            <a:r>
              <a:rPr lang="en-US" sz="2400" dirty="0" smtClean="0">
                <a:cs typeface="Times New Roman" pitchFamily="18" charset="0"/>
              </a:rPr>
              <a:t>:</a:t>
            </a:r>
            <a:r>
              <a:rPr lang="en-US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	</a:t>
            </a:r>
            <a:r>
              <a:rPr lang="en-US" sz="2400" dirty="0" smtClean="0">
                <a:cs typeface="Times New Roman" pitchFamily="18" charset="0"/>
              </a:rPr>
              <a:t>- </a:t>
            </a:r>
            <a:r>
              <a:rPr lang="ru-RU" sz="2400" dirty="0" smtClean="0"/>
              <a:t>изменениям личных подоходных налогов</a:t>
            </a:r>
            <a:r>
              <a:rPr lang="en-US" sz="24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cs typeface="Times New Roman" pitchFamily="18" charset="0"/>
              </a:rPr>
              <a:t>		- </a:t>
            </a:r>
            <a:r>
              <a:rPr lang="ru-RU" sz="2400" dirty="0" smtClean="0"/>
              <a:t>изменениям в программах выплаты трансфертов</a:t>
            </a:r>
            <a:r>
              <a:rPr lang="en-US" sz="2400" dirty="0" smtClean="0"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уровень богатства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и т.п.</a:t>
            </a:r>
            <a:endParaRPr lang="en-US" sz="2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Сдвиги кривой совокупного спроса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96752"/>
            <a:ext cx="8663880" cy="547260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/>
              <a:t>Основными факторами, влияющими на </a:t>
            </a:r>
            <a:r>
              <a:rPr lang="ru-RU" sz="24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инвестиции,</a:t>
            </a:r>
            <a:r>
              <a:rPr lang="ru-RU" sz="2400" dirty="0" smtClean="0"/>
              <a:t> являются: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ставки процента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  <a:endParaRPr lang="ru-RU" sz="24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ожидания (уверенность) инвесторов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24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b="1" i="1" dirty="0" smtClean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Правительство </a:t>
            </a:r>
            <a:r>
              <a:rPr lang="ru-RU" sz="2400" dirty="0" smtClean="0">
                <a:solidFill>
                  <a:srgbClr val="000000"/>
                </a:solidFill>
              </a:rPr>
              <a:t>может воздействовать на совокупный спрос путем проведения фискальной и монетарной политики, т.е. путем изменения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государственных закупок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налогов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трансфертных платежей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предложения денег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ru-RU" sz="24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На </a:t>
            </a:r>
            <a:r>
              <a:rPr lang="ru-RU" sz="24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чистый экспорт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влияют изменения в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валютном курсе национальной денежной единицы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доходе в других странах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доходе внутри страны</a:t>
            </a:r>
            <a:r>
              <a:rPr lang="en-US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отношении между уровнями цен внутри страны и за рубежом</a:t>
            </a:r>
            <a:r>
              <a:rPr lang="en-US" sz="24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endParaRPr lang="ru-RU" sz="2400" dirty="0" smtClean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2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42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42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2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8"/>
          <p:cNvGrpSpPr>
            <a:grpSpLocks/>
          </p:cNvGrpSpPr>
          <p:nvPr/>
        </p:nvGrpSpPr>
        <p:grpSpPr bwMode="auto">
          <a:xfrm>
            <a:off x="228600" y="1981199"/>
            <a:ext cx="4191000" cy="3429000"/>
            <a:chOff x="144" y="1248"/>
            <a:chExt cx="2640" cy="2160"/>
          </a:xfrm>
        </p:grpSpPr>
        <p:sp>
          <p:nvSpPr>
            <p:cNvPr id="22551" name="Line 4"/>
            <p:cNvSpPr>
              <a:spLocks noChangeShapeType="1"/>
            </p:cNvSpPr>
            <p:nvPr/>
          </p:nvSpPr>
          <p:spPr bwMode="auto">
            <a:xfrm flipV="1">
              <a:off x="384" y="1296"/>
              <a:ext cx="0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2" name="Line 5"/>
            <p:cNvSpPr>
              <a:spLocks noChangeShapeType="1"/>
            </p:cNvSpPr>
            <p:nvPr/>
          </p:nvSpPr>
          <p:spPr bwMode="auto">
            <a:xfrm>
              <a:off x="384" y="3120"/>
              <a:ext cx="22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3" name="Line 7"/>
            <p:cNvSpPr>
              <a:spLocks noChangeShapeType="1"/>
            </p:cNvSpPr>
            <p:nvPr/>
          </p:nvSpPr>
          <p:spPr bwMode="auto">
            <a:xfrm>
              <a:off x="528" y="1776"/>
              <a:ext cx="1248" cy="120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4" name="Text Box 16"/>
            <p:cNvSpPr txBox="1">
              <a:spLocks noChangeArrowheads="1"/>
            </p:cNvSpPr>
            <p:nvPr/>
          </p:nvSpPr>
          <p:spPr bwMode="auto">
            <a:xfrm>
              <a:off x="144" y="124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</a:t>
              </a:r>
              <a:endParaRPr lang="ru-RU"/>
            </a:p>
          </p:txBody>
        </p:sp>
        <p:sp>
          <p:nvSpPr>
            <p:cNvPr id="22555" name="Text Box 18"/>
            <p:cNvSpPr txBox="1">
              <a:spLocks noChangeArrowheads="1"/>
            </p:cNvSpPr>
            <p:nvPr/>
          </p:nvSpPr>
          <p:spPr bwMode="auto">
            <a:xfrm>
              <a:off x="2496" y="31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Y</a:t>
              </a:r>
              <a:endParaRPr lang="ru-RU"/>
            </a:p>
          </p:txBody>
        </p:sp>
        <p:sp>
          <p:nvSpPr>
            <p:cNvPr id="22556" name="Text Box 21"/>
            <p:cNvSpPr txBox="1">
              <a:spLocks noChangeArrowheads="1"/>
            </p:cNvSpPr>
            <p:nvPr/>
          </p:nvSpPr>
          <p:spPr bwMode="auto">
            <a:xfrm>
              <a:off x="1776" y="2832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6600"/>
                  </a:solidFill>
                </a:rPr>
                <a:t>AD</a:t>
              </a:r>
              <a:r>
                <a:rPr lang="en-US" b="1" baseline="-25000">
                  <a:solidFill>
                    <a:srgbClr val="FF6600"/>
                  </a:solidFill>
                </a:rPr>
                <a:t>1</a:t>
              </a:r>
              <a:endParaRPr lang="ru-RU" b="1" baseline="-25000">
                <a:solidFill>
                  <a:srgbClr val="FF6600"/>
                </a:solidFill>
              </a:endParaRPr>
            </a:p>
          </p:txBody>
        </p:sp>
      </p:grp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8229600" cy="1069848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Сдвиги кривой совокупного спроса </a:t>
            </a:r>
          </a:p>
        </p:txBody>
      </p:sp>
      <p:sp>
        <p:nvSpPr>
          <p:cNvPr id="22532" name="Line 6"/>
          <p:cNvSpPr>
            <a:spLocks noChangeShapeType="1"/>
          </p:cNvSpPr>
          <p:nvPr/>
        </p:nvSpPr>
        <p:spPr bwMode="auto">
          <a:xfrm>
            <a:off x="1295400" y="2514600"/>
            <a:ext cx="1981200" cy="1905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3" name="Line 8"/>
          <p:cNvSpPr>
            <a:spLocks noChangeShapeType="1"/>
          </p:cNvSpPr>
          <p:nvPr/>
        </p:nvSpPr>
        <p:spPr bwMode="auto">
          <a:xfrm flipV="1">
            <a:off x="2514600" y="4114800"/>
            <a:ext cx="381000" cy="304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4" name="Line 9"/>
          <p:cNvSpPr>
            <a:spLocks noChangeShapeType="1"/>
          </p:cNvSpPr>
          <p:nvPr/>
        </p:nvSpPr>
        <p:spPr bwMode="auto">
          <a:xfrm flipV="1">
            <a:off x="4800600" y="20574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5" name="Line 10"/>
          <p:cNvSpPr>
            <a:spLocks noChangeShapeType="1"/>
          </p:cNvSpPr>
          <p:nvPr/>
        </p:nvSpPr>
        <p:spPr bwMode="auto">
          <a:xfrm>
            <a:off x="4800600" y="49530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6" name="Line 11"/>
          <p:cNvSpPr>
            <a:spLocks noChangeShapeType="1"/>
          </p:cNvSpPr>
          <p:nvPr/>
        </p:nvSpPr>
        <p:spPr bwMode="auto">
          <a:xfrm>
            <a:off x="5486400" y="2514600"/>
            <a:ext cx="1981200" cy="19050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7" name="Line 12"/>
          <p:cNvSpPr>
            <a:spLocks noChangeShapeType="1"/>
          </p:cNvSpPr>
          <p:nvPr/>
        </p:nvSpPr>
        <p:spPr bwMode="auto">
          <a:xfrm>
            <a:off x="4953000" y="2743200"/>
            <a:ext cx="1981200" cy="19050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8" name="Line 13"/>
          <p:cNvSpPr>
            <a:spLocks noChangeShapeType="1"/>
          </p:cNvSpPr>
          <p:nvPr/>
        </p:nvSpPr>
        <p:spPr bwMode="auto">
          <a:xfrm rot="10356518" flipV="1">
            <a:off x="6705600" y="4114800"/>
            <a:ext cx="381000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381000" y="5562600"/>
            <a:ext cx="3886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i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Увеличение  совокупного спроса 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4800600" y="5486400"/>
            <a:ext cx="3886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i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Сокращение совокупного спроса </a:t>
            </a:r>
          </a:p>
        </p:txBody>
      </p:sp>
      <p:sp>
        <p:nvSpPr>
          <p:cNvPr id="22541" name="Text Box 17"/>
          <p:cNvSpPr txBox="1">
            <a:spLocks noChangeArrowheads="1"/>
          </p:cNvSpPr>
          <p:nvPr/>
        </p:nvSpPr>
        <p:spPr bwMode="auto">
          <a:xfrm>
            <a:off x="8229600" y="4953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22542" name="Text Box 19"/>
          <p:cNvSpPr txBox="1">
            <a:spLocks noChangeArrowheads="1"/>
          </p:cNvSpPr>
          <p:nvPr/>
        </p:nvSpPr>
        <p:spPr bwMode="auto">
          <a:xfrm>
            <a:off x="4419600" y="198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22543" name="Text Box 20"/>
          <p:cNvSpPr txBox="1">
            <a:spLocks noChangeArrowheads="1"/>
          </p:cNvSpPr>
          <p:nvPr/>
        </p:nvSpPr>
        <p:spPr bwMode="auto">
          <a:xfrm>
            <a:off x="3276600" y="4038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6600"/>
                </a:solidFill>
              </a:rPr>
              <a:t>AD</a:t>
            </a:r>
            <a:r>
              <a:rPr lang="en-US" b="1" baseline="-25000">
                <a:solidFill>
                  <a:srgbClr val="FF6600"/>
                </a:solidFill>
              </a:rPr>
              <a:t>2</a:t>
            </a:r>
            <a:endParaRPr lang="ru-RU" b="1" baseline="-25000">
              <a:solidFill>
                <a:srgbClr val="FF6600"/>
              </a:solidFill>
            </a:endParaRPr>
          </a:p>
        </p:txBody>
      </p:sp>
      <p:sp>
        <p:nvSpPr>
          <p:cNvPr id="22544" name="Text Box 22"/>
          <p:cNvSpPr txBox="1">
            <a:spLocks noChangeArrowheads="1"/>
          </p:cNvSpPr>
          <p:nvPr/>
        </p:nvSpPr>
        <p:spPr bwMode="auto">
          <a:xfrm>
            <a:off x="6934200" y="4419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33CC33"/>
                </a:solidFill>
              </a:rPr>
              <a:t>AD</a:t>
            </a:r>
            <a:r>
              <a:rPr lang="en-US" b="1" baseline="-25000">
                <a:solidFill>
                  <a:srgbClr val="33CC33"/>
                </a:solidFill>
              </a:rPr>
              <a:t>2</a:t>
            </a:r>
            <a:endParaRPr lang="ru-RU" b="1" baseline="-25000">
              <a:solidFill>
                <a:srgbClr val="33CC33"/>
              </a:solidFill>
            </a:endParaRPr>
          </a:p>
        </p:txBody>
      </p:sp>
      <p:sp>
        <p:nvSpPr>
          <p:cNvPr id="22545" name="Text Box 23"/>
          <p:cNvSpPr txBox="1">
            <a:spLocks noChangeArrowheads="1"/>
          </p:cNvSpPr>
          <p:nvPr/>
        </p:nvSpPr>
        <p:spPr bwMode="auto">
          <a:xfrm>
            <a:off x="7467600" y="4038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33CC33"/>
                </a:solidFill>
              </a:rPr>
              <a:t>AD</a:t>
            </a:r>
            <a:r>
              <a:rPr lang="en-US" b="1" baseline="-25000">
                <a:solidFill>
                  <a:srgbClr val="33CC33"/>
                </a:solidFill>
              </a:rPr>
              <a:t>1</a:t>
            </a:r>
            <a:endParaRPr lang="ru-RU" b="1" baseline="-25000">
              <a:solidFill>
                <a:srgbClr val="33CC33"/>
              </a:solidFill>
            </a:endParaRPr>
          </a:p>
        </p:txBody>
      </p:sp>
      <p:sp>
        <p:nvSpPr>
          <p:cNvPr id="22546" name="Line 24"/>
          <p:cNvSpPr>
            <a:spLocks noChangeShapeType="1"/>
          </p:cNvSpPr>
          <p:nvPr/>
        </p:nvSpPr>
        <p:spPr bwMode="auto">
          <a:xfrm rot="10356518" flipV="1">
            <a:off x="5638800" y="3048000"/>
            <a:ext cx="381000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7" name="Line 25"/>
          <p:cNvSpPr>
            <a:spLocks noChangeShapeType="1"/>
          </p:cNvSpPr>
          <p:nvPr/>
        </p:nvSpPr>
        <p:spPr bwMode="auto">
          <a:xfrm rot="10356518" flipV="1">
            <a:off x="6172200" y="3581400"/>
            <a:ext cx="381000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8" name="Line 26"/>
          <p:cNvSpPr>
            <a:spLocks noChangeShapeType="1"/>
          </p:cNvSpPr>
          <p:nvPr/>
        </p:nvSpPr>
        <p:spPr bwMode="auto">
          <a:xfrm flipV="1">
            <a:off x="1295400" y="2895600"/>
            <a:ext cx="381000" cy="304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9" name="Line 27"/>
          <p:cNvSpPr>
            <a:spLocks noChangeShapeType="1"/>
          </p:cNvSpPr>
          <p:nvPr/>
        </p:nvSpPr>
        <p:spPr bwMode="auto">
          <a:xfrm flipV="1">
            <a:off x="1905000" y="3505200"/>
            <a:ext cx="381000" cy="304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57200"/>
            <a:ext cx="8820472" cy="6096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Совокупное предложение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372616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110000"/>
              </a:lnSpc>
              <a:buFontTx/>
              <a:buNone/>
              <a:defRPr/>
            </a:pPr>
            <a:r>
              <a:rPr lang="ru-RU" sz="2400" dirty="0" smtClean="0"/>
              <a:t>Совокупное предложение представляет собой </a:t>
            </a:r>
            <a:r>
              <a:rPr lang="ru-RU" sz="24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совокупный выпуск товаров и услуг,</a:t>
            </a:r>
            <a:r>
              <a:rPr lang="en-US" sz="2400" dirty="0" smtClean="0"/>
              <a:t> </a:t>
            </a:r>
            <a:r>
              <a:rPr lang="ru-RU" sz="2400" dirty="0" smtClean="0"/>
              <a:t>который</a:t>
            </a:r>
            <a:r>
              <a:rPr lang="en-US" sz="2400" dirty="0" smtClean="0"/>
              <a:t> </a:t>
            </a:r>
            <a:r>
              <a:rPr lang="ru-RU" sz="24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все фирмы</a:t>
            </a:r>
            <a:r>
              <a:rPr lang="en-US" sz="2400" dirty="0" smtClean="0"/>
              <a:t> </a:t>
            </a:r>
            <a:r>
              <a:rPr lang="ru-RU" sz="2400" dirty="0" smtClean="0"/>
              <a:t>в экономике </a:t>
            </a:r>
            <a:r>
              <a:rPr lang="ru-RU" sz="24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желают произвести</a:t>
            </a:r>
            <a:r>
              <a:rPr lang="en-US" sz="2400" dirty="0" smtClean="0"/>
              <a:t>, </a:t>
            </a:r>
            <a:r>
              <a:rPr lang="ru-RU" sz="2400" dirty="0" smtClean="0"/>
              <a:t>предполагая, что они смогут продать все, что они произвели</a:t>
            </a:r>
            <a:r>
              <a:rPr lang="en-US" sz="2400" dirty="0" smtClean="0"/>
              <a:t>. </a:t>
            </a:r>
            <a:endParaRPr lang="ru-RU" sz="2400" dirty="0" smtClean="0"/>
          </a:p>
          <a:p>
            <a:pPr algn="just" eaLnBrk="1" hangingPunct="1">
              <a:lnSpc>
                <a:spcPct val="110000"/>
              </a:lnSpc>
              <a:buFontTx/>
              <a:buNone/>
              <a:defRPr/>
            </a:pPr>
            <a:r>
              <a:rPr lang="ru-RU" sz="2400" dirty="0" smtClean="0"/>
              <a:t>Совокупное предложение поэтому зависит от решений фирм использовать рабочих и остальные факторы производства с целью производства товаров и услуг для продажи их домохозяйствам, правительству и другим фирмам, а также на экспорт.</a:t>
            </a:r>
          </a:p>
          <a:p>
            <a:pPr eaLnBrk="1" hangingPunct="1">
              <a:lnSpc>
                <a:spcPct val="110000"/>
              </a:lnSpc>
              <a:buFontTx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110000"/>
              </a:lnSpc>
              <a:buFontTx/>
              <a:buNone/>
              <a:defRPr/>
            </a:pPr>
            <a:endParaRPr lang="en-US" sz="2400" dirty="0" smtClean="0"/>
          </a:p>
          <a:p>
            <a:pPr eaLnBrk="1" hangingPunct="1">
              <a:buFontTx/>
              <a:buNone/>
              <a:defRPr/>
            </a:pPr>
            <a:endParaRPr lang="en-US" sz="2400" dirty="0" smtClean="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3276600" y="4806950"/>
          <a:ext cx="2667000" cy="167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тография Photo Editor" r:id="rId3" imgW="1428949" imgH="895238" progId="">
                  <p:embed/>
                </p:oleObj>
              </mc:Choice>
              <mc:Fallback>
                <p:oleObj name="Фотография Photo Editor" r:id="rId3" imgW="1428949" imgH="895238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806950"/>
                        <a:ext cx="2667000" cy="167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28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76200"/>
            <a:ext cx="820668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Кривая совокупного предложения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43000"/>
            <a:ext cx="8447856" cy="5526360"/>
          </a:xfrm>
        </p:spPr>
        <p:txBody>
          <a:bodyPr>
            <a:normAutofit/>
          </a:bodyPr>
          <a:lstStyle/>
          <a:p>
            <a:pPr marL="0" indent="0" algn="just" eaLnBrk="1" hangingPunct="1">
              <a:buFontTx/>
              <a:buNone/>
              <a:defRPr/>
            </a:pPr>
            <a:r>
              <a:rPr lang="ru-RU" sz="2400" dirty="0" smtClean="0"/>
              <a:t>Кривая совокупного предложения представляет собой совокупность точек, каждая из которых соотносит объем совокупного предложения с </a:t>
            </a:r>
            <a:r>
              <a:rPr lang="ru-RU" sz="24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уровнем цен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marL="0" indent="0" algn="just" eaLnBrk="1" hangingPunct="1">
              <a:buFontTx/>
              <a:buNone/>
              <a:defRPr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КАКОЙ ДОЛЖНА БЫТЬ ЭТА КРИВАЯ В ОБОЗНАЧЕННЫХ РАНЕЕ КООРДИНАТАХ???</a:t>
            </a:r>
          </a:p>
          <a:p>
            <a:pPr algn="just" eaLnBrk="1" hangingPunct="1">
              <a:buFontTx/>
              <a:buNone/>
              <a:defRPr/>
            </a:pPr>
            <a:endParaRPr lang="ru-RU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Кривая совокупного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77784"/>
          </a:xfrm>
        </p:spPr>
        <p:txBody>
          <a:bodyPr>
            <a:noAutofit/>
          </a:bodyPr>
          <a:lstStyle/>
          <a:p>
            <a:pPr algn="just">
              <a:buNone/>
              <a:defRPr/>
            </a:pPr>
            <a:r>
              <a:rPr lang="ru-RU" sz="2000" b="1" u="sng" dirty="0" smtClean="0"/>
              <a:t>Существует три типа таких кривых</a:t>
            </a:r>
            <a:r>
              <a:rPr lang="en-US" sz="2000" b="1" u="sng" dirty="0" smtClean="0"/>
              <a:t>:</a:t>
            </a:r>
          </a:p>
          <a:p>
            <a:pPr algn="just">
              <a:defRPr/>
            </a:pPr>
            <a:r>
              <a:rPr lang="ru-RU" sz="20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кривая краткосрочного совокупного предложения </a:t>
            </a:r>
            <a:r>
              <a:rPr lang="en-US" sz="20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(SRAS) </a:t>
            </a:r>
            <a:r>
              <a:rPr lang="ru-RU" sz="2000" dirty="0" smtClean="0"/>
              <a:t>соотносит уровень цен с количеством товаров и услуг, которое фирмы захотят произвести и продать при предпосылке, что </a:t>
            </a:r>
            <a:r>
              <a:rPr lang="ru-RU" sz="20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цены на все факторы производства и цены на экономические блага остаются постоянными</a:t>
            </a:r>
            <a:r>
              <a:rPr lang="en-US" sz="20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algn="just">
              <a:defRPr/>
            </a:pPr>
            <a:r>
              <a:rPr lang="ru-RU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кривая долгосрочного совокупного предложения</a:t>
            </a:r>
            <a:r>
              <a:rPr lang="en-US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(LRAS) </a:t>
            </a:r>
            <a:r>
              <a:rPr lang="ru-RU" sz="2000" dirty="0" smtClean="0"/>
              <a:t>соотносит уровень цен с объемом совокупного выпуска, который будет предложен фирмами, когда все рынки полностью уравновешены (полностью приспособились) к имеющемуся уровню цен, т.е. когда </a:t>
            </a:r>
            <a:r>
              <a:rPr lang="ru-RU" sz="2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все цены как на товары, так и на факторы производства гибкие</a:t>
            </a:r>
            <a:r>
              <a:rPr lang="en-US" sz="2000" dirty="0" smtClean="0">
                <a:solidFill>
                  <a:srgbClr val="00B0F0"/>
                </a:solidFill>
              </a:rPr>
              <a:t>.</a:t>
            </a:r>
            <a:endParaRPr lang="ru-RU" sz="2000" dirty="0" smtClean="0">
              <a:solidFill>
                <a:srgbClr val="00B0F0"/>
              </a:solidFill>
            </a:endParaRPr>
          </a:p>
          <a:p>
            <a:pPr algn="just">
              <a:defRPr/>
            </a:pP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кривая совокупного предложения </a:t>
            </a:r>
            <a:r>
              <a:rPr lang="en-US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(AS) </a:t>
            </a:r>
            <a:r>
              <a:rPr lang="ru-RU" sz="2000" dirty="0" smtClean="0"/>
              <a:t>соотносит уровень цен с количеством товаров и услуг, которое фирмы захотят произвести и продать при предпосылке, что 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цены на все факторы производства остаются постоянными</a:t>
            </a:r>
            <a:r>
              <a:rPr lang="en-US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ru-RU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Цены же на экономические блага могут меняться</a:t>
            </a:r>
            <a:r>
              <a:rPr lang="en-US" sz="2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ru-RU" sz="2000" dirty="0" smtClean="0">
              <a:solidFill>
                <a:srgbClr val="00B050"/>
              </a:solidFill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3276600" y="1196752"/>
            <a:ext cx="5638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Изменения уровня цен </a:t>
            </a:r>
            <a:r>
              <a:rPr lang="ru-RU" sz="2000" i="0" dirty="0"/>
              <a:t>не могут повлиять на уровень выпуска</a:t>
            </a:r>
            <a:r>
              <a:rPr lang="en-US" sz="2000" i="0" dirty="0"/>
              <a:t>, </a:t>
            </a:r>
            <a:r>
              <a:rPr lang="ru-RU" sz="2000" i="0" dirty="0"/>
              <a:t>потому что он определяется количеством и качеством (производительностью) экономических ресурсов и имеющейся технологией и соответствует </a:t>
            </a:r>
            <a:r>
              <a:rPr lang="ru-RU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движению вдоль</a:t>
            </a:r>
            <a:r>
              <a:rPr lang="en-US" sz="2000" i="0" dirty="0"/>
              <a:t> </a:t>
            </a:r>
            <a:r>
              <a:rPr lang="ru-RU" sz="2000" i="0" dirty="0"/>
              <a:t>кривой</a:t>
            </a:r>
            <a:r>
              <a:rPr lang="en-US" sz="2000" i="0" dirty="0"/>
              <a:t> </a:t>
            </a:r>
            <a:r>
              <a:rPr lang="en-US" sz="2000" dirty="0" smtClean="0"/>
              <a:t>LRAS</a:t>
            </a:r>
            <a:r>
              <a:rPr lang="ru-RU" sz="2000" dirty="0" smtClean="0"/>
              <a:t> </a:t>
            </a:r>
            <a:r>
              <a:rPr lang="ru-RU" sz="2000" i="0" dirty="0" smtClean="0"/>
              <a:t>(</a:t>
            </a:r>
            <a:r>
              <a:rPr lang="ru-RU" sz="2000" i="0" dirty="0"/>
              <a:t>из точки </a:t>
            </a:r>
            <a:r>
              <a:rPr lang="en-US" sz="2000" i="0" dirty="0"/>
              <a:t>A </a:t>
            </a:r>
            <a:r>
              <a:rPr lang="ru-RU" sz="2000" i="0" dirty="0"/>
              <a:t>в точку</a:t>
            </a:r>
            <a:r>
              <a:rPr lang="en-US" sz="2000" i="0" dirty="0"/>
              <a:t> </a:t>
            </a:r>
            <a:r>
              <a:rPr lang="ru-RU" sz="2000" i="0" dirty="0"/>
              <a:t>В)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640"/>
            <a:ext cx="7488832" cy="86409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Кривая долгосрочного совокупного предложения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125" name="Group 54"/>
          <p:cNvGrpSpPr>
            <a:grpSpLocks/>
          </p:cNvGrpSpPr>
          <p:nvPr/>
        </p:nvGrpSpPr>
        <p:grpSpPr bwMode="auto">
          <a:xfrm>
            <a:off x="5029200" y="3352800"/>
            <a:ext cx="3276600" cy="2590800"/>
            <a:chOff x="3936" y="1344"/>
            <a:chExt cx="2064" cy="1632"/>
          </a:xfrm>
        </p:grpSpPr>
        <p:sp>
          <p:nvSpPr>
            <p:cNvPr id="5151" name="Line 15"/>
            <p:cNvSpPr>
              <a:spLocks noChangeShapeType="1"/>
            </p:cNvSpPr>
            <p:nvPr/>
          </p:nvSpPr>
          <p:spPr bwMode="auto">
            <a:xfrm rot="5400000" flipV="1">
              <a:off x="4872" y="1992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2" name="Line 14"/>
            <p:cNvSpPr>
              <a:spLocks noChangeShapeType="1"/>
            </p:cNvSpPr>
            <p:nvPr/>
          </p:nvSpPr>
          <p:spPr bwMode="auto">
            <a:xfrm flipV="1">
              <a:off x="4176" y="1392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3" name="Text Box 19"/>
            <p:cNvSpPr txBox="1">
              <a:spLocks noChangeArrowheads="1"/>
            </p:cNvSpPr>
            <p:nvPr/>
          </p:nvSpPr>
          <p:spPr bwMode="auto">
            <a:xfrm>
              <a:off x="3936" y="1344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P</a:t>
              </a:r>
              <a:endParaRPr lang="ru-RU"/>
            </a:p>
          </p:txBody>
        </p:sp>
        <p:sp>
          <p:nvSpPr>
            <p:cNvPr id="5154" name="Line 13"/>
            <p:cNvSpPr>
              <a:spLocks noChangeShapeType="1"/>
            </p:cNvSpPr>
            <p:nvPr/>
          </p:nvSpPr>
          <p:spPr bwMode="auto">
            <a:xfrm>
              <a:off x="4800" y="1629"/>
              <a:ext cx="0" cy="1055"/>
            </a:xfrm>
            <a:prstGeom prst="line">
              <a:avLst/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5" name="Text Box 16"/>
            <p:cNvSpPr txBox="1">
              <a:spLocks noChangeArrowheads="1"/>
            </p:cNvSpPr>
            <p:nvPr/>
          </p:nvSpPr>
          <p:spPr bwMode="auto">
            <a:xfrm>
              <a:off x="4608" y="2688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Y*</a:t>
              </a:r>
              <a:r>
                <a:rPr lang="en-US" baseline="-25000"/>
                <a:t>1</a:t>
              </a:r>
              <a:endParaRPr lang="ru-RU" baseline="-25000"/>
            </a:p>
          </p:txBody>
        </p:sp>
        <p:sp>
          <p:nvSpPr>
            <p:cNvPr id="5156" name="Text Box 17"/>
            <p:cNvSpPr txBox="1">
              <a:spLocks noChangeArrowheads="1"/>
            </p:cNvSpPr>
            <p:nvPr/>
          </p:nvSpPr>
          <p:spPr bwMode="auto">
            <a:xfrm>
              <a:off x="4368" y="1344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990099"/>
                  </a:solidFill>
                </a:rPr>
                <a:t>LRAS</a:t>
              </a:r>
              <a:r>
                <a:rPr lang="en-US" b="1" baseline="-25000">
                  <a:solidFill>
                    <a:srgbClr val="990099"/>
                  </a:solidFill>
                </a:rPr>
                <a:t>1</a:t>
              </a:r>
              <a:endParaRPr lang="ru-RU" b="1" baseline="-25000">
                <a:solidFill>
                  <a:srgbClr val="990099"/>
                </a:solidFill>
              </a:endParaRPr>
            </a:p>
          </p:txBody>
        </p:sp>
        <p:sp>
          <p:nvSpPr>
            <p:cNvPr id="5157" name="Text Box 18"/>
            <p:cNvSpPr txBox="1">
              <a:spLocks noChangeArrowheads="1"/>
            </p:cNvSpPr>
            <p:nvPr/>
          </p:nvSpPr>
          <p:spPr bwMode="auto">
            <a:xfrm>
              <a:off x="5520" y="2688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Y</a:t>
              </a:r>
              <a:endParaRPr lang="ru-RU"/>
            </a:p>
          </p:txBody>
        </p:sp>
        <p:sp>
          <p:nvSpPr>
            <p:cNvPr id="5158" name="Line 20"/>
            <p:cNvSpPr>
              <a:spLocks noChangeShapeType="1"/>
            </p:cNvSpPr>
            <p:nvPr/>
          </p:nvSpPr>
          <p:spPr bwMode="auto">
            <a:xfrm>
              <a:off x="5184" y="1633"/>
              <a:ext cx="0" cy="1055"/>
            </a:xfrm>
            <a:prstGeom prst="line">
              <a:avLst/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Text Box 21"/>
            <p:cNvSpPr txBox="1">
              <a:spLocks noChangeArrowheads="1"/>
            </p:cNvSpPr>
            <p:nvPr/>
          </p:nvSpPr>
          <p:spPr bwMode="auto">
            <a:xfrm>
              <a:off x="4992" y="1344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990099"/>
                  </a:solidFill>
                </a:rPr>
                <a:t>LRAS</a:t>
              </a:r>
              <a:r>
                <a:rPr lang="en-US" b="1" baseline="-25000">
                  <a:solidFill>
                    <a:srgbClr val="990099"/>
                  </a:solidFill>
                </a:rPr>
                <a:t>2</a:t>
              </a:r>
              <a:endParaRPr lang="ru-RU" b="1" baseline="-25000">
                <a:solidFill>
                  <a:srgbClr val="990099"/>
                </a:solidFill>
              </a:endParaRPr>
            </a:p>
          </p:txBody>
        </p:sp>
        <p:sp>
          <p:nvSpPr>
            <p:cNvPr id="5160" name="Text Box 22"/>
            <p:cNvSpPr txBox="1">
              <a:spLocks noChangeArrowheads="1"/>
            </p:cNvSpPr>
            <p:nvPr/>
          </p:nvSpPr>
          <p:spPr bwMode="auto">
            <a:xfrm>
              <a:off x="4992" y="2688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Y*</a:t>
              </a:r>
              <a:r>
                <a:rPr lang="en-US" baseline="-25000"/>
                <a:t>2</a:t>
              </a:r>
              <a:endParaRPr lang="ru-RU" baseline="-25000"/>
            </a:p>
          </p:txBody>
        </p:sp>
        <p:sp>
          <p:nvSpPr>
            <p:cNvPr id="5161" name="Line 23"/>
            <p:cNvSpPr>
              <a:spLocks noChangeShapeType="1"/>
            </p:cNvSpPr>
            <p:nvPr/>
          </p:nvSpPr>
          <p:spPr bwMode="auto">
            <a:xfrm>
              <a:off x="4800" y="1776"/>
              <a:ext cx="384" cy="0"/>
            </a:xfrm>
            <a:prstGeom prst="line">
              <a:avLst/>
            </a:prstGeom>
            <a:noFill/>
            <a:ln w="28575">
              <a:solidFill>
                <a:srgbClr val="99009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Line 24"/>
            <p:cNvSpPr>
              <a:spLocks noChangeShapeType="1"/>
            </p:cNvSpPr>
            <p:nvPr/>
          </p:nvSpPr>
          <p:spPr bwMode="auto">
            <a:xfrm>
              <a:off x="4800" y="2544"/>
              <a:ext cx="384" cy="0"/>
            </a:xfrm>
            <a:prstGeom prst="line">
              <a:avLst/>
            </a:prstGeom>
            <a:noFill/>
            <a:ln w="28575">
              <a:solidFill>
                <a:srgbClr val="99009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26" name="Group 57"/>
          <p:cNvGrpSpPr>
            <a:grpSpLocks/>
          </p:cNvGrpSpPr>
          <p:nvPr/>
        </p:nvGrpSpPr>
        <p:grpSpPr bwMode="auto">
          <a:xfrm>
            <a:off x="152400" y="609600"/>
            <a:ext cx="3200400" cy="2743200"/>
            <a:chOff x="192" y="528"/>
            <a:chExt cx="2016" cy="1728"/>
          </a:xfrm>
        </p:grpSpPr>
        <p:grpSp>
          <p:nvGrpSpPr>
            <p:cNvPr id="5134" name="Group 56"/>
            <p:cNvGrpSpPr>
              <a:grpSpLocks/>
            </p:cNvGrpSpPr>
            <p:nvPr/>
          </p:nvGrpSpPr>
          <p:grpSpPr bwMode="auto">
            <a:xfrm>
              <a:off x="192" y="528"/>
              <a:ext cx="2016" cy="1728"/>
              <a:chOff x="192" y="528"/>
              <a:chExt cx="2016" cy="1728"/>
            </a:xfrm>
          </p:grpSpPr>
          <p:sp>
            <p:nvSpPr>
              <p:cNvPr id="5136" name="Line 30"/>
              <p:cNvSpPr>
                <a:spLocks noChangeShapeType="1"/>
              </p:cNvSpPr>
              <p:nvPr/>
            </p:nvSpPr>
            <p:spPr bwMode="auto">
              <a:xfrm flipV="1">
                <a:off x="546" y="1200"/>
                <a:ext cx="0" cy="384"/>
              </a:xfrm>
              <a:prstGeom prst="line">
                <a:avLst/>
              </a:prstGeom>
              <a:noFill/>
              <a:ln w="28575">
                <a:solidFill>
                  <a:srgbClr val="99009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7" name="Group 4"/>
              <p:cNvGrpSpPr>
                <a:grpSpLocks/>
              </p:cNvGrpSpPr>
              <p:nvPr/>
            </p:nvGrpSpPr>
            <p:grpSpPr bwMode="auto">
              <a:xfrm>
                <a:off x="240" y="528"/>
                <a:ext cx="1968" cy="1728"/>
                <a:chOff x="2256" y="2352"/>
                <a:chExt cx="1968" cy="1728"/>
              </a:xfrm>
            </p:grpSpPr>
            <p:sp>
              <p:nvSpPr>
                <p:cNvPr id="5144" name="Line 5"/>
                <p:cNvSpPr>
                  <a:spLocks noChangeShapeType="1"/>
                </p:cNvSpPr>
                <p:nvPr/>
              </p:nvSpPr>
              <p:spPr bwMode="auto">
                <a:xfrm>
                  <a:off x="3072" y="2733"/>
                  <a:ext cx="0" cy="1055"/>
                </a:xfrm>
                <a:prstGeom prst="line">
                  <a:avLst/>
                </a:prstGeom>
                <a:noFill/>
                <a:ln w="38100">
                  <a:solidFill>
                    <a:srgbClr val="99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5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2496" y="2400"/>
                  <a:ext cx="0" cy="13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6" name="Line 7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3192" y="3096"/>
                  <a:ext cx="0" cy="13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928" y="3792"/>
                  <a:ext cx="480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/>
                    <a:t>Y*</a:t>
                  </a:r>
                  <a:endParaRPr lang="ru-RU"/>
                </a:p>
              </p:txBody>
            </p:sp>
            <p:sp>
              <p:nvSpPr>
                <p:cNvPr id="514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784" y="2478"/>
                  <a:ext cx="62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b="1">
                      <a:solidFill>
                        <a:srgbClr val="990099"/>
                      </a:solidFill>
                    </a:rPr>
                    <a:t>LRAS</a:t>
                  </a:r>
                  <a:endParaRPr lang="ru-RU" b="1">
                    <a:solidFill>
                      <a:srgbClr val="990099"/>
                    </a:solidFill>
                  </a:endParaRPr>
                </a:p>
              </p:txBody>
            </p:sp>
            <p:sp>
              <p:nvSpPr>
                <p:cNvPr id="514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744" y="3792"/>
                  <a:ext cx="480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/>
                    <a:t>Y</a:t>
                  </a:r>
                  <a:endParaRPr lang="ru-RU"/>
                </a:p>
              </p:txBody>
            </p:sp>
            <p:sp>
              <p:nvSpPr>
                <p:cNvPr id="515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256" y="2352"/>
                  <a:ext cx="480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/>
                    <a:t>P</a:t>
                  </a:r>
                  <a:endParaRPr lang="ru-RU"/>
                </a:p>
              </p:txBody>
            </p:sp>
          </p:grpSp>
          <p:sp>
            <p:nvSpPr>
              <p:cNvPr id="5138" name="Line 26"/>
              <p:cNvSpPr>
                <a:spLocks noChangeShapeType="1"/>
              </p:cNvSpPr>
              <p:nvPr/>
            </p:nvSpPr>
            <p:spPr bwMode="auto">
              <a:xfrm>
                <a:off x="480" y="158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9" name="Line 27"/>
              <p:cNvSpPr>
                <a:spLocks noChangeShapeType="1"/>
              </p:cNvSpPr>
              <p:nvPr/>
            </p:nvSpPr>
            <p:spPr bwMode="auto">
              <a:xfrm>
                <a:off x="480" y="1200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0" name="Text Box 28"/>
              <p:cNvSpPr txBox="1">
                <a:spLocks noChangeArrowheads="1"/>
              </p:cNvSpPr>
              <p:nvPr/>
            </p:nvSpPr>
            <p:spPr bwMode="auto">
              <a:xfrm>
                <a:off x="192" y="1383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/>
                  <a:t>P</a:t>
                </a:r>
                <a:r>
                  <a:rPr lang="en-US" baseline="-25000"/>
                  <a:t>1</a:t>
                </a:r>
                <a:endParaRPr lang="ru-RU" baseline="-25000"/>
              </a:p>
            </p:txBody>
          </p:sp>
          <p:sp>
            <p:nvSpPr>
              <p:cNvPr id="5141" name="Text Box 29"/>
              <p:cNvSpPr txBox="1">
                <a:spLocks noChangeArrowheads="1"/>
              </p:cNvSpPr>
              <p:nvPr/>
            </p:nvSpPr>
            <p:spPr bwMode="auto">
              <a:xfrm>
                <a:off x="192" y="1020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/>
                  <a:t>P</a:t>
                </a:r>
                <a:r>
                  <a:rPr lang="en-US" baseline="-25000"/>
                  <a:t>2</a:t>
                </a:r>
                <a:endParaRPr lang="ru-RU" baseline="-25000"/>
              </a:p>
            </p:txBody>
          </p:sp>
          <p:sp>
            <p:nvSpPr>
              <p:cNvPr id="5142" name="Text Box 31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i="0"/>
                  <a:t>A</a:t>
                </a:r>
                <a:endParaRPr lang="ru-RU" sz="2000" b="1" i="0"/>
              </a:p>
            </p:txBody>
          </p:sp>
          <p:sp>
            <p:nvSpPr>
              <p:cNvPr id="5143" name="Text Box 32"/>
              <p:cNvSpPr txBox="1">
                <a:spLocks noChangeArrowheads="1"/>
              </p:cNvSpPr>
              <p:nvPr/>
            </p:nvSpPr>
            <p:spPr bwMode="auto">
              <a:xfrm>
                <a:off x="1056" y="1056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i="0"/>
                  <a:t>B</a:t>
                </a:r>
                <a:endParaRPr lang="ru-RU" sz="2000" b="1" i="0"/>
              </a:p>
            </p:txBody>
          </p:sp>
        </p:grpSp>
        <p:sp>
          <p:nvSpPr>
            <p:cNvPr id="5135" name="Oval 33"/>
            <p:cNvSpPr>
              <a:spLocks noChangeArrowheads="1"/>
            </p:cNvSpPr>
            <p:nvPr/>
          </p:nvSpPr>
          <p:spPr bwMode="auto">
            <a:xfrm>
              <a:off x="1035" y="1566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127" name="Oval 34"/>
          <p:cNvSpPr>
            <a:spLocks noChangeArrowheads="1"/>
          </p:cNvSpPr>
          <p:nvPr/>
        </p:nvSpPr>
        <p:spPr bwMode="auto">
          <a:xfrm>
            <a:off x="1495425" y="16573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44" name="Text Box 36"/>
          <p:cNvSpPr txBox="1">
            <a:spLocks noChangeArrowheads="1"/>
          </p:cNvSpPr>
          <p:nvPr/>
        </p:nvSpPr>
        <p:spPr bwMode="auto">
          <a:xfrm>
            <a:off x="251520" y="3429000"/>
            <a:ext cx="4495800" cy="236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i="0" dirty="0"/>
              <a:t>Кривая </a:t>
            </a:r>
            <a:r>
              <a:rPr lang="en-US" sz="2000" dirty="0"/>
              <a:t>LRAS</a:t>
            </a:r>
            <a:r>
              <a:rPr lang="en-US" sz="2000" i="0" dirty="0"/>
              <a:t> </a:t>
            </a:r>
            <a:r>
              <a:rPr lang="ru-RU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сдвигается, </a:t>
            </a:r>
            <a:r>
              <a:rPr lang="ru-RU" sz="2000" i="0" dirty="0"/>
              <a:t>если происходит изменение </a:t>
            </a:r>
          </a:p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n-US" sz="2000" i="0" dirty="0">
                <a:solidFill>
                  <a:srgbClr val="990099"/>
                </a:solidFill>
              </a:rPr>
              <a:t> </a:t>
            </a:r>
            <a:r>
              <a:rPr lang="ru-RU" sz="2000" i="0" dirty="0">
                <a:solidFill>
                  <a:srgbClr val="990099"/>
                </a:solidFill>
              </a:rPr>
              <a:t> </a:t>
            </a:r>
            <a:r>
              <a:rPr lang="ru-RU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 количестве  или  качестве  </a:t>
            </a:r>
          </a:p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экономических ресурсов:</a:t>
            </a:r>
            <a:r>
              <a:rPr lang="en-US" sz="2000" i="0" dirty="0"/>
              <a:t> </a:t>
            </a:r>
            <a:endParaRPr lang="ru-RU" sz="2000" i="0" dirty="0"/>
          </a:p>
          <a:p>
            <a:pPr>
              <a:lnSpc>
                <a:spcPct val="90000"/>
              </a:lnSpc>
              <a:defRPr/>
            </a:pPr>
            <a:r>
              <a:rPr lang="ru-RU" sz="2000" i="0" dirty="0"/>
              <a:t>труде</a:t>
            </a:r>
            <a:r>
              <a:rPr lang="en-US" sz="2000" i="0" dirty="0"/>
              <a:t> – </a:t>
            </a:r>
            <a:r>
              <a:rPr lang="en-US" sz="20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</a:t>
            </a:r>
            <a:r>
              <a:rPr lang="en-US" sz="2000" i="0" dirty="0"/>
              <a:t>, </a:t>
            </a:r>
            <a:r>
              <a:rPr lang="ru-RU" sz="2000" i="0" dirty="0"/>
              <a:t>физическом капитале </a:t>
            </a:r>
            <a:r>
              <a:rPr lang="en-US" sz="2000" i="0" dirty="0"/>
              <a:t>– </a:t>
            </a:r>
            <a:r>
              <a:rPr lang="en-US" sz="2000" b="1" dirty="0">
                <a:solidFill>
                  <a:srgbClr val="800080"/>
                </a:solidFill>
              </a:rPr>
              <a:t>K</a:t>
            </a:r>
            <a:r>
              <a:rPr lang="en-US" sz="2000" i="0" dirty="0"/>
              <a:t>, </a:t>
            </a:r>
            <a:r>
              <a:rPr lang="ru-RU" sz="2000" i="0" dirty="0"/>
              <a:t> человеческом капитале</a:t>
            </a:r>
            <a:r>
              <a:rPr lang="en-US" sz="2000" i="0" dirty="0"/>
              <a:t> – </a:t>
            </a:r>
            <a:r>
              <a:rPr lang="en-US" sz="2000" b="1" dirty="0">
                <a:solidFill>
                  <a:srgbClr val="800080"/>
                </a:solidFill>
              </a:rPr>
              <a:t>H</a:t>
            </a:r>
            <a:r>
              <a:rPr lang="en-US" sz="2000" i="0" dirty="0"/>
              <a:t>, </a:t>
            </a:r>
            <a:r>
              <a:rPr lang="ru-RU" sz="2000" i="0" dirty="0"/>
              <a:t>    природных ресурсах </a:t>
            </a:r>
            <a:r>
              <a:rPr lang="en-US" sz="2000" i="0" dirty="0"/>
              <a:t>– </a:t>
            </a:r>
            <a:r>
              <a:rPr lang="en-US" sz="2000" b="1" dirty="0">
                <a:solidFill>
                  <a:srgbClr val="800080"/>
                </a:solidFill>
              </a:rPr>
              <a:t>N</a:t>
            </a:r>
            <a:r>
              <a:rPr lang="en-US" sz="2000" i="0" dirty="0"/>
              <a:t> </a:t>
            </a:r>
            <a:r>
              <a:rPr lang="ru-RU" sz="2000" i="0" dirty="0"/>
              <a:t> и</a:t>
            </a:r>
            <a:r>
              <a:rPr lang="en-US" sz="2000" i="0" dirty="0"/>
              <a:t>/</a:t>
            </a:r>
            <a:r>
              <a:rPr lang="ru-RU" sz="2000" i="0" dirty="0"/>
              <a:t>или</a:t>
            </a:r>
            <a:r>
              <a:rPr lang="en-US" sz="2000" i="0" dirty="0"/>
              <a:t> </a:t>
            </a:r>
            <a:r>
              <a:rPr lang="en-US" sz="2000" i="0" dirty="0">
                <a:solidFill>
                  <a:srgbClr val="990099"/>
                </a:solidFill>
              </a:rPr>
              <a:t> </a:t>
            </a:r>
          </a:p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n-US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технологическом прогрессе</a:t>
            </a:r>
            <a:r>
              <a:rPr lang="en-US" sz="2000" i="0" dirty="0">
                <a:solidFill>
                  <a:srgbClr val="990099"/>
                </a:solidFill>
              </a:rPr>
              <a:t>. </a:t>
            </a:r>
            <a:endParaRPr lang="ru-RU" sz="2000" i="0" dirty="0">
              <a:solidFill>
                <a:srgbClr val="990099"/>
              </a:solidFill>
            </a:endParaRPr>
          </a:p>
        </p:txBody>
      </p:sp>
      <p:sp>
        <p:nvSpPr>
          <p:cNvPr id="5129" name="Text Box 58"/>
          <p:cNvSpPr txBox="1">
            <a:spLocks noChangeArrowheads="1"/>
          </p:cNvSpPr>
          <p:nvPr/>
        </p:nvSpPr>
        <p:spPr bwMode="auto">
          <a:xfrm>
            <a:off x="914400" y="60960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0"/>
              <a:t>Формула для</a:t>
            </a:r>
            <a:r>
              <a:rPr lang="en-US" i="0"/>
              <a:t> </a:t>
            </a:r>
            <a:r>
              <a:rPr lang="en-US"/>
              <a:t>LRAS</a:t>
            </a:r>
            <a:r>
              <a:rPr lang="ru-RU"/>
              <a:t>:</a:t>
            </a:r>
            <a:endParaRPr lang="en-US"/>
          </a:p>
        </p:txBody>
      </p:sp>
      <p:graphicFrame>
        <p:nvGraphicFramePr>
          <p:cNvPr id="5122" name="Object 60"/>
          <p:cNvGraphicFramePr>
            <a:graphicFrameLocks noChangeAspect="1"/>
          </p:cNvGraphicFramePr>
          <p:nvPr/>
        </p:nvGraphicFramePr>
        <p:xfrm>
          <a:off x="3840163" y="6032500"/>
          <a:ext cx="3856037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3" imgW="1600200" imgH="279360" progId="Equation.3">
                  <p:embed/>
                </p:oleObj>
              </mc:Choice>
              <mc:Fallback>
                <p:oleObj name="Формула" r:id="rId3" imgW="1600200" imgH="279360" progId="Equation.3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0163" y="6032500"/>
                        <a:ext cx="3856037" cy="673100"/>
                      </a:xfrm>
                      <a:prstGeom prst="rect">
                        <a:avLst/>
                      </a:prstGeom>
                      <a:solidFill>
                        <a:srgbClr val="CC99FF"/>
                      </a:solidFill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Line 61"/>
          <p:cNvSpPr>
            <a:spLocks noChangeShapeType="1"/>
          </p:cNvSpPr>
          <p:nvPr/>
        </p:nvSpPr>
        <p:spPr bwMode="auto">
          <a:xfrm>
            <a:off x="0" y="3276600"/>
            <a:ext cx="9144000" cy="0"/>
          </a:xfrm>
          <a:prstGeom prst="line">
            <a:avLst/>
          </a:prstGeom>
          <a:noFill/>
          <a:ln w="2857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62"/>
          <p:cNvSpPr>
            <a:spLocks noChangeShapeType="1"/>
          </p:cNvSpPr>
          <p:nvPr/>
        </p:nvSpPr>
        <p:spPr bwMode="auto">
          <a:xfrm flipV="1">
            <a:off x="1524000" y="2057400"/>
            <a:ext cx="0" cy="152400"/>
          </a:xfrm>
          <a:prstGeom prst="line">
            <a:avLst/>
          </a:prstGeom>
          <a:noFill/>
          <a:ln w="28575">
            <a:solidFill>
              <a:srgbClr val="99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2" name="Line 63"/>
          <p:cNvSpPr>
            <a:spLocks noChangeShapeType="1"/>
          </p:cNvSpPr>
          <p:nvPr/>
        </p:nvSpPr>
        <p:spPr bwMode="auto">
          <a:xfrm flipV="1">
            <a:off x="1524000" y="1905000"/>
            <a:ext cx="0" cy="152400"/>
          </a:xfrm>
          <a:prstGeom prst="line">
            <a:avLst/>
          </a:prstGeom>
          <a:noFill/>
          <a:ln w="28575">
            <a:solidFill>
              <a:srgbClr val="99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3" name="Line 64"/>
          <p:cNvSpPr>
            <a:spLocks noChangeShapeType="1"/>
          </p:cNvSpPr>
          <p:nvPr/>
        </p:nvSpPr>
        <p:spPr bwMode="auto">
          <a:xfrm flipV="1">
            <a:off x="1524000" y="1752600"/>
            <a:ext cx="0" cy="152400"/>
          </a:xfrm>
          <a:prstGeom prst="line">
            <a:avLst/>
          </a:prstGeom>
          <a:noFill/>
          <a:ln w="28575">
            <a:solidFill>
              <a:srgbClr val="99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8680"/>
            <a:ext cx="8291264" cy="93610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Совокупное предложение в краткосрочном периоде 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6146" name="Object 91"/>
          <p:cNvGraphicFramePr>
            <a:graphicFrameLocks noGrp="1" noChangeAspect="1"/>
          </p:cNvGraphicFramePr>
          <p:nvPr>
            <p:ph idx="1"/>
          </p:nvPr>
        </p:nvGraphicFramePr>
        <p:xfrm>
          <a:off x="701675" y="2781300"/>
          <a:ext cx="4365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3" imgW="164880" imgH="190440" progId="Equation.3">
                  <p:embed/>
                </p:oleObj>
              </mc:Choice>
              <mc:Fallback>
                <p:oleObj name="Формула" r:id="rId3" imgW="164880" imgH="190440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2781300"/>
                        <a:ext cx="43656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Line 35"/>
          <p:cNvSpPr>
            <a:spLocks noChangeShapeType="1"/>
          </p:cNvSpPr>
          <p:nvPr/>
        </p:nvSpPr>
        <p:spPr bwMode="auto">
          <a:xfrm flipV="1">
            <a:off x="1143000" y="1925638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49" name="Line 36"/>
          <p:cNvSpPr>
            <a:spLocks noChangeShapeType="1"/>
          </p:cNvSpPr>
          <p:nvPr/>
        </p:nvSpPr>
        <p:spPr bwMode="auto">
          <a:xfrm rot="5400000" flipV="1">
            <a:off x="2247900" y="3030538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0" name="Text Box 39"/>
          <p:cNvSpPr txBox="1">
            <a:spLocks noChangeArrowheads="1"/>
          </p:cNvSpPr>
          <p:nvPr/>
        </p:nvSpPr>
        <p:spPr bwMode="auto">
          <a:xfrm>
            <a:off x="3048000" y="4135438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/>
          </a:p>
        </p:txBody>
      </p:sp>
      <p:sp>
        <p:nvSpPr>
          <p:cNvPr id="6151" name="Text Box 40"/>
          <p:cNvSpPr txBox="1">
            <a:spLocks noChangeArrowheads="1"/>
          </p:cNvSpPr>
          <p:nvPr/>
        </p:nvSpPr>
        <p:spPr bwMode="auto">
          <a:xfrm>
            <a:off x="762000" y="1849438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6152" name="Line 61"/>
          <p:cNvSpPr>
            <a:spLocks noChangeShapeType="1"/>
          </p:cNvSpPr>
          <p:nvPr/>
        </p:nvSpPr>
        <p:spPr bwMode="auto">
          <a:xfrm>
            <a:off x="1143000" y="3068638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3" name="Line 63"/>
          <p:cNvSpPr>
            <a:spLocks noChangeShapeType="1"/>
          </p:cNvSpPr>
          <p:nvPr/>
        </p:nvSpPr>
        <p:spPr bwMode="auto">
          <a:xfrm flipV="1">
            <a:off x="1116013" y="3068638"/>
            <a:ext cx="1873250" cy="0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n>
                <a:solidFill>
                  <a:srgbClr val="00B0F0"/>
                </a:solidFill>
              </a:ln>
            </a:endParaRPr>
          </a:p>
        </p:txBody>
      </p:sp>
      <p:sp>
        <p:nvSpPr>
          <p:cNvPr id="6154" name="Text Box 65"/>
          <p:cNvSpPr txBox="1">
            <a:spLocks noChangeArrowheads="1"/>
          </p:cNvSpPr>
          <p:nvPr/>
        </p:nvSpPr>
        <p:spPr bwMode="auto">
          <a:xfrm>
            <a:off x="2557463" y="2636838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B0F0"/>
                </a:solidFill>
              </a:rPr>
              <a:t>SRAS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6155" name="Text Box 67"/>
          <p:cNvSpPr txBox="1">
            <a:spLocks noChangeArrowheads="1"/>
          </p:cNvSpPr>
          <p:nvPr/>
        </p:nvSpPr>
        <p:spPr bwMode="auto">
          <a:xfrm>
            <a:off x="684213" y="2924175"/>
            <a:ext cx="762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 baseline="-25000"/>
          </a:p>
        </p:txBody>
      </p:sp>
      <p:sp>
        <p:nvSpPr>
          <p:cNvPr id="6156" name="Text Box 79"/>
          <p:cNvSpPr txBox="1">
            <a:spLocks noChangeArrowheads="1"/>
          </p:cNvSpPr>
          <p:nvPr/>
        </p:nvSpPr>
        <p:spPr bwMode="auto">
          <a:xfrm>
            <a:off x="7010400" y="1066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i="0"/>
          </a:p>
        </p:txBody>
      </p:sp>
      <p:sp>
        <p:nvSpPr>
          <p:cNvPr id="25680" name="Text Box 80"/>
          <p:cNvSpPr txBox="1">
            <a:spLocks noChangeArrowheads="1"/>
          </p:cNvSpPr>
          <p:nvPr/>
        </p:nvSpPr>
        <p:spPr bwMode="auto">
          <a:xfrm>
            <a:off x="3924300" y="1844675"/>
            <a:ext cx="4824413" cy="354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defRPr/>
            </a:pPr>
            <a:r>
              <a:rPr lang="ru-RU" i="0" dirty="0"/>
              <a:t>В</a:t>
            </a:r>
            <a:r>
              <a:rPr lang="en-US" i="0" dirty="0"/>
              <a:t> 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краткосрочном периоде </a:t>
            </a:r>
            <a:r>
              <a:rPr lang="ru-RU" i="0" dirty="0"/>
              <a:t>кривая совокупного предложения </a:t>
            </a:r>
            <a:r>
              <a:rPr lang="en-US" i="0" dirty="0"/>
              <a:t>(</a:t>
            </a:r>
            <a:r>
              <a:rPr lang="en-US" dirty="0"/>
              <a:t>SRAS</a:t>
            </a:r>
            <a:r>
              <a:rPr lang="en-US" i="0" dirty="0"/>
              <a:t>) </a:t>
            </a:r>
            <a:r>
              <a:rPr lang="ru-RU" i="0" dirty="0"/>
              <a:t>может быть</a:t>
            </a:r>
            <a:r>
              <a:rPr lang="en-US" i="0" dirty="0"/>
              <a:t> 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горизонтальной линией</a:t>
            </a:r>
            <a:r>
              <a:rPr lang="en-US" i="0" dirty="0">
                <a:solidFill>
                  <a:srgbClr val="00B0F0"/>
                </a:solidFill>
              </a:rPr>
              <a:t>.</a:t>
            </a:r>
            <a:r>
              <a:rPr lang="en-US" i="0" dirty="0"/>
              <a:t> </a:t>
            </a:r>
            <a:r>
              <a:rPr lang="ru-RU" i="0" dirty="0"/>
              <a:t>В краткосрочном периоде номинальная заработная плата </a:t>
            </a:r>
            <a:r>
              <a:rPr lang="ru-RU" i="0" dirty="0" smtClean="0"/>
              <a:t>жесткая</a:t>
            </a:r>
            <a:r>
              <a:rPr lang="en-US" i="0" dirty="0"/>
              <a:t>, </a:t>
            </a:r>
            <a:r>
              <a:rPr lang="ru-RU" i="0" dirty="0"/>
              <a:t>поэтому </a:t>
            </a:r>
            <a:r>
              <a:rPr lang="ru-RU" i="0" dirty="0" smtClean="0"/>
              <a:t>фирмы могут менять объем выпуска, нанимая </a:t>
            </a:r>
            <a:r>
              <a:rPr lang="ru-RU" i="0" dirty="0"/>
              <a:t>больше </a:t>
            </a:r>
            <a:r>
              <a:rPr lang="ru-RU" i="0" dirty="0" smtClean="0"/>
              <a:t>рабочих без роста средних затрат и, как следствие, неизменных ценах на конечную продукцию.</a:t>
            </a:r>
            <a:endParaRPr lang="ru-RU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08912" cy="86409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Кривая краткосрочного совокупного предложения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 flipH="1">
            <a:off x="1371600" y="1600200"/>
            <a:ext cx="990600" cy="12954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3" name="Line 7"/>
          <p:cNvSpPr>
            <a:spLocks noChangeShapeType="1"/>
          </p:cNvSpPr>
          <p:nvPr/>
        </p:nvSpPr>
        <p:spPr bwMode="auto">
          <a:xfrm flipV="1">
            <a:off x="914400" y="9144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4" name="Line 8"/>
          <p:cNvSpPr>
            <a:spLocks noChangeShapeType="1"/>
          </p:cNvSpPr>
          <p:nvPr/>
        </p:nvSpPr>
        <p:spPr bwMode="auto">
          <a:xfrm rot="5400000" flipV="1">
            <a:off x="2019300" y="20193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1600200" y="30480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1981200" y="12192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7177" name="Text Box 11"/>
          <p:cNvSpPr txBox="1">
            <a:spLocks noChangeArrowheads="1"/>
          </p:cNvSpPr>
          <p:nvPr/>
        </p:nvSpPr>
        <p:spPr bwMode="auto">
          <a:xfrm>
            <a:off x="2895600" y="3124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/>
          </a:p>
        </p:txBody>
      </p:sp>
      <p:sp>
        <p:nvSpPr>
          <p:cNvPr id="7178" name="Text Box 12"/>
          <p:cNvSpPr txBox="1">
            <a:spLocks noChangeArrowheads="1"/>
          </p:cNvSpPr>
          <p:nvPr/>
        </p:nvSpPr>
        <p:spPr bwMode="auto">
          <a:xfrm>
            <a:off x="533400" y="838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7179" name="Line 13"/>
          <p:cNvSpPr>
            <a:spLocks noChangeShapeType="1"/>
          </p:cNvSpPr>
          <p:nvPr/>
        </p:nvSpPr>
        <p:spPr bwMode="auto">
          <a:xfrm flipV="1">
            <a:off x="6400800" y="41910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0" name="Text Box 14"/>
          <p:cNvSpPr txBox="1">
            <a:spLocks noChangeArrowheads="1"/>
          </p:cNvSpPr>
          <p:nvPr/>
        </p:nvSpPr>
        <p:spPr bwMode="auto">
          <a:xfrm>
            <a:off x="6096000" y="39624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7181" name="Line 16"/>
          <p:cNvSpPr>
            <a:spLocks noChangeShapeType="1"/>
          </p:cNvSpPr>
          <p:nvPr/>
        </p:nvSpPr>
        <p:spPr bwMode="auto">
          <a:xfrm rot="5400000" flipV="1">
            <a:off x="7505700" y="52959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2" name="Text Box 18"/>
          <p:cNvSpPr txBox="1">
            <a:spLocks noChangeArrowheads="1"/>
          </p:cNvSpPr>
          <p:nvPr/>
        </p:nvSpPr>
        <p:spPr bwMode="auto">
          <a:xfrm>
            <a:off x="6858000" y="4267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7183" name="Text Box 19"/>
          <p:cNvSpPr txBox="1">
            <a:spLocks noChangeArrowheads="1"/>
          </p:cNvSpPr>
          <p:nvPr/>
        </p:nvSpPr>
        <p:spPr bwMode="auto">
          <a:xfrm>
            <a:off x="8382000" y="6400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/>
          </a:p>
        </p:txBody>
      </p:sp>
      <p:sp>
        <p:nvSpPr>
          <p:cNvPr id="7184" name="Line 20"/>
          <p:cNvSpPr>
            <a:spLocks noChangeShapeType="1"/>
          </p:cNvSpPr>
          <p:nvPr/>
        </p:nvSpPr>
        <p:spPr bwMode="auto">
          <a:xfrm flipH="1">
            <a:off x="7391400" y="4725988"/>
            <a:ext cx="838200" cy="1522412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5" name="Text Box 21"/>
          <p:cNvSpPr txBox="1">
            <a:spLocks noChangeArrowheads="1"/>
          </p:cNvSpPr>
          <p:nvPr/>
        </p:nvSpPr>
        <p:spPr bwMode="auto">
          <a:xfrm>
            <a:off x="7848600" y="4267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7186" name="Line 23"/>
          <p:cNvSpPr>
            <a:spLocks noChangeShapeType="1"/>
          </p:cNvSpPr>
          <p:nvPr/>
        </p:nvSpPr>
        <p:spPr bwMode="auto">
          <a:xfrm>
            <a:off x="7620000" y="4953000"/>
            <a:ext cx="457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7" name="Line 24"/>
          <p:cNvSpPr>
            <a:spLocks noChangeShapeType="1"/>
          </p:cNvSpPr>
          <p:nvPr/>
        </p:nvSpPr>
        <p:spPr bwMode="auto">
          <a:xfrm>
            <a:off x="6962775" y="6019800"/>
            <a:ext cx="533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8" name="Line 25"/>
          <p:cNvSpPr>
            <a:spLocks noChangeShapeType="1"/>
          </p:cNvSpPr>
          <p:nvPr/>
        </p:nvSpPr>
        <p:spPr bwMode="auto">
          <a:xfrm>
            <a:off x="914400" y="19050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9" name="Line 26"/>
          <p:cNvSpPr>
            <a:spLocks noChangeShapeType="1"/>
          </p:cNvSpPr>
          <p:nvPr/>
        </p:nvSpPr>
        <p:spPr bwMode="auto">
          <a:xfrm>
            <a:off x="914400" y="2286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0" name="Line 27"/>
          <p:cNvSpPr>
            <a:spLocks noChangeShapeType="1"/>
          </p:cNvSpPr>
          <p:nvPr/>
        </p:nvSpPr>
        <p:spPr bwMode="auto">
          <a:xfrm rot="-5400000">
            <a:off x="1409700" y="27051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1" name="Line 28"/>
          <p:cNvSpPr>
            <a:spLocks noChangeShapeType="1"/>
          </p:cNvSpPr>
          <p:nvPr/>
        </p:nvSpPr>
        <p:spPr bwMode="auto">
          <a:xfrm rot="-5400000">
            <a:off x="15240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2" name="Line 29"/>
          <p:cNvSpPr>
            <a:spLocks noChangeShapeType="1"/>
          </p:cNvSpPr>
          <p:nvPr/>
        </p:nvSpPr>
        <p:spPr bwMode="auto">
          <a:xfrm>
            <a:off x="1828800" y="3048000"/>
            <a:ext cx="3048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3" name="Line 30"/>
          <p:cNvSpPr>
            <a:spLocks noChangeShapeType="1"/>
          </p:cNvSpPr>
          <p:nvPr/>
        </p:nvSpPr>
        <p:spPr bwMode="auto">
          <a:xfrm rot="5400000" flipH="1">
            <a:off x="828675" y="2095500"/>
            <a:ext cx="381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4" name="Text Box 31"/>
          <p:cNvSpPr txBox="1">
            <a:spLocks noChangeArrowheads="1"/>
          </p:cNvSpPr>
          <p:nvPr/>
        </p:nvSpPr>
        <p:spPr bwMode="auto">
          <a:xfrm>
            <a:off x="1966913" y="306705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7195" name="Text Box 32"/>
          <p:cNvSpPr txBox="1">
            <a:spLocks noChangeArrowheads="1"/>
          </p:cNvSpPr>
          <p:nvPr/>
        </p:nvSpPr>
        <p:spPr bwMode="auto">
          <a:xfrm>
            <a:off x="457200" y="20574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7196" name="Text Box 33"/>
          <p:cNvSpPr txBox="1">
            <a:spLocks noChangeArrowheads="1"/>
          </p:cNvSpPr>
          <p:nvPr/>
        </p:nvSpPr>
        <p:spPr bwMode="auto">
          <a:xfrm>
            <a:off x="457200" y="1600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7197" name="Text Box 34"/>
          <p:cNvSpPr txBox="1">
            <a:spLocks noChangeArrowheads="1"/>
          </p:cNvSpPr>
          <p:nvPr/>
        </p:nvSpPr>
        <p:spPr bwMode="auto">
          <a:xfrm>
            <a:off x="1828800" y="1584325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7198" name="Text Box 35"/>
          <p:cNvSpPr txBox="1">
            <a:spLocks noChangeArrowheads="1"/>
          </p:cNvSpPr>
          <p:nvPr/>
        </p:nvSpPr>
        <p:spPr bwMode="auto">
          <a:xfrm>
            <a:off x="1524000" y="1965325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8468" name="Text Box 36"/>
          <p:cNvSpPr txBox="1">
            <a:spLocks noChangeArrowheads="1"/>
          </p:cNvSpPr>
          <p:nvPr/>
        </p:nvSpPr>
        <p:spPr bwMode="auto">
          <a:xfrm>
            <a:off x="3581400" y="1066800"/>
            <a:ext cx="50292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Изменение цен</a:t>
            </a:r>
            <a:r>
              <a:rPr lang="en-US" i="0"/>
              <a:t> (</a:t>
            </a:r>
            <a:r>
              <a:rPr lang="ru-RU" i="0"/>
              <a:t>от</a:t>
            </a:r>
            <a:r>
              <a:rPr lang="en-US" i="0"/>
              <a:t> </a:t>
            </a:r>
            <a:r>
              <a:rPr lang="en-US"/>
              <a:t>P</a:t>
            </a:r>
            <a:r>
              <a:rPr lang="en-US" baseline="-25000"/>
              <a:t>1</a:t>
            </a:r>
            <a:r>
              <a:rPr lang="en-US" i="0"/>
              <a:t> </a:t>
            </a:r>
            <a:r>
              <a:rPr lang="ru-RU" i="0"/>
              <a:t>д</a:t>
            </a:r>
            <a:r>
              <a:rPr lang="en-US" i="0"/>
              <a:t>o </a:t>
            </a:r>
            <a:r>
              <a:rPr lang="en-US"/>
              <a:t>P</a:t>
            </a:r>
            <a:r>
              <a:rPr lang="en-US" baseline="-25000"/>
              <a:t>2</a:t>
            </a:r>
            <a:r>
              <a:rPr lang="en-US" i="0"/>
              <a:t>), </a:t>
            </a:r>
            <a:r>
              <a:rPr lang="ru-RU" i="0"/>
              <a:t>при том, что издержки фирм остаются неизменными, ведет к росту выпуска (от </a:t>
            </a:r>
            <a:r>
              <a:rPr lang="en-US"/>
              <a:t>Y</a:t>
            </a:r>
            <a:r>
              <a:rPr lang="en-US" baseline="-25000"/>
              <a:t>1</a:t>
            </a:r>
            <a:r>
              <a:rPr lang="en-US"/>
              <a:t> </a:t>
            </a:r>
            <a:r>
              <a:rPr lang="ru-RU" i="0"/>
              <a:t>до</a:t>
            </a:r>
            <a:r>
              <a:rPr lang="en-US" i="0"/>
              <a:t> </a:t>
            </a:r>
            <a:r>
              <a:rPr lang="en-US"/>
              <a:t>Y</a:t>
            </a:r>
            <a:r>
              <a:rPr lang="en-US" baseline="-25000"/>
              <a:t>2</a:t>
            </a:r>
            <a:r>
              <a:rPr lang="en-US" i="0"/>
              <a:t>) (</a:t>
            </a: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движение </a:t>
            </a:r>
            <a:r>
              <a:rPr lang="ru-RU" i="0"/>
              <a:t>из точки </a:t>
            </a:r>
            <a:r>
              <a:rPr lang="en-US" i="0"/>
              <a:t>A </a:t>
            </a:r>
            <a:r>
              <a:rPr lang="ru-RU" i="0"/>
              <a:t>в точку</a:t>
            </a:r>
            <a:r>
              <a:rPr lang="en-US" i="0"/>
              <a:t> B </a:t>
            </a: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вдоль</a:t>
            </a:r>
            <a:r>
              <a:rPr lang="en-US" i="0"/>
              <a:t> </a:t>
            </a:r>
            <a:r>
              <a:rPr lang="ru-RU" i="0"/>
              <a:t>кривой </a:t>
            </a:r>
            <a:r>
              <a:rPr lang="en-US"/>
              <a:t>SRAS</a:t>
            </a:r>
            <a:r>
              <a:rPr lang="en-US" i="0"/>
              <a:t>), </a:t>
            </a:r>
            <a:r>
              <a:rPr lang="ru-RU" i="0"/>
              <a:t>как как прибыль на единицу выпуска растет</a:t>
            </a:r>
            <a:r>
              <a:rPr lang="en-US" i="0"/>
              <a:t>.</a:t>
            </a:r>
            <a:endParaRPr lang="ru-RU" i="0"/>
          </a:p>
        </p:txBody>
      </p:sp>
      <p:sp>
        <p:nvSpPr>
          <p:cNvPr id="7200" name="Line 37"/>
          <p:cNvSpPr>
            <a:spLocks noChangeShapeType="1"/>
          </p:cNvSpPr>
          <p:nvPr/>
        </p:nvSpPr>
        <p:spPr bwMode="auto">
          <a:xfrm flipH="1">
            <a:off x="6858000" y="4724400"/>
            <a:ext cx="838200" cy="1522413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0" name="Text Box 38"/>
          <p:cNvSpPr txBox="1">
            <a:spLocks noChangeArrowheads="1"/>
          </p:cNvSpPr>
          <p:nvPr/>
        </p:nvSpPr>
        <p:spPr bwMode="auto">
          <a:xfrm>
            <a:off x="152400" y="4924425"/>
            <a:ext cx="6019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Сдвиги</a:t>
            </a:r>
            <a:r>
              <a:rPr lang="en-US" i="0"/>
              <a:t> </a:t>
            </a:r>
            <a:r>
              <a:rPr lang="ru-RU" i="0"/>
              <a:t>кривой </a:t>
            </a:r>
            <a:r>
              <a:rPr lang="en-US"/>
              <a:t>SRAS</a:t>
            </a:r>
            <a:r>
              <a:rPr lang="ru-RU"/>
              <a:t> </a:t>
            </a:r>
            <a:r>
              <a:rPr lang="ru-RU" i="0"/>
              <a:t>вызываются </a:t>
            </a: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изменениями в издержках производства фирм</a:t>
            </a:r>
            <a:r>
              <a:rPr lang="en-US" i="0"/>
              <a:t>. </a:t>
            </a:r>
            <a:r>
              <a:rPr lang="ru-RU" i="0"/>
              <a:t>Поэтому фирмы хотят производить больше или меньше при каждом уровне цен</a:t>
            </a:r>
            <a:r>
              <a:rPr lang="en-US" i="0"/>
              <a:t>. </a:t>
            </a:r>
            <a:endParaRPr lang="ru-RU" i="0"/>
          </a:p>
        </p:txBody>
      </p:sp>
      <p:sp>
        <p:nvSpPr>
          <p:cNvPr id="7202" name="Oval 39"/>
          <p:cNvSpPr>
            <a:spLocks noChangeArrowheads="1"/>
          </p:cNvSpPr>
          <p:nvPr/>
        </p:nvSpPr>
        <p:spPr bwMode="auto">
          <a:xfrm>
            <a:off x="2085975" y="18716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3" name="Oval 40"/>
          <p:cNvSpPr>
            <a:spLocks noChangeArrowheads="1"/>
          </p:cNvSpPr>
          <p:nvPr/>
        </p:nvSpPr>
        <p:spPr bwMode="auto">
          <a:xfrm>
            <a:off x="1785938" y="22574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4" name="Line 42"/>
          <p:cNvSpPr>
            <a:spLocks noChangeShapeType="1"/>
          </p:cNvSpPr>
          <p:nvPr/>
        </p:nvSpPr>
        <p:spPr bwMode="auto">
          <a:xfrm flipV="1">
            <a:off x="1905000" y="2105025"/>
            <a:ext cx="76200" cy="762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05" name="Line 43"/>
          <p:cNvSpPr>
            <a:spLocks noChangeShapeType="1"/>
          </p:cNvSpPr>
          <p:nvPr/>
        </p:nvSpPr>
        <p:spPr bwMode="auto">
          <a:xfrm flipV="1">
            <a:off x="2028825" y="1947863"/>
            <a:ext cx="76200" cy="762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7170" name="Object 44"/>
          <p:cNvGraphicFramePr>
            <a:graphicFrameLocks noChangeAspect="1"/>
          </p:cNvGraphicFramePr>
          <p:nvPr/>
        </p:nvGraphicFramePr>
        <p:xfrm>
          <a:off x="3124200" y="3433763"/>
          <a:ext cx="182880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Фотография Photo Editor" r:id="rId3" imgW="1000000" imgH="866896" progId="">
                  <p:embed/>
                </p:oleObj>
              </mc:Choice>
              <mc:Fallback>
                <p:oleObj name="Фотография Photo Editor" r:id="rId3" imgW="1000000" imgH="866896" progId="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433763"/>
                        <a:ext cx="1828800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9"/>
          <p:cNvGraphicFramePr>
            <a:graphicFrameLocks noChangeAspect="1"/>
          </p:cNvGraphicFramePr>
          <p:nvPr/>
        </p:nvGraphicFramePr>
        <p:xfrm>
          <a:off x="4419600" y="5075238"/>
          <a:ext cx="1981200" cy="170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Фотография Photo Editor" r:id="rId3" imgW="895238" imgH="771429" progId="">
                  <p:embed/>
                </p:oleObj>
              </mc:Choice>
              <mc:Fallback>
                <p:oleObj name="Фотография Photo Editor" r:id="rId3" imgW="895238" imgH="771429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075238"/>
                        <a:ext cx="1981200" cy="170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305800" cy="4145632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spcBef>
                <a:spcPct val="10000"/>
              </a:spcBef>
              <a:buFontTx/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Факторами, влияющими на совокупное предложение в краткосрочном периоде и поэтому сдвигающими кривую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AS </a:t>
            </a:r>
            <a:r>
              <a:rPr lang="ru-RU" sz="2400" dirty="0" smtClean="0">
                <a:solidFill>
                  <a:srgbClr val="000000"/>
                </a:solidFill>
              </a:rPr>
              <a:t>являются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algn="just" eaLnBrk="1" hangingPunct="1">
              <a:spcBef>
                <a:spcPct val="10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Цены ресурсов</a:t>
            </a:r>
            <a:r>
              <a:rPr lang="en-US" sz="2400" dirty="0" smtClean="0">
                <a:cs typeface="Times New Roman" pitchFamily="18" charset="0"/>
              </a:rPr>
              <a:t> (</a:t>
            </a:r>
            <a:r>
              <a:rPr lang="en-US" sz="2400" i="1" dirty="0" err="1" smtClean="0">
                <a:cs typeface="Times New Roman" pitchFamily="18" charset="0"/>
              </a:rPr>
              <a:t>P</a:t>
            </a:r>
            <a:r>
              <a:rPr lang="en-US" sz="2400" i="1" baseline="-25000" dirty="0" err="1" smtClean="0">
                <a:cs typeface="Times New Roman" pitchFamily="18" charset="0"/>
              </a:rPr>
              <a:t>resource</a:t>
            </a:r>
            <a:r>
              <a:rPr lang="en-US" sz="2400" dirty="0" smtClean="0">
                <a:cs typeface="Times New Roman" pitchFamily="18" charset="0"/>
              </a:rPr>
              <a:t>) – </a:t>
            </a:r>
            <a:r>
              <a:rPr lang="ru-RU" sz="2400" dirty="0" smtClean="0"/>
              <a:t>заработная плата и другие цены факторов производства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 eaLnBrk="1" hangingPunct="1">
              <a:spcBef>
                <a:spcPct val="10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Количество ресурсов</a:t>
            </a:r>
            <a:r>
              <a:rPr lang="en-US" sz="2400" b="1" i="1" dirty="0" smtClean="0">
                <a:solidFill>
                  <a:srgbClr val="009900"/>
                </a:solidFill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Q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 – </a:t>
            </a:r>
            <a:r>
              <a:rPr lang="ru-RU" sz="2400" dirty="0" smtClean="0">
                <a:solidFill>
                  <a:srgbClr val="000000"/>
                </a:solidFill>
              </a:rPr>
              <a:t>предложение труда, изменение запаса капитала благодаря инвестициям, открытие новых месторождений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 eaLnBrk="1" hangingPunct="1">
              <a:spcBef>
                <a:spcPct val="10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Производительность ресурсов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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 – </a:t>
            </a:r>
            <a:r>
              <a:rPr lang="ru-RU" sz="2400" dirty="0" smtClean="0">
                <a:solidFill>
                  <a:srgbClr val="000000"/>
                </a:solidFill>
              </a:rPr>
              <a:t>прежде всего производительность труда благодаря улучшениям в образовании и профессиональной подготовке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 eaLnBrk="1" hangingPunct="1">
              <a:spcBef>
                <a:spcPct val="10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Технологический прогресс</a:t>
            </a:r>
            <a:r>
              <a:rPr lang="en-US" sz="2400" b="1" i="1" dirty="0" smtClean="0">
                <a:solidFill>
                  <a:srgbClr val="009900"/>
                </a:solidFill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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); </a:t>
            </a:r>
            <a:endParaRPr lang="ru-RU" sz="2800" dirty="0" smtClean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0" y="193675"/>
            <a:ext cx="9144000" cy="82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85000"/>
              </a:lnSpc>
              <a:defRPr/>
            </a:pPr>
            <a:r>
              <a:rPr lang="ru-RU" sz="2800" b="1" i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Факторы краткосрочного совокупного предложения</a:t>
            </a:r>
          </a:p>
        </p:txBody>
      </p:sp>
      <p:sp>
        <p:nvSpPr>
          <p:cNvPr id="8197" name="AutoShape 10"/>
          <p:cNvSpPr>
            <a:spLocks noChangeArrowheads="1"/>
          </p:cNvSpPr>
          <p:nvPr/>
        </p:nvSpPr>
        <p:spPr bwMode="auto">
          <a:xfrm>
            <a:off x="7391400" y="6172200"/>
            <a:ext cx="838200" cy="228600"/>
          </a:xfrm>
          <a:prstGeom prst="rightArrow">
            <a:avLst>
              <a:gd name="adj1" fmla="val 50000"/>
              <a:gd name="adj2" fmla="val 91667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Факторы краткосрочного совокупного предложения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610600" cy="411480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Инфляционные ожидания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i="1" dirty="0" smtClean="0">
                <a:solidFill>
                  <a:srgbClr val="000000"/>
                </a:solidFill>
                <a:cs typeface="Times New Roman" pitchFamily="18" charset="0"/>
              </a:rPr>
              <a:t>E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); </a:t>
            </a:r>
            <a:endParaRPr lang="ru-RU" sz="2400" dirty="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Государственная политика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например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Tx/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        </a:t>
            </a:r>
            <a:r>
              <a:rPr lang="ru-RU" sz="2400" dirty="0" smtClean="0">
                <a:solidFill>
                  <a:srgbClr val="009900"/>
                </a:solidFill>
                <a:cs typeface="Times New Roman" pitchFamily="18" charset="0"/>
              </a:rPr>
              <a:t>•</a:t>
            </a:r>
            <a:r>
              <a:rPr lang="ru-RU" sz="2400" dirty="0" smtClean="0">
                <a:solidFill>
                  <a:srgbClr val="000000"/>
                </a:solidFill>
              </a:rPr>
              <a:t> снижение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9900"/>
                </a:solidFill>
              </a:rPr>
              <a:t>налогов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i="1" dirty="0" err="1" smtClean="0">
                <a:solidFill>
                  <a:srgbClr val="000000"/>
                </a:solidFill>
                <a:cs typeface="Times New Roman" pitchFamily="18" charset="0"/>
              </a:rPr>
              <a:t>Tx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);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Tx/>
              <a:buNone/>
            </a:pPr>
            <a:r>
              <a:rPr lang="ru-RU" sz="2400" b="1" i="1" dirty="0" smtClean="0">
                <a:solidFill>
                  <a:srgbClr val="009900"/>
                </a:solidFill>
              </a:rPr>
              <a:t>        </a:t>
            </a:r>
            <a:r>
              <a:rPr lang="ru-RU" sz="2400" dirty="0" smtClean="0">
                <a:solidFill>
                  <a:srgbClr val="009900"/>
                </a:solidFill>
                <a:cs typeface="Times New Roman" pitchFamily="18" charset="0"/>
              </a:rPr>
              <a:t>•</a:t>
            </a:r>
            <a:r>
              <a:rPr lang="ru-RU" sz="2400" b="1" i="1" dirty="0" smtClean="0">
                <a:solidFill>
                  <a:srgbClr val="009900"/>
                </a:solidFill>
              </a:rPr>
              <a:t> </a:t>
            </a:r>
            <a:r>
              <a:rPr lang="ru-RU" sz="2400" b="1" i="1" dirty="0" err="1" smtClean="0">
                <a:solidFill>
                  <a:srgbClr val="009900"/>
                </a:solidFill>
              </a:rPr>
              <a:t>дерегулирование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i="1" dirty="0" err="1" smtClean="0">
                <a:solidFill>
                  <a:srgbClr val="000000"/>
                </a:solidFill>
                <a:cs typeface="Times New Roman" pitchFamily="18" charset="0"/>
              </a:rPr>
              <a:t>G</a:t>
            </a:r>
            <a:r>
              <a:rPr lang="en-US" sz="2400" i="1" baseline="-25000" dirty="0" err="1" smtClean="0">
                <a:solidFill>
                  <a:srgbClr val="000000"/>
                </a:solidFill>
              </a:rPr>
              <a:t>deregulation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);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  <a:buFontTx/>
              <a:buNone/>
            </a:pPr>
            <a:r>
              <a:rPr lang="ru-RU" sz="2400" b="1" i="1" dirty="0" smtClean="0">
                <a:solidFill>
                  <a:srgbClr val="009900"/>
                </a:solidFill>
              </a:rPr>
              <a:t>        </a:t>
            </a:r>
            <a:r>
              <a:rPr lang="ru-RU" sz="2400" dirty="0" smtClean="0">
                <a:solidFill>
                  <a:srgbClr val="009900"/>
                </a:solidFill>
                <a:cs typeface="Times New Roman" pitchFamily="18" charset="0"/>
              </a:rPr>
              <a:t>•</a:t>
            </a:r>
            <a:r>
              <a:rPr lang="ru-RU" sz="2400" b="1" i="1" dirty="0" smtClean="0">
                <a:solidFill>
                  <a:srgbClr val="009900"/>
                </a:solidFill>
              </a:rPr>
              <a:t> социальные</a:t>
            </a:r>
            <a:r>
              <a:rPr lang="ru-RU" sz="2400" dirty="0" smtClean="0">
                <a:solidFill>
                  <a:srgbClr val="000000"/>
                </a:solidFill>
              </a:rPr>
              <a:t> реформы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dirty="0" smtClean="0"/>
              <a:t>или программы по</a:t>
            </a:r>
            <a:r>
              <a:rPr lang="en-US" sz="2400" b="1" i="1" dirty="0" smtClean="0">
                <a:solidFill>
                  <a:srgbClr val="009900"/>
                </a:solidFill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9900"/>
                </a:solidFill>
              </a:rPr>
              <a:t>страхованию   </a:t>
            </a:r>
          </a:p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Tx/>
              <a:buNone/>
            </a:pPr>
            <a:r>
              <a:rPr lang="ru-RU" sz="2400" b="1" i="1" dirty="0" smtClean="0">
                <a:solidFill>
                  <a:srgbClr val="009900"/>
                </a:solidFill>
              </a:rPr>
              <a:t>          безработицы 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i="1" dirty="0" err="1" smtClean="0">
                <a:solidFill>
                  <a:srgbClr val="000000"/>
                </a:solidFill>
                <a:cs typeface="Times New Roman" pitchFamily="18" charset="0"/>
              </a:rPr>
              <a:t>Tr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);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Tx/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        </a:t>
            </a:r>
            <a:r>
              <a:rPr lang="ru-RU" sz="2400" dirty="0" smtClean="0">
                <a:solidFill>
                  <a:srgbClr val="009900"/>
                </a:solidFill>
                <a:cs typeface="Times New Roman" pitchFamily="18" charset="0"/>
              </a:rPr>
              <a:t>•</a:t>
            </a:r>
            <a:r>
              <a:rPr lang="ru-RU" sz="2400" dirty="0" smtClean="0">
                <a:solidFill>
                  <a:srgbClr val="000000"/>
                </a:solidFill>
              </a:rPr>
              <a:t> инвестиционный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9900"/>
                </a:solidFill>
              </a:rPr>
              <a:t>налоговый кредит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и т.п.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Погодные условия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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 </a:t>
            </a:r>
            <a:r>
              <a:rPr lang="ru-RU" sz="2400" dirty="0" smtClean="0">
                <a:solidFill>
                  <a:srgbClr val="000000"/>
                </a:solidFill>
              </a:rPr>
              <a:t>и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9900"/>
                </a:solidFill>
              </a:rPr>
              <a:t>природные бедствия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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); </a:t>
            </a:r>
          </a:p>
          <a:p>
            <a:pPr algn="just" eaLnBrk="1" hangingPunct="1">
              <a:lnSpc>
                <a:spcPct val="90000"/>
              </a:lnSpc>
              <a:spcBef>
                <a:spcPct val="15000"/>
              </a:spcBef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009900"/>
                </a:solidFill>
              </a:rPr>
              <a:t>Социальные потрясения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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), </a:t>
            </a:r>
            <a:r>
              <a:rPr lang="ru-RU" sz="2400" dirty="0" smtClean="0">
                <a:solidFill>
                  <a:srgbClr val="000000"/>
                </a:solidFill>
              </a:rPr>
              <a:t>такие как войны, революции, военные перевороты и т.п.</a:t>
            </a:r>
            <a:endParaRPr lang="en-US" sz="2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sz="2400" dirty="0" smtClean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914400" y="51816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i="0"/>
              <a:t>Формула для</a:t>
            </a:r>
            <a:r>
              <a:rPr lang="en-US" i="0"/>
              <a:t> SRAS:</a:t>
            </a: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166688" y="5699125"/>
          <a:ext cx="882491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Формула" r:id="rId3" imgW="3746160" imgH="330120" progId="Equation.3">
                  <p:embed/>
                </p:oleObj>
              </mc:Choice>
              <mc:Fallback>
                <p:oleObj name="Формула" r:id="rId3" imgW="3746160" imgH="3301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8" y="5699125"/>
                        <a:ext cx="8824912" cy="777875"/>
                      </a:xfrm>
                      <a:prstGeom prst="rect">
                        <a:avLst/>
                      </a:prstGeom>
                      <a:solidFill>
                        <a:srgbClr val="99FF99"/>
                      </a:solidFill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Краткосрочное и долгосрочное 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равновесие в модели </a:t>
            </a:r>
            <a:r>
              <a:rPr 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AD-AS </a:t>
            </a:r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 flipV="1">
            <a:off x="6400800" y="10668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5" name="Line 8"/>
          <p:cNvSpPr>
            <a:spLocks noChangeShapeType="1"/>
          </p:cNvSpPr>
          <p:nvPr/>
        </p:nvSpPr>
        <p:spPr bwMode="auto">
          <a:xfrm rot="5400000" flipV="1">
            <a:off x="4838700" y="19431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6" name="Text Box 13"/>
          <p:cNvSpPr txBox="1">
            <a:spLocks noChangeArrowheads="1"/>
          </p:cNvSpPr>
          <p:nvPr/>
        </p:nvSpPr>
        <p:spPr bwMode="auto">
          <a:xfrm>
            <a:off x="3114675" y="1981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P</a:t>
            </a:r>
            <a:r>
              <a:rPr lang="en-US" baseline="-25000" dirty="0"/>
              <a:t>E</a:t>
            </a:r>
            <a:endParaRPr lang="ru-RU" baseline="-25000" dirty="0"/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467544" y="3826783"/>
            <a:ext cx="842493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Равновесие</a:t>
            </a:r>
            <a:r>
              <a:rPr lang="ru-RU" sz="2000" i="0" dirty="0"/>
              <a:t> в модели</a:t>
            </a:r>
            <a:r>
              <a:rPr lang="en-US" sz="2000" i="0" dirty="0"/>
              <a:t> </a:t>
            </a:r>
            <a:r>
              <a:rPr lang="en-US" sz="2000" dirty="0"/>
              <a:t>AD-AS</a:t>
            </a:r>
            <a:r>
              <a:rPr lang="en-US" sz="2000" i="0" dirty="0"/>
              <a:t> </a:t>
            </a:r>
            <a:r>
              <a:rPr lang="ru-RU" sz="2000" i="0" dirty="0"/>
              <a:t>наступает, </a:t>
            </a:r>
            <a:r>
              <a:rPr lang="ru-RU" sz="2000" i="0" dirty="0" smtClean="0"/>
              <a:t>когда объемы совокупного спроса совокупного предложения </a:t>
            </a:r>
            <a:r>
              <a:rPr lang="ru-RU" sz="2000" i="0" dirty="0" err="1" smtClean="0"/>
              <a:t>совпдают</a:t>
            </a:r>
            <a:r>
              <a:rPr lang="en-US" sz="2000" i="0" dirty="0" smtClean="0"/>
              <a:t>. </a:t>
            </a:r>
            <a:r>
              <a:rPr lang="ru-RU" sz="2000" i="0" dirty="0"/>
              <a:t>Графически </a:t>
            </a:r>
            <a:r>
              <a:rPr lang="ru-RU" sz="2000" i="0" dirty="0" smtClean="0"/>
              <a:t>– </a:t>
            </a:r>
            <a:r>
              <a:rPr lang="ru-RU" sz="2000" i="0" dirty="0"/>
              <a:t>это точка пересечения кривых совокупного спроса </a:t>
            </a:r>
            <a:r>
              <a:rPr lang="en-US" sz="2000" i="0" dirty="0"/>
              <a:t>(</a:t>
            </a:r>
            <a:r>
              <a:rPr lang="en-US" sz="2000" dirty="0"/>
              <a:t>AD</a:t>
            </a:r>
            <a:r>
              <a:rPr lang="en-US" sz="2000" i="0" dirty="0"/>
              <a:t>) </a:t>
            </a:r>
            <a:r>
              <a:rPr lang="ru-RU" sz="2000" i="0" dirty="0"/>
              <a:t>и совокупного предложения </a:t>
            </a:r>
            <a:r>
              <a:rPr lang="en-US" sz="2000" i="0" dirty="0"/>
              <a:t>(</a:t>
            </a:r>
            <a:r>
              <a:rPr lang="en-US" sz="2000" dirty="0"/>
              <a:t>AS</a:t>
            </a:r>
            <a:r>
              <a:rPr lang="en-US" sz="2000" i="0" dirty="0"/>
              <a:t>) (</a:t>
            </a:r>
            <a:r>
              <a:rPr lang="ru-RU" sz="2000" i="0" dirty="0"/>
              <a:t>точка</a:t>
            </a:r>
            <a:r>
              <a:rPr lang="en-US" sz="2000" i="0" dirty="0"/>
              <a:t> A). </a:t>
            </a:r>
          </a:p>
          <a:p>
            <a:pPr algn="just">
              <a:lnSpc>
                <a:spcPct val="80000"/>
              </a:lnSpc>
              <a:buFontTx/>
              <a:buChar char="•"/>
              <a:defRPr/>
            </a:pPr>
            <a:r>
              <a:rPr lang="en-US" sz="2000" i="0" dirty="0"/>
              <a:t>  </a:t>
            </a:r>
            <a:r>
              <a:rPr lang="ru-RU" sz="2000" i="0" dirty="0"/>
              <a:t>Пересечение кривой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r>
              <a:rPr lang="en-US" sz="2000" i="0" dirty="0"/>
              <a:t> </a:t>
            </a:r>
            <a:r>
              <a:rPr lang="ru-RU" sz="2000" i="0" dirty="0"/>
              <a:t>с кривой краткосрочного совокупного предложения </a:t>
            </a:r>
            <a:r>
              <a:rPr lang="en-US" sz="20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SRAS</a:t>
            </a:r>
            <a:r>
              <a:rPr lang="en-US" sz="2000" i="0" dirty="0"/>
              <a:t> </a:t>
            </a:r>
            <a:r>
              <a:rPr lang="ru-RU" sz="2000" i="0" dirty="0"/>
              <a:t>соответствует </a:t>
            </a:r>
            <a:r>
              <a:rPr lang="ru-RU" sz="20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краткосрочному равновесию</a:t>
            </a:r>
            <a:r>
              <a:rPr lang="ru-RU" sz="20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 i="0" dirty="0"/>
              <a:t>(</a:t>
            </a:r>
            <a:r>
              <a:rPr lang="ru-RU" sz="2000" i="0" dirty="0"/>
              <a:t>равновесный уровень цен </a:t>
            </a:r>
            <a:r>
              <a:rPr lang="en-US" sz="2000" dirty="0"/>
              <a:t>P</a:t>
            </a:r>
            <a:r>
              <a:rPr lang="en-US" sz="2000" i="0" baseline="-25000" dirty="0"/>
              <a:t>E</a:t>
            </a:r>
            <a:r>
              <a:rPr lang="en-US" sz="2000" i="0" dirty="0"/>
              <a:t> </a:t>
            </a:r>
            <a:r>
              <a:rPr lang="ru-RU" sz="2000" i="0" dirty="0"/>
              <a:t>и фактический равновесный уровень выпуска</a:t>
            </a:r>
            <a:r>
              <a:rPr lang="en-US" sz="2000" i="0" dirty="0"/>
              <a:t> </a:t>
            </a:r>
            <a:r>
              <a:rPr lang="en-US" sz="2000" dirty="0"/>
              <a:t>Y</a:t>
            </a:r>
            <a:r>
              <a:rPr lang="en-US" sz="2000" baseline="-25000" dirty="0"/>
              <a:t>E</a:t>
            </a:r>
            <a:r>
              <a:rPr lang="en-US" sz="2000" i="0" dirty="0"/>
              <a:t>).</a:t>
            </a:r>
          </a:p>
          <a:p>
            <a:pPr algn="just">
              <a:lnSpc>
                <a:spcPct val="80000"/>
              </a:lnSpc>
              <a:buFontTx/>
              <a:buChar char="•"/>
              <a:defRPr/>
            </a:pPr>
            <a:r>
              <a:rPr lang="en-US" sz="2000" i="0" dirty="0"/>
              <a:t> </a:t>
            </a:r>
            <a:r>
              <a:rPr lang="ru-RU" sz="2000" i="0" dirty="0"/>
              <a:t>Пересечение кривой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r>
              <a:rPr lang="en-US" sz="2000" i="0" dirty="0"/>
              <a:t> </a:t>
            </a:r>
            <a:r>
              <a:rPr lang="ru-RU" sz="2000" i="0" dirty="0"/>
              <a:t>с кривой долгосрочного совокупного предложения </a:t>
            </a:r>
            <a:r>
              <a:rPr lang="en-US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LRAS</a:t>
            </a:r>
            <a:r>
              <a:rPr lang="en-US" sz="2000" i="0" dirty="0">
                <a:solidFill>
                  <a:srgbClr val="9966FF"/>
                </a:solidFill>
              </a:rPr>
              <a:t> </a:t>
            </a:r>
            <a:r>
              <a:rPr lang="ru-RU" sz="2000" i="0" dirty="0"/>
              <a:t>соответствует</a:t>
            </a:r>
            <a:r>
              <a:rPr lang="en-US" sz="2000" i="0" dirty="0">
                <a:solidFill>
                  <a:srgbClr val="9966FF"/>
                </a:solidFill>
              </a:rPr>
              <a:t> </a:t>
            </a:r>
            <a:r>
              <a:rPr lang="ru-RU" sz="2000" b="1" dirty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долгосрочному равновесию</a:t>
            </a:r>
            <a:r>
              <a:rPr lang="en-US" sz="2000" i="0" dirty="0"/>
              <a:t> (</a:t>
            </a:r>
            <a:r>
              <a:rPr lang="ru-RU" sz="2000" i="0" dirty="0"/>
              <a:t>потенциальному уровню выпуска</a:t>
            </a:r>
            <a:r>
              <a:rPr lang="en-US" sz="2000" i="0" dirty="0"/>
              <a:t> </a:t>
            </a:r>
            <a:r>
              <a:rPr lang="en-US" sz="2000" dirty="0"/>
              <a:t>Y*</a:t>
            </a:r>
            <a:r>
              <a:rPr lang="en-US" sz="2000" i="0" dirty="0"/>
              <a:t>).</a:t>
            </a:r>
            <a:endParaRPr lang="ru-RU" sz="2000" i="0" dirty="0"/>
          </a:p>
        </p:txBody>
      </p:sp>
      <p:sp>
        <p:nvSpPr>
          <p:cNvPr id="10248" name="Line 4"/>
          <p:cNvSpPr>
            <a:spLocks noChangeShapeType="1"/>
          </p:cNvSpPr>
          <p:nvPr/>
        </p:nvSpPr>
        <p:spPr bwMode="auto">
          <a:xfrm flipV="1">
            <a:off x="609600" y="10668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9" name="Line 5"/>
          <p:cNvSpPr>
            <a:spLocks noChangeShapeType="1"/>
          </p:cNvSpPr>
          <p:nvPr/>
        </p:nvSpPr>
        <p:spPr bwMode="auto">
          <a:xfrm flipV="1">
            <a:off x="3581400" y="10668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7"/>
          <p:cNvSpPr>
            <a:spLocks noChangeShapeType="1"/>
          </p:cNvSpPr>
          <p:nvPr/>
        </p:nvSpPr>
        <p:spPr bwMode="auto">
          <a:xfrm rot="5400000" flipV="1">
            <a:off x="1866900" y="19431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Line 9"/>
          <p:cNvSpPr>
            <a:spLocks noChangeShapeType="1"/>
          </p:cNvSpPr>
          <p:nvPr/>
        </p:nvSpPr>
        <p:spPr bwMode="auto">
          <a:xfrm rot="5400000" flipV="1">
            <a:off x="7658100" y="19431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8686800" y="3171825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0253" name="Text Box 14"/>
          <p:cNvSpPr txBox="1">
            <a:spLocks noChangeArrowheads="1"/>
          </p:cNvSpPr>
          <p:nvPr/>
        </p:nvSpPr>
        <p:spPr bwMode="auto">
          <a:xfrm>
            <a:off x="5943600" y="1905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E</a:t>
            </a:r>
            <a:endParaRPr lang="ru-RU" baseline="-25000"/>
          </a:p>
        </p:txBody>
      </p:sp>
      <p:sp>
        <p:nvSpPr>
          <p:cNvPr id="10254" name="Text Box 15"/>
          <p:cNvSpPr txBox="1">
            <a:spLocks noChangeArrowheads="1"/>
          </p:cNvSpPr>
          <p:nvPr/>
        </p:nvSpPr>
        <p:spPr bwMode="auto">
          <a:xfrm>
            <a:off x="6019800" y="914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0255" name="Text Box 16"/>
          <p:cNvSpPr txBox="1">
            <a:spLocks noChangeArrowheads="1"/>
          </p:cNvSpPr>
          <p:nvPr/>
        </p:nvSpPr>
        <p:spPr bwMode="auto">
          <a:xfrm>
            <a:off x="3200400" y="838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0256" name="Text Box 17"/>
          <p:cNvSpPr txBox="1">
            <a:spLocks noChangeArrowheads="1"/>
          </p:cNvSpPr>
          <p:nvPr/>
        </p:nvSpPr>
        <p:spPr bwMode="auto">
          <a:xfrm>
            <a:off x="228600" y="838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0257" name="Text Box 18"/>
          <p:cNvSpPr txBox="1">
            <a:spLocks noChangeArrowheads="1"/>
          </p:cNvSpPr>
          <p:nvPr/>
        </p:nvSpPr>
        <p:spPr bwMode="auto">
          <a:xfrm>
            <a:off x="5805488" y="3157538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0258" name="Text Box 19"/>
          <p:cNvSpPr txBox="1">
            <a:spLocks noChangeArrowheads="1"/>
          </p:cNvSpPr>
          <p:nvPr/>
        </p:nvSpPr>
        <p:spPr bwMode="auto">
          <a:xfrm>
            <a:off x="2895600" y="3157538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0259" name="Text Box 20"/>
          <p:cNvSpPr txBox="1">
            <a:spLocks noChangeArrowheads="1"/>
          </p:cNvSpPr>
          <p:nvPr/>
        </p:nvSpPr>
        <p:spPr bwMode="auto">
          <a:xfrm>
            <a:off x="7391400" y="314325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Y*</a:t>
            </a:r>
            <a:endParaRPr lang="ru-RU"/>
          </a:p>
        </p:txBody>
      </p:sp>
      <p:sp>
        <p:nvSpPr>
          <p:cNvPr id="10260" name="Text Box 22"/>
          <p:cNvSpPr txBox="1">
            <a:spLocks noChangeArrowheads="1"/>
          </p:cNvSpPr>
          <p:nvPr/>
        </p:nvSpPr>
        <p:spPr bwMode="auto">
          <a:xfrm>
            <a:off x="1524000" y="3128963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E</a:t>
            </a:r>
            <a:endParaRPr lang="ru-RU" baseline="-25000"/>
          </a:p>
        </p:txBody>
      </p:sp>
      <p:sp>
        <p:nvSpPr>
          <p:cNvPr id="10261" name="Line 24"/>
          <p:cNvSpPr>
            <a:spLocks noChangeShapeType="1"/>
          </p:cNvSpPr>
          <p:nvPr/>
        </p:nvSpPr>
        <p:spPr bwMode="auto">
          <a:xfrm>
            <a:off x="609600" y="2209800"/>
            <a:ext cx="198120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2" name="Line 25"/>
          <p:cNvSpPr>
            <a:spLocks noChangeShapeType="1"/>
          </p:cNvSpPr>
          <p:nvPr/>
        </p:nvSpPr>
        <p:spPr bwMode="auto">
          <a:xfrm flipV="1">
            <a:off x="4038600" y="14478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3" name="Line 26"/>
          <p:cNvSpPr>
            <a:spLocks noChangeShapeType="1"/>
          </p:cNvSpPr>
          <p:nvPr/>
        </p:nvSpPr>
        <p:spPr bwMode="auto">
          <a:xfrm rot="-5400000">
            <a:off x="6591300" y="2171700"/>
            <a:ext cx="2057400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4" name="Line 28"/>
          <p:cNvSpPr>
            <a:spLocks noChangeShapeType="1"/>
          </p:cNvSpPr>
          <p:nvPr/>
        </p:nvSpPr>
        <p:spPr bwMode="auto">
          <a:xfrm>
            <a:off x="990600" y="14478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5" name="Line 29"/>
          <p:cNvSpPr>
            <a:spLocks noChangeShapeType="1"/>
          </p:cNvSpPr>
          <p:nvPr/>
        </p:nvSpPr>
        <p:spPr bwMode="auto">
          <a:xfrm>
            <a:off x="3962400" y="13716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6" name="Line 30"/>
          <p:cNvSpPr>
            <a:spLocks noChangeShapeType="1"/>
          </p:cNvSpPr>
          <p:nvPr/>
        </p:nvSpPr>
        <p:spPr bwMode="auto">
          <a:xfrm>
            <a:off x="6781800" y="13716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7" name="Line 31"/>
          <p:cNvSpPr>
            <a:spLocks noChangeShapeType="1"/>
          </p:cNvSpPr>
          <p:nvPr/>
        </p:nvSpPr>
        <p:spPr bwMode="auto">
          <a:xfrm>
            <a:off x="3581400" y="2209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8" name="Line 32"/>
          <p:cNvSpPr>
            <a:spLocks noChangeShapeType="1"/>
          </p:cNvSpPr>
          <p:nvPr/>
        </p:nvSpPr>
        <p:spPr bwMode="auto">
          <a:xfrm>
            <a:off x="4800600" y="2209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9" name="Line 33"/>
          <p:cNvSpPr>
            <a:spLocks noChangeShapeType="1"/>
          </p:cNvSpPr>
          <p:nvPr/>
        </p:nvSpPr>
        <p:spPr bwMode="auto">
          <a:xfrm>
            <a:off x="1752600" y="2209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0" name="Line 34"/>
          <p:cNvSpPr>
            <a:spLocks noChangeShapeType="1"/>
          </p:cNvSpPr>
          <p:nvPr/>
        </p:nvSpPr>
        <p:spPr bwMode="auto">
          <a:xfrm>
            <a:off x="6400800" y="2209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1" name="Rectangle 36"/>
          <p:cNvSpPr>
            <a:spLocks noChangeArrowheads="1"/>
          </p:cNvSpPr>
          <p:nvPr/>
        </p:nvSpPr>
        <p:spPr bwMode="auto">
          <a:xfrm>
            <a:off x="4491038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0242" name="Object 35"/>
          <p:cNvGraphicFramePr>
            <a:graphicFrameLocks noChangeAspect="1"/>
          </p:cNvGraphicFramePr>
          <p:nvPr/>
        </p:nvGraphicFramePr>
        <p:xfrm>
          <a:off x="285750" y="1981200"/>
          <a:ext cx="3238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r:id="rId3" imgW="164957" imgH="190335" progId="Equation.3">
                  <p:embed/>
                </p:oleObj>
              </mc:Choice>
              <mc:Fallback>
                <p:oleObj r:id="rId3" imgW="164957" imgH="190335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981200"/>
                        <a:ext cx="3238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2" name="Text Box 37"/>
          <p:cNvSpPr txBox="1">
            <a:spLocks noChangeArrowheads="1"/>
          </p:cNvSpPr>
          <p:nvPr/>
        </p:nvSpPr>
        <p:spPr bwMode="auto">
          <a:xfrm>
            <a:off x="1614488" y="18462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0273" name="Text Box 38"/>
          <p:cNvSpPr txBox="1">
            <a:spLocks noChangeArrowheads="1"/>
          </p:cNvSpPr>
          <p:nvPr/>
        </p:nvSpPr>
        <p:spPr bwMode="auto">
          <a:xfrm>
            <a:off x="4619625" y="18002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0274" name="Text Box 39"/>
          <p:cNvSpPr txBox="1">
            <a:spLocks noChangeArrowheads="1"/>
          </p:cNvSpPr>
          <p:nvPr/>
        </p:nvSpPr>
        <p:spPr bwMode="auto">
          <a:xfrm>
            <a:off x="7629525" y="1905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0275" name="Text Box 40"/>
          <p:cNvSpPr txBox="1">
            <a:spLocks noChangeArrowheads="1"/>
          </p:cNvSpPr>
          <p:nvPr/>
        </p:nvSpPr>
        <p:spPr bwMode="auto">
          <a:xfrm>
            <a:off x="2514600" y="2590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0276" name="Text Box 41"/>
          <p:cNvSpPr txBox="1">
            <a:spLocks noChangeArrowheads="1"/>
          </p:cNvSpPr>
          <p:nvPr/>
        </p:nvSpPr>
        <p:spPr bwMode="auto">
          <a:xfrm>
            <a:off x="5486400" y="2514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0277" name="Text Box 42"/>
          <p:cNvSpPr txBox="1">
            <a:spLocks noChangeArrowheads="1"/>
          </p:cNvSpPr>
          <p:nvPr/>
        </p:nvSpPr>
        <p:spPr bwMode="auto">
          <a:xfrm>
            <a:off x="8305800" y="2514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0278" name="Text Box 43"/>
          <p:cNvSpPr txBox="1">
            <a:spLocks noChangeArrowheads="1"/>
          </p:cNvSpPr>
          <p:nvPr/>
        </p:nvSpPr>
        <p:spPr bwMode="auto">
          <a:xfrm>
            <a:off x="2286000" y="1828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10279" name="Text Box 44"/>
          <p:cNvSpPr txBox="1">
            <a:spLocks noChangeArrowheads="1"/>
          </p:cNvSpPr>
          <p:nvPr/>
        </p:nvSpPr>
        <p:spPr bwMode="auto">
          <a:xfrm>
            <a:off x="5181600" y="1066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10280" name="Text Box 45"/>
          <p:cNvSpPr txBox="1">
            <a:spLocks noChangeArrowheads="1"/>
          </p:cNvSpPr>
          <p:nvPr/>
        </p:nvSpPr>
        <p:spPr bwMode="auto">
          <a:xfrm>
            <a:off x="7162800" y="762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00FF"/>
                </a:solidFill>
              </a:rPr>
              <a:t>LRAS</a:t>
            </a:r>
            <a:endParaRPr lang="ru-RU" b="1">
              <a:solidFill>
                <a:srgbClr val="9900FF"/>
              </a:solidFill>
            </a:endParaRPr>
          </a:p>
        </p:txBody>
      </p:sp>
      <p:sp>
        <p:nvSpPr>
          <p:cNvPr id="10281" name="Text Box 46"/>
          <p:cNvSpPr txBox="1">
            <a:spLocks noChangeArrowheads="1"/>
          </p:cNvSpPr>
          <p:nvPr/>
        </p:nvSpPr>
        <p:spPr bwMode="auto">
          <a:xfrm>
            <a:off x="4572000" y="3128963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E</a:t>
            </a:r>
            <a:endParaRPr lang="ru-RU" baseline="-25000"/>
          </a:p>
        </p:txBody>
      </p:sp>
      <p:sp>
        <p:nvSpPr>
          <p:cNvPr id="10282" name="Oval 48"/>
          <p:cNvSpPr>
            <a:spLocks noChangeArrowheads="1"/>
          </p:cNvSpPr>
          <p:nvPr/>
        </p:nvSpPr>
        <p:spPr bwMode="auto">
          <a:xfrm>
            <a:off x="1719263" y="21812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83" name="Oval 49"/>
          <p:cNvSpPr>
            <a:spLocks noChangeArrowheads="1"/>
          </p:cNvSpPr>
          <p:nvPr/>
        </p:nvSpPr>
        <p:spPr bwMode="auto">
          <a:xfrm>
            <a:off x="4752975" y="21431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84" name="Oval 50"/>
          <p:cNvSpPr>
            <a:spLocks noChangeArrowheads="1"/>
          </p:cNvSpPr>
          <p:nvPr/>
        </p:nvSpPr>
        <p:spPr bwMode="auto">
          <a:xfrm>
            <a:off x="7591425" y="21621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Изменения в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совокупном спросе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dirty="0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равновесие в модели</a:t>
            </a:r>
            <a:r>
              <a:rPr lang="en-US" sz="3200" b="1" dirty="0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AD-AS</a:t>
            </a:r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 flipV="1">
            <a:off x="381000" y="14478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 flipV="1">
            <a:off x="3352800" y="14478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7"/>
          <p:cNvSpPr>
            <a:spLocks noChangeShapeType="1"/>
          </p:cNvSpPr>
          <p:nvPr/>
        </p:nvSpPr>
        <p:spPr bwMode="auto">
          <a:xfrm rot="5400000" flipV="1">
            <a:off x="1638300" y="27051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8"/>
          <p:cNvSpPr>
            <a:spLocks noChangeShapeType="1"/>
          </p:cNvSpPr>
          <p:nvPr/>
        </p:nvSpPr>
        <p:spPr bwMode="auto">
          <a:xfrm rot="5400000" flipV="1">
            <a:off x="7429500" y="27051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Text Box 9"/>
          <p:cNvSpPr txBox="1">
            <a:spLocks noChangeArrowheads="1"/>
          </p:cNvSpPr>
          <p:nvPr/>
        </p:nvSpPr>
        <p:spPr bwMode="auto">
          <a:xfrm>
            <a:off x="84582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1273" name="Text Box 10"/>
          <p:cNvSpPr txBox="1">
            <a:spLocks noChangeArrowheads="1"/>
          </p:cNvSpPr>
          <p:nvPr/>
        </p:nvSpPr>
        <p:spPr bwMode="auto">
          <a:xfrm>
            <a:off x="5715000" y="2667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5791200" y="1371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1275" name="Text Box 12"/>
          <p:cNvSpPr txBox="1">
            <a:spLocks noChangeArrowheads="1"/>
          </p:cNvSpPr>
          <p:nvPr/>
        </p:nvSpPr>
        <p:spPr bwMode="auto">
          <a:xfrm>
            <a:off x="2971800" y="1371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1276" name="Text Box 13"/>
          <p:cNvSpPr txBox="1">
            <a:spLocks noChangeArrowheads="1"/>
          </p:cNvSpPr>
          <p:nvPr/>
        </p:nvSpPr>
        <p:spPr bwMode="auto">
          <a:xfrm>
            <a:off x="0" y="1371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1277" name="Text Box 14"/>
          <p:cNvSpPr txBox="1">
            <a:spLocks noChangeArrowheads="1"/>
          </p:cNvSpPr>
          <p:nvPr/>
        </p:nvSpPr>
        <p:spPr bwMode="auto">
          <a:xfrm>
            <a:off x="55626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1278" name="Text Box 15"/>
          <p:cNvSpPr txBox="1">
            <a:spLocks noChangeArrowheads="1"/>
          </p:cNvSpPr>
          <p:nvPr/>
        </p:nvSpPr>
        <p:spPr bwMode="auto">
          <a:xfrm>
            <a:off x="26670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1279" name="Text Box 16"/>
          <p:cNvSpPr txBox="1">
            <a:spLocks noChangeArrowheads="1"/>
          </p:cNvSpPr>
          <p:nvPr/>
        </p:nvSpPr>
        <p:spPr bwMode="auto">
          <a:xfrm>
            <a:off x="71628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Y*</a:t>
            </a:r>
            <a:endParaRPr lang="ru-RU"/>
          </a:p>
        </p:txBody>
      </p:sp>
      <p:sp>
        <p:nvSpPr>
          <p:cNvPr id="11280" name="Text Box 17"/>
          <p:cNvSpPr txBox="1">
            <a:spLocks noChangeArrowheads="1"/>
          </p:cNvSpPr>
          <p:nvPr/>
        </p:nvSpPr>
        <p:spPr bwMode="auto">
          <a:xfrm>
            <a:off x="11430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1281" name="Line 18"/>
          <p:cNvSpPr>
            <a:spLocks noChangeShapeType="1"/>
          </p:cNvSpPr>
          <p:nvPr/>
        </p:nvSpPr>
        <p:spPr bwMode="auto">
          <a:xfrm>
            <a:off x="381000" y="2971800"/>
            <a:ext cx="220980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2" name="Line 19"/>
          <p:cNvSpPr>
            <a:spLocks noChangeShapeType="1"/>
          </p:cNvSpPr>
          <p:nvPr/>
        </p:nvSpPr>
        <p:spPr bwMode="auto">
          <a:xfrm flipV="1">
            <a:off x="3810000" y="22098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3" name="Line 20"/>
          <p:cNvSpPr>
            <a:spLocks noChangeShapeType="1"/>
          </p:cNvSpPr>
          <p:nvPr/>
        </p:nvSpPr>
        <p:spPr bwMode="auto">
          <a:xfrm rot="-5400000">
            <a:off x="6362700" y="2933700"/>
            <a:ext cx="2057400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4" name="Line 21"/>
          <p:cNvSpPr>
            <a:spLocks noChangeShapeType="1"/>
          </p:cNvSpPr>
          <p:nvPr/>
        </p:nvSpPr>
        <p:spPr bwMode="auto">
          <a:xfrm>
            <a:off x="609600" y="22098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5" name="Line 22"/>
          <p:cNvSpPr>
            <a:spLocks noChangeShapeType="1"/>
          </p:cNvSpPr>
          <p:nvPr/>
        </p:nvSpPr>
        <p:spPr bwMode="auto">
          <a:xfrm>
            <a:off x="3733800" y="21336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Line 23"/>
          <p:cNvSpPr>
            <a:spLocks noChangeShapeType="1"/>
          </p:cNvSpPr>
          <p:nvPr/>
        </p:nvSpPr>
        <p:spPr bwMode="auto">
          <a:xfrm>
            <a:off x="6553200" y="21336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7" name="Line 24"/>
          <p:cNvSpPr>
            <a:spLocks noChangeShapeType="1"/>
          </p:cNvSpPr>
          <p:nvPr/>
        </p:nvSpPr>
        <p:spPr bwMode="auto">
          <a:xfrm>
            <a:off x="3352800" y="2971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8" name="Line 25"/>
          <p:cNvSpPr>
            <a:spLocks noChangeShapeType="1"/>
          </p:cNvSpPr>
          <p:nvPr/>
        </p:nvSpPr>
        <p:spPr bwMode="auto">
          <a:xfrm>
            <a:off x="4543425" y="2971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9" name="Line 26"/>
          <p:cNvSpPr>
            <a:spLocks noChangeShapeType="1"/>
          </p:cNvSpPr>
          <p:nvPr/>
        </p:nvSpPr>
        <p:spPr bwMode="auto">
          <a:xfrm>
            <a:off x="1371600" y="2971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0" name="Line 27"/>
          <p:cNvSpPr>
            <a:spLocks noChangeShapeType="1"/>
          </p:cNvSpPr>
          <p:nvPr/>
        </p:nvSpPr>
        <p:spPr bwMode="auto">
          <a:xfrm>
            <a:off x="6172200" y="2971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266" name="Object 29"/>
          <p:cNvGraphicFramePr>
            <a:graphicFrameLocks noChangeAspect="1"/>
          </p:cNvGraphicFramePr>
          <p:nvPr/>
        </p:nvGraphicFramePr>
        <p:xfrm>
          <a:off x="57150" y="2743200"/>
          <a:ext cx="3238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r:id="rId3" imgW="164957" imgH="190335" progId="Equation.3">
                  <p:embed/>
                </p:oleObj>
              </mc:Choice>
              <mc:Fallback>
                <p:oleObj r:id="rId3" imgW="164957" imgH="190335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2743200"/>
                        <a:ext cx="3238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1" name="Text Box 30"/>
          <p:cNvSpPr txBox="1">
            <a:spLocks noChangeArrowheads="1"/>
          </p:cNvSpPr>
          <p:nvPr/>
        </p:nvSpPr>
        <p:spPr bwMode="auto">
          <a:xfrm>
            <a:off x="1219200" y="25908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1292" name="Text Box 31"/>
          <p:cNvSpPr txBox="1">
            <a:spLocks noChangeArrowheads="1"/>
          </p:cNvSpPr>
          <p:nvPr/>
        </p:nvSpPr>
        <p:spPr bwMode="auto">
          <a:xfrm>
            <a:off x="4191000" y="27273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1293" name="Text Box 32"/>
          <p:cNvSpPr txBox="1">
            <a:spLocks noChangeArrowheads="1"/>
          </p:cNvSpPr>
          <p:nvPr/>
        </p:nvSpPr>
        <p:spPr bwMode="auto">
          <a:xfrm>
            <a:off x="7358063" y="2667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1294" name="Text Box 33"/>
          <p:cNvSpPr txBox="1">
            <a:spLocks noChangeArrowheads="1"/>
          </p:cNvSpPr>
          <p:nvPr/>
        </p:nvSpPr>
        <p:spPr bwMode="auto">
          <a:xfrm>
            <a:off x="2438400" y="3200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11295" name="Text Box 34"/>
          <p:cNvSpPr txBox="1">
            <a:spLocks noChangeArrowheads="1"/>
          </p:cNvSpPr>
          <p:nvPr/>
        </p:nvSpPr>
        <p:spPr bwMode="auto">
          <a:xfrm>
            <a:off x="5181600" y="3505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11296" name="Text Box 35"/>
          <p:cNvSpPr txBox="1">
            <a:spLocks noChangeArrowheads="1"/>
          </p:cNvSpPr>
          <p:nvPr/>
        </p:nvSpPr>
        <p:spPr bwMode="auto">
          <a:xfrm>
            <a:off x="8001000" y="3429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11297" name="Text Box 36"/>
          <p:cNvSpPr txBox="1">
            <a:spLocks noChangeArrowheads="1"/>
          </p:cNvSpPr>
          <p:nvPr/>
        </p:nvSpPr>
        <p:spPr bwMode="auto">
          <a:xfrm>
            <a:off x="2057400" y="2590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11298" name="Text Box 37"/>
          <p:cNvSpPr txBox="1">
            <a:spLocks noChangeArrowheads="1"/>
          </p:cNvSpPr>
          <p:nvPr/>
        </p:nvSpPr>
        <p:spPr bwMode="auto">
          <a:xfrm>
            <a:off x="4953000" y="1828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11299" name="Text Box 38"/>
          <p:cNvSpPr txBox="1">
            <a:spLocks noChangeArrowheads="1"/>
          </p:cNvSpPr>
          <p:nvPr/>
        </p:nvSpPr>
        <p:spPr bwMode="auto">
          <a:xfrm>
            <a:off x="6934200" y="1524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00FF"/>
                </a:solidFill>
              </a:rPr>
              <a:t>LRAS</a:t>
            </a:r>
            <a:endParaRPr lang="ru-RU" b="1">
              <a:solidFill>
                <a:srgbClr val="9900FF"/>
              </a:solidFill>
            </a:endParaRPr>
          </a:p>
        </p:txBody>
      </p:sp>
      <p:sp>
        <p:nvSpPr>
          <p:cNvPr id="11300" name="Text Box 39"/>
          <p:cNvSpPr txBox="1">
            <a:spLocks noChangeArrowheads="1"/>
          </p:cNvSpPr>
          <p:nvPr/>
        </p:nvSpPr>
        <p:spPr bwMode="auto">
          <a:xfrm>
            <a:off x="43434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1301" name="Line 40"/>
          <p:cNvSpPr>
            <a:spLocks noChangeShapeType="1"/>
          </p:cNvSpPr>
          <p:nvPr/>
        </p:nvSpPr>
        <p:spPr bwMode="auto">
          <a:xfrm rot="5400000" flipV="1">
            <a:off x="4610100" y="27051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02" name="Line 41"/>
          <p:cNvSpPr>
            <a:spLocks noChangeShapeType="1"/>
          </p:cNvSpPr>
          <p:nvPr/>
        </p:nvSpPr>
        <p:spPr bwMode="auto">
          <a:xfrm flipV="1">
            <a:off x="6172200" y="14478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03" name="Text Box 42"/>
          <p:cNvSpPr txBox="1">
            <a:spLocks noChangeArrowheads="1"/>
          </p:cNvSpPr>
          <p:nvPr/>
        </p:nvSpPr>
        <p:spPr bwMode="auto">
          <a:xfrm>
            <a:off x="2971800" y="2743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1304" name="Line 43"/>
          <p:cNvSpPr>
            <a:spLocks noChangeShapeType="1"/>
          </p:cNvSpPr>
          <p:nvPr/>
        </p:nvSpPr>
        <p:spPr bwMode="auto">
          <a:xfrm>
            <a:off x="6858000" y="19050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5" name="Line 44"/>
          <p:cNvSpPr>
            <a:spLocks noChangeShapeType="1"/>
          </p:cNvSpPr>
          <p:nvPr/>
        </p:nvSpPr>
        <p:spPr bwMode="auto">
          <a:xfrm>
            <a:off x="4038600" y="19050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6" name="Line 45"/>
          <p:cNvSpPr>
            <a:spLocks noChangeShapeType="1"/>
          </p:cNvSpPr>
          <p:nvPr/>
        </p:nvSpPr>
        <p:spPr bwMode="auto">
          <a:xfrm>
            <a:off x="914400" y="19812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7" name="Text Box 46"/>
          <p:cNvSpPr txBox="1">
            <a:spLocks noChangeArrowheads="1"/>
          </p:cNvSpPr>
          <p:nvPr/>
        </p:nvSpPr>
        <p:spPr bwMode="auto">
          <a:xfrm>
            <a:off x="2057400" y="3505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11308" name="Text Box 47"/>
          <p:cNvSpPr txBox="1">
            <a:spLocks noChangeArrowheads="1"/>
          </p:cNvSpPr>
          <p:nvPr/>
        </p:nvSpPr>
        <p:spPr bwMode="auto">
          <a:xfrm>
            <a:off x="5486400" y="3124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11309" name="Text Box 48"/>
          <p:cNvSpPr txBox="1">
            <a:spLocks noChangeArrowheads="1"/>
          </p:cNvSpPr>
          <p:nvPr/>
        </p:nvSpPr>
        <p:spPr bwMode="auto">
          <a:xfrm>
            <a:off x="8458200" y="3124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11310" name="Line 49"/>
          <p:cNvSpPr>
            <a:spLocks noChangeShapeType="1"/>
          </p:cNvSpPr>
          <p:nvPr/>
        </p:nvSpPr>
        <p:spPr bwMode="auto">
          <a:xfrm flipV="1">
            <a:off x="2057400" y="33528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11" name="Line 50"/>
          <p:cNvSpPr>
            <a:spLocks noChangeShapeType="1"/>
          </p:cNvSpPr>
          <p:nvPr/>
        </p:nvSpPr>
        <p:spPr bwMode="auto">
          <a:xfrm flipV="1">
            <a:off x="914400" y="22098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12" name="Line 51"/>
          <p:cNvSpPr>
            <a:spLocks noChangeShapeType="1"/>
          </p:cNvSpPr>
          <p:nvPr/>
        </p:nvSpPr>
        <p:spPr bwMode="auto">
          <a:xfrm flipV="1">
            <a:off x="5181600" y="32766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13" name="Line 52"/>
          <p:cNvSpPr>
            <a:spLocks noChangeShapeType="1"/>
          </p:cNvSpPr>
          <p:nvPr/>
        </p:nvSpPr>
        <p:spPr bwMode="auto">
          <a:xfrm flipV="1">
            <a:off x="4038600" y="21336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14" name="Line 53"/>
          <p:cNvSpPr>
            <a:spLocks noChangeShapeType="1"/>
          </p:cNvSpPr>
          <p:nvPr/>
        </p:nvSpPr>
        <p:spPr bwMode="auto">
          <a:xfrm flipV="1">
            <a:off x="6781800" y="20574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15" name="Line 54"/>
          <p:cNvSpPr>
            <a:spLocks noChangeShapeType="1"/>
          </p:cNvSpPr>
          <p:nvPr/>
        </p:nvSpPr>
        <p:spPr bwMode="auto">
          <a:xfrm flipV="1">
            <a:off x="7924800" y="32004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16" name="Text Box 55"/>
          <p:cNvSpPr txBox="1">
            <a:spLocks noChangeArrowheads="1"/>
          </p:cNvSpPr>
          <p:nvPr/>
        </p:nvSpPr>
        <p:spPr bwMode="auto">
          <a:xfrm>
            <a:off x="1800225" y="25908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11317" name="Text Box 56"/>
          <p:cNvSpPr txBox="1">
            <a:spLocks noChangeArrowheads="1"/>
          </p:cNvSpPr>
          <p:nvPr/>
        </p:nvSpPr>
        <p:spPr bwMode="auto">
          <a:xfrm>
            <a:off x="4648200" y="2286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11318" name="Text Box 57"/>
          <p:cNvSpPr txBox="1">
            <a:spLocks noChangeArrowheads="1"/>
          </p:cNvSpPr>
          <p:nvPr/>
        </p:nvSpPr>
        <p:spPr bwMode="auto">
          <a:xfrm>
            <a:off x="7358063" y="215265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11319" name="Line 58"/>
          <p:cNvSpPr>
            <a:spLocks noChangeShapeType="1"/>
          </p:cNvSpPr>
          <p:nvPr/>
        </p:nvSpPr>
        <p:spPr bwMode="auto">
          <a:xfrm>
            <a:off x="3352800" y="2667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20" name="Line 59"/>
          <p:cNvSpPr>
            <a:spLocks noChangeShapeType="1"/>
          </p:cNvSpPr>
          <p:nvPr/>
        </p:nvSpPr>
        <p:spPr bwMode="auto">
          <a:xfrm>
            <a:off x="6172200" y="2438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21" name="Line 60"/>
          <p:cNvSpPr>
            <a:spLocks noChangeShapeType="1"/>
          </p:cNvSpPr>
          <p:nvPr/>
        </p:nvSpPr>
        <p:spPr bwMode="auto">
          <a:xfrm flipV="1">
            <a:off x="3443288" y="26670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22" name="Line 61"/>
          <p:cNvSpPr>
            <a:spLocks noChangeShapeType="1"/>
          </p:cNvSpPr>
          <p:nvPr/>
        </p:nvSpPr>
        <p:spPr bwMode="auto">
          <a:xfrm>
            <a:off x="1905000" y="2971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23" name="Line 62"/>
          <p:cNvSpPr>
            <a:spLocks noChangeShapeType="1"/>
          </p:cNvSpPr>
          <p:nvPr/>
        </p:nvSpPr>
        <p:spPr bwMode="auto">
          <a:xfrm>
            <a:off x="4800600" y="2667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24" name="Line 63"/>
          <p:cNvSpPr>
            <a:spLocks noChangeShapeType="1"/>
          </p:cNvSpPr>
          <p:nvPr/>
        </p:nvSpPr>
        <p:spPr bwMode="auto">
          <a:xfrm flipV="1">
            <a:off x="6248400" y="2438400"/>
            <a:ext cx="19050" cy="5334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25" name="Line 64"/>
          <p:cNvSpPr>
            <a:spLocks noChangeShapeType="1"/>
          </p:cNvSpPr>
          <p:nvPr/>
        </p:nvSpPr>
        <p:spPr bwMode="auto">
          <a:xfrm>
            <a:off x="1371600" y="3886200"/>
            <a:ext cx="5334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26" name="Line 65"/>
          <p:cNvSpPr>
            <a:spLocks noChangeShapeType="1"/>
          </p:cNvSpPr>
          <p:nvPr/>
        </p:nvSpPr>
        <p:spPr bwMode="auto">
          <a:xfrm>
            <a:off x="4572000" y="3886200"/>
            <a:ext cx="2286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27" name="Text Box 66"/>
          <p:cNvSpPr txBox="1">
            <a:spLocks noChangeArrowheads="1"/>
          </p:cNvSpPr>
          <p:nvPr/>
        </p:nvSpPr>
        <p:spPr bwMode="auto">
          <a:xfrm>
            <a:off x="5715000" y="2133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1328" name="Text Box 67"/>
          <p:cNvSpPr txBox="1">
            <a:spLocks noChangeArrowheads="1"/>
          </p:cNvSpPr>
          <p:nvPr/>
        </p:nvSpPr>
        <p:spPr bwMode="auto">
          <a:xfrm>
            <a:off x="2971800" y="2362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1329" name="Text Box 68"/>
          <p:cNvSpPr txBox="1">
            <a:spLocks noChangeArrowheads="1"/>
          </p:cNvSpPr>
          <p:nvPr/>
        </p:nvSpPr>
        <p:spPr bwMode="auto">
          <a:xfrm>
            <a:off x="16764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1330" name="Text Box 69"/>
          <p:cNvSpPr txBox="1">
            <a:spLocks noChangeArrowheads="1"/>
          </p:cNvSpPr>
          <p:nvPr/>
        </p:nvSpPr>
        <p:spPr bwMode="auto">
          <a:xfrm>
            <a:off x="4648200" y="3962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33862" name="Text Box 70"/>
          <p:cNvSpPr txBox="1">
            <a:spLocks noChangeArrowheads="1"/>
          </p:cNvSpPr>
          <p:nvPr/>
        </p:nvSpPr>
        <p:spPr bwMode="auto">
          <a:xfrm>
            <a:off x="148932" y="4657727"/>
            <a:ext cx="8839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>
              <a:lnSpc>
                <a:spcPct val="90000"/>
              </a:lnSpc>
              <a:defRPr/>
            </a:pPr>
            <a:r>
              <a:rPr lang="ru-RU" sz="2000" i="0" dirty="0"/>
              <a:t>Последствия изменений в совокупном спросе в этих трех случаях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различны</a:t>
            </a:r>
            <a:r>
              <a:rPr lang="en-US" sz="2000" i="0" dirty="0"/>
              <a:t>:</a:t>
            </a:r>
          </a:p>
          <a:p>
            <a:pPr marL="457200" indent="-457200" algn="just">
              <a:lnSpc>
                <a:spcPct val="90000"/>
              </a:lnSpc>
              <a:buFontTx/>
              <a:buAutoNum type="arabicParenBoth"/>
              <a:defRPr/>
            </a:pPr>
            <a:r>
              <a:rPr lang="ru-RU" sz="2000" i="0" dirty="0"/>
              <a:t>изменение реального выпуска, в то время как цены остаются неизменными</a:t>
            </a:r>
            <a:r>
              <a:rPr lang="en-US" sz="2000" i="0" dirty="0"/>
              <a:t>;</a:t>
            </a:r>
          </a:p>
          <a:p>
            <a:pPr marL="457200" indent="-457200" algn="just">
              <a:lnSpc>
                <a:spcPct val="90000"/>
              </a:lnSpc>
              <a:buFontTx/>
              <a:buAutoNum type="arabicParenBoth"/>
              <a:defRPr/>
            </a:pPr>
            <a:r>
              <a:rPr lang="ru-RU" sz="2000" i="0" dirty="0"/>
              <a:t>изменение и реального выпуска, и уровня цен</a:t>
            </a:r>
            <a:r>
              <a:rPr lang="en-US" sz="2000" i="0" dirty="0"/>
              <a:t>;</a:t>
            </a:r>
          </a:p>
          <a:p>
            <a:pPr marL="457200" indent="-457200" algn="just">
              <a:lnSpc>
                <a:spcPct val="90000"/>
              </a:lnSpc>
              <a:buFontTx/>
              <a:buAutoNum type="arabicParenBoth"/>
              <a:defRPr/>
            </a:pPr>
            <a:r>
              <a:rPr lang="ru-RU" sz="2000" i="0" dirty="0"/>
              <a:t>изменение уровня цен, в то время как реальный выпуск остается неизменным</a:t>
            </a:r>
            <a:r>
              <a:rPr lang="en-US" sz="2000" i="0" dirty="0"/>
              <a:t>. </a:t>
            </a:r>
            <a:endParaRPr lang="ru-RU" sz="2000" i="0" dirty="0"/>
          </a:p>
        </p:txBody>
      </p:sp>
      <p:sp>
        <p:nvSpPr>
          <p:cNvPr id="11332" name="Text Box 71"/>
          <p:cNvSpPr txBox="1">
            <a:spLocks noChangeArrowheads="1"/>
          </p:cNvSpPr>
          <p:nvPr/>
        </p:nvSpPr>
        <p:spPr bwMode="auto">
          <a:xfrm>
            <a:off x="1447800" y="1066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0"/>
              <a:t>(1)</a:t>
            </a:r>
            <a:endParaRPr lang="ru-RU" i="0"/>
          </a:p>
        </p:txBody>
      </p:sp>
      <p:sp>
        <p:nvSpPr>
          <p:cNvPr id="11333" name="Text Box 72"/>
          <p:cNvSpPr txBox="1">
            <a:spLocks noChangeArrowheads="1"/>
          </p:cNvSpPr>
          <p:nvPr/>
        </p:nvSpPr>
        <p:spPr bwMode="auto">
          <a:xfrm>
            <a:off x="4343400" y="1066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0"/>
              <a:t>(2)</a:t>
            </a:r>
            <a:endParaRPr lang="ru-RU" i="0"/>
          </a:p>
        </p:txBody>
      </p:sp>
      <p:sp>
        <p:nvSpPr>
          <p:cNvPr id="11334" name="Text Box 73"/>
          <p:cNvSpPr txBox="1">
            <a:spLocks noChangeArrowheads="1"/>
          </p:cNvSpPr>
          <p:nvPr/>
        </p:nvSpPr>
        <p:spPr bwMode="auto">
          <a:xfrm>
            <a:off x="7086600" y="1066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0"/>
              <a:t>(3)</a:t>
            </a:r>
            <a:endParaRPr lang="ru-RU" i="0"/>
          </a:p>
        </p:txBody>
      </p:sp>
      <p:sp>
        <p:nvSpPr>
          <p:cNvPr id="11335" name="Oval 74"/>
          <p:cNvSpPr>
            <a:spLocks noChangeArrowheads="1"/>
          </p:cNvSpPr>
          <p:nvPr/>
        </p:nvSpPr>
        <p:spPr bwMode="auto">
          <a:xfrm>
            <a:off x="1343025" y="29432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36" name="Oval 75"/>
          <p:cNvSpPr>
            <a:spLocks noChangeArrowheads="1"/>
          </p:cNvSpPr>
          <p:nvPr/>
        </p:nvSpPr>
        <p:spPr bwMode="auto">
          <a:xfrm>
            <a:off x="1857375" y="29289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37" name="Oval 76"/>
          <p:cNvSpPr>
            <a:spLocks noChangeArrowheads="1"/>
          </p:cNvSpPr>
          <p:nvPr/>
        </p:nvSpPr>
        <p:spPr bwMode="auto">
          <a:xfrm>
            <a:off x="4505325" y="29289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38" name="Oval 77"/>
          <p:cNvSpPr>
            <a:spLocks noChangeArrowheads="1"/>
          </p:cNvSpPr>
          <p:nvPr/>
        </p:nvSpPr>
        <p:spPr bwMode="auto">
          <a:xfrm>
            <a:off x="4767263" y="26479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39" name="Oval 78"/>
          <p:cNvSpPr>
            <a:spLocks noChangeArrowheads="1"/>
          </p:cNvSpPr>
          <p:nvPr/>
        </p:nvSpPr>
        <p:spPr bwMode="auto">
          <a:xfrm>
            <a:off x="7343775" y="29384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40" name="Oval 79"/>
          <p:cNvSpPr>
            <a:spLocks noChangeArrowheads="1"/>
          </p:cNvSpPr>
          <p:nvPr/>
        </p:nvSpPr>
        <p:spPr bwMode="auto">
          <a:xfrm>
            <a:off x="7348538" y="23907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-28511"/>
            <a:ext cx="7772400" cy="1026368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Изменения в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совокупном предложении </a:t>
            </a:r>
            <a:r>
              <a:rPr lang="ru-RU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dirty="0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равновесие в модели </a:t>
            </a:r>
            <a:r>
              <a:rPr lang="en-US" sz="3200" b="1" dirty="0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AD-AS</a:t>
            </a:r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V="1">
            <a:off x="533400" y="16002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3429000" y="16002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 rot="5400000" flipV="1">
            <a:off x="1790700" y="28575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rot="5400000" flipV="1">
            <a:off x="7581900" y="28575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86106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5938838" y="2819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5943600" y="1524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048000" y="1524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152400" y="1524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57150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28194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72390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Y*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14478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533400" y="3124200"/>
            <a:ext cx="198120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 flipV="1">
            <a:off x="3886200" y="22860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 rot="-5400000">
            <a:off x="6515100" y="3086100"/>
            <a:ext cx="2057400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914400" y="23622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3886200" y="2362200"/>
            <a:ext cx="1524000" cy="1447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6705600" y="22860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 flipV="1">
            <a:off x="3429000" y="30813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4600575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1676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6324600" y="3124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2290" name="Object 29"/>
          <p:cNvGraphicFramePr>
            <a:graphicFrameLocks noChangeAspect="1"/>
          </p:cNvGraphicFramePr>
          <p:nvPr/>
        </p:nvGraphicFramePr>
        <p:xfrm>
          <a:off x="166688" y="2857500"/>
          <a:ext cx="32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Формула" r:id="rId3" imgW="164880" imgH="228600" progId="Equation.3">
                  <p:embed/>
                </p:oleObj>
              </mc:Choice>
              <mc:Fallback>
                <p:oleObj name="Формула" r:id="rId3" imgW="164880" imgH="2286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8" y="2857500"/>
                        <a:ext cx="32226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6" name="Text Box 30"/>
          <p:cNvSpPr txBox="1">
            <a:spLocks noChangeArrowheads="1"/>
          </p:cNvSpPr>
          <p:nvPr/>
        </p:nvSpPr>
        <p:spPr bwMode="auto">
          <a:xfrm>
            <a:off x="1552575" y="27606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2317" name="Text Box 31"/>
          <p:cNvSpPr txBox="1">
            <a:spLocks noChangeArrowheads="1"/>
          </p:cNvSpPr>
          <p:nvPr/>
        </p:nvSpPr>
        <p:spPr bwMode="auto">
          <a:xfrm>
            <a:off x="4424363" y="264318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2318" name="Text Box 32"/>
          <p:cNvSpPr txBox="1">
            <a:spLocks noChangeArrowheads="1"/>
          </p:cNvSpPr>
          <p:nvPr/>
        </p:nvSpPr>
        <p:spPr bwMode="auto">
          <a:xfrm>
            <a:off x="7467600" y="28194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12319" name="Text Box 33"/>
          <p:cNvSpPr txBox="1">
            <a:spLocks noChangeArrowheads="1"/>
          </p:cNvSpPr>
          <p:nvPr/>
        </p:nvSpPr>
        <p:spPr bwMode="auto">
          <a:xfrm>
            <a:off x="2438400" y="3657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2320" name="Text Box 34"/>
          <p:cNvSpPr txBox="1">
            <a:spLocks noChangeArrowheads="1"/>
          </p:cNvSpPr>
          <p:nvPr/>
        </p:nvSpPr>
        <p:spPr bwMode="auto">
          <a:xfrm>
            <a:off x="5410200" y="3429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2321" name="Text Box 35"/>
          <p:cNvSpPr txBox="1">
            <a:spLocks noChangeArrowheads="1"/>
          </p:cNvSpPr>
          <p:nvPr/>
        </p:nvSpPr>
        <p:spPr bwMode="auto">
          <a:xfrm>
            <a:off x="8229600" y="3429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2322" name="Text Box 36"/>
          <p:cNvSpPr txBox="1">
            <a:spLocks noChangeArrowheads="1"/>
          </p:cNvSpPr>
          <p:nvPr/>
        </p:nvSpPr>
        <p:spPr bwMode="auto">
          <a:xfrm>
            <a:off x="2057400" y="2743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12323" name="Text Box 37"/>
          <p:cNvSpPr txBox="1">
            <a:spLocks noChangeArrowheads="1"/>
          </p:cNvSpPr>
          <p:nvPr/>
        </p:nvSpPr>
        <p:spPr bwMode="auto">
          <a:xfrm>
            <a:off x="4724400" y="1828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12324" name="Text Box 38"/>
          <p:cNvSpPr txBox="1">
            <a:spLocks noChangeArrowheads="1"/>
          </p:cNvSpPr>
          <p:nvPr/>
        </p:nvSpPr>
        <p:spPr bwMode="auto">
          <a:xfrm>
            <a:off x="6705600" y="1676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00FF"/>
                </a:solidFill>
              </a:rPr>
              <a:t>LRAS</a:t>
            </a:r>
            <a:r>
              <a:rPr lang="en-US" b="1" baseline="-25000">
                <a:solidFill>
                  <a:srgbClr val="9900FF"/>
                </a:solidFill>
              </a:rPr>
              <a:t>1</a:t>
            </a:r>
            <a:endParaRPr lang="ru-RU" b="1" baseline="-25000">
              <a:solidFill>
                <a:srgbClr val="9900FF"/>
              </a:solidFill>
            </a:endParaRPr>
          </a:p>
        </p:txBody>
      </p:sp>
      <p:sp>
        <p:nvSpPr>
          <p:cNvPr id="12325" name="Text Box 39"/>
          <p:cNvSpPr txBox="1">
            <a:spLocks noChangeArrowheads="1"/>
          </p:cNvSpPr>
          <p:nvPr/>
        </p:nvSpPr>
        <p:spPr bwMode="auto">
          <a:xfrm>
            <a:off x="44196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2326" name="Text Box 40"/>
          <p:cNvSpPr txBox="1">
            <a:spLocks noChangeArrowheads="1"/>
          </p:cNvSpPr>
          <p:nvPr/>
        </p:nvSpPr>
        <p:spPr bwMode="auto">
          <a:xfrm>
            <a:off x="1600200" y="1219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0"/>
              <a:t>(1)</a:t>
            </a:r>
            <a:endParaRPr lang="ru-RU" i="0"/>
          </a:p>
        </p:txBody>
      </p:sp>
      <p:sp>
        <p:nvSpPr>
          <p:cNvPr id="12327" name="Text Box 41"/>
          <p:cNvSpPr txBox="1">
            <a:spLocks noChangeArrowheads="1"/>
          </p:cNvSpPr>
          <p:nvPr/>
        </p:nvSpPr>
        <p:spPr bwMode="auto">
          <a:xfrm>
            <a:off x="4343400" y="1219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0"/>
              <a:t>(2)</a:t>
            </a:r>
            <a:endParaRPr lang="ru-RU" i="0"/>
          </a:p>
        </p:txBody>
      </p:sp>
      <p:sp>
        <p:nvSpPr>
          <p:cNvPr id="12328" name="Text Box 42"/>
          <p:cNvSpPr txBox="1">
            <a:spLocks noChangeArrowheads="1"/>
          </p:cNvSpPr>
          <p:nvPr/>
        </p:nvSpPr>
        <p:spPr bwMode="auto">
          <a:xfrm>
            <a:off x="7315200" y="1295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0"/>
              <a:t>(3)</a:t>
            </a:r>
            <a:endParaRPr lang="ru-RU" i="0"/>
          </a:p>
        </p:txBody>
      </p:sp>
      <p:sp>
        <p:nvSpPr>
          <p:cNvPr id="12329" name="Line 43"/>
          <p:cNvSpPr>
            <a:spLocks noChangeShapeType="1"/>
          </p:cNvSpPr>
          <p:nvPr/>
        </p:nvSpPr>
        <p:spPr bwMode="auto">
          <a:xfrm rot="5400000" flipV="1">
            <a:off x="4686300" y="28575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30" name="Line 44"/>
          <p:cNvSpPr>
            <a:spLocks noChangeShapeType="1"/>
          </p:cNvSpPr>
          <p:nvPr/>
        </p:nvSpPr>
        <p:spPr bwMode="auto">
          <a:xfrm flipV="1">
            <a:off x="6324600" y="16002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31" name="Line 45"/>
          <p:cNvSpPr>
            <a:spLocks noChangeShapeType="1"/>
          </p:cNvSpPr>
          <p:nvPr/>
        </p:nvSpPr>
        <p:spPr bwMode="auto">
          <a:xfrm>
            <a:off x="533400" y="3429000"/>
            <a:ext cx="198120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2" name="Line 47"/>
          <p:cNvSpPr>
            <a:spLocks noChangeShapeType="1"/>
          </p:cNvSpPr>
          <p:nvPr/>
        </p:nvSpPr>
        <p:spPr bwMode="auto">
          <a:xfrm flipV="1">
            <a:off x="4267200" y="2466975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3" name="Line 49"/>
          <p:cNvSpPr>
            <a:spLocks noChangeShapeType="1"/>
          </p:cNvSpPr>
          <p:nvPr/>
        </p:nvSpPr>
        <p:spPr bwMode="auto">
          <a:xfrm rot="-5400000">
            <a:off x="6819900" y="3086100"/>
            <a:ext cx="2057400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4" name="Line 50"/>
          <p:cNvSpPr>
            <a:spLocks noChangeShapeType="1"/>
          </p:cNvSpPr>
          <p:nvPr/>
        </p:nvSpPr>
        <p:spPr bwMode="auto">
          <a:xfrm>
            <a:off x="6324600" y="3429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5" name="Line 51"/>
          <p:cNvSpPr>
            <a:spLocks noChangeShapeType="1"/>
          </p:cNvSpPr>
          <p:nvPr/>
        </p:nvSpPr>
        <p:spPr bwMode="auto">
          <a:xfrm flipV="1">
            <a:off x="3429000" y="3352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6" name="Line 52"/>
          <p:cNvSpPr>
            <a:spLocks noChangeShapeType="1"/>
          </p:cNvSpPr>
          <p:nvPr/>
        </p:nvSpPr>
        <p:spPr bwMode="auto">
          <a:xfrm>
            <a:off x="4905375" y="3352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7" name="Line 53"/>
          <p:cNvSpPr>
            <a:spLocks noChangeShapeType="1"/>
          </p:cNvSpPr>
          <p:nvPr/>
        </p:nvSpPr>
        <p:spPr bwMode="auto">
          <a:xfrm>
            <a:off x="1981200" y="3429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2291" name="Object 54"/>
          <p:cNvGraphicFramePr>
            <a:graphicFrameLocks noChangeAspect="1"/>
          </p:cNvGraphicFramePr>
          <p:nvPr/>
        </p:nvGraphicFramePr>
        <p:xfrm>
          <a:off x="141288" y="3238500"/>
          <a:ext cx="3254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Формула" r:id="rId5" imgW="164880" imgH="228600" progId="Equation.3">
                  <p:embed/>
                </p:oleObj>
              </mc:Choice>
              <mc:Fallback>
                <p:oleObj name="Формула" r:id="rId5" imgW="164880" imgH="22860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8" y="3238500"/>
                        <a:ext cx="3254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38" name="Line 55"/>
          <p:cNvSpPr>
            <a:spLocks noChangeShapeType="1"/>
          </p:cNvSpPr>
          <p:nvPr/>
        </p:nvSpPr>
        <p:spPr bwMode="auto">
          <a:xfrm>
            <a:off x="638175" y="31242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39" name="Line 56"/>
          <p:cNvSpPr>
            <a:spLocks noChangeShapeType="1"/>
          </p:cNvSpPr>
          <p:nvPr/>
        </p:nvSpPr>
        <p:spPr bwMode="auto">
          <a:xfrm>
            <a:off x="1676400" y="40386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0" name="Line 57"/>
          <p:cNvSpPr>
            <a:spLocks noChangeShapeType="1"/>
          </p:cNvSpPr>
          <p:nvPr/>
        </p:nvSpPr>
        <p:spPr bwMode="auto">
          <a:xfrm>
            <a:off x="4600575" y="4005263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1" name="Line 58"/>
          <p:cNvSpPr>
            <a:spLocks noChangeShapeType="1"/>
          </p:cNvSpPr>
          <p:nvPr/>
        </p:nvSpPr>
        <p:spPr bwMode="auto">
          <a:xfrm>
            <a:off x="7543800" y="40386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2" name="Line 61"/>
          <p:cNvSpPr>
            <a:spLocks noChangeShapeType="1"/>
          </p:cNvSpPr>
          <p:nvPr/>
        </p:nvSpPr>
        <p:spPr bwMode="auto">
          <a:xfrm>
            <a:off x="6434138" y="31242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3" name="Line 62"/>
          <p:cNvSpPr>
            <a:spLocks noChangeShapeType="1"/>
          </p:cNvSpPr>
          <p:nvPr/>
        </p:nvSpPr>
        <p:spPr bwMode="auto">
          <a:xfrm>
            <a:off x="2362200" y="3124200"/>
            <a:ext cx="0" cy="304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4" name="Text Box 63"/>
          <p:cNvSpPr txBox="1">
            <a:spLocks noChangeArrowheads="1"/>
          </p:cNvSpPr>
          <p:nvPr/>
        </p:nvSpPr>
        <p:spPr bwMode="auto">
          <a:xfrm>
            <a:off x="7815263" y="31845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12345" name="Text Box 64"/>
          <p:cNvSpPr txBox="1">
            <a:spLocks noChangeArrowheads="1"/>
          </p:cNvSpPr>
          <p:nvPr/>
        </p:nvSpPr>
        <p:spPr bwMode="auto">
          <a:xfrm>
            <a:off x="4748213" y="292893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12346" name="Text Box 65"/>
          <p:cNvSpPr txBox="1">
            <a:spLocks noChangeArrowheads="1"/>
          </p:cNvSpPr>
          <p:nvPr/>
        </p:nvSpPr>
        <p:spPr bwMode="auto">
          <a:xfrm>
            <a:off x="1905000" y="308133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12347" name="Line 66"/>
          <p:cNvSpPr>
            <a:spLocks noChangeShapeType="1"/>
          </p:cNvSpPr>
          <p:nvPr/>
        </p:nvSpPr>
        <p:spPr bwMode="auto">
          <a:xfrm>
            <a:off x="5334000" y="24384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8" name="Text Box 67"/>
          <p:cNvSpPr txBox="1">
            <a:spLocks noChangeArrowheads="1"/>
          </p:cNvSpPr>
          <p:nvPr/>
        </p:nvSpPr>
        <p:spPr bwMode="auto">
          <a:xfrm>
            <a:off x="76962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Y*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2349" name="Text Box 68"/>
          <p:cNvSpPr txBox="1">
            <a:spLocks noChangeArrowheads="1"/>
          </p:cNvSpPr>
          <p:nvPr/>
        </p:nvSpPr>
        <p:spPr bwMode="auto">
          <a:xfrm>
            <a:off x="18288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2350" name="Text Box 69"/>
          <p:cNvSpPr txBox="1">
            <a:spLocks noChangeArrowheads="1"/>
          </p:cNvSpPr>
          <p:nvPr/>
        </p:nvSpPr>
        <p:spPr bwMode="auto">
          <a:xfrm>
            <a:off x="48006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2351" name="Line 70"/>
          <p:cNvSpPr>
            <a:spLocks noChangeShapeType="1"/>
          </p:cNvSpPr>
          <p:nvPr/>
        </p:nvSpPr>
        <p:spPr bwMode="auto">
          <a:xfrm>
            <a:off x="7543800" y="2209800"/>
            <a:ext cx="3048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52" name="Line 71"/>
          <p:cNvSpPr>
            <a:spLocks noChangeShapeType="1"/>
          </p:cNvSpPr>
          <p:nvPr/>
        </p:nvSpPr>
        <p:spPr bwMode="auto">
          <a:xfrm>
            <a:off x="4114800" y="35052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53" name="Text Box 72"/>
          <p:cNvSpPr txBox="1">
            <a:spLocks noChangeArrowheads="1"/>
          </p:cNvSpPr>
          <p:nvPr/>
        </p:nvSpPr>
        <p:spPr bwMode="auto">
          <a:xfrm>
            <a:off x="2209800" y="3352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12354" name="Text Box 73"/>
          <p:cNvSpPr txBox="1">
            <a:spLocks noChangeArrowheads="1"/>
          </p:cNvSpPr>
          <p:nvPr/>
        </p:nvSpPr>
        <p:spPr bwMode="auto">
          <a:xfrm>
            <a:off x="5410200" y="2133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12355" name="Text Box 74"/>
          <p:cNvSpPr txBox="1">
            <a:spLocks noChangeArrowheads="1"/>
          </p:cNvSpPr>
          <p:nvPr/>
        </p:nvSpPr>
        <p:spPr bwMode="auto">
          <a:xfrm>
            <a:off x="7620000" y="1676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00FF"/>
                </a:solidFill>
              </a:rPr>
              <a:t>LRAS</a:t>
            </a:r>
            <a:r>
              <a:rPr lang="en-US" b="1" baseline="-25000">
                <a:solidFill>
                  <a:srgbClr val="9900FF"/>
                </a:solidFill>
              </a:rPr>
              <a:t>2</a:t>
            </a:r>
            <a:endParaRPr lang="ru-RU" b="1" baseline="-25000">
              <a:solidFill>
                <a:srgbClr val="9900FF"/>
              </a:solidFill>
            </a:endParaRPr>
          </a:p>
        </p:txBody>
      </p:sp>
      <p:sp>
        <p:nvSpPr>
          <p:cNvPr id="34891" name="Text Box 75"/>
          <p:cNvSpPr txBox="1">
            <a:spLocks noChangeArrowheads="1"/>
          </p:cNvSpPr>
          <p:nvPr/>
        </p:nvSpPr>
        <p:spPr bwMode="auto">
          <a:xfrm>
            <a:off x="0" y="5000625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>
              <a:defRPr/>
            </a:pPr>
            <a:r>
              <a:rPr lang="ru-RU" i="0"/>
              <a:t>Последствия изменений совокупного предложения во всех трех случаях </a:t>
            </a: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одинаковы</a:t>
            </a:r>
            <a:r>
              <a:rPr lang="en-US" i="0"/>
              <a:t>: </a:t>
            </a:r>
            <a:r>
              <a:rPr lang="ru-RU" i="0"/>
              <a:t>меняется и реальный выпуск и уровень цен</a:t>
            </a:r>
            <a:r>
              <a:rPr lang="en-US" i="0"/>
              <a:t>. </a:t>
            </a:r>
            <a:endParaRPr lang="ru-RU" i="0"/>
          </a:p>
          <a:p>
            <a:pPr marL="457200" indent="-457200" algn="just">
              <a:defRPr/>
            </a:pPr>
            <a:r>
              <a:rPr lang="ru-RU" i="0"/>
              <a:t>Единственное различие состоит в том, что в долгосрочном периоде изменение происходит в потенциальный уровне выпуска</a:t>
            </a:r>
            <a:r>
              <a:rPr lang="en-US" i="0"/>
              <a:t>.</a:t>
            </a:r>
            <a:endParaRPr lang="ru-RU" i="0"/>
          </a:p>
        </p:txBody>
      </p:sp>
      <p:sp>
        <p:nvSpPr>
          <p:cNvPr id="12357" name="Text Box 76"/>
          <p:cNvSpPr txBox="1">
            <a:spLocks noChangeArrowheads="1"/>
          </p:cNvSpPr>
          <p:nvPr/>
        </p:nvSpPr>
        <p:spPr bwMode="auto">
          <a:xfrm>
            <a:off x="5938838" y="3200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2358" name="Text Box 77"/>
          <p:cNvSpPr txBox="1">
            <a:spLocks noChangeArrowheads="1"/>
          </p:cNvSpPr>
          <p:nvPr/>
        </p:nvSpPr>
        <p:spPr bwMode="auto">
          <a:xfrm>
            <a:off x="3048000" y="2743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12359" name="Text Box 78"/>
          <p:cNvSpPr txBox="1">
            <a:spLocks noChangeArrowheads="1"/>
          </p:cNvSpPr>
          <p:nvPr/>
        </p:nvSpPr>
        <p:spPr bwMode="auto">
          <a:xfrm>
            <a:off x="3048000" y="3200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12360" name="Line 79"/>
          <p:cNvSpPr>
            <a:spLocks noChangeShapeType="1"/>
          </p:cNvSpPr>
          <p:nvPr/>
        </p:nvSpPr>
        <p:spPr bwMode="auto">
          <a:xfrm>
            <a:off x="3524250" y="3062288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61" name="Oval 80"/>
          <p:cNvSpPr>
            <a:spLocks noChangeArrowheads="1"/>
          </p:cNvSpPr>
          <p:nvPr/>
        </p:nvSpPr>
        <p:spPr bwMode="auto">
          <a:xfrm>
            <a:off x="1633538" y="30908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62" name="Oval 81"/>
          <p:cNvSpPr>
            <a:spLocks noChangeArrowheads="1"/>
          </p:cNvSpPr>
          <p:nvPr/>
        </p:nvSpPr>
        <p:spPr bwMode="auto">
          <a:xfrm>
            <a:off x="1938338" y="33861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63" name="Oval 82"/>
          <p:cNvSpPr>
            <a:spLocks noChangeArrowheads="1"/>
          </p:cNvSpPr>
          <p:nvPr/>
        </p:nvSpPr>
        <p:spPr bwMode="auto">
          <a:xfrm>
            <a:off x="4872038" y="329088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64" name="Oval 83"/>
          <p:cNvSpPr>
            <a:spLocks noChangeArrowheads="1"/>
          </p:cNvSpPr>
          <p:nvPr/>
        </p:nvSpPr>
        <p:spPr bwMode="auto">
          <a:xfrm>
            <a:off x="4572000" y="30194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65" name="Oval 84"/>
          <p:cNvSpPr>
            <a:spLocks noChangeArrowheads="1"/>
          </p:cNvSpPr>
          <p:nvPr/>
        </p:nvSpPr>
        <p:spPr bwMode="auto">
          <a:xfrm>
            <a:off x="7519988" y="30813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66" name="Oval 85"/>
          <p:cNvSpPr>
            <a:spLocks noChangeArrowheads="1"/>
          </p:cNvSpPr>
          <p:nvPr/>
        </p:nvSpPr>
        <p:spPr bwMode="auto">
          <a:xfrm>
            <a:off x="7810500" y="33813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76200"/>
            <a:ext cx="8295456" cy="11430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Шоки совокупного спроса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dirty="0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</a:t>
            </a:r>
            <a:r>
              <a:rPr 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совокупного предложения</a:t>
            </a:r>
            <a:endParaRPr lang="en-US" sz="32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24744"/>
            <a:ext cx="8458200" cy="1224136"/>
          </a:xfrm>
        </p:spPr>
        <p:txBody>
          <a:bodyPr>
            <a:normAutofit fontScale="85000" lnSpcReduction="10000"/>
          </a:bodyPr>
          <a:lstStyle/>
          <a:p>
            <a:pPr marL="0" indent="354013"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/>
              <a:t>Изменения совокупного спроса и совокупного предложения (обычно неожиданные) называются </a:t>
            </a:r>
            <a:r>
              <a:rPr lang="ru-RU" sz="24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шоками</a:t>
            </a:r>
            <a:r>
              <a:rPr lang="en-US" sz="2400" dirty="0" smtClean="0"/>
              <a:t> </a:t>
            </a:r>
            <a:r>
              <a:rPr lang="ru-RU" sz="2400" dirty="0" smtClean="0"/>
              <a:t>совокупного спроса и совокупного предложения</a:t>
            </a:r>
            <a:r>
              <a:rPr lang="en-US" sz="2400" dirty="0" smtClean="0"/>
              <a:t>. </a:t>
            </a:r>
          </a:p>
          <a:p>
            <a:pPr marL="0" indent="354013"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/>
              <a:t>Шоки представляет собой </a:t>
            </a:r>
            <a:r>
              <a:rPr lang="ru-RU" sz="24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основу экономического цикла</a:t>
            </a:r>
            <a:r>
              <a:rPr lang="en-US" sz="2400" dirty="0" smtClean="0"/>
              <a:t>.</a:t>
            </a:r>
            <a:endParaRPr lang="ru-RU" sz="2400" dirty="0" smtClean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600200" y="6186488"/>
            <a:ext cx="2743200" cy="5191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i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Позитивными</a:t>
            </a:r>
            <a:r>
              <a:rPr lang="en-US" i="0"/>
              <a:t> </a:t>
            </a:r>
            <a:endParaRPr lang="ru-RU" i="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105400" y="6186488"/>
            <a:ext cx="2895600" cy="5191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0">
                <a:solidFill>
                  <a:schemeClr val="bg1"/>
                </a:solidFill>
              </a:rPr>
              <a:t>Негативными</a:t>
            </a:r>
          </a:p>
        </p:txBody>
      </p:sp>
      <p:sp>
        <p:nvSpPr>
          <p:cNvPr id="24582" name="Line 8"/>
          <p:cNvSpPr>
            <a:spLocks noChangeShapeType="1"/>
          </p:cNvSpPr>
          <p:nvPr/>
        </p:nvSpPr>
        <p:spPr bwMode="auto">
          <a:xfrm flipH="1">
            <a:off x="3352800" y="5791200"/>
            <a:ext cx="3810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3" name="Line 9"/>
          <p:cNvSpPr>
            <a:spLocks noChangeShapeType="1"/>
          </p:cNvSpPr>
          <p:nvPr/>
        </p:nvSpPr>
        <p:spPr bwMode="auto">
          <a:xfrm>
            <a:off x="5334000" y="5791200"/>
            <a:ext cx="3048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4" name="Line 21"/>
          <p:cNvSpPr>
            <a:spLocks noChangeShapeType="1"/>
          </p:cNvSpPr>
          <p:nvPr/>
        </p:nvSpPr>
        <p:spPr bwMode="auto">
          <a:xfrm>
            <a:off x="685800" y="2895600"/>
            <a:ext cx="0" cy="1997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85" name="Line 22"/>
          <p:cNvSpPr>
            <a:spLocks noChangeShapeType="1"/>
          </p:cNvSpPr>
          <p:nvPr/>
        </p:nvSpPr>
        <p:spPr bwMode="auto">
          <a:xfrm>
            <a:off x="685800" y="4892675"/>
            <a:ext cx="3810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6" name="Text Box 23"/>
          <p:cNvSpPr txBox="1">
            <a:spLocks noChangeArrowheads="1"/>
          </p:cNvSpPr>
          <p:nvPr/>
        </p:nvSpPr>
        <p:spPr bwMode="auto">
          <a:xfrm>
            <a:off x="0" y="2270125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i="0"/>
              <a:t>Реальный ВВП</a:t>
            </a:r>
          </a:p>
        </p:txBody>
      </p:sp>
      <p:sp>
        <p:nvSpPr>
          <p:cNvPr id="24587" name="Line 24"/>
          <p:cNvSpPr>
            <a:spLocks noChangeShapeType="1"/>
          </p:cNvSpPr>
          <p:nvPr/>
        </p:nvSpPr>
        <p:spPr bwMode="auto">
          <a:xfrm flipV="1">
            <a:off x="1066800" y="3124200"/>
            <a:ext cx="2743200" cy="1447800"/>
          </a:xfrm>
          <a:prstGeom prst="line">
            <a:avLst/>
          </a:prstGeom>
          <a:noFill/>
          <a:ln w="38100">
            <a:solidFill>
              <a:srgbClr val="CC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88" name="Text Box 25"/>
          <p:cNvSpPr txBox="1">
            <a:spLocks noChangeArrowheads="1"/>
          </p:cNvSpPr>
          <p:nvPr/>
        </p:nvSpPr>
        <p:spPr bwMode="auto">
          <a:xfrm>
            <a:off x="2971800" y="27432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i="0"/>
              <a:t>   </a:t>
            </a:r>
            <a:r>
              <a:rPr lang="ru-RU" sz="2000" b="1" i="0">
                <a:solidFill>
                  <a:srgbClr val="CC3399"/>
                </a:solidFill>
              </a:rPr>
              <a:t>ТРЕНД</a:t>
            </a:r>
          </a:p>
        </p:txBody>
      </p:sp>
      <p:sp>
        <p:nvSpPr>
          <p:cNvPr id="24589" name="Freeform 26"/>
          <p:cNvSpPr>
            <a:spLocks/>
          </p:cNvSpPr>
          <p:nvPr/>
        </p:nvSpPr>
        <p:spPr bwMode="auto">
          <a:xfrm>
            <a:off x="1143000" y="3063875"/>
            <a:ext cx="2590800" cy="1524000"/>
          </a:xfrm>
          <a:custGeom>
            <a:avLst/>
            <a:gdLst>
              <a:gd name="T0" fmla="*/ 0 w 1696"/>
              <a:gd name="T1" fmla="*/ 752 h 960"/>
              <a:gd name="T2" fmla="*/ 96 w 1696"/>
              <a:gd name="T3" fmla="*/ 320 h 960"/>
              <a:gd name="T4" fmla="*/ 336 w 1696"/>
              <a:gd name="T5" fmla="*/ 368 h 960"/>
              <a:gd name="T6" fmla="*/ 624 w 1696"/>
              <a:gd name="T7" fmla="*/ 800 h 960"/>
              <a:gd name="T8" fmla="*/ 816 w 1696"/>
              <a:gd name="T9" fmla="*/ 944 h 960"/>
              <a:gd name="T10" fmla="*/ 912 w 1696"/>
              <a:gd name="T11" fmla="*/ 704 h 960"/>
              <a:gd name="T12" fmla="*/ 864 w 1696"/>
              <a:gd name="T13" fmla="*/ 224 h 960"/>
              <a:gd name="T14" fmla="*/ 912 w 1696"/>
              <a:gd name="T15" fmla="*/ 32 h 960"/>
              <a:gd name="T16" fmla="*/ 1056 w 1696"/>
              <a:gd name="T17" fmla="*/ 32 h 960"/>
              <a:gd name="T18" fmla="*/ 1248 w 1696"/>
              <a:gd name="T19" fmla="*/ 224 h 960"/>
              <a:gd name="T20" fmla="*/ 1392 w 1696"/>
              <a:gd name="T21" fmla="*/ 464 h 960"/>
              <a:gd name="T22" fmla="*/ 1584 w 1696"/>
              <a:gd name="T23" fmla="*/ 560 h 960"/>
              <a:gd name="T24" fmla="*/ 1680 w 1696"/>
              <a:gd name="T25" fmla="*/ 464 h 960"/>
              <a:gd name="T26" fmla="*/ 1680 w 1696"/>
              <a:gd name="T27" fmla="*/ 272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96"/>
              <a:gd name="T43" fmla="*/ 0 h 960"/>
              <a:gd name="T44" fmla="*/ 1696 w 1696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96" h="960">
                <a:moveTo>
                  <a:pt x="0" y="752"/>
                </a:moveTo>
                <a:cubicBezTo>
                  <a:pt x="20" y="568"/>
                  <a:pt x="40" y="384"/>
                  <a:pt x="96" y="320"/>
                </a:cubicBezTo>
                <a:cubicBezTo>
                  <a:pt x="152" y="256"/>
                  <a:pt x="248" y="288"/>
                  <a:pt x="336" y="368"/>
                </a:cubicBezTo>
                <a:cubicBezTo>
                  <a:pt x="424" y="448"/>
                  <a:pt x="544" y="704"/>
                  <a:pt x="624" y="800"/>
                </a:cubicBezTo>
                <a:cubicBezTo>
                  <a:pt x="704" y="896"/>
                  <a:pt x="768" y="960"/>
                  <a:pt x="816" y="944"/>
                </a:cubicBezTo>
                <a:cubicBezTo>
                  <a:pt x="864" y="928"/>
                  <a:pt x="904" y="824"/>
                  <a:pt x="912" y="704"/>
                </a:cubicBezTo>
                <a:cubicBezTo>
                  <a:pt x="920" y="584"/>
                  <a:pt x="864" y="336"/>
                  <a:pt x="864" y="224"/>
                </a:cubicBezTo>
                <a:cubicBezTo>
                  <a:pt x="864" y="112"/>
                  <a:pt x="880" y="64"/>
                  <a:pt x="912" y="32"/>
                </a:cubicBezTo>
                <a:cubicBezTo>
                  <a:pt x="944" y="0"/>
                  <a:pt x="1000" y="0"/>
                  <a:pt x="1056" y="32"/>
                </a:cubicBezTo>
                <a:cubicBezTo>
                  <a:pt x="1112" y="64"/>
                  <a:pt x="1192" y="152"/>
                  <a:pt x="1248" y="224"/>
                </a:cubicBezTo>
                <a:cubicBezTo>
                  <a:pt x="1304" y="296"/>
                  <a:pt x="1336" y="408"/>
                  <a:pt x="1392" y="464"/>
                </a:cubicBezTo>
                <a:cubicBezTo>
                  <a:pt x="1448" y="520"/>
                  <a:pt x="1536" y="560"/>
                  <a:pt x="1584" y="560"/>
                </a:cubicBezTo>
                <a:cubicBezTo>
                  <a:pt x="1632" y="560"/>
                  <a:pt x="1664" y="512"/>
                  <a:pt x="1680" y="464"/>
                </a:cubicBezTo>
                <a:cubicBezTo>
                  <a:pt x="1696" y="416"/>
                  <a:pt x="1680" y="304"/>
                  <a:pt x="1680" y="272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90" name="Text Box 27"/>
          <p:cNvSpPr txBox="1">
            <a:spLocks noChangeArrowheads="1"/>
          </p:cNvSpPr>
          <p:nvPr/>
        </p:nvSpPr>
        <p:spPr bwMode="auto">
          <a:xfrm>
            <a:off x="2057400" y="4495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i="0">
                <a:solidFill>
                  <a:schemeClr val="accent2"/>
                </a:solidFill>
              </a:rPr>
              <a:t>  Y</a:t>
            </a:r>
            <a:r>
              <a:rPr lang="en-US" b="1" i="0" baseline="-25000">
                <a:solidFill>
                  <a:schemeClr val="accent2"/>
                </a:solidFill>
              </a:rPr>
              <a:t>1</a:t>
            </a:r>
            <a:r>
              <a:rPr lang="en-US" b="1" i="0">
                <a:solidFill>
                  <a:schemeClr val="accent2"/>
                </a:solidFill>
              </a:rPr>
              <a:t> </a:t>
            </a:r>
            <a:endParaRPr lang="ru-RU" sz="2000" b="1" i="0">
              <a:solidFill>
                <a:schemeClr val="accent2"/>
              </a:solidFill>
            </a:endParaRPr>
          </a:p>
        </p:txBody>
      </p:sp>
      <p:sp>
        <p:nvSpPr>
          <p:cNvPr id="24591" name="Text Box 28"/>
          <p:cNvSpPr txBox="1">
            <a:spLocks noChangeArrowheads="1"/>
          </p:cNvSpPr>
          <p:nvPr/>
        </p:nvSpPr>
        <p:spPr bwMode="auto">
          <a:xfrm>
            <a:off x="2495550" y="3690938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i="0">
                <a:solidFill>
                  <a:srgbClr val="CC3399"/>
                </a:solidFill>
              </a:rPr>
              <a:t>Y*</a:t>
            </a:r>
            <a:endParaRPr lang="ru-RU" b="1" i="0">
              <a:solidFill>
                <a:srgbClr val="CC3399"/>
              </a:solidFill>
            </a:endParaRPr>
          </a:p>
        </p:txBody>
      </p:sp>
      <p:sp>
        <p:nvSpPr>
          <p:cNvPr id="24592" name="Text Box 32"/>
          <p:cNvSpPr txBox="1">
            <a:spLocks noChangeArrowheads="1"/>
          </p:cNvSpPr>
          <p:nvPr/>
        </p:nvSpPr>
        <p:spPr bwMode="auto">
          <a:xfrm>
            <a:off x="3276600" y="53340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0"/>
              <a:t>Шоки могут быть</a:t>
            </a:r>
            <a:r>
              <a:rPr lang="en-US" i="0"/>
              <a:t> </a:t>
            </a:r>
            <a:endParaRPr lang="ru-RU" i="0"/>
          </a:p>
        </p:txBody>
      </p:sp>
      <p:sp>
        <p:nvSpPr>
          <p:cNvPr id="24593" name="Text Box 33"/>
          <p:cNvSpPr txBox="1">
            <a:spLocks noChangeArrowheads="1"/>
          </p:cNvSpPr>
          <p:nvPr/>
        </p:nvSpPr>
        <p:spPr bwMode="auto">
          <a:xfrm>
            <a:off x="3657600" y="4860925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/>
              <a:t>Время (годы)</a:t>
            </a:r>
          </a:p>
        </p:txBody>
      </p:sp>
      <p:sp>
        <p:nvSpPr>
          <p:cNvPr id="24594" name="Line 34"/>
          <p:cNvSpPr>
            <a:spLocks noChangeShapeType="1"/>
          </p:cNvSpPr>
          <p:nvPr/>
        </p:nvSpPr>
        <p:spPr bwMode="auto">
          <a:xfrm flipV="1">
            <a:off x="5943600" y="2743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95" name="Text Box 35"/>
          <p:cNvSpPr txBox="1">
            <a:spLocks noChangeArrowheads="1"/>
          </p:cNvSpPr>
          <p:nvPr/>
        </p:nvSpPr>
        <p:spPr bwMode="auto">
          <a:xfrm>
            <a:off x="5562600" y="2514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24596" name="Line 36"/>
          <p:cNvSpPr>
            <a:spLocks noChangeShapeType="1"/>
          </p:cNvSpPr>
          <p:nvPr/>
        </p:nvSpPr>
        <p:spPr bwMode="auto">
          <a:xfrm flipV="1">
            <a:off x="6400800" y="3200400"/>
            <a:ext cx="1524000" cy="144780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97" name="Line 37"/>
          <p:cNvSpPr>
            <a:spLocks noChangeShapeType="1"/>
          </p:cNvSpPr>
          <p:nvPr/>
        </p:nvSpPr>
        <p:spPr bwMode="auto">
          <a:xfrm>
            <a:off x="6372225" y="3124200"/>
            <a:ext cx="1524000" cy="1524000"/>
          </a:xfrm>
          <a:prstGeom prst="line">
            <a:avLst/>
          </a:prstGeom>
          <a:noFill/>
          <a:ln w="1905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98" name="Text Box 38"/>
          <p:cNvSpPr txBox="1">
            <a:spLocks noChangeArrowheads="1"/>
          </p:cNvSpPr>
          <p:nvPr/>
        </p:nvSpPr>
        <p:spPr bwMode="auto">
          <a:xfrm>
            <a:off x="7848600" y="4376738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3333CC"/>
                </a:solidFill>
              </a:rPr>
              <a:t>AD</a:t>
            </a:r>
            <a:endParaRPr lang="ru-RU" b="1" baseline="-25000">
              <a:solidFill>
                <a:srgbClr val="3333CC"/>
              </a:solidFill>
            </a:endParaRPr>
          </a:p>
        </p:txBody>
      </p:sp>
      <p:sp>
        <p:nvSpPr>
          <p:cNvPr id="24599" name="Text Box 39"/>
          <p:cNvSpPr txBox="1">
            <a:spLocks noChangeArrowheads="1"/>
          </p:cNvSpPr>
          <p:nvPr/>
        </p:nvSpPr>
        <p:spPr bwMode="auto">
          <a:xfrm>
            <a:off x="7543800" y="2819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24600" name="Line 40"/>
          <p:cNvSpPr>
            <a:spLocks noChangeShapeType="1"/>
          </p:cNvSpPr>
          <p:nvPr/>
        </p:nvSpPr>
        <p:spPr bwMode="auto">
          <a:xfrm>
            <a:off x="6629400" y="2895600"/>
            <a:ext cx="1524000" cy="1524000"/>
          </a:xfrm>
          <a:prstGeom prst="line">
            <a:avLst/>
          </a:prstGeom>
          <a:noFill/>
          <a:ln w="1905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1" name="Text Box 41"/>
          <p:cNvSpPr txBox="1">
            <a:spLocks noChangeArrowheads="1"/>
          </p:cNvSpPr>
          <p:nvPr/>
        </p:nvSpPr>
        <p:spPr bwMode="auto">
          <a:xfrm>
            <a:off x="8077200" y="4071938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3333CC"/>
                </a:solidFill>
              </a:rPr>
              <a:t>AD</a:t>
            </a:r>
            <a:r>
              <a:rPr lang="en-US" b="1" baseline="-25000">
                <a:solidFill>
                  <a:srgbClr val="3333CC"/>
                </a:solidFill>
              </a:rPr>
              <a:t>2</a:t>
            </a:r>
            <a:endParaRPr lang="ru-RU" b="1" baseline="-25000">
              <a:solidFill>
                <a:srgbClr val="3333CC"/>
              </a:solidFill>
            </a:endParaRPr>
          </a:p>
        </p:txBody>
      </p:sp>
      <p:sp>
        <p:nvSpPr>
          <p:cNvPr id="24602" name="Text Box 42"/>
          <p:cNvSpPr txBox="1">
            <a:spLocks noChangeArrowheads="1"/>
          </p:cNvSpPr>
          <p:nvPr/>
        </p:nvSpPr>
        <p:spPr bwMode="auto">
          <a:xfrm>
            <a:off x="8382000" y="4953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 baseline="-25000"/>
          </a:p>
        </p:txBody>
      </p:sp>
      <p:sp>
        <p:nvSpPr>
          <p:cNvPr id="24603" name="Line 43"/>
          <p:cNvSpPr>
            <a:spLocks noChangeShapeType="1"/>
          </p:cNvSpPr>
          <p:nvPr/>
        </p:nvSpPr>
        <p:spPr bwMode="auto">
          <a:xfrm>
            <a:off x="6172200" y="3457575"/>
            <a:ext cx="1371600" cy="1371600"/>
          </a:xfrm>
          <a:prstGeom prst="line">
            <a:avLst/>
          </a:prstGeom>
          <a:noFill/>
          <a:ln w="1905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4" name="Line 44"/>
          <p:cNvSpPr>
            <a:spLocks noChangeShapeType="1"/>
          </p:cNvSpPr>
          <p:nvPr/>
        </p:nvSpPr>
        <p:spPr bwMode="auto">
          <a:xfrm>
            <a:off x="7162800" y="3048000"/>
            <a:ext cx="0" cy="1905000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5" name="Line 45"/>
          <p:cNvSpPr>
            <a:spLocks noChangeShapeType="1"/>
          </p:cNvSpPr>
          <p:nvPr/>
        </p:nvSpPr>
        <p:spPr bwMode="auto">
          <a:xfrm>
            <a:off x="5962650" y="49530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6" name="Text Box 46"/>
          <p:cNvSpPr txBox="1">
            <a:spLocks noChangeArrowheads="1"/>
          </p:cNvSpPr>
          <p:nvPr/>
        </p:nvSpPr>
        <p:spPr bwMode="auto">
          <a:xfrm>
            <a:off x="6705600" y="2590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C0099"/>
                </a:solidFill>
              </a:rPr>
              <a:t>LRAS</a:t>
            </a:r>
            <a:endParaRPr lang="ru-RU" b="1">
              <a:solidFill>
                <a:srgbClr val="CC0099"/>
              </a:solidFill>
            </a:endParaRPr>
          </a:p>
        </p:txBody>
      </p:sp>
      <p:sp>
        <p:nvSpPr>
          <p:cNvPr id="24607" name="Line 47"/>
          <p:cNvSpPr>
            <a:spLocks noChangeShapeType="1"/>
          </p:cNvSpPr>
          <p:nvPr/>
        </p:nvSpPr>
        <p:spPr bwMode="auto">
          <a:xfrm flipH="1" flipV="1">
            <a:off x="6891338" y="4176713"/>
            <a:ext cx="533400" cy="53340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8" name="Line 48"/>
          <p:cNvSpPr>
            <a:spLocks noChangeShapeType="1"/>
          </p:cNvSpPr>
          <p:nvPr/>
        </p:nvSpPr>
        <p:spPr bwMode="auto">
          <a:xfrm flipV="1">
            <a:off x="6858000" y="3657600"/>
            <a:ext cx="609600" cy="53340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9" name="Line 49"/>
          <p:cNvSpPr>
            <a:spLocks noChangeShapeType="1"/>
          </p:cNvSpPr>
          <p:nvPr/>
        </p:nvSpPr>
        <p:spPr bwMode="auto">
          <a:xfrm flipH="1" flipV="1">
            <a:off x="6962775" y="3214688"/>
            <a:ext cx="457200" cy="45720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10" name="Line 50"/>
          <p:cNvSpPr>
            <a:spLocks noChangeShapeType="1"/>
          </p:cNvSpPr>
          <p:nvPr/>
        </p:nvSpPr>
        <p:spPr bwMode="auto">
          <a:xfrm>
            <a:off x="7453313" y="3719513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11" name="Line 51"/>
          <p:cNvSpPr>
            <a:spLocks noChangeShapeType="1"/>
          </p:cNvSpPr>
          <p:nvPr/>
        </p:nvSpPr>
        <p:spPr bwMode="auto">
          <a:xfrm>
            <a:off x="6877050" y="4191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12" name="Text Box 52"/>
          <p:cNvSpPr txBox="1">
            <a:spLocks noChangeArrowheads="1"/>
          </p:cNvSpPr>
          <p:nvPr/>
        </p:nvSpPr>
        <p:spPr bwMode="auto">
          <a:xfrm>
            <a:off x="2209800" y="2590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i="0">
                <a:solidFill>
                  <a:schemeClr val="accent2"/>
                </a:solidFill>
              </a:rPr>
              <a:t>  Y</a:t>
            </a:r>
            <a:r>
              <a:rPr lang="en-US" b="1" i="0" baseline="-25000">
                <a:solidFill>
                  <a:schemeClr val="accent2"/>
                </a:solidFill>
              </a:rPr>
              <a:t>2</a:t>
            </a:r>
            <a:r>
              <a:rPr lang="en-US" b="1" i="0">
                <a:solidFill>
                  <a:schemeClr val="accent2"/>
                </a:solidFill>
              </a:rPr>
              <a:t> </a:t>
            </a:r>
            <a:endParaRPr lang="ru-RU" sz="2000" b="1" i="0">
              <a:solidFill>
                <a:schemeClr val="accent2"/>
              </a:solidFill>
            </a:endParaRPr>
          </a:p>
        </p:txBody>
      </p:sp>
      <p:sp>
        <p:nvSpPr>
          <p:cNvPr id="24613" name="Oval 53"/>
          <p:cNvSpPr>
            <a:spLocks noChangeArrowheads="1"/>
          </p:cNvSpPr>
          <p:nvPr/>
        </p:nvSpPr>
        <p:spPr bwMode="auto">
          <a:xfrm>
            <a:off x="2466975" y="37623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14" name="Oval 54"/>
          <p:cNvSpPr>
            <a:spLocks noChangeArrowheads="1"/>
          </p:cNvSpPr>
          <p:nvPr/>
        </p:nvSpPr>
        <p:spPr bwMode="auto">
          <a:xfrm>
            <a:off x="2347913" y="45053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15" name="Oval 55"/>
          <p:cNvSpPr>
            <a:spLocks noChangeArrowheads="1"/>
          </p:cNvSpPr>
          <p:nvPr/>
        </p:nvSpPr>
        <p:spPr bwMode="auto">
          <a:xfrm>
            <a:off x="2562225" y="30527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16" name="Text Box 56"/>
          <p:cNvSpPr txBox="1">
            <a:spLocks noChangeArrowheads="1"/>
          </p:cNvSpPr>
          <p:nvPr/>
        </p:nvSpPr>
        <p:spPr bwMode="auto">
          <a:xfrm>
            <a:off x="3657600" y="3184525"/>
            <a:ext cx="213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0">
                <a:solidFill>
                  <a:srgbClr val="3333CC"/>
                </a:solidFill>
                <a:latin typeface="Microsoft Sans Serif" pitchFamily="34" charset="0"/>
              </a:rPr>
              <a:t>Экономический  цикл</a:t>
            </a:r>
          </a:p>
        </p:txBody>
      </p:sp>
      <p:sp>
        <p:nvSpPr>
          <p:cNvPr id="24617" name="Text Box 57"/>
          <p:cNvSpPr txBox="1">
            <a:spLocks noChangeArrowheads="1"/>
          </p:cNvSpPr>
          <p:nvPr/>
        </p:nvSpPr>
        <p:spPr bwMode="auto">
          <a:xfrm>
            <a:off x="7391400" y="4572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3333CC"/>
                </a:solidFill>
              </a:rPr>
              <a:t>AD</a:t>
            </a:r>
            <a:r>
              <a:rPr lang="en-US" b="1" baseline="-25000">
                <a:solidFill>
                  <a:srgbClr val="3333CC"/>
                </a:solidFill>
              </a:rPr>
              <a:t>1</a:t>
            </a:r>
            <a:endParaRPr lang="ru-RU" b="1" baseline="-25000">
              <a:solidFill>
                <a:srgbClr val="3333CC"/>
              </a:solidFill>
            </a:endParaRPr>
          </a:p>
        </p:txBody>
      </p:sp>
      <p:sp>
        <p:nvSpPr>
          <p:cNvPr id="24618" name="Line 58"/>
          <p:cNvSpPr>
            <a:spLocks noChangeShapeType="1"/>
          </p:cNvSpPr>
          <p:nvPr/>
        </p:nvSpPr>
        <p:spPr bwMode="auto">
          <a:xfrm flipV="1">
            <a:off x="7758113" y="4210050"/>
            <a:ext cx="242887" cy="285750"/>
          </a:xfrm>
          <a:prstGeom prst="line">
            <a:avLst/>
          </a:prstGeom>
          <a:noFill/>
          <a:ln w="28575">
            <a:solidFill>
              <a:srgbClr val="33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19" name="Line 59"/>
          <p:cNvSpPr>
            <a:spLocks noChangeShapeType="1"/>
          </p:cNvSpPr>
          <p:nvPr/>
        </p:nvSpPr>
        <p:spPr bwMode="auto">
          <a:xfrm flipH="1">
            <a:off x="7391400" y="4419600"/>
            <a:ext cx="304800" cy="304800"/>
          </a:xfrm>
          <a:prstGeom prst="line">
            <a:avLst/>
          </a:prstGeom>
          <a:noFill/>
          <a:ln w="28575">
            <a:solidFill>
              <a:srgbClr val="33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20" name="Text Box 60"/>
          <p:cNvSpPr txBox="1">
            <a:spLocks noChangeArrowheads="1"/>
          </p:cNvSpPr>
          <p:nvPr/>
        </p:nvSpPr>
        <p:spPr bwMode="auto">
          <a:xfrm>
            <a:off x="7315200" y="4953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4621" name="Text Box 61"/>
          <p:cNvSpPr txBox="1">
            <a:spLocks noChangeArrowheads="1"/>
          </p:cNvSpPr>
          <p:nvPr/>
        </p:nvSpPr>
        <p:spPr bwMode="auto">
          <a:xfrm>
            <a:off x="6934200" y="4953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Y*</a:t>
            </a:r>
            <a:endParaRPr lang="ru-RU" baseline="-25000"/>
          </a:p>
        </p:txBody>
      </p:sp>
      <p:sp>
        <p:nvSpPr>
          <p:cNvPr id="24622" name="Text Box 62"/>
          <p:cNvSpPr txBox="1">
            <a:spLocks noChangeArrowheads="1"/>
          </p:cNvSpPr>
          <p:nvPr/>
        </p:nvSpPr>
        <p:spPr bwMode="auto">
          <a:xfrm>
            <a:off x="6629400" y="4953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4623" name="Line 63"/>
          <p:cNvSpPr>
            <a:spLocks noChangeShapeType="1"/>
          </p:cNvSpPr>
          <p:nvPr/>
        </p:nvSpPr>
        <p:spPr bwMode="auto">
          <a:xfrm>
            <a:off x="7162800" y="4843463"/>
            <a:ext cx="304800" cy="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24" name="Line 64"/>
          <p:cNvSpPr>
            <a:spLocks noChangeShapeType="1"/>
          </p:cNvSpPr>
          <p:nvPr/>
        </p:nvSpPr>
        <p:spPr bwMode="auto">
          <a:xfrm flipH="1">
            <a:off x="6858000" y="4772025"/>
            <a:ext cx="304800" cy="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25" name="Oval 65"/>
          <p:cNvSpPr>
            <a:spLocks noChangeArrowheads="1"/>
          </p:cNvSpPr>
          <p:nvPr/>
        </p:nvSpPr>
        <p:spPr bwMode="auto">
          <a:xfrm>
            <a:off x="7134225" y="38719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26" name="Oval 66"/>
          <p:cNvSpPr>
            <a:spLocks noChangeArrowheads="1"/>
          </p:cNvSpPr>
          <p:nvPr/>
        </p:nvSpPr>
        <p:spPr bwMode="auto">
          <a:xfrm>
            <a:off x="6843713" y="41481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27" name="Oval 67"/>
          <p:cNvSpPr>
            <a:spLocks noChangeArrowheads="1"/>
          </p:cNvSpPr>
          <p:nvPr/>
        </p:nvSpPr>
        <p:spPr bwMode="auto">
          <a:xfrm>
            <a:off x="7400925" y="36433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Шоки совокупного спроса </a:t>
            </a:r>
          </a:p>
        </p:txBody>
      </p:sp>
      <p:sp>
        <p:nvSpPr>
          <p:cNvPr id="25603" name="Line 46"/>
          <p:cNvSpPr>
            <a:spLocks noChangeShapeType="1"/>
          </p:cNvSpPr>
          <p:nvPr/>
        </p:nvSpPr>
        <p:spPr bwMode="auto">
          <a:xfrm flipV="1">
            <a:off x="762000" y="9144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4" name="Text Box 47"/>
          <p:cNvSpPr txBox="1">
            <a:spLocks noChangeArrowheads="1"/>
          </p:cNvSpPr>
          <p:nvPr/>
        </p:nvSpPr>
        <p:spPr bwMode="auto">
          <a:xfrm>
            <a:off x="381000" y="838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25605" name="Line 48"/>
          <p:cNvSpPr>
            <a:spLocks noChangeShapeType="1"/>
          </p:cNvSpPr>
          <p:nvPr/>
        </p:nvSpPr>
        <p:spPr bwMode="auto">
          <a:xfrm flipV="1">
            <a:off x="1219200" y="16764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6" name="Line 49"/>
          <p:cNvSpPr>
            <a:spLocks noChangeShapeType="1"/>
          </p:cNvSpPr>
          <p:nvPr/>
        </p:nvSpPr>
        <p:spPr bwMode="auto">
          <a:xfrm>
            <a:off x="1100138" y="16002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7" name="Line 50"/>
          <p:cNvSpPr>
            <a:spLocks noChangeShapeType="1"/>
          </p:cNvSpPr>
          <p:nvPr/>
        </p:nvSpPr>
        <p:spPr bwMode="auto">
          <a:xfrm>
            <a:off x="762000" y="2438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Line 51"/>
          <p:cNvSpPr>
            <a:spLocks noChangeShapeType="1"/>
          </p:cNvSpPr>
          <p:nvPr/>
        </p:nvSpPr>
        <p:spPr bwMode="auto">
          <a:xfrm>
            <a:off x="1924050" y="2438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Text Box 52"/>
          <p:cNvSpPr txBox="1">
            <a:spLocks noChangeArrowheads="1"/>
          </p:cNvSpPr>
          <p:nvPr/>
        </p:nvSpPr>
        <p:spPr bwMode="auto">
          <a:xfrm>
            <a:off x="1557338" y="225107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5610" name="Text Box 53"/>
          <p:cNvSpPr txBox="1">
            <a:spLocks noChangeArrowheads="1"/>
          </p:cNvSpPr>
          <p:nvPr/>
        </p:nvSpPr>
        <p:spPr bwMode="auto">
          <a:xfrm>
            <a:off x="2590800" y="2971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5611" name="Text Box 54"/>
          <p:cNvSpPr txBox="1">
            <a:spLocks noChangeArrowheads="1"/>
          </p:cNvSpPr>
          <p:nvPr/>
        </p:nvSpPr>
        <p:spPr bwMode="auto">
          <a:xfrm>
            <a:off x="2362200" y="1295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25612" name="Text Box 55"/>
          <p:cNvSpPr txBox="1">
            <a:spLocks noChangeArrowheads="1"/>
          </p:cNvSpPr>
          <p:nvPr/>
        </p:nvSpPr>
        <p:spPr bwMode="auto">
          <a:xfrm>
            <a:off x="1681163" y="3429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5613" name="Line 56"/>
          <p:cNvSpPr>
            <a:spLocks noChangeShapeType="1"/>
          </p:cNvSpPr>
          <p:nvPr/>
        </p:nvSpPr>
        <p:spPr bwMode="auto">
          <a:xfrm rot="5400000" flipV="1">
            <a:off x="2019300" y="21717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14" name="Text Box 57"/>
          <p:cNvSpPr txBox="1">
            <a:spLocks noChangeArrowheads="1"/>
          </p:cNvSpPr>
          <p:nvPr/>
        </p:nvSpPr>
        <p:spPr bwMode="auto">
          <a:xfrm>
            <a:off x="381000" y="2133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5615" name="Line 58"/>
          <p:cNvSpPr>
            <a:spLocks noChangeShapeType="1"/>
          </p:cNvSpPr>
          <p:nvPr/>
        </p:nvSpPr>
        <p:spPr bwMode="auto">
          <a:xfrm>
            <a:off x="1447800" y="13716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6" name="Text Box 59"/>
          <p:cNvSpPr txBox="1">
            <a:spLocks noChangeArrowheads="1"/>
          </p:cNvSpPr>
          <p:nvPr/>
        </p:nvSpPr>
        <p:spPr bwMode="auto">
          <a:xfrm>
            <a:off x="2971800" y="2590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5617" name="Line 60"/>
          <p:cNvSpPr>
            <a:spLocks noChangeShapeType="1"/>
          </p:cNvSpPr>
          <p:nvPr/>
        </p:nvSpPr>
        <p:spPr bwMode="auto">
          <a:xfrm flipV="1">
            <a:off x="2590800" y="27432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18" name="Text Box 61"/>
          <p:cNvSpPr txBox="1">
            <a:spLocks noChangeArrowheads="1"/>
          </p:cNvSpPr>
          <p:nvPr/>
        </p:nvSpPr>
        <p:spPr bwMode="auto">
          <a:xfrm>
            <a:off x="2057400" y="17526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5619" name="Line 62"/>
          <p:cNvSpPr>
            <a:spLocks noChangeShapeType="1"/>
          </p:cNvSpPr>
          <p:nvPr/>
        </p:nvSpPr>
        <p:spPr bwMode="auto">
          <a:xfrm>
            <a:off x="762000" y="2133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0" name="Line 63"/>
          <p:cNvSpPr>
            <a:spLocks noChangeShapeType="1"/>
          </p:cNvSpPr>
          <p:nvPr/>
        </p:nvSpPr>
        <p:spPr bwMode="auto">
          <a:xfrm flipV="1">
            <a:off x="852488" y="21336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21" name="Line 64"/>
          <p:cNvSpPr>
            <a:spLocks noChangeShapeType="1"/>
          </p:cNvSpPr>
          <p:nvPr/>
        </p:nvSpPr>
        <p:spPr bwMode="auto">
          <a:xfrm>
            <a:off x="2209800" y="21336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2" name="Line 65"/>
          <p:cNvSpPr>
            <a:spLocks noChangeShapeType="1"/>
          </p:cNvSpPr>
          <p:nvPr/>
        </p:nvSpPr>
        <p:spPr bwMode="auto">
          <a:xfrm>
            <a:off x="1933575" y="33528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23" name="Text Box 66"/>
          <p:cNvSpPr txBox="1">
            <a:spLocks noChangeArrowheads="1"/>
          </p:cNvSpPr>
          <p:nvPr/>
        </p:nvSpPr>
        <p:spPr bwMode="auto">
          <a:xfrm>
            <a:off x="381000" y="1828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5624" name="Text Box 67"/>
          <p:cNvSpPr txBox="1">
            <a:spLocks noChangeArrowheads="1"/>
          </p:cNvSpPr>
          <p:nvPr/>
        </p:nvSpPr>
        <p:spPr bwMode="auto">
          <a:xfrm>
            <a:off x="2057400" y="3429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5625" name="Line 68"/>
          <p:cNvSpPr>
            <a:spLocks noChangeShapeType="1"/>
          </p:cNvSpPr>
          <p:nvPr/>
        </p:nvSpPr>
        <p:spPr bwMode="auto">
          <a:xfrm flipV="1">
            <a:off x="5410200" y="37338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26" name="Text Box 69"/>
          <p:cNvSpPr txBox="1">
            <a:spLocks noChangeArrowheads="1"/>
          </p:cNvSpPr>
          <p:nvPr/>
        </p:nvSpPr>
        <p:spPr bwMode="auto">
          <a:xfrm>
            <a:off x="5029200" y="3657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25627" name="Line 70"/>
          <p:cNvSpPr>
            <a:spLocks noChangeShapeType="1"/>
          </p:cNvSpPr>
          <p:nvPr/>
        </p:nvSpPr>
        <p:spPr bwMode="auto">
          <a:xfrm flipV="1">
            <a:off x="5867400" y="44958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8" name="Line 71"/>
          <p:cNvSpPr>
            <a:spLocks noChangeShapeType="1"/>
          </p:cNvSpPr>
          <p:nvPr/>
        </p:nvSpPr>
        <p:spPr bwMode="auto">
          <a:xfrm>
            <a:off x="5762625" y="44196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9" name="Line 72"/>
          <p:cNvSpPr>
            <a:spLocks noChangeShapeType="1"/>
          </p:cNvSpPr>
          <p:nvPr/>
        </p:nvSpPr>
        <p:spPr bwMode="auto">
          <a:xfrm>
            <a:off x="5410200" y="5257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30" name="Line 73"/>
          <p:cNvSpPr>
            <a:spLocks noChangeShapeType="1"/>
          </p:cNvSpPr>
          <p:nvPr/>
        </p:nvSpPr>
        <p:spPr bwMode="auto">
          <a:xfrm>
            <a:off x="6600825" y="5257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31" name="Text Box 74"/>
          <p:cNvSpPr txBox="1">
            <a:spLocks noChangeArrowheads="1"/>
          </p:cNvSpPr>
          <p:nvPr/>
        </p:nvSpPr>
        <p:spPr bwMode="auto">
          <a:xfrm>
            <a:off x="6219825" y="50419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5632" name="Text Box 75"/>
          <p:cNvSpPr txBox="1">
            <a:spLocks noChangeArrowheads="1"/>
          </p:cNvSpPr>
          <p:nvPr/>
        </p:nvSpPr>
        <p:spPr bwMode="auto">
          <a:xfrm>
            <a:off x="7239000" y="5791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5633" name="Text Box 76"/>
          <p:cNvSpPr txBox="1">
            <a:spLocks noChangeArrowheads="1"/>
          </p:cNvSpPr>
          <p:nvPr/>
        </p:nvSpPr>
        <p:spPr bwMode="auto">
          <a:xfrm>
            <a:off x="7010400" y="4114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25634" name="Text Box 77"/>
          <p:cNvSpPr txBox="1">
            <a:spLocks noChangeArrowheads="1"/>
          </p:cNvSpPr>
          <p:nvPr/>
        </p:nvSpPr>
        <p:spPr bwMode="auto">
          <a:xfrm>
            <a:off x="6400800" y="6248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5635" name="Line 78"/>
          <p:cNvSpPr>
            <a:spLocks noChangeShapeType="1"/>
          </p:cNvSpPr>
          <p:nvPr/>
        </p:nvSpPr>
        <p:spPr bwMode="auto">
          <a:xfrm rot="5400000" flipV="1">
            <a:off x="6667500" y="49911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36" name="Text Box 79"/>
          <p:cNvSpPr txBox="1">
            <a:spLocks noChangeArrowheads="1"/>
          </p:cNvSpPr>
          <p:nvPr/>
        </p:nvSpPr>
        <p:spPr bwMode="auto">
          <a:xfrm>
            <a:off x="4972050" y="4953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5637" name="Line 80"/>
          <p:cNvSpPr>
            <a:spLocks noChangeShapeType="1"/>
          </p:cNvSpPr>
          <p:nvPr/>
        </p:nvSpPr>
        <p:spPr bwMode="auto">
          <a:xfrm>
            <a:off x="6096000" y="41910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38" name="Text Box 81"/>
          <p:cNvSpPr txBox="1">
            <a:spLocks noChangeArrowheads="1"/>
          </p:cNvSpPr>
          <p:nvPr/>
        </p:nvSpPr>
        <p:spPr bwMode="auto">
          <a:xfrm>
            <a:off x="7620000" y="5410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5639" name="Line 82"/>
          <p:cNvSpPr>
            <a:spLocks noChangeShapeType="1"/>
          </p:cNvSpPr>
          <p:nvPr/>
        </p:nvSpPr>
        <p:spPr bwMode="auto">
          <a:xfrm flipH="1">
            <a:off x="7239000" y="56388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40" name="Text Box 83"/>
          <p:cNvSpPr txBox="1">
            <a:spLocks noChangeArrowheads="1"/>
          </p:cNvSpPr>
          <p:nvPr/>
        </p:nvSpPr>
        <p:spPr bwMode="auto">
          <a:xfrm>
            <a:off x="6705600" y="4572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5641" name="Line 84"/>
          <p:cNvSpPr>
            <a:spLocks noChangeShapeType="1"/>
          </p:cNvSpPr>
          <p:nvPr/>
        </p:nvSpPr>
        <p:spPr bwMode="auto">
          <a:xfrm>
            <a:off x="5410200" y="4953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42" name="Line 85"/>
          <p:cNvSpPr>
            <a:spLocks noChangeShapeType="1"/>
          </p:cNvSpPr>
          <p:nvPr/>
        </p:nvSpPr>
        <p:spPr bwMode="auto">
          <a:xfrm>
            <a:off x="5500688" y="49530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43" name="Line 86"/>
          <p:cNvSpPr>
            <a:spLocks noChangeShapeType="1"/>
          </p:cNvSpPr>
          <p:nvPr/>
        </p:nvSpPr>
        <p:spPr bwMode="auto">
          <a:xfrm>
            <a:off x="6877050" y="4953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44" name="Line 87"/>
          <p:cNvSpPr>
            <a:spLocks noChangeShapeType="1"/>
          </p:cNvSpPr>
          <p:nvPr/>
        </p:nvSpPr>
        <p:spPr bwMode="auto">
          <a:xfrm flipH="1">
            <a:off x="6586538" y="6143625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45" name="Text Box 88"/>
          <p:cNvSpPr txBox="1">
            <a:spLocks noChangeArrowheads="1"/>
          </p:cNvSpPr>
          <p:nvPr/>
        </p:nvSpPr>
        <p:spPr bwMode="auto">
          <a:xfrm>
            <a:off x="4972050" y="4648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5646" name="Text Box 89"/>
          <p:cNvSpPr txBox="1">
            <a:spLocks noChangeArrowheads="1"/>
          </p:cNvSpPr>
          <p:nvPr/>
        </p:nvSpPr>
        <p:spPr bwMode="auto">
          <a:xfrm>
            <a:off x="6705600" y="6248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32858" name="Text Box 90"/>
          <p:cNvSpPr txBox="1">
            <a:spLocks noChangeArrowheads="1"/>
          </p:cNvSpPr>
          <p:nvPr/>
        </p:nvSpPr>
        <p:spPr bwMode="auto">
          <a:xfrm>
            <a:off x="228600" y="3962400"/>
            <a:ext cx="37338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i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Позитивный</a:t>
            </a:r>
            <a:r>
              <a:rPr lang="en-US" i="0"/>
              <a:t> </a:t>
            </a:r>
            <a:r>
              <a:rPr lang="ru-RU" i="0"/>
              <a:t>                шок совокупного спроса </a:t>
            </a:r>
            <a:r>
              <a:rPr lang="en-US" i="0"/>
              <a:t>= </a:t>
            </a: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увеличение</a:t>
            </a:r>
            <a:r>
              <a:rPr lang="ru-RU" i="0"/>
              <a:t> совокупного спроса</a:t>
            </a:r>
            <a:r>
              <a:rPr lang="en-US" i="0"/>
              <a:t>. </a:t>
            </a:r>
            <a:r>
              <a:rPr lang="ru-RU" i="0"/>
              <a:t>Он ведет к росту реального выпуска и росту уровня цен</a:t>
            </a:r>
            <a:r>
              <a:rPr lang="en-US" i="0"/>
              <a:t>.</a:t>
            </a:r>
            <a:endParaRPr lang="ru-RU" i="0"/>
          </a:p>
        </p:txBody>
      </p:sp>
      <p:sp>
        <p:nvSpPr>
          <p:cNvPr id="32859" name="Text Box 91"/>
          <p:cNvSpPr txBox="1">
            <a:spLocks noChangeArrowheads="1"/>
          </p:cNvSpPr>
          <p:nvPr/>
        </p:nvSpPr>
        <p:spPr bwMode="auto">
          <a:xfrm>
            <a:off x="4876800" y="1066800"/>
            <a:ext cx="3810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i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Негативный</a:t>
            </a:r>
            <a:r>
              <a:rPr lang="en-US" i="0"/>
              <a:t> </a:t>
            </a:r>
            <a:r>
              <a:rPr lang="ru-RU" i="0"/>
              <a:t>                 шок совокупного спроса </a:t>
            </a:r>
            <a:r>
              <a:rPr lang="en-US" i="0"/>
              <a:t>= </a:t>
            </a: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сокращение</a:t>
            </a:r>
            <a:r>
              <a:rPr lang="ru-RU" i="0"/>
              <a:t> совокупного спроса</a:t>
            </a:r>
            <a:r>
              <a:rPr lang="en-US" i="0"/>
              <a:t>. </a:t>
            </a:r>
            <a:r>
              <a:rPr lang="ru-RU" i="0"/>
              <a:t>Он ведет к уменьшению реального выпуска и снижению уровня цен</a:t>
            </a:r>
            <a:r>
              <a:rPr lang="en-US" i="0"/>
              <a:t>.</a:t>
            </a:r>
            <a:endParaRPr lang="ru-RU" i="0"/>
          </a:p>
        </p:txBody>
      </p:sp>
      <p:sp>
        <p:nvSpPr>
          <p:cNvPr id="25649" name="Line 92"/>
          <p:cNvSpPr>
            <a:spLocks noChangeShapeType="1"/>
          </p:cNvSpPr>
          <p:nvPr/>
        </p:nvSpPr>
        <p:spPr bwMode="auto">
          <a:xfrm flipH="1">
            <a:off x="6019800" y="44196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50" name="Line 93"/>
          <p:cNvSpPr>
            <a:spLocks noChangeShapeType="1"/>
          </p:cNvSpPr>
          <p:nvPr/>
        </p:nvSpPr>
        <p:spPr bwMode="auto">
          <a:xfrm flipV="1">
            <a:off x="1371600" y="15240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51" name="Text Box 94"/>
          <p:cNvSpPr txBox="1">
            <a:spLocks noChangeArrowheads="1"/>
          </p:cNvSpPr>
          <p:nvPr/>
        </p:nvSpPr>
        <p:spPr bwMode="auto">
          <a:xfrm>
            <a:off x="7848600" y="6248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 baseline="-25000"/>
          </a:p>
        </p:txBody>
      </p:sp>
      <p:sp>
        <p:nvSpPr>
          <p:cNvPr id="25652" name="Text Box 95"/>
          <p:cNvSpPr txBox="1">
            <a:spLocks noChangeArrowheads="1"/>
          </p:cNvSpPr>
          <p:nvPr/>
        </p:nvSpPr>
        <p:spPr bwMode="auto">
          <a:xfrm>
            <a:off x="3200400" y="3429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 baseline="-25000"/>
          </a:p>
        </p:txBody>
      </p:sp>
      <p:sp>
        <p:nvSpPr>
          <p:cNvPr id="25653" name="Oval 96"/>
          <p:cNvSpPr>
            <a:spLocks noChangeArrowheads="1"/>
          </p:cNvSpPr>
          <p:nvPr/>
        </p:nvSpPr>
        <p:spPr bwMode="auto">
          <a:xfrm>
            <a:off x="2195513" y="21145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54" name="Oval 97"/>
          <p:cNvSpPr>
            <a:spLocks noChangeArrowheads="1"/>
          </p:cNvSpPr>
          <p:nvPr/>
        </p:nvSpPr>
        <p:spPr bwMode="auto">
          <a:xfrm>
            <a:off x="1890713" y="23907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55" name="Oval 98"/>
          <p:cNvSpPr>
            <a:spLocks noChangeArrowheads="1"/>
          </p:cNvSpPr>
          <p:nvPr/>
        </p:nvSpPr>
        <p:spPr bwMode="auto">
          <a:xfrm>
            <a:off x="6838950" y="49387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56" name="Oval 99"/>
          <p:cNvSpPr>
            <a:spLocks noChangeArrowheads="1"/>
          </p:cNvSpPr>
          <p:nvPr/>
        </p:nvSpPr>
        <p:spPr bwMode="auto">
          <a:xfrm>
            <a:off x="6553200" y="52149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57" name="Line 100"/>
          <p:cNvSpPr>
            <a:spLocks noChangeShapeType="1"/>
          </p:cNvSpPr>
          <p:nvPr/>
        </p:nvSpPr>
        <p:spPr bwMode="auto">
          <a:xfrm>
            <a:off x="4343400" y="1219200"/>
            <a:ext cx="0" cy="5257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Шоки совокупного предложения</a:t>
            </a:r>
            <a:endParaRPr lang="en-US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627" name="Line 4"/>
          <p:cNvSpPr>
            <a:spLocks noChangeShapeType="1"/>
          </p:cNvSpPr>
          <p:nvPr/>
        </p:nvSpPr>
        <p:spPr bwMode="auto">
          <a:xfrm flipV="1">
            <a:off x="914400" y="9144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533400" y="762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26629" name="Line 6"/>
          <p:cNvSpPr>
            <a:spLocks noChangeShapeType="1"/>
          </p:cNvSpPr>
          <p:nvPr/>
        </p:nvSpPr>
        <p:spPr bwMode="auto">
          <a:xfrm flipV="1">
            <a:off x="1371600" y="15240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0" name="Line 7"/>
          <p:cNvSpPr>
            <a:spLocks noChangeShapeType="1"/>
          </p:cNvSpPr>
          <p:nvPr/>
        </p:nvSpPr>
        <p:spPr bwMode="auto">
          <a:xfrm>
            <a:off x="1371600" y="16002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1" name="Line 8"/>
          <p:cNvSpPr>
            <a:spLocks noChangeShapeType="1"/>
          </p:cNvSpPr>
          <p:nvPr/>
        </p:nvSpPr>
        <p:spPr bwMode="auto">
          <a:xfrm flipV="1">
            <a:off x="914400" y="23193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2" name="Line 9"/>
          <p:cNvSpPr>
            <a:spLocks noChangeShapeType="1"/>
          </p:cNvSpPr>
          <p:nvPr/>
        </p:nvSpPr>
        <p:spPr bwMode="auto">
          <a:xfrm>
            <a:off x="2057400" y="2362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3" name="Text Box 10"/>
          <p:cNvSpPr txBox="1">
            <a:spLocks noChangeArrowheads="1"/>
          </p:cNvSpPr>
          <p:nvPr/>
        </p:nvSpPr>
        <p:spPr bwMode="auto">
          <a:xfrm>
            <a:off x="1938338" y="185737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6634" name="Text Box 11"/>
          <p:cNvSpPr txBox="1">
            <a:spLocks noChangeArrowheads="1"/>
          </p:cNvSpPr>
          <p:nvPr/>
        </p:nvSpPr>
        <p:spPr bwMode="auto">
          <a:xfrm>
            <a:off x="2895600" y="2667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6635" name="Text Box 12"/>
          <p:cNvSpPr txBox="1">
            <a:spLocks noChangeArrowheads="1"/>
          </p:cNvSpPr>
          <p:nvPr/>
        </p:nvSpPr>
        <p:spPr bwMode="auto">
          <a:xfrm>
            <a:off x="2209800" y="1066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6636" name="Text Box 13"/>
          <p:cNvSpPr txBox="1">
            <a:spLocks noChangeArrowheads="1"/>
          </p:cNvSpPr>
          <p:nvPr/>
        </p:nvSpPr>
        <p:spPr bwMode="auto">
          <a:xfrm>
            <a:off x="1828800" y="3352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6637" name="Line 14"/>
          <p:cNvSpPr>
            <a:spLocks noChangeShapeType="1"/>
          </p:cNvSpPr>
          <p:nvPr/>
        </p:nvSpPr>
        <p:spPr bwMode="auto">
          <a:xfrm flipV="1">
            <a:off x="1752600" y="173355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8" name="Line 15"/>
          <p:cNvSpPr>
            <a:spLocks noChangeShapeType="1"/>
          </p:cNvSpPr>
          <p:nvPr/>
        </p:nvSpPr>
        <p:spPr bwMode="auto">
          <a:xfrm flipV="1">
            <a:off x="914400" y="2590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9" name="Line 16"/>
          <p:cNvSpPr>
            <a:spLocks noChangeShapeType="1"/>
          </p:cNvSpPr>
          <p:nvPr/>
        </p:nvSpPr>
        <p:spPr bwMode="auto">
          <a:xfrm>
            <a:off x="2395538" y="2590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40" name="Line 17"/>
          <p:cNvSpPr>
            <a:spLocks noChangeShapeType="1"/>
          </p:cNvSpPr>
          <p:nvPr/>
        </p:nvSpPr>
        <p:spPr bwMode="auto">
          <a:xfrm>
            <a:off x="2057400" y="32766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41" name="Line 18"/>
          <p:cNvSpPr>
            <a:spLocks noChangeShapeType="1"/>
          </p:cNvSpPr>
          <p:nvPr/>
        </p:nvSpPr>
        <p:spPr bwMode="auto">
          <a:xfrm>
            <a:off x="1019175" y="2314575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42" name="Text Box 19"/>
          <p:cNvSpPr txBox="1">
            <a:spLocks noChangeArrowheads="1"/>
          </p:cNvSpPr>
          <p:nvPr/>
        </p:nvSpPr>
        <p:spPr bwMode="auto">
          <a:xfrm>
            <a:off x="2233613" y="21812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6643" name="Text Box 20"/>
          <p:cNvSpPr txBox="1">
            <a:spLocks noChangeArrowheads="1"/>
          </p:cNvSpPr>
          <p:nvPr/>
        </p:nvSpPr>
        <p:spPr bwMode="auto">
          <a:xfrm>
            <a:off x="2286000" y="3352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6644" name="Line 21"/>
          <p:cNvSpPr>
            <a:spLocks noChangeShapeType="1"/>
          </p:cNvSpPr>
          <p:nvPr/>
        </p:nvSpPr>
        <p:spPr bwMode="auto">
          <a:xfrm>
            <a:off x="1600200" y="27432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45" name="Text Box 22"/>
          <p:cNvSpPr txBox="1">
            <a:spLocks noChangeArrowheads="1"/>
          </p:cNvSpPr>
          <p:nvPr/>
        </p:nvSpPr>
        <p:spPr bwMode="auto">
          <a:xfrm>
            <a:off x="3124200" y="1295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6646" name="Line 23"/>
          <p:cNvSpPr>
            <a:spLocks noChangeShapeType="1"/>
          </p:cNvSpPr>
          <p:nvPr/>
        </p:nvSpPr>
        <p:spPr bwMode="auto">
          <a:xfrm flipV="1">
            <a:off x="5334000" y="35814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47" name="Text Box 24"/>
          <p:cNvSpPr txBox="1">
            <a:spLocks noChangeArrowheads="1"/>
          </p:cNvSpPr>
          <p:nvPr/>
        </p:nvSpPr>
        <p:spPr bwMode="auto">
          <a:xfrm>
            <a:off x="4953000" y="3505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endParaRPr lang="ru-RU"/>
          </a:p>
        </p:txBody>
      </p:sp>
      <p:sp>
        <p:nvSpPr>
          <p:cNvPr id="26648" name="Line 25"/>
          <p:cNvSpPr>
            <a:spLocks noChangeShapeType="1"/>
          </p:cNvSpPr>
          <p:nvPr/>
        </p:nvSpPr>
        <p:spPr bwMode="auto">
          <a:xfrm flipV="1">
            <a:off x="5791200" y="42672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49" name="Line 26"/>
          <p:cNvSpPr>
            <a:spLocks noChangeShapeType="1"/>
          </p:cNvSpPr>
          <p:nvPr/>
        </p:nvSpPr>
        <p:spPr bwMode="auto">
          <a:xfrm>
            <a:off x="5791200" y="42672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50" name="Line 27"/>
          <p:cNvSpPr>
            <a:spLocks noChangeShapeType="1"/>
          </p:cNvSpPr>
          <p:nvPr/>
        </p:nvSpPr>
        <p:spPr bwMode="auto">
          <a:xfrm flipV="1">
            <a:off x="5334000" y="5029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51" name="Line 28"/>
          <p:cNvSpPr>
            <a:spLocks noChangeShapeType="1"/>
          </p:cNvSpPr>
          <p:nvPr/>
        </p:nvSpPr>
        <p:spPr bwMode="auto">
          <a:xfrm>
            <a:off x="6519863" y="5105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52" name="Text Box 29"/>
          <p:cNvSpPr txBox="1">
            <a:spLocks noChangeArrowheads="1"/>
          </p:cNvSpPr>
          <p:nvPr/>
        </p:nvSpPr>
        <p:spPr bwMode="auto">
          <a:xfrm>
            <a:off x="6372225" y="460057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6653" name="Text Box 30"/>
          <p:cNvSpPr txBox="1">
            <a:spLocks noChangeArrowheads="1"/>
          </p:cNvSpPr>
          <p:nvPr/>
        </p:nvSpPr>
        <p:spPr bwMode="auto">
          <a:xfrm>
            <a:off x="7315200" y="5410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6654" name="Text Box 31"/>
          <p:cNvSpPr txBox="1">
            <a:spLocks noChangeArrowheads="1"/>
          </p:cNvSpPr>
          <p:nvPr/>
        </p:nvSpPr>
        <p:spPr bwMode="auto">
          <a:xfrm>
            <a:off x="6629400" y="3810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6655" name="Text Box 32"/>
          <p:cNvSpPr txBox="1">
            <a:spLocks noChangeArrowheads="1"/>
          </p:cNvSpPr>
          <p:nvPr/>
        </p:nvSpPr>
        <p:spPr bwMode="auto">
          <a:xfrm>
            <a:off x="6324600" y="6096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6656" name="Line 33"/>
          <p:cNvSpPr>
            <a:spLocks noChangeShapeType="1"/>
          </p:cNvSpPr>
          <p:nvPr/>
        </p:nvSpPr>
        <p:spPr bwMode="auto">
          <a:xfrm flipV="1">
            <a:off x="6215063" y="44958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57" name="Line 34"/>
          <p:cNvSpPr>
            <a:spLocks noChangeShapeType="1"/>
          </p:cNvSpPr>
          <p:nvPr/>
        </p:nvSpPr>
        <p:spPr bwMode="auto">
          <a:xfrm flipV="1">
            <a:off x="5334000" y="5334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58" name="Line 35"/>
          <p:cNvSpPr>
            <a:spLocks noChangeShapeType="1"/>
          </p:cNvSpPr>
          <p:nvPr/>
        </p:nvSpPr>
        <p:spPr bwMode="auto">
          <a:xfrm>
            <a:off x="6858000" y="5334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59" name="Line 36"/>
          <p:cNvSpPr>
            <a:spLocks noChangeShapeType="1"/>
          </p:cNvSpPr>
          <p:nvPr/>
        </p:nvSpPr>
        <p:spPr bwMode="auto">
          <a:xfrm flipH="1" flipV="1">
            <a:off x="6553200" y="5986463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60" name="Line 37"/>
          <p:cNvSpPr>
            <a:spLocks noChangeShapeType="1"/>
          </p:cNvSpPr>
          <p:nvPr/>
        </p:nvSpPr>
        <p:spPr bwMode="auto">
          <a:xfrm flipV="1">
            <a:off x="5410200" y="50292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61" name="Text Box 38"/>
          <p:cNvSpPr txBox="1">
            <a:spLocks noChangeArrowheads="1"/>
          </p:cNvSpPr>
          <p:nvPr/>
        </p:nvSpPr>
        <p:spPr bwMode="auto">
          <a:xfrm>
            <a:off x="6667500" y="49244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6662" name="Text Box 39"/>
          <p:cNvSpPr txBox="1">
            <a:spLocks noChangeArrowheads="1"/>
          </p:cNvSpPr>
          <p:nvPr/>
        </p:nvSpPr>
        <p:spPr bwMode="auto">
          <a:xfrm>
            <a:off x="6705600" y="6096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6663" name="Line 40"/>
          <p:cNvSpPr>
            <a:spLocks noChangeShapeType="1"/>
          </p:cNvSpPr>
          <p:nvPr/>
        </p:nvSpPr>
        <p:spPr bwMode="auto">
          <a:xfrm flipH="1" flipV="1">
            <a:off x="6019800" y="55626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64" name="Text Box 41"/>
          <p:cNvSpPr txBox="1">
            <a:spLocks noChangeArrowheads="1"/>
          </p:cNvSpPr>
          <p:nvPr/>
        </p:nvSpPr>
        <p:spPr bwMode="auto">
          <a:xfrm>
            <a:off x="7543800" y="4114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6665" name="Line 42"/>
          <p:cNvSpPr>
            <a:spLocks noChangeShapeType="1"/>
          </p:cNvSpPr>
          <p:nvPr/>
        </p:nvSpPr>
        <p:spPr bwMode="auto">
          <a:xfrm>
            <a:off x="914400" y="3429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66" name="Line 43"/>
          <p:cNvSpPr>
            <a:spLocks noChangeShapeType="1"/>
          </p:cNvSpPr>
          <p:nvPr/>
        </p:nvSpPr>
        <p:spPr bwMode="auto">
          <a:xfrm>
            <a:off x="5334000" y="6096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40" name="Text Box 44"/>
          <p:cNvSpPr txBox="1">
            <a:spLocks noChangeArrowheads="1"/>
          </p:cNvSpPr>
          <p:nvPr/>
        </p:nvSpPr>
        <p:spPr bwMode="auto">
          <a:xfrm>
            <a:off x="-76200" y="3657600"/>
            <a:ext cx="502920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85000"/>
              </a:lnSpc>
              <a:defRPr/>
            </a:pPr>
            <a:r>
              <a:rPr lang="en-US" b="1" i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i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Позитивный  (благоприятный)</a:t>
            </a:r>
            <a:r>
              <a:rPr lang="en-US" i="0"/>
              <a:t> </a:t>
            </a:r>
            <a:r>
              <a:rPr lang="ru-RU" i="0"/>
              <a:t> </a:t>
            </a:r>
          </a:p>
          <a:p>
            <a:pPr algn="ctr" eaLnBrk="0" hangingPunct="0">
              <a:lnSpc>
                <a:spcPct val="85000"/>
              </a:lnSpc>
              <a:defRPr/>
            </a:pPr>
            <a:r>
              <a:rPr lang="ru-RU" i="0"/>
              <a:t>   шок совокупного предложения</a:t>
            </a:r>
            <a:endParaRPr lang="en-US" i="0"/>
          </a:p>
          <a:p>
            <a:pPr algn="ctr" eaLnBrk="0" hangingPunct="0">
              <a:lnSpc>
                <a:spcPct val="85000"/>
              </a:lnSpc>
              <a:defRPr/>
            </a:pPr>
            <a:r>
              <a:rPr lang="en-US" i="0"/>
              <a:t>  =</a:t>
            </a:r>
            <a:r>
              <a:rPr lang="ru-RU" i="0"/>
              <a:t> </a:t>
            </a:r>
            <a:r>
              <a:rPr lang="ru-RU" b="1">
                <a:solidFill>
                  <a:srgbClr val="FF3300"/>
                </a:solidFill>
              </a:rPr>
              <a:t>росту</a:t>
            </a:r>
            <a:r>
              <a:rPr lang="en-US" i="0"/>
              <a:t> </a:t>
            </a:r>
            <a:r>
              <a:rPr lang="ru-RU" i="0"/>
              <a:t>совокупного предложения Он ведет к росту выпуска и сниже-нию уровня цен. Если этот шок вызван технологическим прогрессом (</a:t>
            </a:r>
            <a:r>
              <a:rPr lang="ru-RU"/>
              <a:t>технологический </a:t>
            </a:r>
            <a:r>
              <a:rPr lang="ru-RU" i="0"/>
              <a:t>шок), то вызывает изменение в производственных возможностях и и поэтому в экономическом росте </a:t>
            </a:r>
            <a:r>
              <a:rPr lang="en-US" i="0"/>
              <a:t>(</a:t>
            </a:r>
            <a:r>
              <a:rPr lang="en-US"/>
              <a:t>Y</a:t>
            </a:r>
            <a:r>
              <a:rPr lang="en-US" baseline="-25000"/>
              <a:t>2</a:t>
            </a:r>
            <a:r>
              <a:rPr lang="en-US"/>
              <a:t>=Y*</a:t>
            </a:r>
            <a:r>
              <a:rPr lang="en-US" baseline="-25000"/>
              <a:t>2</a:t>
            </a:r>
            <a:r>
              <a:rPr lang="en-US" i="0"/>
              <a:t>).   </a:t>
            </a:r>
            <a:endParaRPr lang="ru-RU" i="0"/>
          </a:p>
        </p:txBody>
      </p:sp>
      <p:sp>
        <p:nvSpPr>
          <p:cNvPr id="29741" name="Text Box 45"/>
          <p:cNvSpPr txBox="1">
            <a:spLocks noChangeArrowheads="1"/>
          </p:cNvSpPr>
          <p:nvPr/>
        </p:nvSpPr>
        <p:spPr bwMode="auto">
          <a:xfrm>
            <a:off x="4876800" y="676275"/>
            <a:ext cx="4419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en-US" b="1" i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b="1" i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Негативный                        </a:t>
            </a:r>
            <a:r>
              <a:rPr lang="ru-RU" i="0"/>
              <a:t>шок совокупного предложения</a:t>
            </a:r>
            <a:endParaRPr lang="en-US" i="0"/>
          </a:p>
          <a:p>
            <a:pPr algn="ctr" eaLnBrk="0" hangingPunct="0">
              <a:lnSpc>
                <a:spcPct val="85000"/>
              </a:lnSpc>
              <a:defRPr/>
            </a:pPr>
            <a:r>
              <a:rPr lang="en-US" i="0"/>
              <a:t>=  </a:t>
            </a:r>
            <a:r>
              <a:rPr lang="ru-RU" b="1">
                <a:solidFill>
                  <a:srgbClr val="009900"/>
                </a:solidFill>
              </a:rPr>
              <a:t>уменьшение</a:t>
            </a:r>
            <a:r>
              <a:rPr lang="en-US" i="0"/>
              <a:t> </a:t>
            </a:r>
            <a:r>
              <a:rPr lang="ru-RU" i="0"/>
              <a:t>совокупного предложения. Он ведет к одновременному сокращению реального выпуска </a:t>
            </a:r>
            <a:r>
              <a:rPr lang="en-US" i="0"/>
              <a:t>(</a:t>
            </a: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стаг</a:t>
            </a:r>
            <a:r>
              <a:rPr lang="ru-RU" i="0"/>
              <a:t>нация</a:t>
            </a:r>
            <a:r>
              <a:rPr lang="en-US" i="0"/>
              <a:t>) </a:t>
            </a:r>
            <a:r>
              <a:rPr lang="ru-RU" i="0"/>
              <a:t>и росту уровня цен</a:t>
            </a:r>
            <a:r>
              <a:rPr lang="en-US" i="0"/>
              <a:t> (</a:t>
            </a:r>
            <a:r>
              <a:rPr lang="ru-RU" i="0"/>
              <a:t>ин</a:t>
            </a:r>
            <a:r>
              <a:rPr lang="ru-RU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фляция</a:t>
            </a:r>
            <a:r>
              <a:rPr lang="en-US" i="0"/>
              <a:t>), </a:t>
            </a:r>
            <a:r>
              <a:rPr lang="ru-RU" i="0"/>
              <a:t>к ситуации, получившей название </a:t>
            </a:r>
            <a:r>
              <a:rPr lang="ru-RU" b="1" u="sng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стагфляции</a:t>
            </a:r>
            <a:r>
              <a:rPr lang="en-US" i="0"/>
              <a:t>.</a:t>
            </a:r>
            <a:endParaRPr lang="ru-RU" i="0"/>
          </a:p>
        </p:txBody>
      </p:sp>
      <p:sp>
        <p:nvSpPr>
          <p:cNvPr id="26669" name="Line 46"/>
          <p:cNvSpPr>
            <a:spLocks noChangeShapeType="1"/>
          </p:cNvSpPr>
          <p:nvPr/>
        </p:nvSpPr>
        <p:spPr bwMode="auto">
          <a:xfrm flipH="1" flipV="1">
            <a:off x="7239000" y="44196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70" name="Line 47"/>
          <p:cNvSpPr>
            <a:spLocks noChangeShapeType="1"/>
          </p:cNvSpPr>
          <p:nvPr/>
        </p:nvSpPr>
        <p:spPr bwMode="auto">
          <a:xfrm>
            <a:off x="2743200" y="16764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71" name="Text Box 48"/>
          <p:cNvSpPr txBox="1">
            <a:spLocks noChangeArrowheads="1"/>
          </p:cNvSpPr>
          <p:nvPr/>
        </p:nvSpPr>
        <p:spPr bwMode="auto">
          <a:xfrm>
            <a:off x="4876800" y="5029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6672" name="Text Box 49"/>
          <p:cNvSpPr txBox="1">
            <a:spLocks noChangeArrowheads="1"/>
          </p:cNvSpPr>
          <p:nvPr/>
        </p:nvSpPr>
        <p:spPr bwMode="auto">
          <a:xfrm>
            <a:off x="4876800" y="4724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6673" name="Text Box 51"/>
          <p:cNvSpPr txBox="1">
            <a:spLocks noChangeArrowheads="1"/>
          </p:cNvSpPr>
          <p:nvPr/>
        </p:nvSpPr>
        <p:spPr bwMode="auto">
          <a:xfrm>
            <a:off x="457200" y="1981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6674" name="Text Box 52"/>
          <p:cNvSpPr txBox="1">
            <a:spLocks noChangeArrowheads="1"/>
          </p:cNvSpPr>
          <p:nvPr/>
        </p:nvSpPr>
        <p:spPr bwMode="auto">
          <a:xfrm>
            <a:off x="457200" y="2362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6675" name="Text Box 53"/>
          <p:cNvSpPr txBox="1">
            <a:spLocks noChangeArrowheads="1"/>
          </p:cNvSpPr>
          <p:nvPr/>
        </p:nvSpPr>
        <p:spPr bwMode="auto">
          <a:xfrm>
            <a:off x="3733800" y="3352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 baseline="-25000"/>
          </a:p>
        </p:txBody>
      </p:sp>
      <p:sp>
        <p:nvSpPr>
          <p:cNvPr id="26676" name="Text Box 54"/>
          <p:cNvSpPr txBox="1">
            <a:spLocks noChangeArrowheads="1"/>
          </p:cNvSpPr>
          <p:nvPr/>
        </p:nvSpPr>
        <p:spPr bwMode="auto">
          <a:xfrm>
            <a:off x="8077200" y="6096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Y</a:t>
            </a:r>
            <a:endParaRPr lang="ru-RU" baseline="-25000"/>
          </a:p>
        </p:txBody>
      </p:sp>
      <p:sp>
        <p:nvSpPr>
          <p:cNvPr id="26677" name="Oval 55"/>
          <p:cNvSpPr>
            <a:spLocks noChangeArrowheads="1"/>
          </p:cNvSpPr>
          <p:nvPr/>
        </p:nvSpPr>
        <p:spPr bwMode="auto">
          <a:xfrm>
            <a:off x="2038350" y="22574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78" name="Oval 56"/>
          <p:cNvSpPr>
            <a:spLocks noChangeArrowheads="1"/>
          </p:cNvSpPr>
          <p:nvPr/>
        </p:nvSpPr>
        <p:spPr bwMode="auto">
          <a:xfrm>
            <a:off x="2343150" y="25574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79" name="Oval 57"/>
          <p:cNvSpPr>
            <a:spLocks noChangeArrowheads="1"/>
          </p:cNvSpPr>
          <p:nvPr/>
        </p:nvSpPr>
        <p:spPr bwMode="auto">
          <a:xfrm>
            <a:off x="6477000" y="49815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80" name="Oval 58"/>
          <p:cNvSpPr>
            <a:spLocks noChangeArrowheads="1"/>
          </p:cNvSpPr>
          <p:nvPr/>
        </p:nvSpPr>
        <p:spPr bwMode="auto">
          <a:xfrm>
            <a:off x="6815138" y="53006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81" name="Line 59"/>
          <p:cNvSpPr>
            <a:spLocks noChangeShapeType="1"/>
          </p:cNvSpPr>
          <p:nvPr/>
        </p:nvSpPr>
        <p:spPr bwMode="auto">
          <a:xfrm>
            <a:off x="4876800" y="685800"/>
            <a:ext cx="0" cy="6096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76200"/>
            <a:ext cx="7772400" cy="114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 краткосрочного к долгосрочному 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равновесию</a:t>
            </a:r>
            <a:r>
              <a:rPr 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позитивный шок спроса</a:t>
            </a:r>
            <a:endParaRPr lang="en-US" sz="32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1" name="Line 4"/>
          <p:cNvSpPr>
            <a:spLocks noChangeShapeType="1"/>
          </p:cNvSpPr>
          <p:nvPr/>
        </p:nvSpPr>
        <p:spPr bwMode="auto">
          <a:xfrm flipV="1">
            <a:off x="4876800" y="28956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4495800" y="2819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27653" name="Line 6"/>
          <p:cNvSpPr>
            <a:spLocks noChangeShapeType="1"/>
          </p:cNvSpPr>
          <p:nvPr/>
        </p:nvSpPr>
        <p:spPr bwMode="auto">
          <a:xfrm flipV="1">
            <a:off x="5410200" y="36576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4" name="Line 7"/>
          <p:cNvSpPr>
            <a:spLocks noChangeShapeType="1"/>
          </p:cNvSpPr>
          <p:nvPr/>
        </p:nvSpPr>
        <p:spPr bwMode="auto">
          <a:xfrm>
            <a:off x="5257800" y="36576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5" name="Text Box 8"/>
          <p:cNvSpPr txBox="1">
            <a:spLocks noChangeArrowheads="1"/>
          </p:cNvSpPr>
          <p:nvPr/>
        </p:nvSpPr>
        <p:spPr bwMode="auto">
          <a:xfrm>
            <a:off x="5719763" y="42513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7656" name="Text Box 9"/>
          <p:cNvSpPr txBox="1">
            <a:spLocks noChangeArrowheads="1"/>
          </p:cNvSpPr>
          <p:nvPr/>
        </p:nvSpPr>
        <p:spPr bwMode="auto">
          <a:xfrm>
            <a:off x="6705600" y="4953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7657" name="Text Box 10"/>
          <p:cNvSpPr txBox="1">
            <a:spLocks noChangeArrowheads="1"/>
          </p:cNvSpPr>
          <p:nvPr/>
        </p:nvSpPr>
        <p:spPr bwMode="auto">
          <a:xfrm>
            <a:off x="6858000" y="3276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7658" name="Text Box 11"/>
          <p:cNvSpPr txBox="1">
            <a:spLocks noChangeArrowheads="1"/>
          </p:cNvSpPr>
          <p:nvPr/>
        </p:nvSpPr>
        <p:spPr bwMode="auto">
          <a:xfrm>
            <a:off x="5638800" y="535305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Y*</a:t>
            </a:r>
            <a:r>
              <a:rPr lang="en-US" baseline="-25000"/>
              <a:t>LR</a:t>
            </a:r>
            <a:endParaRPr lang="ru-RU" baseline="-25000"/>
          </a:p>
        </p:txBody>
      </p:sp>
      <p:sp>
        <p:nvSpPr>
          <p:cNvPr id="27659" name="Line 12"/>
          <p:cNvSpPr>
            <a:spLocks noChangeShapeType="1"/>
          </p:cNvSpPr>
          <p:nvPr/>
        </p:nvSpPr>
        <p:spPr bwMode="auto">
          <a:xfrm rot="5400000" flipV="1">
            <a:off x="6134100" y="41529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60" name="Text Box 13"/>
          <p:cNvSpPr txBox="1">
            <a:spLocks noChangeArrowheads="1"/>
          </p:cNvSpPr>
          <p:nvPr/>
        </p:nvSpPr>
        <p:spPr bwMode="auto">
          <a:xfrm>
            <a:off x="4495800" y="4114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7661" name="Line 14"/>
          <p:cNvSpPr>
            <a:spLocks noChangeShapeType="1"/>
          </p:cNvSpPr>
          <p:nvPr/>
        </p:nvSpPr>
        <p:spPr bwMode="auto">
          <a:xfrm>
            <a:off x="5562600" y="33528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2" name="Text Box 15"/>
          <p:cNvSpPr txBox="1">
            <a:spLocks noChangeArrowheads="1"/>
          </p:cNvSpPr>
          <p:nvPr/>
        </p:nvSpPr>
        <p:spPr bwMode="auto">
          <a:xfrm>
            <a:off x="7086600" y="4572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7663" name="Line 16"/>
          <p:cNvSpPr>
            <a:spLocks noChangeShapeType="1"/>
          </p:cNvSpPr>
          <p:nvPr/>
        </p:nvSpPr>
        <p:spPr bwMode="auto">
          <a:xfrm flipV="1">
            <a:off x="6705600" y="47244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64" name="Text Box 17"/>
          <p:cNvSpPr txBox="1">
            <a:spLocks noChangeArrowheads="1"/>
          </p:cNvSpPr>
          <p:nvPr/>
        </p:nvSpPr>
        <p:spPr bwMode="auto">
          <a:xfrm>
            <a:off x="6419850" y="397668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7665" name="Line 18"/>
          <p:cNvSpPr>
            <a:spLocks noChangeShapeType="1"/>
          </p:cNvSpPr>
          <p:nvPr/>
        </p:nvSpPr>
        <p:spPr bwMode="auto">
          <a:xfrm>
            <a:off x="4876800" y="4157663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6" name="Line 19"/>
          <p:cNvSpPr>
            <a:spLocks noChangeShapeType="1"/>
          </p:cNvSpPr>
          <p:nvPr/>
        </p:nvSpPr>
        <p:spPr bwMode="auto">
          <a:xfrm flipV="1">
            <a:off x="5076825" y="4143375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67" name="Text Box 20"/>
          <p:cNvSpPr txBox="1">
            <a:spLocks noChangeArrowheads="1"/>
          </p:cNvSpPr>
          <p:nvPr/>
        </p:nvSpPr>
        <p:spPr bwMode="auto">
          <a:xfrm>
            <a:off x="4495800" y="3810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7668" name="Line 21"/>
          <p:cNvSpPr>
            <a:spLocks noChangeShapeType="1"/>
          </p:cNvSpPr>
          <p:nvPr/>
        </p:nvSpPr>
        <p:spPr bwMode="auto">
          <a:xfrm flipV="1">
            <a:off x="5486400" y="35052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69" name="Text Box 22"/>
          <p:cNvSpPr txBox="1">
            <a:spLocks noChangeArrowheads="1"/>
          </p:cNvSpPr>
          <p:nvPr/>
        </p:nvSpPr>
        <p:spPr bwMode="auto">
          <a:xfrm>
            <a:off x="7315200" y="535305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 baseline="-25000"/>
          </a:p>
        </p:txBody>
      </p:sp>
      <p:sp>
        <p:nvSpPr>
          <p:cNvPr id="27670" name="Line 23"/>
          <p:cNvSpPr>
            <a:spLocks noChangeShapeType="1"/>
          </p:cNvSpPr>
          <p:nvPr/>
        </p:nvSpPr>
        <p:spPr bwMode="auto">
          <a:xfrm flipV="1">
            <a:off x="762000" y="9144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71" name="Line 24"/>
          <p:cNvSpPr>
            <a:spLocks noChangeShapeType="1"/>
          </p:cNvSpPr>
          <p:nvPr/>
        </p:nvSpPr>
        <p:spPr bwMode="auto">
          <a:xfrm rot="5400000" flipV="1">
            <a:off x="2019300" y="21717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72" name="Text Box 25"/>
          <p:cNvSpPr txBox="1">
            <a:spLocks noChangeArrowheads="1"/>
          </p:cNvSpPr>
          <p:nvPr/>
        </p:nvSpPr>
        <p:spPr bwMode="auto">
          <a:xfrm>
            <a:off x="381000" y="838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27673" name="Text Box 26"/>
          <p:cNvSpPr txBox="1">
            <a:spLocks noChangeArrowheads="1"/>
          </p:cNvSpPr>
          <p:nvPr/>
        </p:nvSpPr>
        <p:spPr bwMode="auto">
          <a:xfrm>
            <a:off x="3048000" y="3429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/>
          </a:p>
        </p:txBody>
      </p:sp>
      <p:sp>
        <p:nvSpPr>
          <p:cNvPr id="27674" name="Text Box 27"/>
          <p:cNvSpPr txBox="1">
            <a:spLocks noChangeArrowheads="1"/>
          </p:cNvSpPr>
          <p:nvPr/>
        </p:nvSpPr>
        <p:spPr bwMode="auto">
          <a:xfrm>
            <a:off x="1524000" y="3429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Y*</a:t>
            </a:r>
            <a:r>
              <a:rPr lang="en-US" baseline="-25000"/>
              <a:t>LR</a:t>
            </a:r>
            <a:endParaRPr lang="ru-RU" baseline="-25000"/>
          </a:p>
        </p:txBody>
      </p:sp>
      <p:sp>
        <p:nvSpPr>
          <p:cNvPr id="27675" name="Line 28"/>
          <p:cNvSpPr>
            <a:spLocks noChangeShapeType="1"/>
          </p:cNvSpPr>
          <p:nvPr/>
        </p:nvSpPr>
        <p:spPr bwMode="auto">
          <a:xfrm>
            <a:off x="762000" y="2438400"/>
            <a:ext cx="220980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6" name="Line 29"/>
          <p:cNvSpPr>
            <a:spLocks noChangeShapeType="1"/>
          </p:cNvSpPr>
          <p:nvPr/>
        </p:nvSpPr>
        <p:spPr bwMode="auto">
          <a:xfrm>
            <a:off x="990600" y="16764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7" name="Line 30"/>
          <p:cNvSpPr>
            <a:spLocks noChangeShapeType="1"/>
          </p:cNvSpPr>
          <p:nvPr/>
        </p:nvSpPr>
        <p:spPr bwMode="auto">
          <a:xfrm>
            <a:off x="1752600" y="1219200"/>
            <a:ext cx="0" cy="2209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8" name="Text Box 32"/>
          <p:cNvSpPr txBox="1">
            <a:spLocks noChangeArrowheads="1"/>
          </p:cNvSpPr>
          <p:nvPr/>
        </p:nvSpPr>
        <p:spPr bwMode="auto">
          <a:xfrm>
            <a:off x="1371600" y="21177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7679" name="Text Box 33"/>
          <p:cNvSpPr txBox="1">
            <a:spLocks noChangeArrowheads="1"/>
          </p:cNvSpPr>
          <p:nvPr/>
        </p:nvSpPr>
        <p:spPr bwMode="auto">
          <a:xfrm>
            <a:off x="2819400" y="2667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7680" name="Text Box 34"/>
          <p:cNvSpPr txBox="1">
            <a:spLocks noChangeArrowheads="1"/>
          </p:cNvSpPr>
          <p:nvPr/>
        </p:nvSpPr>
        <p:spPr bwMode="auto">
          <a:xfrm>
            <a:off x="2895600" y="2057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7681" name="Line 35"/>
          <p:cNvSpPr>
            <a:spLocks noChangeShapeType="1"/>
          </p:cNvSpPr>
          <p:nvPr/>
        </p:nvSpPr>
        <p:spPr bwMode="auto">
          <a:xfrm>
            <a:off x="1295400" y="14478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82" name="Text Box 36"/>
          <p:cNvSpPr txBox="1">
            <a:spLocks noChangeArrowheads="1"/>
          </p:cNvSpPr>
          <p:nvPr/>
        </p:nvSpPr>
        <p:spPr bwMode="auto">
          <a:xfrm>
            <a:off x="2438400" y="29718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7683" name="Line 37"/>
          <p:cNvSpPr>
            <a:spLocks noChangeShapeType="1"/>
          </p:cNvSpPr>
          <p:nvPr/>
        </p:nvSpPr>
        <p:spPr bwMode="auto">
          <a:xfrm flipV="1">
            <a:off x="2362200" y="28194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84" name="Line 38"/>
          <p:cNvSpPr>
            <a:spLocks noChangeShapeType="1"/>
          </p:cNvSpPr>
          <p:nvPr/>
        </p:nvSpPr>
        <p:spPr bwMode="auto">
          <a:xfrm flipV="1">
            <a:off x="1143000" y="16002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85" name="Line 39"/>
          <p:cNvSpPr>
            <a:spLocks noChangeShapeType="1"/>
          </p:cNvSpPr>
          <p:nvPr/>
        </p:nvSpPr>
        <p:spPr bwMode="auto">
          <a:xfrm>
            <a:off x="2286000" y="2438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86" name="Text Box 41"/>
          <p:cNvSpPr txBox="1">
            <a:spLocks noChangeArrowheads="1"/>
          </p:cNvSpPr>
          <p:nvPr/>
        </p:nvSpPr>
        <p:spPr bwMode="auto">
          <a:xfrm>
            <a:off x="2209800" y="21002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7687" name="Text Box 42"/>
          <p:cNvSpPr txBox="1">
            <a:spLocks noChangeArrowheads="1"/>
          </p:cNvSpPr>
          <p:nvPr/>
        </p:nvSpPr>
        <p:spPr bwMode="auto">
          <a:xfrm>
            <a:off x="2895600" y="1600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7688" name="Line 43"/>
          <p:cNvSpPr>
            <a:spLocks noChangeShapeType="1"/>
          </p:cNvSpPr>
          <p:nvPr/>
        </p:nvSpPr>
        <p:spPr bwMode="auto">
          <a:xfrm>
            <a:off x="762000" y="1905000"/>
            <a:ext cx="220980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89" name="Text Box 45"/>
          <p:cNvSpPr txBox="1">
            <a:spLocks noChangeArrowheads="1"/>
          </p:cNvSpPr>
          <p:nvPr/>
        </p:nvSpPr>
        <p:spPr bwMode="auto">
          <a:xfrm>
            <a:off x="1676400" y="155733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C</a:t>
            </a:r>
            <a:endParaRPr lang="ru-RU" sz="2000" b="1" i="0"/>
          </a:p>
        </p:txBody>
      </p:sp>
      <p:sp>
        <p:nvSpPr>
          <p:cNvPr id="27690" name="Text Box 46"/>
          <p:cNvSpPr txBox="1">
            <a:spLocks noChangeArrowheads="1"/>
          </p:cNvSpPr>
          <p:nvPr/>
        </p:nvSpPr>
        <p:spPr bwMode="auto">
          <a:xfrm>
            <a:off x="2133600" y="3429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r>
              <a:rPr lang="en-US" baseline="-25000"/>
              <a:t>SR</a:t>
            </a:r>
            <a:endParaRPr lang="ru-RU" baseline="-25000"/>
          </a:p>
        </p:txBody>
      </p:sp>
      <p:sp>
        <p:nvSpPr>
          <p:cNvPr id="27691" name="Text Box 47"/>
          <p:cNvSpPr txBox="1">
            <a:spLocks noChangeArrowheads="1"/>
          </p:cNvSpPr>
          <p:nvPr/>
        </p:nvSpPr>
        <p:spPr bwMode="auto">
          <a:xfrm>
            <a:off x="1295400" y="838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LRAS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7692" name="Text Box 48"/>
          <p:cNvSpPr txBox="1">
            <a:spLocks noChangeArrowheads="1"/>
          </p:cNvSpPr>
          <p:nvPr/>
        </p:nvSpPr>
        <p:spPr bwMode="auto">
          <a:xfrm>
            <a:off x="304800" y="2133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7693" name="Line 49"/>
          <p:cNvSpPr>
            <a:spLocks noChangeShapeType="1"/>
          </p:cNvSpPr>
          <p:nvPr/>
        </p:nvSpPr>
        <p:spPr bwMode="auto">
          <a:xfrm flipH="1" flipV="1">
            <a:off x="2133600" y="2286000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94" name="Line 50"/>
          <p:cNvSpPr>
            <a:spLocks noChangeShapeType="1"/>
          </p:cNvSpPr>
          <p:nvPr/>
        </p:nvSpPr>
        <p:spPr bwMode="auto">
          <a:xfrm flipH="1" flipV="1">
            <a:off x="1981200" y="2133600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95" name="Line 51"/>
          <p:cNvSpPr>
            <a:spLocks noChangeShapeType="1"/>
          </p:cNvSpPr>
          <p:nvPr/>
        </p:nvSpPr>
        <p:spPr bwMode="auto">
          <a:xfrm flipH="1" flipV="1">
            <a:off x="1828800" y="1981200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96" name="Line 52"/>
          <p:cNvSpPr>
            <a:spLocks noChangeShapeType="1"/>
          </p:cNvSpPr>
          <p:nvPr/>
        </p:nvSpPr>
        <p:spPr bwMode="auto">
          <a:xfrm>
            <a:off x="1752600" y="3429000"/>
            <a:ext cx="1524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97" name="Line 53"/>
          <p:cNvSpPr>
            <a:spLocks noChangeShapeType="1"/>
          </p:cNvSpPr>
          <p:nvPr/>
        </p:nvSpPr>
        <p:spPr bwMode="auto">
          <a:xfrm>
            <a:off x="1952625" y="3429000"/>
            <a:ext cx="1524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98" name="Line 54"/>
          <p:cNvSpPr>
            <a:spLocks noChangeShapeType="1"/>
          </p:cNvSpPr>
          <p:nvPr/>
        </p:nvSpPr>
        <p:spPr bwMode="auto">
          <a:xfrm>
            <a:off x="2181225" y="3429000"/>
            <a:ext cx="1524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99" name="Line 55"/>
          <p:cNvSpPr>
            <a:spLocks noChangeShapeType="1"/>
          </p:cNvSpPr>
          <p:nvPr/>
        </p:nvSpPr>
        <p:spPr bwMode="auto">
          <a:xfrm flipV="1">
            <a:off x="2743200" y="1905000"/>
            <a:ext cx="0" cy="533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00" name="Line 56"/>
          <p:cNvSpPr>
            <a:spLocks noChangeShapeType="1"/>
          </p:cNvSpPr>
          <p:nvPr/>
        </p:nvSpPr>
        <p:spPr bwMode="auto">
          <a:xfrm>
            <a:off x="4876800" y="4419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701" name="Line 57"/>
          <p:cNvSpPr>
            <a:spLocks noChangeShapeType="1"/>
          </p:cNvSpPr>
          <p:nvPr/>
        </p:nvSpPr>
        <p:spPr bwMode="auto">
          <a:xfrm>
            <a:off x="6096000" y="3200400"/>
            <a:ext cx="0" cy="2209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702" name="Text Box 58"/>
          <p:cNvSpPr txBox="1">
            <a:spLocks noChangeArrowheads="1"/>
          </p:cNvSpPr>
          <p:nvPr/>
        </p:nvSpPr>
        <p:spPr bwMode="auto">
          <a:xfrm>
            <a:off x="5562600" y="2819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LRAS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7703" name="Line 59"/>
          <p:cNvSpPr>
            <a:spLocks noChangeShapeType="1"/>
          </p:cNvSpPr>
          <p:nvPr/>
        </p:nvSpPr>
        <p:spPr bwMode="auto">
          <a:xfrm flipV="1">
            <a:off x="5105400" y="33528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704" name="Text Box 60"/>
          <p:cNvSpPr txBox="1">
            <a:spLocks noChangeArrowheads="1"/>
          </p:cNvSpPr>
          <p:nvPr/>
        </p:nvSpPr>
        <p:spPr bwMode="auto">
          <a:xfrm>
            <a:off x="6477000" y="2971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7705" name="Line 61"/>
          <p:cNvSpPr>
            <a:spLocks noChangeShapeType="1"/>
          </p:cNvSpPr>
          <p:nvPr/>
        </p:nvSpPr>
        <p:spPr bwMode="auto">
          <a:xfrm flipH="1" flipV="1">
            <a:off x="6553200" y="35052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06" name="Line 62"/>
          <p:cNvSpPr>
            <a:spLocks noChangeShapeType="1"/>
          </p:cNvSpPr>
          <p:nvPr/>
        </p:nvSpPr>
        <p:spPr bwMode="auto">
          <a:xfrm flipV="1">
            <a:off x="762000" y="2286000"/>
            <a:ext cx="0" cy="1524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07" name="Line 63"/>
          <p:cNvSpPr>
            <a:spLocks noChangeShapeType="1"/>
          </p:cNvSpPr>
          <p:nvPr/>
        </p:nvSpPr>
        <p:spPr bwMode="auto">
          <a:xfrm flipV="1">
            <a:off x="762000" y="2085975"/>
            <a:ext cx="0" cy="1524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08" name="Line 64"/>
          <p:cNvSpPr>
            <a:spLocks noChangeShapeType="1"/>
          </p:cNvSpPr>
          <p:nvPr/>
        </p:nvSpPr>
        <p:spPr bwMode="auto">
          <a:xfrm flipV="1">
            <a:off x="762000" y="1890713"/>
            <a:ext cx="0" cy="1524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09" name="Text Box 65"/>
          <p:cNvSpPr txBox="1">
            <a:spLocks noChangeArrowheads="1"/>
          </p:cNvSpPr>
          <p:nvPr/>
        </p:nvSpPr>
        <p:spPr bwMode="auto">
          <a:xfrm>
            <a:off x="5810250" y="349091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C</a:t>
            </a:r>
            <a:endParaRPr lang="ru-RU" sz="2000" b="1" i="0"/>
          </a:p>
        </p:txBody>
      </p:sp>
      <p:sp>
        <p:nvSpPr>
          <p:cNvPr id="27710" name="Line 67"/>
          <p:cNvSpPr>
            <a:spLocks noChangeShapeType="1"/>
          </p:cNvSpPr>
          <p:nvPr/>
        </p:nvSpPr>
        <p:spPr bwMode="auto">
          <a:xfrm>
            <a:off x="1809750" y="2438400"/>
            <a:ext cx="152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11" name="Line 68"/>
          <p:cNvSpPr>
            <a:spLocks noChangeShapeType="1"/>
          </p:cNvSpPr>
          <p:nvPr/>
        </p:nvSpPr>
        <p:spPr bwMode="auto">
          <a:xfrm>
            <a:off x="1981200" y="2438400"/>
            <a:ext cx="152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12" name="Line 69"/>
          <p:cNvSpPr>
            <a:spLocks noChangeShapeType="1"/>
          </p:cNvSpPr>
          <p:nvPr/>
        </p:nvSpPr>
        <p:spPr bwMode="auto">
          <a:xfrm>
            <a:off x="2152650" y="2438400"/>
            <a:ext cx="152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13" name="Text Box 70"/>
          <p:cNvSpPr txBox="1">
            <a:spLocks noChangeArrowheads="1"/>
          </p:cNvSpPr>
          <p:nvPr/>
        </p:nvSpPr>
        <p:spPr bwMode="auto">
          <a:xfrm>
            <a:off x="304800" y="16764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7714" name="Line 71"/>
          <p:cNvSpPr>
            <a:spLocks noChangeShapeType="1"/>
          </p:cNvSpPr>
          <p:nvPr/>
        </p:nvSpPr>
        <p:spPr bwMode="auto">
          <a:xfrm>
            <a:off x="4876800" y="3886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715" name="Text Box 72"/>
          <p:cNvSpPr txBox="1">
            <a:spLocks noChangeArrowheads="1"/>
          </p:cNvSpPr>
          <p:nvPr/>
        </p:nvSpPr>
        <p:spPr bwMode="auto">
          <a:xfrm>
            <a:off x="4495800" y="35052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3</a:t>
            </a:r>
            <a:endParaRPr lang="ru-RU" baseline="-25000"/>
          </a:p>
        </p:txBody>
      </p:sp>
      <p:sp>
        <p:nvSpPr>
          <p:cNvPr id="27716" name="Line 73"/>
          <p:cNvSpPr>
            <a:spLocks noChangeShapeType="1"/>
          </p:cNvSpPr>
          <p:nvPr/>
        </p:nvSpPr>
        <p:spPr bwMode="auto">
          <a:xfrm flipV="1">
            <a:off x="4976813" y="3871913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17" name="Line 74"/>
          <p:cNvSpPr>
            <a:spLocks noChangeShapeType="1"/>
          </p:cNvSpPr>
          <p:nvPr/>
        </p:nvSpPr>
        <p:spPr bwMode="auto">
          <a:xfrm>
            <a:off x="6400800" y="4191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718" name="Text Box 75"/>
          <p:cNvSpPr txBox="1">
            <a:spLocks noChangeArrowheads="1"/>
          </p:cNvSpPr>
          <p:nvPr/>
        </p:nvSpPr>
        <p:spPr bwMode="auto">
          <a:xfrm>
            <a:off x="6248400" y="535305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r>
              <a:rPr lang="en-US" baseline="-25000"/>
              <a:t>SR</a:t>
            </a:r>
            <a:endParaRPr lang="ru-RU" baseline="-25000"/>
          </a:p>
        </p:txBody>
      </p:sp>
      <p:sp>
        <p:nvSpPr>
          <p:cNvPr id="27719" name="Text Box 76"/>
          <p:cNvSpPr txBox="1">
            <a:spLocks noChangeArrowheads="1"/>
          </p:cNvSpPr>
          <p:nvPr/>
        </p:nvSpPr>
        <p:spPr bwMode="auto">
          <a:xfrm>
            <a:off x="4114800" y="1219200"/>
            <a:ext cx="4876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0"/>
              <a:t>Точка</a:t>
            </a:r>
            <a:r>
              <a:rPr lang="en-US" i="0"/>
              <a:t> A (</a:t>
            </a:r>
            <a:r>
              <a:rPr lang="en-US"/>
              <a:t>Y*</a:t>
            </a:r>
            <a:r>
              <a:rPr lang="en-US" i="0"/>
              <a:t>): </a:t>
            </a:r>
            <a:r>
              <a:rPr lang="en-US"/>
              <a:t>AD</a:t>
            </a:r>
            <a:r>
              <a:rPr lang="en-US" i="0">
                <a:sym typeface="Symbol" pitchFamily="18" charset="2"/>
              </a:rPr>
              <a:t> </a:t>
            </a:r>
            <a:r>
              <a:rPr lang="en-US">
                <a:sym typeface="Symbol" pitchFamily="18" charset="2"/>
              </a:rPr>
              <a:t>u</a:t>
            </a:r>
            <a:r>
              <a:rPr lang="en-US" i="0">
                <a:sym typeface="Symbol" pitchFamily="18" charset="2"/>
              </a:rPr>
              <a:t> </a:t>
            </a:r>
          </a:p>
          <a:p>
            <a:r>
              <a:rPr lang="ru-RU" i="0">
                <a:sym typeface="Symbol" pitchFamily="18" charset="2"/>
              </a:rPr>
              <a:t>т</a:t>
            </a:r>
            <a:r>
              <a:rPr lang="ru-RU" i="0"/>
              <a:t>очка</a:t>
            </a:r>
            <a:r>
              <a:rPr lang="en-US" i="0">
                <a:sym typeface="Symbol" pitchFamily="18" charset="2"/>
              </a:rPr>
              <a:t> B (</a:t>
            </a:r>
            <a:r>
              <a:rPr lang="en-US">
                <a:sym typeface="Symbol" pitchFamily="18" charset="2"/>
              </a:rPr>
              <a:t>Y</a:t>
            </a:r>
            <a:r>
              <a:rPr lang="en-US" baseline="-25000">
                <a:sym typeface="Symbol" pitchFamily="18" charset="2"/>
              </a:rPr>
              <a:t>SR</a:t>
            </a:r>
            <a:r>
              <a:rPr lang="en-US">
                <a:sym typeface="Symbol" pitchFamily="18" charset="2"/>
              </a:rPr>
              <a:t>&gt;Y*</a:t>
            </a:r>
            <a:r>
              <a:rPr lang="en-US" i="0">
                <a:sym typeface="Symbol" pitchFamily="18" charset="2"/>
              </a:rPr>
              <a:t>)  </a:t>
            </a:r>
            <a:r>
              <a:rPr lang="en-US">
                <a:sym typeface="Symbol" pitchFamily="18" charset="2"/>
              </a:rPr>
              <a:t>W</a:t>
            </a:r>
            <a:r>
              <a:rPr lang="en-US" i="0">
                <a:sym typeface="Symbol" pitchFamily="18" charset="2"/>
              </a:rPr>
              <a:t> </a:t>
            </a:r>
            <a:r>
              <a:rPr lang="ru-RU">
                <a:sym typeface="Symbol" pitchFamily="18" charset="2"/>
              </a:rPr>
              <a:t>и</a:t>
            </a:r>
            <a:r>
              <a:rPr lang="ru-RU"/>
              <a:t>здержки</a:t>
            </a:r>
            <a:r>
              <a:rPr lang="en-US" i="0">
                <a:sym typeface="Symbol" pitchFamily="18" charset="2"/>
              </a:rPr>
              <a:t>  </a:t>
            </a:r>
            <a:r>
              <a:rPr lang="en-US">
                <a:sym typeface="Symbol" pitchFamily="18" charset="2"/>
              </a:rPr>
              <a:t>AS</a:t>
            </a:r>
            <a:r>
              <a:rPr lang="en-US" i="0">
                <a:sym typeface="Symbol" pitchFamily="18" charset="2"/>
              </a:rPr>
              <a:t>  </a:t>
            </a:r>
            <a:r>
              <a:rPr lang="en-US">
                <a:sym typeface="Symbol" pitchFamily="18" charset="2"/>
              </a:rPr>
              <a:t>Y</a:t>
            </a:r>
            <a:r>
              <a:rPr lang="en-US" i="0">
                <a:sym typeface="Symbol" pitchFamily="18" charset="2"/>
              </a:rPr>
              <a:t>; </a:t>
            </a:r>
            <a:r>
              <a:rPr lang="en-US">
                <a:sym typeface="Symbol" pitchFamily="18" charset="2"/>
              </a:rPr>
              <a:t>P</a:t>
            </a:r>
            <a:r>
              <a:rPr lang="en-US" i="0">
                <a:sym typeface="Symbol" pitchFamily="18" charset="2"/>
              </a:rPr>
              <a:t> </a:t>
            </a:r>
          </a:p>
          <a:p>
            <a:r>
              <a:rPr lang="ru-RU" i="0">
                <a:sym typeface="Symbol" pitchFamily="18" charset="2"/>
              </a:rPr>
              <a:t>т</a:t>
            </a:r>
            <a:r>
              <a:rPr lang="ru-RU" i="0"/>
              <a:t>очка</a:t>
            </a:r>
            <a:r>
              <a:rPr lang="en-US" i="0">
                <a:sym typeface="Symbol" pitchFamily="18" charset="2"/>
              </a:rPr>
              <a:t> C </a:t>
            </a:r>
            <a:r>
              <a:rPr lang="en-US">
                <a:sym typeface="Symbol" pitchFamily="18" charset="2"/>
              </a:rPr>
              <a:t>(Y = Y*</a:t>
            </a:r>
            <a:r>
              <a:rPr lang="en-US" i="0">
                <a:sym typeface="Symbol" pitchFamily="18" charset="2"/>
              </a:rPr>
              <a:t>)</a:t>
            </a:r>
            <a:endParaRPr lang="ru-RU" i="0">
              <a:sym typeface="Symbol" pitchFamily="18" charset="2"/>
            </a:endParaRPr>
          </a:p>
        </p:txBody>
      </p:sp>
      <p:sp>
        <p:nvSpPr>
          <p:cNvPr id="27720" name="Text Box 77"/>
          <p:cNvSpPr txBox="1">
            <a:spLocks noChangeArrowheads="1"/>
          </p:cNvSpPr>
          <p:nvPr/>
        </p:nvSpPr>
        <p:spPr bwMode="auto">
          <a:xfrm>
            <a:off x="76200" y="4156075"/>
            <a:ext cx="4572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i="0"/>
              <a:t>Точка</a:t>
            </a:r>
            <a:r>
              <a:rPr lang="en-US" i="0"/>
              <a:t> A (</a:t>
            </a:r>
            <a:r>
              <a:rPr lang="en-US"/>
              <a:t>Y*</a:t>
            </a:r>
            <a:r>
              <a:rPr lang="en-US" i="0"/>
              <a:t>): </a:t>
            </a:r>
            <a:r>
              <a:rPr lang="ru-RU" i="0"/>
              <a:t> </a:t>
            </a:r>
            <a:r>
              <a:rPr lang="en-US"/>
              <a:t>AD</a:t>
            </a:r>
            <a:r>
              <a:rPr lang="en-US" i="0">
                <a:sym typeface="Symbol" pitchFamily="18" charset="2"/>
              </a:rPr>
              <a:t> </a:t>
            </a:r>
            <a:r>
              <a:rPr lang="en-US">
                <a:sym typeface="Symbol" pitchFamily="18" charset="2"/>
              </a:rPr>
              <a:t>Y</a:t>
            </a:r>
            <a:r>
              <a:rPr lang="en-US" i="0">
                <a:sym typeface="Symbol" pitchFamily="18" charset="2"/>
              </a:rPr>
              <a:t>; </a:t>
            </a:r>
            <a:r>
              <a:rPr lang="en-US">
                <a:sym typeface="Symbol" pitchFamily="18" charset="2"/>
              </a:rPr>
              <a:t>P</a:t>
            </a:r>
            <a:r>
              <a:rPr lang="en-US" i="0">
                <a:sym typeface="Symbol" pitchFamily="18" charset="2"/>
              </a:rPr>
              <a:t></a:t>
            </a:r>
            <a:r>
              <a:rPr lang="ru-RU" i="0">
                <a:sym typeface="Symbol" pitchFamily="18" charset="2"/>
              </a:rPr>
              <a:t> </a:t>
            </a:r>
            <a:r>
              <a:rPr lang="en-US" i="0">
                <a:sym typeface="Symbol" pitchFamily="18" charset="2"/>
              </a:rPr>
              <a:t> </a:t>
            </a:r>
          </a:p>
          <a:p>
            <a:pPr>
              <a:lnSpc>
                <a:spcPct val="90000"/>
              </a:lnSpc>
            </a:pPr>
            <a:r>
              <a:rPr lang="ru-RU" i="0"/>
              <a:t>точка</a:t>
            </a:r>
            <a:r>
              <a:rPr lang="en-US" i="0"/>
              <a:t> </a:t>
            </a:r>
            <a:r>
              <a:rPr lang="en-US" i="0">
                <a:sym typeface="Symbol" pitchFamily="18" charset="2"/>
              </a:rPr>
              <a:t>B (</a:t>
            </a:r>
            <a:r>
              <a:rPr lang="en-US">
                <a:sym typeface="Symbol" pitchFamily="18" charset="2"/>
              </a:rPr>
              <a:t>Y</a:t>
            </a:r>
            <a:r>
              <a:rPr lang="en-US" baseline="-25000">
                <a:sym typeface="Symbol" pitchFamily="18" charset="2"/>
              </a:rPr>
              <a:t>SR</a:t>
            </a:r>
            <a:r>
              <a:rPr lang="en-US">
                <a:sym typeface="Symbol" pitchFamily="18" charset="2"/>
              </a:rPr>
              <a:t>&gt;Y*</a:t>
            </a:r>
            <a:r>
              <a:rPr lang="en-US" i="0">
                <a:sym typeface="Symbol" pitchFamily="18" charset="2"/>
              </a:rPr>
              <a:t>) </a:t>
            </a:r>
            <a:r>
              <a:rPr lang="en-US">
                <a:sym typeface="Symbol" pitchFamily="18" charset="2"/>
              </a:rPr>
              <a:t>W/P</a:t>
            </a:r>
            <a:r>
              <a:rPr lang="en-US" i="0">
                <a:sym typeface="Symbol" pitchFamily="18" charset="2"/>
              </a:rPr>
              <a:t> </a:t>
            </a:r>
            <a:r>
              <a:rPr lang="en-US">
                <a:sym typeface="Symbol" pitchFamily="18" charset="2"/>
              </a:rPr>
              <a:t>W</a:t>
            </a:r>
            <a:r>
              <a:rPr lang="en-US" i="0">
                <a:sym typeface="Symbol" pitchFamily="18" charset="2"/>
              </a:rPr>
              <a:t> </a:t>
            </a:r>
            <a:endParaRPr lang="ru-RU" i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i="0">
                <a:sym typeface="Symbol" pitchFamily="18" charset="2"/>
              </a:rPr>
              <a:t> </a:t>
            </a:r>
            <a:r>
              <a:rPr lang="ru-RU">
                <a:sym typeface="Symbol" pitchFamily="18" charset="2"/>
              </a:rPr>
              <a:t>и</a:t>
            </a:r>
            <a:r>
              <a:rPr lang="ru-RU"/>
              <a:t>здержки</a:t>
            </a:r>
            <a:r>
              <a:rPr lang="en-US">
                <a:sym typeface="Symbol" pitchFamily="18" charset="2"/>
              </a:rPr>
              <a:t> </a:t>
            </a:r>
            <a:r>
              <a:rPr lang="en-US" i="0">
                <a:sym typeface="Symbol" pitchFamily="18" charset="2"/>
              </a:rPr>
              <a:t> </a:t>
            </a:r>
            <a:r>
              <a:rPr lang="en-US">
                <a:sym typeface="Symbol" pitchFamily="18" charset="2"/>
              </a:rPr>
              <a:t>AS</a:t>
            </a:r>
            <a:r>
              <a:rPr lang="en-US" i="0">
                <a:sym typeface="Symbol" pitchFamily="18" charset="2"/>
              </a:rPr>
              <a:t> </a:t>
            </a:r>
            <a:r>
              <a:rPr lang="en-US">
                <a:sym typeface="Symbol" pitchFamily="18" charset="2"/>
              </a:rPr>
              <a:t>Y</a:t>
            </a:r>
            <a:r>
              <a:rPr lang="en-US" i="0">
                <a:sym typeface="Symbol" pitchFamily="18" charset="2"/>
              </a:rPr>
              <a:t>; </a:t>
            </a:r>
            <a:r>
              <a:rPr lang="en-US">
                <a:sym typeface="Symbol" pitchFamily="18" charset="2"/>
              </a:rPr>
              <a:t>P</a:t>
            </a:r>
            <a:r>
              <a:rPr lang="en-US" i="0">
                <a:sym typeface="Symbol" pitchFamily="18" charset="2"/>
              </a:rPr>
              <a:t> </a:t>
            </a:r>
          </a:p>
          <a:p>
            <a:pPr>
              <a:lnSpc>
                <a:spcPct val="90000"/>
              </a:lnSpc>
            </a:pPr>
            <a:r>
              <a:rPr lang="en-US" i="0">
                <a:sym typeface="Symbol" pitchFamily="18" charset="2"/>
              </a:rPr>
              <a:t> </a:t>
            </a:r>
            <a:r>
              <a:rPr lang="ru-RU" i="0"/>
              <a:t>точка</a:t>
            </a:r>
            <a:r>
              <a:rPr lang="en-US" i="0"/>
              <a:t> </a:t>
            </a:r>
            <a:r>
              <a:rPr lang="en-US" i="0">
                <a:sym typeface="Symbol" pitchFamily="18" charset="2"/>
              </a:rPr>
              <a:t>C </a:t>
            </a:r>
            <a:r>
              <a:rPr lang="en-US">
                <a:sym typeface="Symbol" pitchFamily="18" charset="2"/>
              </a:rPr>
              <a:t>(Y = Y*</a:t>
            </a:r>
            <a:r>
              <a:rPr lang="en-US" i="0">
                <a:sym typeface="Symbol" pitchFamily="18" charset="2"/>
              </a:rPr>
              <a:t>).</a:t>
            </a:r>
          </a:p>
        </p:txBody>
      </p:sp>
      <p:sp>
        <p:nvSpPr>
          <p:cNvPr id="27721" name="Line 78"/>
          <p:cNvSpPr>
            <a:spLocks noChangeShapeType="1"/>
          </p:cNvSpPr>
          <p:nvPr/>
        </p:nvSpPr>
        <p:spPr bwMode="auto">
          <a:xfrm flipV="1">
            <a:off x="6115050" y="4281488"/>
            <a:ext cx="152400" cy="152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22" name="Line 79"/>
          <p:cNvSpPr>
            <a:spLocks noChangeShapeType="1"/>
          </p:cNvSpPr>
          <p:nvPr/>
        </p:nvSpPr>
        <p:spPr bwMode="auto">
          <a:xfrm flipV="1">
            <a:off x="6234113" y="4171950"/>
            <a:ext cx="152400" cy="152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23" name="Line 81"/>
          <p:cNvSpPr>
            <a:spLocks noChangeShapeType="1"/>
          </p:cNvSpPr>
          <p:nvPr/>
        </p:nvSpPr>
        <p:spPr bwMode="auto">
          <a:xfrm flipH="1" flipV="1">
            <a:off x="6215063" y="4019550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24" name="Line 82"/>
          <p:cNvSpPr>
            <a:spLocks noChangeShapeType="1"/>
          </p:cNvSpPr>
          <p:nvPr/>
        </p:nvSpPr>
        <p:spPr bwMode="auto">
          <a:xfrm flipH="1" flipV="1">
            <a:off x="6096000" y="3886200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25" name="Line 83"/>
          <p:cNvSpPr>
            <a:spLocks noChangeShapeType="1"/>
          </p:cNvSpPr>
          <p:nvPr/>
        </p:nvSpPr>
        <p:spPr bwMode="auto">
          <a:xfrm flipV="1">
            <a:off x="6096000" y="53340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26" name="Line 84"/>
          <p:cNvSpPr>
            <a:spLocks noChangeShapeType="1"/>
          </p:cNvSpPr>
          <p:nvPr/>
        </p:nvSpPr>
        <p:spPr bwMode="auto">
          <a:xfrm flipH="1">
            <a:off x="1752600" y="3276600"/>
            <a:ext cx="5334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27" name="Line 85"/>
          <p:cNvSpPr>
            <a:spLocks noChangeShapeType="1"/>
          </p:cNvSpPr>
          <p:nvPr/>
        </p:nvSpPr>
        <p:spPr bwMode="auto">
          <a:xfrm flipH="1" flipV="1">
            <a:off x="6096000" y="51816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728" name="Oval 86"/>
          <p:cNvSpPr>
            <a:spLocks noChangeArrowheads="1"/>
          </p:cNvSpPr>
          <p:nvPr/>
        </p:nvSpPr>
        <p:spPr bwMode="auto">
          <a:xfrm>
            <a:off x="1704975" y="18621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729" name="Oval 87"/>
          <p:cNvSpPr>
            <a:spLocks noChangeArrowheads="1"/>
          </p:cNvSpPr>
          <p:nvPr/>
        </p:nvSpPr>
        <p:spPr bwMode="auto">
          <a:xfrm>
            <a:off x="2252663" y="23955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730" name="Oval 88"/>
          <p:cNvSpPr>
            <a:spLocks noChangeArrowheads="1"/>
          </p:cNvSpPr>
          <p:nvPr/>
        </p:nvSpPr>
        <p:spPr bwMode="auto">
          <a:xfrm>
            <a:off x="1719263" y="23907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731" name="Oval 89"/>
          <p:cNvSpPr>
            <a:spLocks noChangeArrowheads="1"/>
          </p:cNvSpPr>
          <p:nvPr/>
        </p:nvSpPr>
        <p:spPr bwMode="auto">
          <a:xfrm>
            <a:off x="6048375" y="443388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732" name="Oval 90"/>
          <p:cNvSpPr>
            <a:spLocks noChangeArrowheads="1"/>
          </p:cNvSpPr>
          <p:nvPr/>
        </p:nvSpPr>
        <p:spPr bwMode="auto">
          <a:xfrm>
            <a:off x="6357938" y="41481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733" name="Oval 91"/>
          <p:cNvSpPr>
            <a:spLocks noChangeArrowheads="1"/>
          </p:cNvSpPr>
          <p:nvPr/>
        </p:nvSpPr>
        <p:spPr bwMode="auto">
          <a:xfrm>
            <a:off x="6053138" y="38433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734" name="Text Box 92"/>
          <p:cNvSpPr txBox="1">
            <a:spLocks noChangeArrowheads="1"/>
          </p:cNvSpPr>
          <p:nvPr/>
        </p:nvSpPr>
        <p:spPr bwMode="auto">
          <a:xfrm>
            <a:off x="76200" y="5715000"/>
            <a:ext cx="8915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b="1" i="0">
                <a:solidFill>
                  <a:schemeClr val="accent2"/>
                </a:solidFill>
              </a:rPr>
              <a:t>Выв</a:t>
            </a:r>
            <a:r>
              <a:rPr lang="en-US" b="1" i="0">
                <a:solidFill>
                  <a:schemeClr val="accent2"/>
                </a:solidFill>
                <a:sym typeface="Symbol" pitchFamily="18" charset="2"/>
              </a:rPr>
              <a:t>o</a:t>
            </a:r>
            <a:r>
              <a:rPr lang="ru-RU" b="1" i="0">
                <a:solidFill>
                  <a:schemeClr val="accent2"/>
                </a:solidFill>
              </a:rPr>
              <a:t>д</a:t>
            </a:r>
            <a:r>
              <a:rPr lang="en-US" i="0">
                <a:sym typeface="Symbol" pitchFamily="18" charset="2"/>
              </a:rPr>
              <a:t>: </a:t>
            </a:r>
            <a:r>
              <a:rPr lang="ru-RU" i="0">
                <a:sym typeface="Symbol" pitchFamily="18" charset="2"/>
              </a:rPr>
              <a:t>В </a:t>
            </a:r>
            <a:r>
              <a:rPr lang="ru-RU" i="0"/>
              <a:t>долгосрочном периоде политика регулирования</a:t>
            </a:r>
            <a:r>
              <a:rPr lang="ru-RU" b="1">
                <a:solidFill>
                  <a:srgbClr val="009900"/>
                </a:solidFill>
              </a:rPr>
              <a:t> </a:t>
            </a:r>
            <a:r>
              <a:rPr lang="ru-RU" i="0"/>
              <a:t>совокупного спроса неэффективна</a:t>
            </a:r>
            <a:r>
              <a:rPr lang="en-US" i="0">
                <a:sym typeface="Symbol" pitchFamily="18" charset="2"/>
              </a:rPr>
              <a:t>. </a:t>
            </a:r>
            <a:r>
              <a:rPr lang="ru-RU" i="0">
                <a:sym typeface="Symbol" pitchFamily="18" charset="2"/>
              </a:rPr>
              <a:t>Ч</a:t>
            </a:r>
            <a:r>
              <a:rPr lang="ru-RU" i="0"/>
              <a:t>ерез механизм изменения цен экономика возвращается на потенциальный уровень выпуска</a:t>
            </a:r>
            <a:r>
              <a:rPr lang="en-US" i="0">
                <a:sym typeface="Symbol" pitchFamily="18" charset="2"/>
              </a:rPr>
              <a:t>.</a:t>
            </a:r>
            <a:endParaRPr lang="ru-RU" i="0">
              <a:sym typeface="Symbol" pitchFamily="18" charset="2"/>
            </a:endParaRPr>
          </a:p>
        </p:txBody>
      </p:sp>
      <p:sp>
        <p:nvSpPr>
          <p:cNvPr id="27735" name="Line 93"/>
          <p:cNvSpPr>
            <a:spLocks noChangeShapeType="1"/>
          </p:cNvSpPr>
          <p:nvPr/>
        </p:nvSpPr>
        <p:spPr bwMode="auto">
          <a:xfrm flipH="1" flipV="1">
            <a:off x="5334000" y="46482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7772400" cy="1052736"/>
          </a:xfrm>
        </p:spPr>
        <p:txBody>
          <a:bodyPr>
            <a:normAutofit/>
          </a:bodyPr>
          <a:lstStyle/>
          <a:p>
            <a:pPr eaLnBrk="1" hangingPunct="1">
              <a:lnSpc>
                <a:spcPct val="850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 краткосрочного к долгосрочному</a:t>
            </a:r>
            <a:r>
              <a:rPr lang="ru-RU" sz="32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равновесию</a:t>
            </a:r>
            <a:r>
              <a:rPr 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негативный шок спроса</a:t>
            </a:r>
            <a:endParaRPr lang="en-US" sz="32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675" name="Line 5"/>
          <p:cNvSpPr>
            <a:spLocks noChangeShapeType="1"/>
          </p:cNvSpPr>
          <p:nvPr/>
        </p:nvSpPr>
        <p:spPr bwMode="auto">
          <a:xfrm flipV="1">
            <a:off x="685800" y="19812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304800" y="1905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28677" name="Line 7"/>
          <p:cNvSpPr>
            <a:spLocks noChangeShapeType="1"/>
          </p:cNvSpPr>
          <p:nvPr/>
        </p:nvSpPr>
        <p:spPr bwMode="auto">
          <a:xfrm>
            <a:off x="685800" y="3476625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8" name="Line 8"/>
          <p:cNvSpPr>
            <a:spLocks noChangeShapeType="1"/>
          </p:cNvSpPr>
          <p:nvPr/>
        </p:nvSpPr>
        <p:spPr bwMode="auto">
          <a:xfrm>
            <a:off x="1862138" y="3505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1524000" y="32607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8680" name="Text Box 10"/>
          <p:cNvSpPr txBox="1">
            <a:spLocks noChangeArrowheads="1"/>
          </p:cNvSpPr>
          <p:nvPr/>
        </p:nvSpPr>
        <p:spPr bwMode="auto">
          <a:xfrm>
            <a:off x="2514600" y="4038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2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8681" name="Text Box 11"/>
          <p:cNvSpPr txBox="1">
            <a:spLocks noChangeArrowheads="1"/>
          </p:cNvSpPr>
          <p:nvPr/>
        </p:nvSpPr>
        <p:spPr bwMode="auto">
          <a:xfrm>
            <a:off x="2838450" y="226695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r>
              <a:rPr lang="en-US" b="1">
                <a:solidFill>
                  <a:srgbClr val="009900"/>
                </a:solidFill>
              </a:rPr>
              <a:t>    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28682" name="Text Box 12"/>
          <p:cNvSpPr txBox="1">
            <a:spLocks noChangeArrowheads="1"/>
          </p:cNvSpPr>
          <p:nvPr/>
        </p:nvSpPr>
        <p:spPr bwMode="auto">
          <a:xfrm>
            <a:off x="1676400" y="4495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8683" name="Line 13"/>
          <p:cNvSpPr>
            <a:spLocks noChangeShapeType="1"/>
          </p:cNvSpPr>
          <p:nvPr/>
        </p:nvSpPr>
        <p:spPr bwMode="auto">
          <a:xfrm rot="5400000" flipV="1">
            <a:off x="1943100" y="32385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4" name="Text Box 14"/>
          <p:cNvSpPr txBox="1">
            <a:spLocks noChangeArrowheads="1"/>
          </p:cNvSpPr>
          <p:nvPr/>
        </p:nvSpPr>
        <p:spPr bwMode="auto">
          <a:xfrm>
            <a:off x="228600" y="3200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8685" name="Line 15"/>
          <p:cNvSpPr>
            <a:spLocks noChangeShapeType="1"/>
          </p:cNvSpPr>
          <p:nvPr/>
        </p:nvSpPr>
        <p:spPr bwMode="auto">
          <a:xfrm>
            <a:off x="1371600" y="24384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6" name="Text Box 16"/>
          <p:cNvSpPr txBox="1">
            <a:spLocks noChangeArrowheads="1"/>
          </p:cNvSpPr>
          <p:nvPr/>
        </p:nvSpPr>
        <p:spPr bwMode="auto">
          <a:xfrm>
            <a:off x="2895600" y="3657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r>
              <a:rPr lang="en-US" b="1" baseline="-25000">
                <a:solidFill>
                  <a:srgbClr val="FF0000"/>
                </a:solidFill>
              </a:rPr>
              <a:t>1</a:t>
            </a:r>
            <a:endParaRPr lang="ru-RU" b="1" baseline="-25000">
              <a:solidFill>
                <a:srgbClr val="FF0000"/>
              </a:solidFill>
            </a:endParaRPr>
          </a:p>
        </p:txBody>
      </p:sp>
      <p:sp>
        <p:nvSpPr>
          <p:cNvPr id="28687" name="Line 17"/>
          <p:cNvSpPr>
            <a:spLocks noChangeShapeType="1"/>
          </p:cNvSpPr>
          <p:nvPr/>
        </p:nvSpPr>
        <p:spPr bwMode="auto">
          <a:xfrm flipH="1">
            <a:off x="2514600" y="38862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8" name="Text Box 18"/>
          <p:cNvSpPr txBox="1">
            <a:spLocks noChangeArrowheads="1"/>
          </p:cNvSpPr>
          <p:nvPr/>
        </p:nvSpPr>
        <p:spPr bwMode="auto">
          <a:xfrm>
            <a:off x="1800225" y="297021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8689" name="Line 19"/>
          <p:cNvSpPr>
            <a:spLocks noChangeShapeType="1"/>
          </p:cNvSpPr>
          <p:nvPr/>
        </p:nvSpPr>
        <p:spPr bwMode="auto">
          <a:xfrm>
            <a:off x="685800" y="3200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0" name="Line 20"/>
          <p:cNvSpPr>
            <a:spLocks noChangeShapeType="1"/>
          </p:cNvSpPr>
          <p:nvPr/>
        </p:nvSpPr>
        <p:spPr bwMode="auto">
          <a:xfrm>
            <a:off x="776288" y="32004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1" name="Line 21"/>
          <p:cNvSpPr>
            <a:spLocks noChangeShapeType="1"/>
          </p:cNvSpPr>
          <p:nvPr/>
        </p:nvSpPr>
        <p:spPr bwMode="auto">
          <a:xfrm>
            <a:off x="2133600" y="2286000"/>
            <a:ext cx="0" cy="2209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2" name="Line 22"/>
          <p:cNvSpPr>
            <a:spLocks noChangeShapeType="1"/>
          </p:cNvSpPr>
          <p:nvPr/>
        </p:nvSpPr>
        <p:spPr bwMode="auto">
          <a:xfrm flipH="1">
            <a:off x="1905000" y="4419600"/>
            <a:ext cx="2286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3" name="Text Box 23"/>
          <p:cNvSpPr txBox="1">
            <a:spLocks noChangeArrowheads="1"/>
          </p:cNvSpPr>
          <p:nvPr/>
        </p:nvSpPr>
        <p:spPr bwMode="auto">
          <a:xfrm>
            <a:off x="228600" y="2895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8694" name="Text Box 24"/>
          <p:cNvSpPr txBox="1">
            <a:spLocks noChangeArrowheads="1"/>
          </p:cNvSpPr>
          <p:nvPr/>
        </p:nvSpPr>
        <p:spPr bwMode="auto">
          <a:xfrm>
            <a:off x="1981200" y="4495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Y*</a:t>
            </a:r>
            <a:endParaRPr lang="ru-RU" baseline="-25000"/>
          </a:p>
        </p:txBody>
      </p:sp>
      <p:sp>
        <p:nvSpPr>
          <p:cNvPr id="28695" name="Line 25"/>
          <p:cNvSpPr>
            <a:spLocks noChangeShapeType="1"/>
          </p:cNvSpPr>
          <p:nvPr/>
        </p:nvSpPr>
        <p:spPr bwMode="auto">
          <a:xfrm flipH="1">
            <a:off x="1295400" y="26670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96" name="Text Box 26"/>
          <p:cNvSpPr txBox="1">
            <a:spLocks noChangeArrowheads="1"/>
          </p:cNvSpPr>
          <p:nvPr/>
        </p:nvSpPr>
        <p:spPr bwMode="auto">
          <a:xfrm>
            <a:off x="3124200" y="4495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 baseline="-25000"/>
          </a:p>
        </p:txBody>
      </p:sp>
      <p:sp>
        <p:nvSpPr>
          <p:cNvPr id="28697" name="Line 27"/>
          <p:cNvSpPr>
            <a:spLocks noChangeShapeType="1"/>
          </p:cNvSpPr>
          <p:nvPr/>
        </p:nvSpPr>
        <p:spPr bwMode="auto">
          <a:xfrm>
            <a:off x="1066800" y="26670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8" name="Line 28"/>
          <p:cNvSpPr>
            <a:spLocks noChangeShapeType="1"/>
          </p:cNvSpPr>
          <p:nvPr/>
        </p:nvSpPr>
        <p:spPr bwMode="auto">
          <a:xfrm flipV="1">
            <a:off x="1066800" y="2628900"/>
            <a:ext cx="1714500" cy="16002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9" name="Line 29"/>
          <p:cNvSpPr>
            <a:spLocks noChangeShapeType="1"/>
          </p:cNvSpPr>
          <p:nvPr/>
        </p:nvSpPr>
        <p:spPr bwMode="auto">
          <a:xfrm>
            <a:off x="685800" y="3733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700" name="Line 31"/>
          <p:cNvSpPr>
            <a:spLocks noChangeShapeType="1"/>
          </p:cNvSpPr>
          <p:nvPr/>
        </p:nvSpPr>
        <p:spPr bwMode="auto">
          <a:xfrm>
            <a:off x="928688" y="3471863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701" name="Text Box 32"/>
          <p:cNvSpPr txBox="1">
            <a:spLocks noChangeArrowheads="1"/>
          </p:cNvSpPr>
          <p:nvPr/>
        </p:nvSpPr>
        <p:spPr bwMode="auto">
          <a:xfrm>
            <a:off x="1752600" y="35988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C</a:t>
            </a:r>
            <a:endParaRPr lang="ru-RU" sz="2000" b="1" i="0"/>
          </a:p>
        </p:txBody>
      </p:sp>
      <p:sp>
        <p:nvSpPr>
          <p:cNvPr id="28702" name="Text Box 33"/>
          <p:cNvSpPr txBox="1">
            <a:spLocks noChangeArrowheads="1"/>
          </p:cNvSpPr>
          <p:nvPr/>
        </p:nvSpPr>
        <p:spPr bwMode="auto">
          <a:xfrm>
            <a:off x="1752600" y="1828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LRAS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28703" name="Line 37"/>
          <p:cNvSpPr>
            <a:spLocks noChangeShapeType="1"/>
          </p:cNvSpPr>
          <p:nvPr/>
        </p:nvSpPr>
        <p:spPr bwMode="auto">
          <a:xfrm flipH="1">
            <a:off x="1947863" y="3248025"/>
            <a:ext cx="152400" cy="152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704" name="Line 38"/>
          <p:cNvSpPr>
            <a:spLocks noChangeShapeType="1"/>
          </p:cNvSpPr>
          <p:nvPr/>
        </p:nvSpPr>
        <p:spPr bwMode="auto">
          <a:xfrm flipH="1">
            <a:off x="1843088" y="3338513"/>
            <a:ext cx="152400" cy="152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705" name="Line 39"/>
          <p:cNvSpPr>
            <a:spLocks noChangeShapeType="1"/>
          </p:cNvSpPr>
          <p:nvPr/>
        </p:nvSpPr>
        <p:spPr bwMode="auto">
          <a:xfrm>
            <a:off x="1871663" y="3471863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706" name="Line 40"/>
          <p:cNvSpPr>
            <a:spLocks noChangeShapeType="1"/>
          </p:cNvSpPr>
          <p:nvPr/>
        </p:nvSpPr>
        <p:spPr bwMode="auto">
          <a:xfrm>
            <a:off x="1981200" y="3586163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707" name="Text Box 41"/>
          <p:cNvSpPr txBox="1">
            <a:spLocks noChangeArrowheads="1"/>
          </p:cNvSpPr>
          <p:nvPr/>
        </p:nvSpPr>
        <p:spPr bwMode="auto">
          <a:xfrm>
            <a:off x="228600" y="3505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3</a:t>
            </a:r>
            <a:endParaRPr lang="ru-RU" baseline="-25000"/>
          </a:p>
        </p:txBody>
      </p:sp>
      <p:sp>
        <p:nvSpPr>
          <p:cNvPr id="28708" name="Line 42"/>
          <p:cNvSpPr>
            <a:spLocks noChangeShapeType="1"/>
          </p:cNvSpPr>
          <p:nvPr/>
        </p:nvSpPr>
        <p:spPr bwMode="auto">
          <a:xfrm>
            <a:off x="1905000" y="4267200"/>
            <a:ext cx="2286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709" name="Line 43"/>
          <p:cNvSpPr>
            <a:spLocks noChangeShapeType="1"/>
          </p:cNvSpPr>
          <p:nvPr/>
        </p:nvSpPr>
        <p:spPr bwMode="auto">
          <a:xfrm flipV="1">
            <a:off x="1485900" y="2781300"/>
            <a:ext cx="1714500" cy="16002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710" name="Text Box 44"/>
          <p:cNvSpPr txBox="1">
            <a:spLocks noChangeArrowheads="1"/>
          </p:cNvSpPr>
          <p:nvPr/>
        </p:nvSpPr>
        <p:spPr bwMode="auto">
          <a:xfrm>
            <a:off x="3200400" y="2667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r>
              <a:rPr lang="en-US" b="1">
                <a:solidFill>
                  <a:srgbClr val="009900"/>
                </a:solidFill>
              </a:rPr>
              <a:t>    </a:t>
            </a:r>
            <a:endParaRPr lang="ru-RU" b="1">
              <a:solidFill>
                <a:srgbClr val="009900"/>
              </a:solidFill>
            </a:endParaRPr>
          </a:p>
        </p:txBody>
      </p:sp>
      <p:sp>
        <p:nvSpPr>
          <p:cNvPr id="28711" name="Text Box 45"/>
          <p:cNvSpPr txBox="1">
            <a:spLocks noChangeArrowheads="1"/>
          </p:cNvSpPr>
          <p:nvPr/>
        </p:nvSpPr>
        <p:spPr bwMode="auto">
          <a:xfrm>
            <a:off x="4267200" y="1981200"/>
            <a:ext cx="4572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0"/>
              <a:t>Точка</a:t>
            </a:r>
            <a:r>
              <a:rPr lang="en-US" i="0"/>
              <a:t> A (</a:t>
            </a:r>
            <a:r>
              <a:rPr lang="en-US"/>
              <a:t>Y*</a:t>
            </a:r>
            <a:r>
              <a:rPr lang="en-US" i="0"/>
              <a:t>):  </a:t>
            </a:r>
            <a:r>
              <a:rPr lang="en-US"/>
              <a:t>AD</a:t>
            </a:r>
            <a:r>
              <a:rPr lang="en-US">
                <a:sym typeface="Symbol" pitchFamily="18" charset="2"/>
              </a:rPr>
              <a:t> Y u </a:t>
            </a:r>
          </a:p>
          <a:p>
            <a:pPr>
              <a:buFont typeface="Symbol" pitchFamily="18" charset="2"/>
              <a:buChar char="Þ"/>
            </a:pPr>
            <a:r>
              <a:rPr lang="en-US" i="0">
                <a:sym typeface="Symbol" pitchFamily="18" charset="2"/>
              </a:rPr>
              <a:t> </a:t>
            </a:r>
            <a:r>
              <a:rPr lang="ru-RU" i="0"/>
              <a:t>точка</a:t>
            </a:r>
            <a:r>
              <a:rPr lang="en-US" i="0">
                <a:sym typeface="Symbol" pitchFamily="18" charset="2"/>
              </a:rPr>
              <a:t> B (</a:t>
            </a:r>
            <a:r>
              <a:rPr lang="en-US">
                <a:sym typeface="Symbol" pitchFamily="18" charset="2"/>
              </a:rPr>
              <a:t>Y &lt; Y*</a:t>
            </a:r>
            <a:r>
              <a:rPr lang="en-US" i="0">
                <a:sym typeface="Symbol" pitchFamily="18" charset="2"/>
              </a:rPr>
              <a:t>): </a:t>
            </a:r>
            <a:r>
              <a:rPr lang="en-US">
                <a:sym typeface="Symbol" pitchFamily="18" charset="2"/>
              </a:rPr>
              <a:t>u</a:t>
            </a:r>
            <a:r>
              <a:rPr lang="en-US" i="0">
                <a:sym typeface="Symbol" pitchFamily="18" charset="2"/>
              </a:rPr>
              <a:t> </a:t>
            </a:r>
            <a:r>
              <a:rPr lang="ru-RU" i="0">
                <a:sym typeface="Symbol" pitchFamily="18" charset="2"/>
              </a:rPr>
              <a:t>выс</a:t>
            </a:r>
            <a:r>
              <a:rPr lang="ru-RU" i="0"/>
              <a:t>ока</a:t>
            </a:r>
            <a:r>
              <a:rPr lang="en-US" i="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 W</a:t>
            </a:r>
            <a:r>
              <a:rPr lang="en-US"/>
              <a:t> </a:t>
            </a:r>
            <a:r>
              <a:rPr lang="ru-RU">
                <a:sym typeface="Symbol" pitchFamily="18" charset="2"/>
              </a:rPr>
              <a:t>и</a:t>
            </a:r>
            <a:r>
              <a:rPr lang="ru-RU"/>
              <a:t>здержки</a:t>
            </a:r>
            <a:r>
              <a:rPr lang="en-US">
                <a:sym typeface="Symbol" pitchFamily="18" charset="2"/>
              </a:rPr>
              <a:t>  AS </a:t>
            </a:r>
            <a:r>
              <a:rPr lang="en-US" i="0">
                <a:sym typeface="Symbol" pitchFamily="18" charset="2"/>
              </a:rPr>
              <a:t>(</a:t>
            </a:r>
            <a:r>
              <a:rPr lang="ru-RU" i="0"/>
              <a:t>кривая</a:t>
            </a:r>
            <a:r>
              <a:rPr lang="en-US" i="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SRAS</a:t>
            </a:r>
            <a:r>
              <a:rPr lang="en-US" i="0">
                <a:sym typeface="Symbol" pitchFamily="18" charset="2"/>
              </a:rPr>
              <a:t> </a:t>
            </a:r>
            <a:r>
              <a:rPr lang="ru-RU" i="0">
                <a:solidFill>
                  <a:srgbClr val="000000"/>
                </a:solidFill>
              </a:rPr>
              <a:t>сдвигается вправо</a:t>
            </a:r>
            <a:r>
              <a:rPr lang="en-US" i="0">
                <a:sym typeface="Symbol" pitchFamily="18" charset="2"/>
              </a:rPr>
              <a:t>)  </a:t>
            </a:r>
          </a:p>
          <a:p>
            <a:pPr lvl="1">
              <a:buFont typeface="Symbol" pitchFamily="18" charset="2"/>
              <a:buNone/>
            </a:pPr>
            <a:r>
              <a:rPr lang="en-US" i="0">
                <a:sym typeface="Symbol" pitchFamily="18" charset="2"/>
              </a:rPr>
              <a:t></a:t>
            </a:r>
            <a:r>
              <a:rPr lang="en-US">
                <a:sym typeface="Symbol" pitchFamily="18" charset="2"/>
              </a:rPr>
              <a:t> Y</a:t>
            </a:r>
            <a:r>
              <a:rPr lang="en-US" i="0">
                <a:sym typeface="Symbol" pitchFamily="18" charset="2"/>
              </a:rPr>
              <a:t>; </a:t>
            </a:r>
            <a:r>
              <a:rPr lang="en-US">
                <a:sym typeface="Symbol" pitchFamily="18" charset="2"/>
              </a:rPr>
              <a:t>P</a:t>
            </a:r>
            <a:r>
              <a:rPr lang="en-US" i="0">
                <a:sym typeface="Symbol" pitchFamily="18" charset="2"/>
              </a:rPr>
              <a:t> </a:t>
            </a:r>
          </a:p>
          <a:p>
            <a:pPr>
              <a:buFont typeface="Symbol" pitchFamily="18" charset="2"/>
              <a:buNone/>
            </a:pPr>
            <a:r>
              <a:rPr lang="en-US" i="0">
                <a:sym typeface="Symbol" pitchFamily="18" charset="2"/>
              </a:rPr>
              <a:t> </a:t>
            </a:r>
            <a:r>
              <a:rPr lang="ru-RU" i="0"/>
              <a:t>точка</a:t>
            </a:r>
            <a:r>
              <a:rPr lang="en-US" i="0">
                <a:sym typeface="Symbol" pitchFamily="18" charset="2"/>
              </a:rPr>
              <a:t> C </a:t>
            </a:r>
            <a:r>
              <a:rPr lang="en-US">
                <a:sym typeface="Symbol" pitchFamily="18" charset="2"/>
              </a:rPr>
              <a:t>(Y = Y*</a:t>
            </a:r>
            <a:r>
              <a:rPr lang="en-US" i="0">
                <a:sym typeface="Symbol" pitchFamily="18" charset="2"/>
              </a:rPr>
              <a:t>).</a:t>
            </a:r>
            <a:endParaRPr lang="ru-RU" i="0">
              <a:sym typeface="Symbol" pitchFamily="18" charset="2"/>
            </a:endParaRPr>
          </a:p>
        </p:txBody>
      </p:sp>
      <p:sp>
        <p:nvSpPr>
          <p:cNvPr id="28712" name="Oval 46"/>
          <p:cNvSpPr>
            <a:spLocks noChangeArrowheads="1"/>
          </p:cNvSpPr>
          <p:nvPr/>
        </p:nvSpPr>
        <p:spPr bwMode="auto">
          <a:xfrm>
            <a:off x="2105025" y="37195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13" name="Oval 47"/>
          <p:cNvSpPr>
            <a:spLocks noChangeArrowheads="1"/>
          </p:cNvSpPr>
          <p:nvPr/>
        </p:nvSpPr>
        <p:spPr bwMode="auto">
          <a:xfrm>
            <a:off x="1828800" y="34480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14" name="Oval 48"/>
          <p:cNvSpPr>
            <a:spLocks noChangeArrowheads="1"/>
          </p:cNvSpPr>
          <p:nvPr/>
        </p:nvSpPr>
        <p:spPr bwMode="auto">
          <a:xfrm>
            <a:off x="2105025" y="31861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89" name="Text Box 49"/>
          <p:cNvSpPr txBox="1">
            <a:spLocks noChangeArrowheads="1"/>
          </p:cNvSpPr>
          <p:nvPr/>
        </p:nvSpPr>
        <p:spPr bwMode="auto">
          <a:xfrm>
            <a:off x="228600" y="5029200"/>
            <a:ext cx="8534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b="1" i="0">
                <a:solidFill>
                  <a:schemeClr val="accent2"/>
                </a:solidFill>
              </a:rPr>
              <a:t>Выв</a:t>
            </a:r>
            <a:r>
              <a:rPr lang="en-US" b="1" i="0">
                <a:solidFill>
                  <a:schemeClr val="accent2"/>
                </a:solidFill>
                <a:sym typeface="Symbol" pitchFamily="18" charset="2"/>
              </a:rPr>
              <a:t>o</a:t>
            </a:r>
            <a:r>
              <a:rPr lang="ru-RU" b="1" i="0">
                <a:solidFill>
                  <a:schemeClr val="accent2"/>
                </a:solidFill>
              </a:rPr>
              <a:t>д</a:t>
            </a:r>
            <a:r>
              <a:rPr lang="en-US" i="0">
                <a:sym typeface="Symbol" pitchFamily="18" charset="2"/>
              </a:rPr>
              <a:t>: </a:t>
            </a:r>
            <a:r>
              <a:rPr lang="ru-RU" i="0"/>
              <a:t>Если в экономике рецессия</a:t>
            </a:r>
            <a:r>
              <a:rPr lang="en-US" i="0">
                <a:sym typeface="Symbol" pitchFamily="18" charset="2"/>
              </a:rPr>
              <a:t>,  </a:t>
            </a:r>
            <a:r>
              <a:rPr lang="ru-RU" i="0">
                <a:sym typeface="Symbol" pitchFamily="18" charset="2"/>
              </a:rPr>
              <a:t>т</a:t>
            </a:r>
            <a:r>
              <a:rPr lang="ru-RU" i="0"/>
              <a:t>о экономика </a:t>
            </a: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сама</a:t>
            </a:r>
            <a:r>
              <a:rPr lang="ru-RU" i="0"/>
              <a:t> может его преодолеть и вернуться на потенциальный уровень выпуска и к полной занятости без вмешательства государства</a:t>
            </a:r>
            <a:r>
              <a:rPr lang="en-US" i="0">
                <a:sym typeface="Symbol" pitchFamily="18" charset="2"/>
              </a:rPr>
              <a:t>. </a:t>
            </a:r>
            <a:r>
              <a:rPr lang="ru-RU" i="0"/>
              <a:t>Государственная политика </a:t>
            </a: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 нужна</a:t>
            </a:r>
            <a:r>
              <a:rPr lang="ru-RU" i="0"/>
              <a:t> для преодоления спада</a:t>
            </a:r>
            <a:r>
              <a:rPr lang="en-US" i="0">
                <a:sym typeface="Symbol" pitchFamily="18" charset="2"/>
              </a:rPr>
              <a:t>. </a:t>
            </a:r>
            <a:r>
              <a:rPr lang="ru-RU" i="0"/>
              <a:t>Это классический подход</a:t>
            </a:r>
            <a:r>
              <a:rPr lang="en-US" i="0">
                <a:sym typeface="Symbol" pitchFamily="18" charset="2"/>
              </a:rPr>
              <a:t>. </a:t>
            </a:r>
            <a:endParaRPr lang="ru-RU" i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1048" cy="908720"/>
          </a:xfrm>
        </p:spPr>
        <p:txBody>
          <a:bodyPr>
            <a:noAutofit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 краткосрочного к долгосрочному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равновесию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шоки предложения</a:t>
            </a:r>
          </a:p>
        </p:txBody>
      </p:sp>
      <p:sp>
        <p:nvSpPr>
          <p:cNvPr id="29699" name="Line 5"/>
          <p:cNvSpPr>
            <a:spLocks noChangeShapeType="1"/>
          </p:cNvSpPr>
          <p:nvPr/>
        </p:nvSpPr>
        <p:spPr bwMode="auto">
          <a:xfrm flipV="1">
            <a:off x="914400" y="9144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00" name="Text Box 6"/>
          <p:cNvSpPr txBox="1">
            <a:spLocks noChangeArrowheads="1"/>
          </p:cNvSpPr>
          <p:nvPr/>
        </p:nvSpPr>
        <p:spPr bwMode="auto">
          <a:xfrm>
            <a:off x="533400" y="762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29701" name="Line 7"/>
          <p:cNvSpPr>
            <a:spLocks noChangeShapeType="1"/>
          </p:cNvSpPr>
          <p:nvPr/>
        </p:nvSpPr>
        <p:spPr bwMode="auto">
          <a:xfrm flipV="1">
            <a:off x="1371600" y="15240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2" name="Line 8"/>
          <p:cNvSpPr>
            <a:spLocks noChangeShapeType="1"/>
          </p:cNvSpPr>
          <p:nvPr/>
        </p:nvSpPr>
        <p:spPr bwMode="auto">
          <a:xfrm>
            <a:off x="1371600" y="15240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3" name="Line 9"/>
          <p:cNvSpPr>
            <a:spLocks noChangeShapeType="1"/>
          </p:cNvSpPr>
          <p:nvPr/>
        </p:nvSpPr>
        <p:spPr bwMode="auto">
          <a:xfrm flipV="1">
            <a:off x="914400" y="2286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4" name="Line 10"/>
          <p:cNvSpPr>
            <a:spLocks noChangeShapeType="1"/>
          </p:cNvSpPr>
          <p:nvPr/>
        </p:nvSpPr>
        <p:spPr bwMode="auto">
          <a:xfrm>
            <a:off x="2119313" y="1143000"/>
            <a:ext cx="0" cy="22860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5" name="Text Box 11"/>
          <p:cNvSpPr txBox="1">
            <a:spLocks noChangeArrowheads="1"/>
          </p:cNvSpPr>
          <p:nvPr/>
        </p:nvSpPr>
        <p:spPr bwMode="auto">
          <a:xfrm>
            <a:off x="1828800" y="18002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9706" name="Text Box 12"/>
          <p:cNvSpPr txBox="1">
            <a:spLocks noChangeArrowheads="1"/>
          </p:cNvSpPr>
          <p:nvPr/>
        </p:nvSpPr>
        <p:spPr bwMode="auto">
          <a:xfrm>
            <a:off x="2895600" y="2667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9707" name="Text Box 13"/>
          <p:cNvSpPr txBox="1">
            <a:spLocks noChangeArrowheads="1"/>
          </p:cNvSpPr>
          <p:nvPr/>
        </p:nvSpPr>
        <p:spPr bwMode="auto">
          <a:xfrm>
            <a:off x="2819400" y="1143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9708" name="Text Box 14"/>
          <p:cNvSpPr txBox="1">
            <a:spLocks noChangeArrowheads="1"/>
          </p:cNvSpPr>
          <p:nvPr/>
        </p:nvSpPr>
        <p:spPr bwMode="auto">
          <a:xfrm>
            <a:off x="1752600" y="3352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Y*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9709" name="Line 15"/>
          <p:cNvSpPr>
            <a:spLocks noChangeShapeType="1"/>
          </p:cNvSpPr>
          <p:nvPr/>
        </p:nvSpPr>
        <p:spPr bwMode="auto">
          <a:xfrm flipV="1">
            <a:off x="1752600" y="17526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0" name="Line 16"/>
          <p:cNvSpPr>
            <a:spLocks noChangeShapeType="1"/>
          </p:cNvSpPr>
          <p:nvPr/>
        </p:nvSpPr>
        <p:spPr bwMode="auto">
          <a:xfrm flipV="1">
            <a:off x="914400" y="2590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1" name="Line 17"/>
          <p:cNvSpPr>
            <a:spLocks noChangeShapeType="1"/>
          </p:cNvSpPr>
          <p:nvPr/>
        </p:nvSpPr>
        <p:spPr bwMode="auto">
          <a:xfrm>
            <a:off x="2362200" y="1143000"/>
            <a:ext cx="28575" cy="2286000"/>
          </a:xfrm>
          <a:prstGeom prst="line">
            <a:avLst/>
          </a:prstGeom>
          <a:noFill/>
          <a:ln w="38100">
            <a:solidFill>
              <a:srgbClr val="0099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2" name="Line 18"/>
          <p:cNvSpPr>
            <a:spLocks noChangeShapeType="1"/>
          </p:cNvSpPr>
          <p:nvPr/>
        </p:nvSpPr>
        <p:spPr bwMode="auto">
          <a:xfrm>
            <a:off x="2100263" y="3300413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13" name="Line 19"/>
          <p:cNvSpPr>
            <a:spLocks noChangeShapeType="1"/>
          </p:cNvSpPr>
          <p:nvPr/>
        </p:nvSpPr>
        <p:spPr bwMode="auto">
          <a:xfrm>
            <a:off x="1066800" y="22860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14" name="Text Box 20"/>
          <p:cNvSpPr txBox="1">
            <a:spLocks noChangeArrowheads="1"/>
          </p:cNvSpPr>
          <p:nvPr/>
        </p:nvSpPr>
        <p:spPr bwMode="auto">
          <a:xfrm>
            <a:off x="3200400" y="1524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9715" name="Line 21"/>
          <p:cNvSpPr>
            <a:spLocks noChangeShapeType="1"/>
          </p:cNvSpPr>
          <p:nvPr/>
        </p:nvSpPr>
        <p:spPr bwMode="auto">
          <a:xfrm flipV="1">
            <a:off x="5334000" y="39624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16" name="Text Box 22"/>
          <p:cNvSpPr txBox="1">
            <a:spLocks noChangeArrowheads="1"/>
          </p:cNvSpPr>
          <p:nvPr/>
        </p:nvSpPr>
        <p:spPr bwMode="auto">
          <a:xfrm>
            <a:off x="4953000" y="3886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endParaRPr lang="ru-RU"/>
          </a:p>
        </p:txBody>
      </p:sp>
      <p:sp>
        <p:nvSpPr>
          <p:cNvPr id="29717" name="Line 23"/>
          <p:cNvSpPr>
            <a:spLocks noChangeShapeType="1"/>
          </p:cNvSpPr>
          <p:nvPr/>
        </p:nvSpPr>
        <p:spPr bwMode="auto">
          <a:xfrm flipV="1">
            <a:off x="5867400" y="45720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8" name="Line 24"/>
          <p:cNvSpPr>
            <a:spLocks noChangeShapeType="1"/>
          </p:cNvSpPr>
          <p:nvPr/>
        </p:nvSpPr>
        <p:spPr bwMode="auto">
          <a:xfrm>
            <a:off x="5791200" y="4648200"/>
            <a:ext cx="15240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9" name="Line 25"/>
          <p:cNvSpPr>
            <a:spLocks noChangeShapeType="1"/>
          </p:cNvSpPr>
          <p:nvPr/>
        </p:nvSpPr>
        <p:spPr bwMode="auto">
          <a:xfrm flipV="1">
            <a:off x="5348288" y="54006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0" name="Line 26"/>
          <p:cNvSpPr>
            <a:spLocks noChangeShapeType="1"/>
          </p:cNvSpPr>
          <p:nvPr/>
        </p:nvSpPr>
        <p:spPr bwMode="auto">
          <a:xfrm>
            <a:off x="6519863" y="5486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1" name="Text Box 27"/>
          <p:cNvSpPr txBox="1">
            <a:spLocks noChangeArrowheads="1"/>
          </p:cNvSpPr>
          <p:nvPr/>
        </p:nvSpPr>
        <p:spPr bwMode="auto">
          <a:xfrm>
            <a:off x="6400800" y="498475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29722" name="Text Box 28"/>
          <p:cNvSpPr txBox="1">
            <a:spLocks noChangeArrowheads="1"/>
          </p:cNvSpPr>
          <p:nvPr/>
        </p:nvSpPr>
        <p:spPr bwMode="auto">
          <a:xfrm>
            <a:off x="7315200" y="5791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FF0000"/>
                </a:solidFill>
              </a:rPr>
              <a:t>AD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9723" name="Text Box 29"/>
          <p:cNvSpPr txBox="1">
            <a:spLocks noChangeArrowheads="1"/>
          </p:cNvSpPr>
          <p:nvPr/>
        </p:nvSpPr>
        <p:spPr bwMode="auto">
          <a:xfrm>
            <a:off x="7086600" y="4191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9724" name="Text Box 30"/>
          <p:cNvSpPr txBox="1">
            <a:spLocks noChangeArrowheads="1"/>
          </p:cNvSpPr>
          <p:nvPr/>
        </p:nvSpPr>
        <p:spPr bwMode="auto">
          <a:xfrm>
            <a:off x="6324600" y="6405563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9725" name="Line 31"/>
          <p:cNvSpPr>
            <a:spLocks noChangeShapeType="1"/>
          </p:cNvSpPr>
          <p:nvPr/>
        </p:nvSpPr>
        <p:spPr bwMode="auto">
          <a:xfrm flipV="1">
            <a:off x="6172200" y="4953000"/>
            <a:ext cx="1524000" cy="14478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6" name="Line 32"/>
          <p:cNvSpPr>
            <a:spLocks noChangeShapeType="1"/>
          </p:cNvSpPr>
          <p:nvPr/>
        </p:nvSpPr>
        <p:spPr bwMode="auto">
          <a:xfrm flipV="1">
            <a:off x="5334000" y="5715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7" name="Line 33"/>
          <p:cNvSpPr>
            <a:spLocks noChangeShapeType="1"/>
          </p:cNvSpPr>
          <p:nvPr/>
        </p:nvSpPr>
        <p:spPr bwMode="auto">
          <a:xfrm>
            <a:off x="6858000" y="4343400"/>
            <a:ext cx="0" cy="21336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8" name="Text Box 35"/>
          <p:cNvSpPr txBox="1">
            <a:spLocks noChangeArrowheads="1"/>
          </p:cNvSpPr>
          <p:nvPr/>
        </p:nvSpPr>
        <p:spPr bwMode="auto">
          <a:xfrm>
            <a:off x="6819900" y="554672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A</a:t>
            </a:r>
            <a:endParaRPr lang="ru-RU" sz="2000" b="1" i="0"/>
          </a:p>
        </p:txBody>
      </p:sp>
      <p:sp>
        <p:nvSpPr>
          <p:cNvPr id="29729" name="Text Box 37"/>
          <p:cNvSpPr txBox="1">
            <a:spLocks noChangeArrowheads="1"/>
          </p:cNvSpPr>
          <p:nvPr/>
        </p:nvSpPr>
        <p:spPr bwMode="auto">
          <a:xfrm>
            <a:off x="7543800" y="4495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SRAS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9730" name="Line 38"/>
          <p:cNvSpPr>
            <a:spLocks noChangeShapeType="1"/>
          </p:cNvSpPr>
          <p:nvPr/>
        </p:nvSpPr>
        <p:spPr bwMode="auto">
          <a:xfrm>
            <a:off x="914400" y="3429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31" name="Line 39"/>
          <p:cNvSpPr>
            <a:spLocks noChangeShapeType="1"/>
          </p:cNvSpPr>
          <p:nvPr/>
        </p:nvSpPr>
        <p:spPr bwMode="auto">
          <a:xfrm>
            <a:off x="5334000" y="6477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32" name="Line 40"/>
          <p:cNvSpPr>
            <a:spLocks noChangeShapeType="1"/>
          </p:cNvSpPr>
          <p:nvPr/>
        </p:nvSpPr>
        <p:spPr bwMode="auto">
          <a:xfrm flipH="1" flipV="1">
            <a:off x="7239000" y="48006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33" name="Line 41"/>
          <p:cNvSpPr>
            <a:spLocks noChangeShapeType="1"/>
          </p:cNvSpPr>
          <p:nvPr/>
        </p:nvSpPr>
        <p:spPr bwMode="auto">
          <a:xfrm>
            <a:off x="2743200" y="16764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34" name="Text Box 42"/>
          <p:cNvSpPr txBox="1">
            <a:spLocks noChangeArrowheads="1"/>
          </p:cNvSpPr>
          <p:nvPr/>
        </p:nvSpPr>
        <p:spPr bwMode="auto">
          <a:xfrm>
            <a:off x="4876800" y="5410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9735" name="Text Box 43"/>
          <p:cNvSpPr txBox="1">
            <a:spLocks noChangeArrowheads="1"/>
          </p:cNvSpPr>
          <p:nvPr/>
        </p:nvSpPr>
        <p:spPr bwMode="auto">
          <a:xfrm>
            <a:off x="457200" y="1981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1</a:t>
            </a:r>
            <a:endParaRPr lang="ru-RU" baseline="-25000"/>
          </a:p>
        </p:txBody>
      </p:sp>
      <p:sp>
        <p:nvSpPr>
          <p:cNvPr id="29736" name="Text Box 44"/>
          <p:cNvSpPr txBox="1">
            <a:spLocks noChangeArrowheads="1"/>
          </p:cNvSpPr>
          <p:nvPr/>
        </p:nvSpPr>
        <p:spPr bwMode="auto">
          <a:xfrm>
            <a:off x="457200" y="2362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9737" name="Text Box 45"/>
          <p:cNvSpPr txBox="1">
            <a:spLocks noChangeArrowheads="1"/>
          </p:cNvSpPr>
          <p:nvPr/>
        </p:nvSpPr>
        <p:spPr bwMode="auto">
          <a:xfrm>
            <a:off x="3733800" y="3352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 baseline="-25000"/>
          </a:p>
        </p:txBody>
      </p:sp>
      <p:sp>
        <p:nvSpPr>
          <p:cNvPr id="29738" name="Text Box 46"/>
          <p:cNvSpPr txBox="1">
            <a:spLocks noChangeArrowheads="1"/>
          </p:cNvSpPr>
          <p:nvPr/>
        </p:nvSpPr>
        <p:spPr bwMode="auto">
          <a:xfrm>
            <a:off x="8077200" y="6434138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</a:t>
            </a:r>
            <a:endParaRPr lang="ru-RU" baseline="-25000"/>
          </a:p>
        </p:txBody>
      </p:sp>
      <p:sp>
        <p:nvSpPr>
          <p:cNvPr id="29739" name="Text Box 47"/>
          <p:cNvSpPr txBox="1">
            <a:spLocks noChangeArrowheads="1"/>
          </p:cNvSpPr>
          <p:nvPr/>
        </p:nvSpPr>
        <p:spPr bwMode="auto">
          <a:xfrm>
            <a:off x="6324600" y="3886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LRAS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9740" name="Text Box 51"/>
          <p:cNvSpPr txBox="1">
            <a:spLocks noChangeArrowheads="1"/>
          </p:cNvSpPr>
          <p:nvPr/>
        </p:nvSpPr>
        <p:spPr bwMode="auto">
          <a:xfrm>
            <a:off x="4876800" y="5105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P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9741" name="Line 52"/>
          <p:cNvSpPr>
            <a:spLocks noChangeShapeType="1"/>
          </p:cNvSpPr>
          <p:nvPr/>
        </p:nvSpPr>
        <p:spPr bwMode="auto">
          <a:xfrm flipV="1">
            <a:off x="5486400" y="54102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42" name="Line 54"/>
          <p:cNvSpPr>
            <a:spLocks noChangeShapeType="1"/>
          </p:cNvSpPr>
          <p:nvPr/>
        </p:nvSpPr>
        <p:spPr bwMode="auto">
          <a:xfrm flipH="1" flipV="1">
            <a:off x="6553200" y="62484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919" name="Text Box 55"/>
          <p:cNvSpPr txBox="1">
            <a:spLocks noChangeArrowheads="1"/>
          </p:cNvSpPr>
          <p:nvPr/>
        </p:nvSpPr>
        <p:spPr bwMode="auto">
          <a:xfrm>
            <a:off x="152400" y="3810000"/>
            <a:ext cx="4648200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b="1" i="0" u="sng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Негативный шок предложения</a:t>
            </a:r>
          </a:p>
          <a:p>
            <a:pPr>
              <a:lnSpc>
                <a:spcPct val="90000"/>
              </a:lnSpc>
              <a:defRPr/>
            </a:pPr>
            <a:r>
              <a:rPr lang="ru-RU" i="0" dirty="0"/>
              <a:t>Причины:</a:t>
            </a:r>
            <a:r>
              <a:rPr lang="en-US" i="0" dirty="0"/>
              <a:t> </a:t>
            </a:r>
          </a:p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n-US" i="0" dirty="0"/>
              <a:t> </a:t>
            </a:r>
            <a:r>
              <a:rPr lang="ru-RU" i="0" dirty="0"/>
              <a:t>Рост цен на ресурсы</a:t>
            </a:r>
            <a:r>
              <a:rPr lang="en-US" i="0" dirty="0"/>
              <a:t>– </a:t>
            </a:r>
            <a:r>
              <a:rPr lang="ru-RU" i="0" dirty="0"/>
              <a:t>пример</a:t>
            </a:r>
            <a:r>
              <a:rPr lang="en-US" i="0" dirty="0"/>
              <a:t>:   </a:t>
            </a:r>
            <a:r>
              <a:rPr lang="ru-RU" i="0" dirty="0"/>
              <a:t>нефтяной шок середины </a:t>
            </a:r>
            <a:r>
              <a:rPr lang="en-US" i="0" dirty="0"/>
              <a:t>1970-</a:t>
            </a:r>
            <a:r>
              <a:rPr lang="ru-RU" i="0" dirty="0"/>
              <a:t>х</a:t>
            </a:r>
            <a:r>
              <a:rPr lang="en-US" i="0" dirty="0"/>
              <a:t>;</a:t>
            </a:r>
          </a:p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n-US" i="0" dirty="0"/>
              <a:t> </a:t>
            </a:r>
            <a:r>
              <a:rPr lang="ru-RU" i="0" dirty="0"/>
              <a:t>Усиление переговорной власти профсоюзов на рынке труда</a:t>
            </a:r>
            <a:r>
              <a:rPr lang="en-US" i="0" dirty="0"/>
              <a:t>;</a:t>
            </a:r>
          </a:p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n-US" i="0" dirty="0"/>
              <a:t> </a:t>
            </a:r>
            <a:r>
              <a:rPr lang="ru-RU" i="0" dirty="0"/>
              <a:t>Экологическая политика правительства</a:t>
            </a:r>
            <a:r>
              <a:rPr lang="en-US" i="0" dirty="0"/>
              <a:t>;</a:t>
            </a:r>
          </a:p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n-US" i="0" dirty="0"/>
              <a:t> </a:t>
            </a:r>
            <a:r>
              <a:rPr lang="ru-RU" i="0" dirty="0"/>
              <a:t>Природные катаклизмы</a:t>
            </a:r>
          </a:p>
        </p:txBody>
      </p:sp>
      <p:sp>
        <p:nvSpPr>
          <p:cNvPr id="29744" name="Text Box 56"/>
          <p:cNvSpPr txBox="1">
            <a:spLocks noChangeArrowheads="1"/>
          </p:cNvSpPr>
          <p:nvPr/>
        </p:nvSpPr>
        <p:spPr bwMode="auto">
          <a:xfrm>
            <a:off x="1219200" y="685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LRAS</a:t>
            </a:r>
            <a:r>
              <a:rPr lang="en-US" b="1" baseline="-25000">
                <a:solidFill>
                  <a:srgbClr val="009900"/>
                </a:solidFill>
              </a:rPr>
              <a:t>1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9745" name="Text Box 57"/>
          <p:cNvSpPr txBox="1">
            <a:spLocks noChangeArrowheads="1"/>
          </p:cNvSpPr>
          <p:nvPr/>
        </p:nvSpPr>
        <p:spPr bwMode="auto">
          <a:xfrm>
            <a:off x="2133600" y="685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9900"/>
                </a:solidFill>
              </a:rPr>
              <a:t>LRAS</a:t>
            </a:r>
            <a:r>
              <a:rPr lang="en-US" b="1" baseline="-25000">
                <a:solidFill>
                  <a:srgbClr val="009900"/>
                </a:solidFill>
              </a:rPr>
              <a:t>2</a:t>
            </a:r>
            <a:endParaRPr lang="ru-RU" b="1" baseline="-25000">
              <a:solidFill>
                <a:srgbClr val="009900"/>
              </a:solidFill>
            </a:endParaRPr>
          </a:p>
        </p:txBody>
      </p:sp>
      <p:sp>
        <p:nvSpPr>
          <p:cNvPr id="29746" name="Text Box 58"/>
          <p:cNvSpPr txBox="1">
            <a:spLocks noChangeArrowheads="1"/>
          </p:cNvSpPr>
          <p:nvPr/>
        </p:nvSpPr>
        <p:spPr bwMode="auto">
          <a:xfrm>
            <a:off x="2209800" y="3352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Y*</a:t>
            </a:r>
            <a:r>
              <a:rPr lang="en-US" baseline="-25000"/>
              <a:t>2</a:t>
            </a:r>
            <a:endParaRPr lang="ru-RU" baseline="-25000"/>
          </a:p>
        </p:txBody>
      </p:sp>
      <p:sp>
        <p:nvSpPr>
          <p:cNvPr id="29747" name="Line 59"/>
          <p:cNvSpPr>
            <a:spLocks noChangeShapeType="1"/>
          </p:cNvSpPr>
          <p:nvPr/>
        </p:nvSpPr>
        <p:spPr bwMode="auto">
          <a:xfrm>
            <a:off x="2133600" y="1371600"/>
            <a:ext cx="2286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48" name="Text Box 60"/>
          <p:cNvSpPr txBox="1">
            <a:spLocks noChangeArrowheads="1"/>
          </p:cNvSpPr>
          <p:nvPr/>
        </p:nvSpPr>
        <p:spPr bwMode="auto">
          <a:xfrm>
            <a:off x="2433638" y="23796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 i="0"/>
              <a:t>B</a:t>
            </a:r>
            <a:endParaRPr lang="ru-RU" sz="2000" b="1" i="0"/>
          </a:p>
        </p:txBody>
      </p:sp>
      <p:sp>
        <p:nvSpPr>
          <p:cNvPr id="36925" name="Text Box 61"/>
          <p:cNvSpPr txBox="1">
            <a:spLocks noChangeArrowheads="1"/>
          </p:cNvSpPr>
          <p:nvPr/>
        </p:nvSpPr>
        <p:spPr bwMode="auto">
          <a:xfrm>
            <a:off x="4267200" y="1371600"/>
            <a:ext cx="48768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</a:t>
            </a:r>
            <a:r>
              <a:rPr lang="ru-RU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Благоприятный             </a:t>
            </a:r>
            <a:r>
              <a:rPr lang="ru-RU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ru-RU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шок предложения </a:t>
            </a:r>
            <a:r>
              <a:rPr lang="ru-RU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</a:t>
            </a:r>
            <a:r>
              <a:rPr lang="ru-RU" i="0" dirty="0"/>
              <a:t>Причины:</a:t>
            </a:r>
            <a:endParaRPr lang="en-US" i="0" dirty="0"/>
          </a:p>
          <a:p>
            <a:pPr>
              <a:buFontTx/>
              <a:buChar char="•"/>
              <a:defRPr/>
            </a:pPr>
            <a:r>
              <a:rPr lang="en-US" i="0" dirty="0"/>
              <a:t> </a:t>
            </a:r>
            <a:r>
              <a:rPr lang="ru-RU" i="0" dirty="0"/>
              <a:t>Снижение цен на ресурсы</a:t>
            </a:r>
            <a:r>
              <a:rPr lang="en-US" i="0" dirty="0"/>
              <a:t>;</a:t>
            </a:r>
            <a:endParaRPr lang="ru-RU" i="0" dirty="0"/>
          </a:p>
          <a:p>
            <a:pPr>
              <a:buFontTx/>
              <a:buChar char="•"/>
              <a:defRPr/>
            </a:pPr>
            <a:r>
              <a:rPr lang="ru-RU" i="0" dirty="0"/>
              <a:t> Увеличение количества ресурсов;</a:t>
            </a:r>
            <a:endParaRPr lang="en-US" i="0" dirty="0"/>
          </a:p>
          <a:p>
            <a:pPr>
              <a:buFontTx/>
              <a:buChar char="•"/>
              <a:defRPr/>
            </a:pPr>
            <a:r>
              <a:rPr lang="en-US" i="0" dirty="0"/>
              <a:t> </a:t>
            </a:r>
            <a:r>
              <a:rPr lang="ru-RU" i="0" dirty="0"/>
              <a:t>Технологический прогресс</a:t>
            </a:r>
            <a:r>
              <a:rPr lang="en-US" i="0" dirty="0"/>
              <a:t>.</a:t>
            </a:r>
            <a:endParaRPr lang="ru-RU" i="0" dirty="0"/>
          </a:p>
        </p:txBody>
      </p:sp>
      <p:sp>
        <p:nvSpPr>
          <p:cNvPr id="29750" name="Text Box 62"/>
          <p:cNvSpPr txBox="1">
            <a:spLocks noChangeArrowheads="1"/>
          </p:cNvSpPr>
          <p:nvPr/>
        </p:nvSpPr>
        <p:spPr bwMode="auto">
          <a:xfrm>
            <a:off x="6705600" y="6400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Y*</a:t>
            </a:r>
            <a:endParaRPr lang="ru-RU" baseline="-25000"/>
          </a:p>
        </p:txBody>
      </p:sp>
      <p:sp>
        <p:nvSpPr>
          <p:cNvPr id="29751" name="Line 63"/>
          <p:cNvSpPr>
            <a:spLocks noChangeShapeType="1"/>
          </p:cNvSpPr>
          <p:nvPr/>
        </p:nvSpPr>
        <p:spPr bwMode="auto">
          <a:xfrm>
            <a:off x="2205038" y="2357438"/>
            <a:ext cx="76200" cy="76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52" name="Line 64"/>
          <p:cNvSpPr>
            <a:spLocks noChangeShapeType="1"/>
          </p:cNvSpPr>
          <p:nvPr/>
        </p:nvSpPr>
        <p:spPr bwMode="auto">
          <a:xfrm>
            <a:off x="2314575" y="2452688"/>
            <a:ext cx="76200" cy="76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53" name="Line 65"/>
          <p:cNvSpPr>
            <a:spLocks noChangeShapeType="1"/>
          </p:cNvSpPr>
          <p:nvPr/>
        </p:nvSpPr>
        <p:spPr bwMode="auto">
          <a:xfrm>
            <a:off x="1676400" y="27432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54" name="Line 66"/>
          <p:cNvSpPr>
            <a:spLocks noChangeShapeType="1"/>
          </p:cNvSpPr>
          <p:nvPr/>
        </p:nvSpPr>
        <p:spPr bwMode="auto">
          <a:xfrm rot="10707590" flipH="1" flipV="1">
            <a:off x="7162800" y="4953000"/>
            <a:ext cx="228600" cy="228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55" name="Line 67"/>
          <p:cNvSpPr>
            <a:spLocks noChangeShapeType="1"/>
          </p:cNvSpPr>
          <p:nvPr/>
        </p:nvSpPr>
        <p:spPr bwMode="auto">
          <a:xfrm flipV="1">
            <a:off x="6553200" y="6400800"/>
            <a:ext cx="304800" cy="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56" name="Line 68"/>
          <p:cNvSpPr>
            <a:spLocks noChangeShapeType="1"/>
          </p:cNvSpPr>
          <p:nvPr/>
        </p:nvSpPr>
        <p:spPr bwMode="auto">
          <a:xfrm>
            <a:off x="5638800" y="5410200"/>
            <a:ext cx="0" cy="304800"/>
          </a:xfrm>
          <a:prstGeom prst="line">
            <a:avLst/>
          </a:prstGeom>
          <a:noFill/>
          <a:ln w="28575">
            <a:solidFill>
              <a:srgbClr val="66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57" name="Oval 70"/>
          <p:cNvSpPr>
            <a:spLocks noChangeArrowheads="1"/>
          </p:cNvSpPr>
          <p:nvPr/>
        </p:nvSpPr>
        <p:spPr bwMode="auto">
          <a:xfrm>
            <a:off x="2090738" y="2209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58" name="Oval 71"/>
          <p:cNvSpPr>
            <a:spLocks noChangeArrowheads="1"/>
          </p:cNvSpPr>
          <p:nvPr/>
        </p:nvSpPr>
        <p:spPr bwMode="auto">
          <a:xfrm>
            <a:off x="2362200" y="252888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59" name="Oval 72"/>
          <p:cNvSpPr>
            <a:spLocks noChangeArrowheads="1"/>
          </p:cNvSpPr>
          <p:nvPr/>
        </p:nvSpPr>
        <p:spPr bwMode="auto">
          <a:xfrm>
            <a:off x="6477000" y="5334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60" name="Oval 73"/>
          <p:cNvSpPr>
            <a:spLocks noChangeArrowheads="1"/>
          </p:cNvSpPr>
          <p:nvPr/>
        </p:nvSpPr>
        <p:spPr bwMode="auto">
          <a:xfrm>
            <a:off x="6829425" y="570071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61" name="Line 74"/>
          <p:cNvSpPr>
            <a:spLocks noChangeShapeType="1"/>
          </p:cNvSpPr>
          <p:nvPr/>
        </p:nvSpPr>
        <p:spPr bwMode="auto">
          <a:xfrm>
            <a:off x="0" y="3819525"/>
            <a:ext cx="9144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побороть стагфляцию</a:t>
            </a:r>
            <a:endParaRPr lang="en-US" sz="3200" b="1" dirty="0" smtClean="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68760"/>
            <a:ext cx="8686800" cy="513204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buFontTx/>
              <a:buNone/>
              <a:defRPr/>
            </a:pPr>
            <a:r>
              <a:rPr lang="ru-RU" sz="24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Стагфляция</a:t>
            </a:r>
            <a:r>
              <a:rPr lang="en-US" sz="2400" dirty="0" smtClean="0"/>
              <a:t> </a:t>
            </a:r>
            <a:r>
              <a:rPr lang="ru-RU" sz="2400" dirty="0" smtClean="0"/>
              <a:t>– результат негативного шока предложения – это сочетание низкого выпуска, высокой безработицы (что соответствует спаду в экономике) и высокая инфляция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algn="just" eaLnBrk="1" hangingPunct="1">
              <a:buFontTx/>
              <a:buNone/>
              <a:defRPr/>
            </a:pPr>
            <a:r>
              <a:rPr lang="ru-RU" sz="2400" dirty="0" smtClean="0"/>
              <a:t>В конце 1970-х – начале 1980-х гг. было </a:t>
            </a:r>
            <a:r>
              <a:rPr lang="ru-RU" sz="24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несколько сценариев</a:t>
            </a:r>
            <a:r>
              <a:rPr lang="ru-RU" sz="2400" dirty="0" smtClean="0"/>
              <a:t>, как побороть стагфляцию, вызванную нефтяным шоком </a:t>
            </a:r>
            <a:r>
              <a:rPr lang="en-US" sz="2400" dirty="0" smtClean="0"/>
              <a:t>1973</a:t>
            </a:r>
            <a:r>
              <a:rPr lang="ru-RU" sz="2400" dirty="0" smtClean="0"/>
              <a:t> г.</a:t>
            </a:r>
            <a:r>
              <a:rPr lang="en-US" sz="2400" dirty="0" smtClean="0"/>
              <a:t>, </a:t>
            </a:r>
            <a:r>
              <a:rPr lang="ru-RU" sz="2400" dirty="0" smtClean="0"/>
              <a:t>который привел к мировому кризису </a:t>
            </a:r>
            <a:r>
              <a:rPr lang="en-US" sz="2400" dirty="0" smtClean="0"/>
              <a:t>1974-1975</a:t>
            </a:r>
            <a:r>
              <a:rPr lang="ru-RU" sz="2400" dirty="0" smtClean="0"/>
              <a:t> гг.</a:t>
            </a:r>
            <a:r>
              <a:rPr lang="en-US" sz="2400" dirty="0" smtClean="0"/>
              <a:t>:</a:t>
            </a:r>
          </a:p>
          <a:p>
            <a:pPr algn="just" eaLnBrk="1" hangingPunct="1">
              <a:defRPr/>
            </a:pPr>
            <a:r>
              <a:rPr lang="ru-RU" sz="2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Классики</a:t>
            </a:r>
            <a:r>
              <a:rPr lang="en-US" sz="2400" dirty="0" smtClean="0"/>
              <a:t> (</a:t>
            </a:r>
            <a:r>
              <a:rPr lang="ru-RU" sz="2400" dirty="0" smtClean="0"/>
              <a:t>с </a:t>
            </a:r>
            <a:r>
              <a:rPr lang="en-US" sz="2400" dirty="0" smtClean="0"/>
              <a:t>1975 </a:t>
            </a:r>
            <a:r>
              <a:rPr lang="ru-RU" sz="2400" dirty="0" smtClean="0"/>
              <a:t>до</a:t>
            </a:r>
            <a:r>
              <a:rPr lang="en-US" sz="2400" dirty="0" smtClean="0"/>
              <a:t> 1979) – </a:t>
            </a:r>
            <a:r>
              <a:rPr lang="ru-RU" sz="2400" dirty="0" smtClean="0"/>
              <a:t>ничего не делать </a:t>
            </a:r>
            <a:r>
              <a:rPr lang="en-US" sz="2400" dirty="0" smtClean="0"/>
              <a:t>(</a:t>
            </a:r>
            <a:r>
              <a:rPr lang="en-US" sz="2400" i="1" dirty="0" smtClean="0"/>
              <a:t>Y</a:t>
            </a:r>
            <a:r>
              <a:rPr lang="en-US" sz="2400" dirty="0" smtClean="0"/>
              <a:t> </a:t>
            </a:r>
            <a:r>
              <a:rPr lang="ru-RU" sz="2400" dirty="0" smtClean="0"/>
              <a:t>низкий</a:t>
            </a:r>
            <a:r>
              <a:rPr lang="en-US" sz="2400" dirty="0" smtClean="0"/>
              <a:t>, </a:t>
            </a:r>
            <a:r>
              <a:rPr lang="en-US" sz="2400" i="1" dirty="0" smtClean="0"/>
              <a:t>u</a:t>
            </a:r>
            <a:r>
              <a:rPr lang="en-US" sz="2400" dirty="0" smtClean="0"/>
              <a:t> </a:t>
            </a:r>
            <a:r>
              <a:rPr lang="ru-RU" sz="2400" dirty="0" smtClean="0"/>
              <a:t>высокая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W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ru-RU" sz="2400" dirty="0" smtClean="0"/>
              <a:t>издержки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AS</a:t>
            </a:r>
            <a:r>
              <a:rPr lang="en-US" sz="2400" dirty="0" smtClean="0">
                <a:sym typeface="Symbol" pitchFamily="18" charset="2"/>
              </a:rPr>
              <a:t>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SRAS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ru-RU" sz="2400" dirty="0" smtClean="0">
                <a:sym typeface="Symbol" pitchFamily="18" charset="2"/>
              </a:rPr>
              <a:t>сдвинется вправо </a:t>
            </a:r>
            <a:r>
              <a:rPr lang="en-US" sz="2400" dirty="0" smtClean="0">
                <a:sym typeface="Symbol" pitchFamily="18" charset="2"/>
              </a:rPr>
              <a:t> </a:t>
            </a:r>
            <a:r>
              <a:rPr lang="en-US" sz="2400" i="1" dirty="0" smtClean="0">
                <a:sym typeface="Symbol" pitchFamily="18" charset="2"/>
              </a:rPr>
              <a:t>Y</a:t>
            </a:r>
            <a:r>
              <a:rPr lang="en-US" sz="2400" dirty="0" smtClean="0">
                <a:sym typeface="Symbol" pitchFamily="18" charset="2"/>
              </a:rPr>
              <a:t>, </a:t>
            </a:r>
            <a:r>
              <a:rPr lang="en-US" sz="2400" i="1" dirty="0" smtClean="0">
                <a:sym typeface="Symbol" pitchFamily="18" charset="2"/>
              </a:rPr>
              <a:t>u</a:t>
            </a:r>
            <a:r>
              <a:rPr lang="en-US" sz="2400" dirty="0" smtClean="0">
                <a:sym typeface="Symbol" pitchFamily="18" charset="2"/>
              </a:rPr>
              <a:t>, </a:t>
            </a:r>
            <a:r>
              <a:rPr lang="en-US" sz="2400" i="1" dirty="0" smtClean="0">
                <a:sym typeface="Symbol" pitchFamily="18" charset="2"/>
              </a:rPr>
              <a:t>P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en-US" sz="2400" dirty="0" smtClean="0"/>
              <a:t>;</a:t>
            </a:r>
          </a:p>
          <a:p>
            <a:pPr algn="just" eaLnBrk="1" hangingPunct="1">
              <a:defRPr/>
            </a:pPr>
            <a:r>
              <a:rPr lang="ru-RU" sz="2400" b="1" dirty="0" err="1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Монетаристы</a:t>
            </a:r>
            <a:r>
              <a:rPr lang="en-US" sz="2400" dirty="0" smtClean="0"/>
              <a:t> (</a:t>
            </a:r>
            <a:r>
              <a:rPr lang="ru-RU" sz="2400" dirty="0" smtClean="0"/>
              <a:t>применен в Великобритании в </a:t>
            </a:r>
            <a:r>
              <a:rPr lang="en-US" sz="2400" dirty="0" smtClean="0"/>
              <a:t>1979</a:t>
            </a:r>
            <a:r>
              <a:rPr lang="ru-RU" sz="2400" dirty="0" smtClean="0"/>
              <a:t> г.</a:t>
            </a:r>
            <a:r>
              <a:rPr lang="en-US" sz="2400" dirty="0" smtClean="0"/>
              <a:t>) – </a:t>
            </a:r>
            <a:r>
              <a:rPr lang="ru-RU" sz="2400" dirty="0" smtClean="0"/>
              <a:t>снизить предложение денег </a:t>
            </a:r>
            <a:r>
              <a:rPr lang="en-US" sz="2400" dirty="0" smtClean="0"/>
              <a:t>(</a:t>
            </a:r>
            <a:r>
              <a:rPr lang="en-US" sz="2400" i="1" dirty="0" smtClean="0"/>
              <a:t>M</a:t>
            </a:r>
            <a:r>
              <a:rPr lang="en-US" sz="2400" i="1" baseline="30000" dirty="0" smtClean="0"/>
              <a:t>S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 </a:t>
            </a:r>
            <a:r>
              <a:rPr lang="en-US" sz="2400" i="1" dirty="0" smtClean="0">
                <a:sym typeface="Symbol" pitchFamily="18" charset="2"/>
              </a:rPr>
              <a:t>r</a:t>
            </a:r>
            <a:r>
              <a:rPr lang="en-US" sz="2400" dirty="0" smtClean="0">
                <a:sym typeface="Symbol" pitchFamily="18" charset="2"/>
              </a:rPr>
              <a:t>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I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AD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(</a:t>
            </a:r>
            <a:r>
              <a:rPr lang="ru-RU" sz="2400" dirty="0" smtClean="0">
                <a:sym typeface="Symbol" pitchFamily="18" charset="2"/>
              </a:rPr>
              <a:t>сдвиг влево</a:t>
            </a:r>
            <a:r>
              <a:rPr lang="en-US" sz="2400" dirty="0" smtClean="0">
                <a:sym typeface="Symbol" pitchFamily="18" charset="2"/>
              </a:rPr>
              <a:t>)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P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E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en-US" sz="2400" i="1" dirty="0" smtClean="0">
                <a:sym typeface="Symbol" pitchFamily="18" charset="2"/>
              </a:rPr>
              <a:t>AS</a:t>
            </a:r>
            <a:r>
              <a:rPr lang="en-US" sz="2400" dirty="0" smtClean="0">
                <a:sym typeface="Symbol" pitchFamily="18" charset="2"/>
              </a:rPr>
              <a:t>,</a:t>
            </a:r>
            <a:r>
              <a:rPr lang="ru-RU" sz="2400" dirty="0" smtClean="0">
                <a:sym typeface="Symbol" pitchFamily="18" charset="2"/>
              </a:rPr>
              <a:t> но в действительности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Y</a:t>
            </a:r>
            <a:r>
              <a:rPr lang="en-US" sz="2400" dirty="0" smtClean="0">
                <a:sym typeface="Symbol" pitchFamily="18" charset="2"/>
              </a:rPr>
              <a:t></a:t>
            </a:r>
            <a:r>
              <a:rPr lang="ru-RU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ym typeface="Symbol" pitchFamily="18" charset="2"/>
              </a:rPr>
              <a:t> </a:t>
            </a:r>
            <a:r>
              <a:rPr lang="en-US" sz="2400" i="1" dirty="0" smtClean="0">
                <a:sym typeface="Symbol" pitchFamily="18" charset="2"/>
              </a:rPr>
              <a:t>u</a:t>
            </a:r>
            <a:r>
              <a:rPr lang="en-US" sz="2400" dirty="0" smtClean="0">
                <a:sym typeface="Symbol" pitchFamily="18" charset="2"/>
              </a:rPr>
              <a:t></a:t>
            </a:r>
            <a:r>
              <a:rPr lang="ru-RU" sz="2400" dirty="0" smtClean="0">
                <a:sym typeface="Symbol" pitchFamily="18" charset="2"/>
              </a:rPr>
              <a:t> (и превратилась в долговременную </a:t>
            </a:r>
            <a:r>
              <a:rPr lang="en-US" sz="2400" dirty="0" smtClean="0">
                <a:sym typeface="Symbol" pitchFamily="18" charset="2"/>
              </a:rPr>
              <a:t> </a:t>
            </a:r>
            <a:r>
              <a:rPr lang="ru-RU" sz="2400" i="1" dirty="0" smtClean="0">
                <a:sym typeface="Symbol" pitchFamily="18" charset="2"/>
              </a:rPr>
              <a:t>гистерезис</a:t>
            </a:r>
            <a:r>
              <a:rPr lang="en-US" sz="2400" dirty="0" smtClean="0">
                <a:sym typeface="Symbol" pitchFamily="18" charset="2"/>
              </a:rPr>
              <a:t>, </a:t>
            </a:r>
            <a:r>
              <a:rPr lang="ru-RU" sz="2400" dirty="0" smtClean="0">
                <a:sym typeface="Symbol" pitchFamily="18" charset="2"/>
              </a:rPr>
              <a:t>и при этом падение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en-US" sz="2400" i="1" dirty="0" smtClean="0">
                <a:sym typeface="Symbol" pitchFamily="18" charset="2"/>
              </a:rPr>
              <a:t>P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ru-RU" sz="2400" dirty="0" smtClean="0">
                <a:sym typeface="Symbol" pitchFamily="18" charset="2"/>
              </a:rPr>
              <a:t>не изменило инфляционных ожиданий </a:t>
            </a:r>
            <a:r>
              <a:rPr lang="en-US" sz="2400" i="1" dirty="0" smtClean="0">
                <a:sym typeface="Symbol" pitchFamily="18" charset="2"/>
              </a:rPr>
              <a:t>E</a:t>
            </a:r>
            <a:r>
              <a:rPr lang="en-US" sz="2400" dirty="0" smtClean="0"/>
              <a:t>).</a:t>
            </a:r>
            <a:endParaRPr lang="ru-RU" sz="2400" b="1" i="1" dirty="0" smtClean="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побороть стагфляцию</a:t>
            </a:r>
            <a:endParaRPr lang="en-US" sz="3200" b="1" dirty="0" smtClean="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382000" cy="472440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400" b="1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Кейнсианцы</a:t>
            </a:r>
            <a:r>
              <a:rPr lang="en-US" sz="2400" smtClean="0"/>
              <a:t> – </a:t>
            </a:r>
            <a:r>
              <a:rPr lang="ru-RU" sz="2400" smtClean="0"/>
              <a:t>использовать политику доходов (установить контроль над заработной платой и ценами</a:t>
            </a:r>
            <a:r>
              <a:rPr lang="en-US" sz="2400" smtClean="0"/>
              <a:t> </a:t>
            </a:r>
            <a:r>
              <a:rPr lang="en-US" sz="2400" smtClean="0">
                <a:sym typeface="Symbol" pitchFamily="18" charset="2"/>
              </a:rPr>
              <a:t></a:t>
            </a:r>
            <a:r>
              <a:rPr lang="ru-RU" sz="2400" smtClean="0"/>
              <a:t> </a:t>
            </a:r>
            <a:r>
              <a:rPr lang="en-US" sz="2400" i="1" smtClean="0"/>
              <a:t>E</a:t>
            </a:r>
            <a:r>
              <a:rPr lang="en-US" sz="2400" smtClean="0">
                <a:sym typeface="Symbol" pitchFamily="18" charset="2"/>
              </a:rPr>
              <a:t></a:t>
            </a:r>
            <a:r>
              <a:rPr lang="ru-RU" sz="2400" smtClean="0"/>
              <a:t> </a:t>
            </a:r>
            <a:r>
              <a:rPr lang="en-US" sz="2400" smtClean="0">
                <a:sym typeface="Symbol" pitchFamily="18" charset="2"/>
              </a:rPr>
              <a:t></a:t>
            </a:r>
            <a:r>
              <a:rPr lang="ru-RU" sz="2400" smtClean="0"/>
              <a:t> </a:t>
            </a:r>
            <a:r>
              <a:rPr lang="en-US" sz="2400" i="1" smtClean="0"/>
              <a:t>P</a:t>
            </a:r>
            <a:r>
              <a:rPr lang="en-US" sz="2400" smtClean="0">
                <a:sym typeface="Symbol" pitchFamily="18" charset="2"/>
              </a:rPr>
              <a:t></a:t>
            </a:r>
            <a:r>
              <a:rPr lang="ru-RU" sz="2400" smtClean="0"/>
              <a:t>, не вызывая спада</a:t>
            </a:r>
            <a:r>
              <a:rPr lang="en-US" sz="2400" smtClean="0"/>
              <a:t>);</a:t>
            </a:r>
          </a:p>
          <a:p>
            <a:pPr algn="just" eaLnBrk="1" hangingPunct="1">
              <a:defRPr/>
            </a:pPr>
            <a:r>
              <a:rPr lang="ru-RU" sz="2400" b="1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Сторонники экономической теории предложения</a:t>
            </a:r>
            <a:r>
              <a:rPr lang="ru-RU" sz="2400" b="1" smtClean="0">
                <a:solidFill>
                  <a:srgbClr val="9900FF"/>
                </a:solidFill>
              </a:rPr>
              <a:t> </a:t>
            </a:r>
            <a:r>
              <a:rPr lang="en-US" sz="2400" smtClean="0"/>
              <a:t>(</a:t>
            </a:r>
            <a:r>
              <a:rPr lang="ru-RU" sz="2400" smtClean="0"/>
              <a:t>Рейганомика в США, начиная с 1980 г.</a:t>
            </a:r>
            <a:r>
              <a:rPr lang="en-US" sz="2400" smtClean="0"/>
              <a:t>)</a:t>
            </a:r>
            <a:r>
              <a:rPr lang="ru-RU" sz="2400" smtClean="0"/>
              <a:t> </a:t>
            </a:r>
            <a:r>
              <a:rPr lang="en-US" sz="2400" smtClean="0"/>
              <a:t>– </a:t>
            </a:r>
            <a:r>
              <a:rPr lang="ru-RU" sz="2400" smtClean="0"/>
              <a:t>снизить налоговые ставки</a:t>
            </a:r>
            <a:r>
              <a:rPr lang="en-US" sz="2400" smtClean="0"/>
              <a:t> (</a:t>
            </a:r>
            <a:r>
              <a:rPr lang="en-US" sz="2400" i="1" smtClean="0"/>
              <a:t>t</a:t>
            </a:r>
            <a:r>
              <a:rPr lang="en-US" sz="2400" smtClean="0">
                <a:sym typeface="Symbol" pitchFamily="18" charset="2"/>
              </a:rPr>
              <a:t></a:t>
            </a:r>
            <a:r>
              <a:rPr lang="ru-RU" sz="2400" smtClean="0">
                <a:sym typeface="Symbol" pitchFamily="18" charset="2"/>
              </a:rPr>
              <a:t> </a:t>
            </a:r>
            <a:r>
              <a:rPr lang="en-US" sz="2400" smtClean="0">
                <a:sym typeface="Symbol" pitchFamily="18" charset="2"/>
              </a:rPr>
              <a:t></a:t>
            </a:r>
            <a:r>
              <a:rPr lang="ru-RU" sz="2400" smtClean="0">
                <a:sym typeface="Symbol" pitchFamily="18" charset="2"/>
              </a:rPr>
              <a:t> </a:t>
            </a:r>
            <a:r>
              <a:rPr lang="en-US" sz="2400" i="1" smtClean="0"/>
              <a:t>AS</a:t>
            </a:r>
            <a:r>
              <a:rPr lang="en-US" sz="2400" smtClean="0">
                <a:sym typeface="Symbol" pitchFamily="18" charset="2"/>
              </a:rPr>
              <a:t></a:t>
            </a:r>
            <a:r>
              <a:rPr lang="ru-RU" sz="2400" smtClean="0">
                <a:sym typeface="Symbol" pitchFamily="18" charset="2"/>
              </a:rPr>
              <a:t> </a:t>
            </a:r>
            <a:r>
              <a:rPr lang="en-US" sz="2400" smtClean="0">
                <a:sym typeface="Symbol" pitchFamily="18" charset="2"/>
              </a:rPr>
              <a:t></a:t>
            </a:r>
            <a:r>
              <a:rPr lang="ru-RU" sz="2400" smtClean="0">
                <a:sym typeface="Symbol" pitchFamily="18" charset="2"/>
              </a:rPr>
              <a:t> </a:t>
            </a:r>
            <a:r>
              <a:rPr lang="en-US" sz="2400" i="1" smtClean="0"/>
              <a:t>Y</a:t>
            </a:r>
            <a:r>
              <a:rPr lang="en-US" sz="2400" smtClean="0">
                <a:sym typeface="Symbol" pitchFamily="18" charset="2"/>
              </a:rPr>
              <a:t></a:t>
            </a:r>
            <a:r>
              <a:rPr lang="en-US" sz="2400" smtClean="0"/>
              <a:t>,</a:t>
            </a:r>
            <a:r>
              <a:rPr lang="en-US" sz="2400" i="1" smtClean="0"/>
              <a:t>P</a:t>
            </a:r>
            <a:r>
              <a:rPr lang="en-US" sz="2400" smtClean="0">
                <a:sym typeface="Symbol" pitchFamily="18" charset="2"/>
              </a:rPr>
              <a:t></a:t>
            </a:r>
            <a:r>
              <a:rPr lang="en-US" sz="2400" smtClean="0"/>
              <a:t>) </a:t>
            </a:r>
            <a:r>
              <a:rPr lang="ru-RU" sz="2400" smtClean="0"/>
              <a:t>в сочетании с повышением учетной ставки процента</a:t>
            </a:r>
            <a:r>
              <a:rPr lang="en-US" sz="2400" smtClean="0"/>
              <a:t> (</a:t>
            </a:r>
            <a:r>
              <a:rPr lang="ru-RU" sz="2400" i="1" smtClean="0"/>
              <a:t>учетная ставка процента</a:t>
            </a:r>
            <a:r>
              <a:rPr lang="en-US" sz="2400" smtClean="0">
                <a:sym typeface="Symbol" pitchFamily="18" charset="2"/>
              </a:rPr>
              <a:t></a:t>
            </a:r>
            <a:r>
              <a:rPr lang="ru-RU" sz="2400" smtClean="0"/>
              <a:t> </a:t>
            </a:r>
            <a:r>
              <a:rPr lang="en-US" sz="2400" smtClean="0">
                <a:sym typeface="Symbol" pitchFamily="18" charset="2"/>
              </a:rPr>
              <a:t></a:t>
            </a:r>
            <a:r>
              <a:rPr lang="ru-RU" sz="2400" smtClean="0"/>
              <a:t> </a:t>
            </a:r>
            <a:r>
              <a:rPr lang="en-US" sz="2400" i="1" smtClean="0"/>
              <a:t>r</a:t>
            </a:r>
            <a:r>
              <a:rPr lang="en-US" sz="2400" smtClean="0">
                <a:sym typeface="Symbol" pitchFamily="18" charset="2"/>
              </a:rPr>
              <a:t></a:t>
            </a:r>
            <a:r>
              <a:rPr lang="ru-RU" sz="2400" smtClean="0"/>
              <a:t> </a:t>
            </a:r>
            <a:r>
              <a:rPr lang="en-US" sz="2400" smtClean="0">
                <a:sym typeface="Symbol" pitchFamily="18" charset="2"/>
              </a:rPr>
              <a:t></a:t>
            </a:r>
            <a:r>
              <a:rPr lang="en-US" sz="2400" smtClean="0"/>
              <a:t> </a:t>
            </a:r>
            <a:r>
              <a:rPr lang="ru-RU" sz="2400" smtClean="0"/>
              <a:t>финансовые активы США более привлекательны для иностранцев </a:t>
            </a:r>
            <a:r>
              <a:rPr lang="en-US" sz="2400" smtClean="0">
                <a:sym typeface="Symbol" pitchFamily="18" charset="2"/>
              </a:rPr>
              <a:t></a:t>
            </a:r>
            <a:r>
              <a:rPr lang="ru-RU" sz="2400" smtClean="0"/>
              <a:t> </a:t>
            </a:r>
            <a:r>
              <a:rPr lang="ru-RU" sz="2400" i="1" smtClean="0"/>
              <a:t>приток капитала</a:t>
            </a:r>
            <a:r>
              <a:rPr lang="ru-RU" sz="2400" smtClean="0"/>
              <a:t> из других стран</a:t>
            </a:r>
            <a:r>
              <a:rPr lang="ru-RU" sz="2400" i="1" smtClean="0"/>
              <a:t>, </a:t>
            </a:r>
            <a:r>
              <a:rPr lang="ru-RU" sz="2400" smtClean="0"/>
              <a:t>чтобы «вылечить» спад в США</a:t>
            </a:r>
            <a:r>
              <a:rPr lang="en-US" sz="2400" smtClean="0"/>
              <a:t>)</a:t>
            </a:r>
          </a:p>
          <a:p>
            <a:pPr eaLnBrk="1" hangingPunct="1">
              <a:buFontTx/>
              <a:buNone/>
              <a:defRPr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3315</TotalTime>
  <Words>2493</Words>
  <Application>Microsoft Office PowerPoint</Application>
  <PresentationFormat>Экран (4:3)</PresentationFormat>
  <Paragraphs>504</Paragraphs>
  <Slides>33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33</vt:i4>
      </vt:variant>
    </vt:vector>
  </HeadingPairs>
  <TitlesOfParts>
    <vt:vector size="46" baseType="lpstr">
      <vt:lpstr>Arial</vt:lpstr>
      <vt:lpstr>Calibri</vt:lpstr>
      <vt:lpstr>Georgia</vt:lpstr>
      <vt:lpstr>Microsoft Sans Serif</vt:lpstr>
      <vt:lpstr>Symbol</vt:lpstr>
      <vt:lpstr>Times New Roman</vt:lpstr>
      <vt:lpstr>Trebuchet MS</vt:lpstr>
      <vt:lpstr>Wingdings</vt:lpstr>
      <vt:lpstr>Wingdings 2</vt:lpstr>
      <vt:lpstr>Городская</vt:lpstr>
      <vt:lpstr>Фотография Photo Editor</vt:lpstr>
      <vt:lpstr>Формула</vt:lpstr>
      <vt:lpstr>Equation.3</vt:lpstr>
      <vt:lpstr>Макроэкономика</vt:lpstr>
      <vt:lpstr>Литература</vt:lpstr>
      <vt:lpstr>Схема изучения моделей, являющихся ядром курса</vt:lpstr>
      <vt:lpstr>План темы</vt:lpstr>
      <vt:lpstr>Компоненты совокупного спроса </vt:lpstr>
      <vt:lpstr>Кривая совокупного спроса</vt:lpstr>
      <vt:lpstr>Кривая совокупного спроса </vt:lpstr>
      <vt:lpstr>Эффекты, объясняющие отрицательный наклон кривой совокупного спроса: эффект Пигу</vt:lpstr>
      <vt:lpstr>Эффекты, объясняющие отрицательный наклон кривой совокупного спроса: эффект Кейнса</vt:lpstr>
      <vt:lpstr>Эффекты, объясняющие отрицательный наклон кривой совокупного спроса: эффект Манделла-Флеминга</vt:lpstr>
      <vt:lpstr>Презентация PowerPoint</vt:lpstr>
      <vt:lpstr>Сдвиги кривой совокупного спроса </vt:lpstr>
      <vt:lpstr>Сдвиги кривой совокупного спроса </vt:lpstr>
      <vt:lpstr>Сдвиги кривой совокупного спроса </vt:lpstr>
      <vt:lpstr> Совокупное предложение  </vt:lpstr>
      <vt:lpstr>Кривая совокупного предложения</vt:lpstr>
      <vt:lpstr>Кривая совокупного предложения</vt:lpstr>
      <vt:lpstr>Кривая долгосрочного совокупного предложения</vt:lpstr>
      <vt:lpstr>Совокупное предложение в краткосрочном периоде </vt:lpstr>
      <vt:lpstr>Кривая краткосрочного совокупного предложения</vt:lpstr>
      <vt:lpstr>Презентация PowerPoint</vt:lpstr>
      <vt:lpstr>Факторы краткосрочного совокупного предложения</vt:lpstr>
      <vt:lpstr>Краткосрочное и долгосрочное равновесие в модели AD-AS </vt:lpstr>
      <vt:lpstr>Изменения в совокупном спросе  и равновесие в модели AD-AS</vt:lpstr>
      <vt:lpstr>Изменения в совокупном предложении  и равновесие в модели AD-AS</vt:lpstr>
      <vt:lpstr>Шоки совокупного спроса  и совокупного предложения</vt:lpstr>
      <vt:lpstr>Шоки совокупного спроса </vt:lpstr>
      <vt:lpstr> Шоки совокупного предложения</vt:lpstr>
      <vt:lpstr>От краткосрочного к долгосрочному равновесию: позитивный шок спроса</vt:lpstr>
      <vt:lpstr>От краткосрочного к долгосрочному равновесию: негативный шок спроса</vt:lpstr>
      <vt:lpstr>От краткосрочного к долгосрочному равновесию: шоки предложения</vt:lpstr>
      <vt:lpstr>Как побороть стагфляцию</vt:lpstr>
      <vt:lpstr>Как побороть стагфляцию</vt:lpstr>
    </vt:vector>
  </TitlesOfParts>
  <Company>hSe(by l0bz1k)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 Labor Market and Aggregate Supply</dc:title>
  <dc:creator>admin</dc:creator>
  <cp:lastModifiedBy>Ведерников Василий Владимирович</cp:lastModifiedBy>
  <cp:revision>247</cp:revision>
  <dcterms:created xsi:type="dcterms:W3CDTF">2004-03-14T16:27:27Z</dcterms:created>
  <dcterms:modified xsi:type="dcterms:W3CDTF">2019-02-19T11:09:51Z</dcterms:modified>
</cp:coreProperties>
</file>